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5" r:id="rId2"/>
    <p:sldId id="273" r:id="rId3"/>
    <p:sldId id="274" r:id="rId4"/>
    <p:sldId id="276" r:id="rId5"/>
    <p:sldId id="288" r:id="rId6"/>
    <p:sldId id="278" r:id="rId7"/>
    <p:sldId id="289" r:id="rId8"/>
    <p:sldId id="286" r:id="rId9"/>
    <p:sldId id="287" r:id="rId10"/>
    <p:sldId id="290" r:id="rId11"/>
    <p:sldId id="271" r:id="rId1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416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877492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243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30526" y="1957611"/>
            <a:ext cx="5566030" cy="11399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真实问题解决</a:t>
            </a:r>
            <a:r>
              <a:rPr lang="en-US" altLang="zh-CN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7——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弱电解质及盐类水解、沉淀溶解平衡</a:t>
            </a:r>
            <a:endParaRPr lang="zh-CN" altLang="en-US" sz="2800" b="1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十二年级化学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87257" y="3763360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    彭迎祥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0766" y="934688"/>
            <a:ext cx="1982466" cy="49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itchFamily="18" charset="0"/>
              </a:rPr>
              <a:t>学法指导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4677" y="1548607"/>
            <a:ext cx="7734645" cy="280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熟练掌握酸碱中和滴定的基本仪器，操作，数据处理和误差分析，尤其关注滴定终点的确定方法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明确滴定是定量分析的基础，掌握定量计算的基本步骤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掌握酸碱滴定所代表的定量计算问题的核心，就是利用滴定找到物质之间的定量关系，进而进行计算，进而将滴定方法拓展，如氧化还原滴定，沉淀滴定，络合滴定等等。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5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6358"/>
            <a:ext cx="8496944" cy="3607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学习目标</a:t>
            </a:r>
            <a:endParaRPr lang="en-US" altLang="zh-CN" sz="24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indent="266700" algn="just">
              <a:lnSpc>
                <a:spcPct val="200000"/>
              </a:lnSpc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熟练掌握分析水溶液中三大平衡的基本方法和规律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200000"/>
              </a:lnSpc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学会分析真实问题情境的方法，从中找到离子平衡的规律，解决问题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200000"/>
              </a:lnSpc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能够熟练运用化学平衡原理解决实际问题，尤其是在工业生产、实验分析等的定性分析，物质含量测定的定量计算等方面的应用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3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33754" y="543413"/>
            <a:ext cx="338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北京市</a:t>
            </a:r>
            <a:r>
              <a:rPr lang="en-US" altLang="zh-CN" sz="24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2019</a:t>
            </a:r>
            <a:r>
              <a:rPr lang="zh-CN" altLang="en-US" sz="24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年第</a:t>
            </a:r>
            <a:r>
              <a:rPr lang="en-US" altLang="zh-CN" sz="24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12</a:t>
            </a:r>
            <a:r>
              <a:rPr lang="zh-CN" altLang="en-US" sz="24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题</a:t>
            </a:r>
            <a:endParaRPr lang="zh-CN" altLang="en-US" sz="2400" dirty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157" y="61000"/>
            <a:ext cx="414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【</a:t>
            </a:r>
            <a:r>
              <a:rPr lang="zh-CN" altLang="en-US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任务一</a:t>
            </a:r>
            <a:r>
              <a:rPr lang="en-US" altLang="zh-CN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】</a:t>
            </a:r>
            <a:r>
              <a:rPr lang="zh-CN" altLang="zh-CN" b="1" kern="10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复杂体系平衡规律的辨识</a:t>
            </a:r>
            <a:endParaRPr lang="zh-CN" altLang="en-US" dirty="0">
              <a:solidFill>
                <a:srgbClr val="C0000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2A9BA5E0-7238-4203-B1E2-692199926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57" y="885734"/>
            <a:ext cx="8745493" cy="98870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5C92AD1A-D73D-434C-A81F-80DF23218D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274260" y="1380089"/>
            <a:ext cx="2494183" cy="220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2BB7B754-12F3-4A42-8C5E-AEE6C07A2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05" y="2571750"/>
            <a:ext cx="8023497" cy="226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37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0B341288-6717-4596-990E-530DF387E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53" y="299285"/>
            <a:ext cx="8745493" cy="98870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8CF2A4E-3226-4503-A81B-9A1F9B6EB8B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110688" y="781994"/>
            <a:ext cx="2494183" cy="220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0209F53E-B417-41AC-802B-EB683C388A0B}"/>
              </a:ext>
            </a:extLst>
          </p:cNvPr>
          <p:cNvGrpSpPr/>
          <p:nvPr/>
        </p:nvGrpSpPr>
        <p:grpSpPr>
          <a:xfrm>
            <a:off x="329322" y="1534543"/>
            <a:ext cx="9069097" cy="906634"/>
            <a:chOff x="433404" y="1430331"/>
            <a:chExt cx="9144815" cy="906634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31C433C-0D24-4251-BB98-71917903463C}"/>
                </a:ext>
              </a:extLst>
            </p:cNvPr>
            <p:cNvSpPr/>
            <p:nvPr/>
          </p:nvSpPr>
          <p:spPr>
            <a:xfrm>
              <a:off x="433404" y="1430331"/>
              <a:ext cx="9144815" cy="906634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kern="100" dirty="0">
                  <a:latin typeface="Times New Roman"/>
                  <a:ea typeface="华文细黑"/>
                  <a:cs typeface="Courier New"/>
                </a:rPr>
                <a:t>CH</a:t>
              </a:r>
              <a:r>
                <a:rPr lang="en-US" altLang="zh-CN" kern="100" baseline="-25000" dirty="0">
                  <a:latin typeface="Times New Roman"/>
                  <a:ea typeface="华文细黑"/>
                  <a:cs typeface="Courier New"/>
                </a:rPr>
                <a:t>3</a:t>
              </a:r>
              <a:r>
                <a:rPr lang="en-US" altLang="zh-CN" kern="100" dirty="0">
                  <a:latin typeface="Times New Roman"/>
                  <a:ea typeface="华文细黑"/>
                  <a:cs typeface="Courier New"/>
                </a:rPr>
                <a:t>COO</a:t>
              </a:r>
              <a:r>
                <a:rPr lang="zh-CN" altLang="zh-CN" kern="100" baseline="30000" dirty="0">
                  <a:latin typeface="Times New Roman"/>
                  <a:ea typeface="华文细黑"/>
                  <a:cs typeface="Times New Roman"/>
                </a:rPr>
                <a:t>－</a:t>
              </a:r>
              <a:r>
                <a:rPr lang="zh-CN" altLang="zh-CN" kern="100" dirty="0">
                  <a:latin typeface="Times New Roman"/>
                  <a:ea typeface="华文细黑"/>
                  <a:cs typeface="Times New Roman"/>
                </a:rPr>
                <a:t>＋</a:t>
              </a:r>
              <a:r>
                <a:rPr lang="en-US" altLang="zh-CN" kern="100" dirty="0">
                  <a:latin typeface="Times New Roman"/>
                  <a:ea typeface="华文细黑"/>
                  <a:cs typeface="Courier New"/>
                </a:rPr>
                <a:t>H</a:t>
              </a:r>
              <a:r>
                <a:rPr lang="en-US" altLang="zh-CN" kern="100" baseline="-25000" dirty="0">
                  <a:latin typeface="Times New Roman"/>
                  <a:ea typeface="华文细黑"/>
                  <a:cs typeface="Courier New"/>
                </a:rPr>
                <a:t>2</a:t>
              </a:r>
              <a:r>
                <a:rPr lang="en-US" altLang="zh-CN" kern="100" dirty="0">
                  <a:latin typeface="Times New Roman"/>
                  <a:ea typeface="华文细黑"/>
                  <a:cs typeface="Courier New"/>
                </a:rPr>
                <a:t>O   </a:t>
              </a:r>
              <a:r>
                <a:rPr lang="en-US" altLang="zh-CN" kern="100" dirty="0">
                  <a:latin typeface="ZBFH"/>
                  <a:ea typeface="华文细黑"/>
                  <a:cs typeface="Times New Roman"/>
                </a:rPr>
                <a:t></a:t>
              </a:r>
              <a:r>
                <a:rPr lang="en-US" altLang="zh-CN" kern="100" dirty="0">
                  <a:latin typeface="Times New Roman"/>
                  <a:ea typeface="华文细黑"/>
                  <a:cs typeface="Courier New"/>
                </a:rPr>
                <a:t> CH</a:t>
              </a:r>
              <a:r>
                <a:rPr lang="en-US" altLang="zh-CN" kern="100" baseline="-25000" dirty="0">
                  <a:latin typeface="Times New Roman"/>
                  <a:ea typeface="华文细黑"/>
                  <a:cs typeface="Courier New"/>
                </a:rPr>
                <a:t>3</a:t>
              </a:r>
              <a:r>
                <a:rPr lang="en-US" altLang="zh-CN" kern="100" dirty="0">
                  <a:latin typeface="Times New Roman"/>
                  <a:ea typeface="华文细黑"/>
                  <a:cs typeface="Courier New"/>
                </a:rPr>
                <a:t>COOH </a:t>
              </a:r>
              <a:r>
                <a:rPr lang="zh-CN" altLang="zh-CN" kern="100" dirty="0">
                  <a:latin typeface="Times New Roman"/>
                  <a:ea typeface="华文细黑"/>
                  <a:cs typeface="Times New Roman"/>
                </a:rPr>
                <a:t>＋</a:t>
              </a:r>
              <a:r>
                <a:rPr lang="en-US" altLang="zh-CN" kern="100" dirty="0">
                  <a:latin typeface="Times New Roman"/>
                  <a:ea typeface="华文细黑"/>
                  <a:cs typeface="Courier New"/>
                </a:rPr>
                <a:t>OH</a:t>
              </a:r>
              <a:r>
                <a:rPr lang="zh-CN" altLang="zh-CN" kern="100" baseline="30000" dirty="0">
                  <a:latin typeface="Times New Roman"/>
                  <a:ea typeface="华文细黑"/>
                  <a:cs typeface="Times New Roman"/>
                </a:rPr>
                <a:t>－</a:t>
              </a:r>
              <a:endParaRPr lang="zh-CN" altLang="zh-CN" kern="100" dirty="0">
                <a:latin typeface="宋体"/>
                <a:cs typeface="Courier New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kern="100" dirty="0">
                  <a:latin typeface="Times New Roman"/>
                  <a:ea typeface="华文细黑"/>
                  <a:cs typeface="Courier New"/>
                </a:rPr>
                <a:t>Cu</a:t>
              </a:r>
              <a:r>
                <a:rPr lang="en-US" altLang="zh-CN" kern="100" baseline="30000" dirty="0">
                  <a:latin typeface="Times New Roman"/>
                  <a:ea typeface="华文细黑"/>
                  <a:cs typeface="Courier New"/>
                </a:rPr>
                <a:t>2</a:t>
              </a:r>
              <a:r>
                <a:rPr lang="zh-CN" altLang="zh-CN" kern="100" baseline="30000" dirty="0">
                  <a:latin typeface="Times New Roman"/>
                  <a:ea typeface="华文细黑"/>
                  <a:cs typeface="Times New Roman"/>
                </a:rPr>
                <a:t>＋</a:t>
              </a:r>
              <a:r>
                <a:rPr lang="zh-CN" altLang="zh-CN" kern="100" dirty="0">
                  <a:latin typeface="Times New Roman"/>
                  <a:ea typeface="华文细黑"/>
                  <a:cs typeface="Times New Roman"/>
                </a:rPr>
                <a:t>＋</a:t>
              </a:r>
              <a:r>
                <a:rPr lang="en-US" altLang="zh-CN" kern="100" dirty="0">
                  <a:latin typeface="Times New Roman"/>
                  <a:ea typeface="华文细黑"/>
                  <a:cs typeface="Courier New"/>
                </a:rPr>
                <a:t>2H</a:t>
              </a:r>
              <a:r>
                <a:rPr lang="en-US" altLang="zh-CN" kern="100" baseline="-25000" dirty="0">
                  <a:latin typeface="Times New Roman"/>
                  <a:ea typeface="华文细黑"/>
                  <a:cs typeface="Courier New"/>
                </a:rPr>
                <a:t>2</a:t>
              </a:r>
              <a:r>
                <a:rPr lang="en-US" altLang="zh-CN" kern="100" dirty="0">
                  <a:latin typeface="Times New Roman"/>
                  <a:ea typeface="华文细黑"/>
                  <a:cs typeface="Courier New"/>
                </a:rPr>
                <a:t>O</a:t>
              </a:r>
              <a:r>
                <a:rPr lang="en-US" altLang="zh-CN" kern="100" dirty="0">
                  <a:latin typeface="ZBFH"/>
                  <a:ea typeface="华文细黑"/>
                  <a:cs typeface="Times New Roman"/>
                </a:rPr>
                <a:t>   </a:t>
              </a:r>
              <a:r>
                <a:rPr lang="en-US" altLang="zh-CN" kern="100" dirty="0">
                  <a:latin typeface="Times New Roman"/>
                  <a:ea typeface="华文细黑"/>
                  <a:cs typeface="Courier New"/>
                </a:rPr>
                <a:t>Cu (OH)</a:t>
              </a:r>
              <a:r>
                <a:rPr lang="en-US" altLang="zh-CN" kern="100" baseline="-25000" dirty="0">
                  <a:latin typeface="Times New Roman"/>
                  <a:ea typeface="华文细黑"/>
                  <a:cs typeface="Courier New"/>
                </a:rPr>
                <a:t>2</a:t>
              </a:r>
              <a:r>
                <a:rPr lang="zh-CN" altLang="zh-CN" kern="100" dirty="0">
                  <a:latin typeface="Times New Roman"/>
                  <a:ea typeface="华文细黑"/>
                  <a:cs typeface="Times New Roman"/>
                </a:rPr>
                <a:t>＋</a:t>
              </a:r>
              <a:r>
                <a:rPr lang="en-US" altLang="zh-CN" kern="100" dirty="0">
                  <a:latin typeface="Times New Roman"/>
                  <a:ea typeface="华文细黑"/>
                  <a:cs typeface="Courier New"/>
                </a:rPr>
                <a:t>2H</a:t>
              </a:r>
              <a:r>
                <a:rPr lang="zh-CN" altLang="zh-CN" kern="100" baseline="30000" dirty="0">
                  <a:latin typeface="Times New Roman"/>
                  <a:ea typeface="华文细黑"/>
                  <a:cs typeface="Times New Roman"/>
                </a:rPr>
                <a:t>＋</a:t>
              </a:r>
              <a:endParaRPr lang="en-US" altLang="zh-CN" kern="100" baseline="30000" dirty="0">
                <a:latin typeface="Times New Roman"/>
                <a:ea typeface="华文细黑"/>
                <a:cs typeface="Times New Roman"/>
              </a:endParaRPr>
            </a:p>
          </p:txBody>
        </p:sp>
        <p:pic>
          <p:nvPicPr>
            <p:cNvPr id="1031" name="图片 70" descr="6ec8aac122bd4f6e">
              <a:extLst>
                <a:ext uri="{FF2B5EF4-FFF2-40B4-BE49-F238E27FC236}">
                  <a16:creationId xmlns:a16="http://schemas.microsoft.com/office/drawing/2014/main" id="{8C110DC8-DB14-48D3-8AA2-333C6DF7D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102" y="1644701"/>
              <a:ext cx="595425" cy="182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图片 70" descr="6ec8aac122bd4f6e">
              <a:extLst>
                <a:ext uri="{FF2B5EF4-FFF2-40B4-BE49-F238E27FC236}">
                  <a16:creationId xmlns:a16="http://schemas.microsoft.com/office/drawing/2014/main" id="{75CF0285-D45B-4D9E-8C1E-59DAD0278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3990" y="2096200"/>
              <a:ext cx="595425" cy="182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C638E76-FD8E-4368-8A9E-2A1EEF9754E9}"/>
              </a:ext>
            </a:extLst>
          </p:cNvPr>
          <p:cNvGrpSpPr/>
          <p:nvPr/>
        </p:nvGrpSpPr>
        <p:grpSpPr>
          <a:xfrm>
            <a:off x="914098" y="2424284"/>
            <a:ext cx="2441694" cy="455253"/>
            <a:chOff x="1003964" y="2395673"/>
            <a:chExt cx="2441694" cy="45525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2B2453D-DD7D-49F7-A378-A4CB1B1DFA17}"/>
                </a:ext>
              </a:extLst>
            </p:cNvPr>
            <p:cNvSpPr/>
            <p:nvPr/>
          </p:nvSpPr>
          <p:spPr>
            <a:xfrm>
              <a:off x="1003964" y="2395673"/>
              <a:ext cx="2441694" cy="4552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kern="100" dirty="0">
                  <a:latin typeface="Times New Roman"/>
                  <a:ea typeface="华文细黑"/>
                  <a:cs typeface="Courier New"/>
                </a:rPr>
                <a:t>H</a:t>
              </a:r>
              <a:r>
                <a:rPr lang="en-US" altLang="zh-CN" kern="100" baseline="-25000" dirty="0">
                  <a:latin typeface="Times New Roman"/>
                  <a:ea typeface="华文细黑"/>
                  <a:cs typeface="Courier New"/>
                </a:rPr>
                <a:t>2</a:t>
              </a:r>
              <a:r>
                <a:rPr lang="en-US" altLang="zh-CN" kern="100" dirty="0">
                  <a:latin typeface="Times New Roman"/>
                  <a:ea typeface="华文细黑"/>
                  <a:cs typeface="Courier New"/>
                </a:rPr>
                <a:t>O     </a:t>
              </a:r>
              <a:r>
                <a:rPr lang="en-US" altLang="zh-CN" kern="100" dirty="0">
                  <a:latin typeface="ZBFH"/>
                  <a:ea typeface="华文细黑"/>
                  <a:cs typeface="Times New Roman"/>
                </a:rPr>
                <a:t></a:t>
              </a:r>
              <a:r>
                <a:rPr lang="en-US" altLang="zh-CN" kern="100" dirty="0">
                  <a:latin typeface="Times New Roman"/>
                  <a:ea typeface="华文细黑"/>
                  <a:cs typeface="Courier New"/>
                </a:rPr>
                <a:t> OH</a:t>
              </a:r>
              <a:r>
                <a:rPr lang="zh-CN" altLang="zh-CN" kern="100" baseline="30000" dirty="0">
                  <a:latin typeface="Times New Roman"/>
                  <a:ea typeface="华文细黑"/>
                  <a:cs typeface="Times New Roman"/>
                </a:rPr>
                <a:t>－</a:t>
              </a:r>
              <a:r>
                <a:rPr lang="zh-CN" altLang="zh-CN" kern="100" dirty="0">
                  <a:latin typeface="Times New Roman"/>
                  <a:ea typeface="华文细黑"/>
                  <a:cs typeface="Times New Roman"/>
                </a:rPr>
                <a:t>＋</a:t>
              </a:r>
              <a:r>
                <a:rPr lang="en-US" altLang="zh-CN" kern="100" dirty="0">
                  <a:latin typeface="Times New Roman"/>
                  <a:ea typeface="华文细黑"/>
                  <a:cs typeface="Courier New"/>
                </a:rPr>
                <a:t>H</a:t>
              </a:r>
              <a:r>
                <a:rPr lang="zh-CN" altLang="zh-CN" kern="100" baseline="30000" dirty="0">
                  <a:latin typeface="Times New Roman"/>
                  <a:ea typeface="华文细黑"/>
                  <a:cs typeface="Times New Roman"/>
                </a:rPr>
                <a:t>＋</a:t>
              </a:r>
              <a:endParaRPr lang="zh-CN" altLang="zh-CN" sz="2400" kern="100" dirty="0">
                <a:latin typeface="宋体"/>
                <a:cs typeface="Courier New"/>
              </a:endParaRPr>
            </a:p>
          </p:txBody>
        </p:sp>
        <p:pic>
          <p:nvPicPr>
            <p:cNvPr id="19" name="图片 70" descr="6ec8aac122bd4f6e">
              <a:extLst>
                <a:ext uri="{FF2B5EF4-FFF2-40B4-BE49-F238E27FC236}">
                  <a16:creationId xmlns:a16="http://schemas.microsoft.com/office/drawing/2014/main" id="{3B13E73A-EE49-4459-A085-3470DC06D5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90" y="2571750"/>
              <a:ext cx="595425" cy="182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792F31AF-ADB9-4A94-8B9B-6412F6600378}"/>
              </a:ext>
            </a:extLst>
          </p:cNvPr>
          <p:cNvSpPr/>
          <p:nvPr/>
        </p:nvSpPr>
        <p:spPr>
          <a:xfrm>
            <a:off x="3980770" y="826530"/>
            <a:ext cx="226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pH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lg </a:t>
            </a:r>
            <a:r>
              <a:rPr lang="en-US" altLang="zh-CN" sz="2400" i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(H</a:t>
            </a:r>
            <a:r>
              <a:rPr lang="zh-CN" altLang="zh-CN" sz="2400" kern="100" baseline="300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)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2B77C8C-C3E3-4B8A-853C-4DAEE0789FB6}"/>
              </a:ext>
            </a:extLst>
          </p:cNvPr>
          <p:cNvSpPr/>
          <p:nvPr/>
        </p:nvSpPr>
        <p:spPr>
          <a:xfrm>
            <a:off x="4189501" y="90174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FF0000"/>
                </a:solidFill>
                <a:latin typeface="宋体"/>
                <a:ea typeface="华文细黑"/>
                <a:cs typeface="Times New Roman"/>
              </a:rPr>
              <a:t>↓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E561CD8-8DB1-4583-8115-402F64113655}"/>
              </a:ext>
            </a:extLst>
          </p:cNvPr>
          <p:cNvSpPr/>
          <p:nvPr/>
        </p:nvSpPr>
        <p:spPr>
          <a:xfrm rot="10800000">
            <a:off x="5907920" y="83789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FF0000"/>
                </a:solidFill>
                <a:latin typeface="宋体"/>
                <a:ea typeface="华文细黑"/>
                <a:cs typeface="Times New Roman"/>
              </a:rPr>
              <a:t>↓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E91B2809-25CD-4074-870B-0EE25F33518E}"/>
              </a:ext>
            </a:extLst>
          </p:cNvPr>
          <p:cNvCxnSpPr/>
          <p:nvPr/>
        </p:nvCxnSpPr>
        <p:spPr>
          <a:xfrm>
            <a:off x="1269524" y="3044244"/>
            <a:ext cx="107743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F540FE45-AEB2-4E03-B589-1F693A3AB872}"/>
              </a:ext>
            </a:extLst>
          </p:cNvPr>
          <p:cNvSpPr/>
          <p:nvPr/>
        </p:nvSpPr>
        <p:spPr>
          <a:xfrm>
            <a:off x="255962" y="1277071"/>
            <a:ext cx="4085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核心：分析成分，写平衡，看影响因素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4FEA31C-EFFF-4131-B0B8-02B049C58A84}"/>
              </a:ext>
            </a:extLst>
          </p:cNvPr>
          <p:cNvSpPr/>
          <p:nvPr/>
        </p:nvSpPr>
        <p:spPr>
          <a:xfrm>
            <a:off x="365058" y="285166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温度</a:t>
            </a:r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8A74095-B1BE-4F9F-9007-F74BF13A7B88}"/>
              </a:ext>
            </a:extLst>
          </p:cNvPr>
          <p:cNvSpPr/>
          <p:nvPr/>
        </p:nvSpPr>
        <p:spPr>
          <a:xfrm rot="10800000">
            <a:off x="725785" y="278263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FF0000"/>
                </a:solidFill>
                <a:latin typeface="宋体"/>
                <a:ea typeface="华文细黑"/>
                <a:cs typeface="Times New Roman"/>
              </a:rPr>
              <a:t>↓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460DD04-C4F1-4BE8-B19D-CA3FB21BBB09}"/>
              </a:ext>
            </a:extLst>
          </p:cNvPr>
          <p:cNvSpPr/>
          <p:nvPr/>
        </p:nvSpPr>
        <p:spPr>
          <a:xfrm>
            <a:off x="2376668" y="260036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？</a:t>
            </a:r>
            <a:endParaRPr lang="zh-CN" altLang="en-US" sz="2400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E5A5A64-DA3A-4B39-AA23-5D4297959FBE}"/>
              </a:ext>
            </a:extLst>
          </p:cNvPr>
          <p:cNvSpPr/>
          <p:nvPr/>
        </p:nvSpPr>
        <p:spPr>
          <a:xfrm rot="10800000">
            <a:off x="3006502" y="248254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FF0000"/>
                </a:solidFill>
                <a:latin typeface="宋体"/>
                <a:ea typeface="华文细黑"/>
                <a:cs typeface="Times New Roman"/>
              </a:rPr>
              <a:t>↓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72D0D7FD-FDCB-432B-AB2F-40A5920A720F}"/>
              </a:ext>
            </a:extLst>
          </p:cNvPr>
          <p:cNvCxnSpPr/>
          <p:nvPr/>
        </p:nvCxnSpPr>
        <p:spPr>
          <a:xfrm>
            <a:off x="2200939" y="1987860"/>
            <a:ext cx="107743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241174CE-11EF-4375-AADA-10D98FD11C2F}"/>
              </a:ext>
            </a:extLst>
          </p:cNvPr>
          <p:cNvCxnSpPr/>
          <p:nvPr/>
        </p:nvCxnSpPr>
        <p:spPr>
          <a:xfrm>
            <a:off x="1929069" y="2388184"/>
            <a:ext cx="107743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图片 35">
            <a:extLst>
              <a:ext uri="{FF2B5EF4-FFF2-40B4-BE49-F238E27FC236}">
                <a16:creationId xmlns:a16="http://schemas.microsoft.com/office/drawing/2014/main" id="{3131E940-A900-40EE-AEDD-3C5DF56DB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668" y="3172852"/>
            <a:ext cx="6752677" cy="1908535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E61BCF0D-0587-41CE-ABB8-9D44DE330EFA}"/>
              </a:ext>
            </a:extLst>
          </p:cNvPr>
          <p:cNvSpPr/>
          <p:nvPr/>
        </p:nvSpPr>
        <p:spPr>
          <a:xfrm>
            <a:off x="5659924" y="3062026"/>
            <a:ext cx="450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×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C90CAB0-2288-4B4B-BC6A-9B1416C40BEF}"/>
              </a:ext>
            </a:extLst>
          </p:cNvPr>
          <p:cNvSpPr/>
          <p:nvPr/>
        </p:nvSpPr>
        <p:spPr>
          <a:xfrm>
            <a:off x="6315598" y="3455366"/>
            <a:ext cx="450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×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C30A3F3F-78B9-45F4-84B8-85B9146A8093}"/>
              </a:ext>
            </a:extLst>
          </p:cNvPr>
          <p:cNvSpPr/>
          <p:nvPr/>
        </p:nvSpPr>
        <p:spPr>
          <a:xfrm>
            <a:off x="3964119" y="4558167"/>
            <a:ext cx="450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×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B876A650-C5AB-4CD0-B767-7D78A737BA9C}"/>
              </a:ext>
            </a:extLst>
          </p:cNvPr>
          <p:cNvSpPr/>
          <p:nvPr/>
        </p:nvSpPr>
        <p:spPr>
          <a:xfrm>
            <a:off x="7631455" y="3830619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56813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22" grpId="0"/>
      <p:bldP spid="25" grpId="0"/>
      <p:bldP spid="30" grpId="0"/>
      <p:bldP spid="26" grpId="0"/>
      <p:bldP spid="32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3572" y="948865"/>
            <a:ext cx="1982466" cy="49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itchFamily="18" charset="0"/>
              </a:rPr>
              <a:t>学法指导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6670" y="1832141"/>
            <a:ext cx="6639457" cy="1847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200000"/>
              </a:lnSpc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分析反应和题干信息，明确体系各种粒子组成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200000"/>
              </a:lnSpc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写出各种粒子存在的平衡反应，分析平衡的主次关系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200000"/>
              </a:lnSpc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抓住影响平衡的因素，对照题目的数据分析问题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2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69DF0335-3921-4D8B-8867-F3DCA7A11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57" y="1012567"/>
            <a:ext cx="8574578" cy="3380488"/>
          </a:xfrm>
          <a:prstGeom prst="rect">
            <a:avLst/>
          </a:prstGeom>
        </p:spPr>
      </p:pic>
      <p:sp>
        <p:nvSpPr>
          <p:cNvPr id="15" name="TextBox 7">
            <a:extLst>
              <a:ext uri="{FF2B5EF4-FFF2-40B4-BE49-F238E27FC236}">
                <a16:creationId xmlns:a16="http://schemas.microsoft.com/office/drawing/2014/main" id="{B226F9B2-65CF-4B25-B37E-9932D60EFACB}"/>
              </a:ext>
            </a:extLst>
          </p:cNvPr>
          <p:cNvSpPr txBox="1"/>
          <p:nvPr/>
        </p:nvSpPr>
        <p:spPr>
          <a:xfrm>
            <a:off x="2455414" y="490617"/>
            <a:ext cx="4233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北京市</a:t>
            </a:r>
            <a:r>
              <a:rPr lang="en-US" altLang="zh-CN" sz="24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2018</a:t>
            </a:r>
            <a:r>
              <a:rPr lang="zh-CN" altLang="en-US" sz="24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年第</a:t>
            </a:r>
            <a:r>
              <a:rPr lang="en-US" altLang="zh-CN" sz="24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27</a:t>
            </a:r>
            <a:r>
              <a:rPr lang="zh-CN" altLang="en-US" sz="24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题（节选）</a:t>
            </a:r>
            <a:endParaRPr lang="zh-CN" altLang="en-US" sz="2400" dirty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35A1310F-F6D3-4947-B4F7-D72351CF283F}"/>
              </a:ext>
            </a:extLst>
          </p:cNvPr>
          <p:cNvSpPr txBox="1"/>
          <p:nvPr/>
        </p:nvSpPr>
        <p:spPr>
          <a:xfrm>
            <a:off x="251157" y="61000"/>
            <a:ext cx="589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【</a:t>
            </a:r>
            <a:r>
              <a:rPr lang="zh-CN" altLang="en-US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任务二</a:t>
            </a:r>
            <a:r>
              <a:rPr lang="en-US" altLang="zh-CN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】</a:t>
            </a:r>
            <a:r>
              <a:rPr lang="zh-CN" altLang="en-US" b="1" kern="10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工业生产和实验探究中平衡规律的应用</a:t>
            </a:r>
            <a:endParaRPr lang="zh-CN" altLang="en-US" dirty="0">
              <a:solidFill>
                <a:srgbClr val="C0000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56B65E2-8885-4B96-A572-37D858171864}"/>
              </a:ext>
            </a:extLst>
          </p:cNvPr>
          <p:cNvSpPr txBox="1"/>
          <p:nvPr/>
        </p:nvSpPr>
        <p:spPr>
          <a:xfrm>
            <a:off x="5144624" y="1065603"/>
            <a:ext cx="1389320" cy="646331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    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2-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H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   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2+</a:t>
            </a:r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441024E-B686-44F1-ADFC-765FF74739BA}"/>
              </a:ext>
            </a:extLst>
          </p:cNvPr>
          <p:cNvGrpSpPr/>
          <p:nvPr/>
        </p:nvGrpSpPr>
        <p:grpSpPr>
          <a:xfrm>
            <a:off x="4477680" y="3111690"/>
            <a:ext cx="4081567" cy="369332"/>
            <a:chOff x="4647801" y="3117186"/>
            <a:chExt cx="4081567" cy="369332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A9AE02FD-C9A8-42CF-9F1B-1D20ED937B7D}"/>
                </a:ext>
              </a:extLst>
            </p:cNvPr>
            <p:cNvSpPr/>
            <p:nvPr/>
          </p:nvSpPr>
          <p:spPr>
            <a:xfrm>
              <a:off x="4647801" y="3117186"/>
              <a:ext cx="40815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kern="100" dirty="0">
                  <a:solidFill>
                    <a:srgbClr val="FF0000"/>
                  </a:solidFill>
                  <a:latin typeface="Times New Roman"/>
                  <a:ea typeface="华文细黑"/>
                  <a:cs typeface="Courier New"/>
                </a:rPr>
                <a:t>CaCO</a:t>
              </a:r>
              <a:r>
                <a:rPr lang="en-US" altLang="zh-CN" kern="100" baseline="-25000" dirty="0">
                  <a:solidFill>
                    <a:srgbClr val="FF0000"/>
                  </a:solidFill>
                  <a:latin typeface="Times New Roman"/>
                  <a:ea typeface="华文细黑"/>
                  <a:cs typeface="Courier New"/>
                </a:rPr>
                <a:t>3</a:t>
              </a:r>
              <a:r>
                <a:rPr lang="en-US" altLang="zh-CN" kern="100" dirty="0">
                  <a:solidFill>
                    <a:srgbClr val="FF0000"/>
                  </a:solidFill>
                  <a:latin typeface="Times New Roman"/>
                  <a:ea typeface="华文细黑"/>
                  <a:cs typeface="Courier New"/>
                </a:rPr>
                <a:t>(s)</a:t>
              </a:r>
              <a:r>
                <a:rPr lang="en-US" altLang="zh-CN" kern="100" dirty="0">
                  <a:solidFill>
                    <a:srgbClr val="FF0000"/>
                  </a:solidFill>
                  <a:latin typeface="ZBFH"/>
                  <a:ea typeface="华文细黑"/>
                  <a:cs typeface="Times New Roman"/>
                </a:rPr>
                <a:t>   </a:t>
              </a:r>
              <a:r>
                <a:rPr lang="en-US" altLang="zh-CN" kern="100" dirty="0">
                  <a:solidFill>
                    <a:srgbClr val="FF0000"/>
                  </a:solidFill>
                  <a:latin typeface="Times New Roman"/>
                  <a:ea typeface="华文细黑"/>
                  <a:cs typeface="Courier New"/>
                </a:rPr>
                <a:t> Ca</a:t>
              </a:r>
              <a:r>
                <a:rPr lang="en-US" altLang="zh-CN" kern="100" baseline="30000" dirty="0">
                  <a:solidFill>
                    <a:srgbClr val="FF0000"/>
                  </a:solidFill>
                  <a:latin typeface="Times New Roman"/>
                  <a:ea typeface="华文细黑"/>
                  <a:cs typeface="Courier New"/>
                </a:rPr>
                <a:t>2</a:t>
              </a:r>
              <a:r>
                <a:rPr lang="zh-CN" altLang="zh-CN" kern="100" baseline="30000" dirty="0">
                  <a:solidFill>
                    <a:srgbClr val="FF0000"/>
                  </a:solidFill>
                  <a:latin typeface="Times New Roman"/>
                  <a:ea typeface="华文细黑"/>
                  <a:cs typeface="Times New Roman"/>
                </a:rPr>
                <a:t>＋</a:t>
              </a:r>
              <a:r>
                <a:rPr lang="en-US" altLang="zh-CN" kern="100" dirty="0">
                  <a:solidFill>
                    <a:srgbClr val="FF0000"/>
                  </a:solidFill>
                  <a:latin typeface="Times New Roman"/>
                  <a:ea typeface="华文细黑"/>
                  <a:cs typeface="Courier New"/>
                </a:rPr>
                <a:t>(</a:t>
              </a:r>
              <a:r>
                <a:rPr lang="en-US" altLang="zh-CN" kern="100" dirty="0" err="1">
                  <a:solidFill>
                    <a:srgbClr val="FF0000"/>
                  </a:solidFill>
                  <a:latin typeface="Times New Roman"/>
                  <a:ea typeface="华文细黑"/>
                  <a:cs typeface="Courier New"/>
                </a:rPr>
                <a:t>aq</a:t>
              </a:r>
              <a:r>
                <a:rPr lang="en-US" altLang="zh-CN" kern="100" dirty="0">
                  <a:solidFill>
                    <a:srgbClr val="FF0000"/>
                  </a:solidFill>
                  <a:latin typeface="Times New Roman"/>
                  <a:ea typeface="华文细黑"/>
                  <a:cs typeface="Courier New"/>
                </a:rPr>
                <a:t>) </a:t>
              </a:r>
              <a:r>
                <a:rPr lang="zh-CN" altLang="zh-CN" kern="100" dirty="0">
                  <a:solidFill>
                    <a:srgbClr val="FF0000"/>
                  </a:solidFill>
                  <a:latin typeface="Times New Roman"/>
                  <a:ea typeface="华文细黑"/>
                  <a:cs typeface="Times New Roman"/>
                </a:rPr>
                <a:t>＋ </a:t>
              </a:r>
              <a:r>
                <a:rPr lang="en-US" altLang="zh-CN" kern="100" dirty="0">
                  <a:solidFill>
                    <a:srgbClr val="FF0000"/>
                  </a:solidFill>
                  <a:latin typeface="Times New Roman"/>
                  <a:ea typeface="华文细黑"/>
                  <a:cs typeface="Courier New"/>
                </a:rPr>
                <a:t>CO</a:t>
              </a:r>
              <a:r>
                <a:rPr lang="en-US" altLang="zh-CN" kern="100" baseline="-25000" dirty="0">
                  <a:solidFill>
                    <a:srgbClr val="FF0000"/>
                  </a:solidFill>
                  <a:latin typeface="Times New Roman"/>
                  <a:ea typeface="华文细黑"/>
                  <a:cs typeface="Courier New"/>
                </a:rPr>
                <a:t>3</a:t>
              </a:r>
              <a:r>
                <a:rPr lang="en-US" altLang="zh-CN" kern="100" baseline="30000" dirty="0">
                  <a:solidFill>
                    <a:srgbClr val="FF0000"/>
                  </a:solidFill>
                  <a:latin typeface="Times New Roman"/>
                  <a:ea typeface="华文细黑"/>
                  <a:cs typeface="Times New Roman"/>
                </a:rPr>
                <a:t>2</a:t>
              </a:r>
              <a:r>
                <a:rPr lang="zh-CN" altLang="zh-CN" kern="100" baseline="30000" dirty="0">
                  <a:solidFill>
                    <a:srgbClr val="FF0000"/>
                  </a:solidFill>
                  <a:latin typeface="Times New Roman"/>
                  <a:ea typeface="华文细黑"/>
                  <a:cs typeface="Times New Roman"/>
                </a:rPr>
                <a:t>－</a:t>
              </a:r>
              <a:r>
                <a:rPr lang="en-US" altLang="zh-CN" kern="100" dirty="0">
                  <a:solidFill>
                    <a:srgbClr val="FF0000"/>
                  </a:solidFill>
                  <a:latin typeface="Times New Roman"/>
                  <a:ea typeface="华文细黑"/>
                  <a:cs typeface="Courier New"/>
                </a:rPr>
                <a:t>(</a:t>
              </a:r>
              <a:r>
                <a:rPr lang="en-US" altLang="zh-CN" kern="100" dirty="0" err="1">
                  <a:solidFill>
                    <a:srgbClr val="FF0000"/>
                  </a:solidFill>
                  <a:latin typeface="Times New Roman"/>
                  <a:ea typeface="华文细黑"/>
                  <a:cs typeface="Courier New"/>
                </a:rPr>
                <a:t>aq</a:t>
              </a:r>
              <a:r>
                <a:rPr lang="en-US" altLang="zh-CN" kern="100" dirty="0">
                  <a:solidFill>
                    <a:srgbClr val="FF0000"/>
                  </a:solidFill>
                  <a:latin typeface="Times New Roman"/>
                  <a:ea typeface="华文细黑"/>
                  <a:cs typeface="Courier New"/>
                </a:rPr>
                <a:t>)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pic>
          <p:nvPicPr>
            <p:cNvPr id="9" name="图片 70" descr="6ec8aac122bd4f6e">
              <a:extLst>
                <a:ext uri="{FF2B5EF4-FFF2-40B4-BE49-F238E27FC236}">
                  <a16:creationId xmlns:a16="http://schemas.microsoft.com/office/drawing/2014/main" id="{5FE8DBC7-6A8D-4FC0-9740-C3E20315F1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258" y="3210716"/>
              <a:ext cx="590495" cy="182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9B9C8C48-9D01-44E0-9033-1B49E096C86B}"/>
              </a:ext>
            </a:extLst>
          </p:cNvPr>
          <p:cNvSpPr/>
          <p:nvPr/>
        </p:nvSpPr>
        <p:spPr>
          <a:xfrm>
            <a:off x="318265" y="1296711"/>
            <a:ext cx="2956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核心：分析成分，找平衡，抓本质，看影响因素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0FD0D7E-5907-4385-8B09-F5DAFD3EC6C3}"/>
              </a:ext>
            </a:extLst>
          </p:cNvPr>
          <p:cNvGrpSpPr/>
          <p:nvPr/>
        </p:nvGrpSpPr>
        <p:grpSpPr>
          <a:xfrm>
            <a:off x="251157" y="4283551"/>
            <a:ext cx="4081567" cy="369332"/>
            <a:chOff x="4647801" y="3117186"/>
            <a:chExt cx="4081567" cy="369332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6C7A75E-1705-440D-85F7-F7BC9A515652}"/>
                </a:ext>
              </a:extLst>
            </p:cNvPr>
            <p:cNvSpPr/>
            <p:nvPr/>
          </p:nvSpPr>
          <p:spPr>
            <a:xfrm>
              <a:off x="4647801" y="3117186"/>
              <a:ext cx="40815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kern="100" dirty="0">
                  <a:solidFill>
                    <a:srgbClr val="FF0000"/>
                  </a:solidFill>
                  <a:latin typeface="Times New Roman"/>
                  <a:ea typeface="华文细黑"/>
                  <a:cs typeface="Courier New"/>
                </a:rPr>
                <a:t>BaCO</a:t>
              </a:r>
              <a:r>
                <a:rPr lang="en-US" altLang="zh-CN" kern="100" baseline="-25000" dirty="0">
                  <a:solidFill>
                    <a:srgbClr val="FF0000"/>
                  </a:solidFill>
                  <a:latin typeface="Times New Roman"/>
                  <a:ea typeface="华文细黑"/>
                  <a:cs typeface="Courier New"/>
                </a:rPr>
                <a:t>3</a:t>
              </a:r>
              <a:r>
                <a:rPr lang="en-US" altLang="zh-CN" kern="100" dirty="0">
                  <a:solidFill>
                    <a:srgbClr val="FF0000"/>
                  </a:solidFill>
                  <a:latin typeface="Times New Roman"/>
                  <a:ea typeface="华文细黑"/>
                  <a:cs typeface="Courier New"/>
                </a:rPr>
                <a:t>(s)</a:t>
              </a:r>
              <a:r>
                <a:rPr lang="en-US" altLang="zh-CN" kern="100" dirty="0">
                  <a:solidFill>
                    <a:srgbClr val="FF0000"/>
                  </a:solidFill>
                  <a:latin typeface="ZBFH"/>
                  <a:ea typeface="华文细黑"/>
                  <a:cs typeface="Times New Roman"/>
                </a:rPr>
                <a:t>   </a:t>
              </a:r>
              <a:r>
                <a:rPr lang="en-US" altLang="zh-CN" kern="100" dirty="0">
                  <a:solidFill>
                    <a:srgbClr val="FF0000"/>
                  </a:solidFill>
                  <a:latin typeface="Times New Roman"/>
                  <a:ea typeface="华文细黑"/>
                  <a:cs typeface="Courier New"/>
                </a:rPr>
                <a:t> Ba</a:t>
              </a:r>
              <a:r>
                <a:rPr lang="en-US" altLang="zh-CN" kern="100" baseline="30000" dirty="0">
                  <a:solidFill>
                    <a:srgbClr val="FF0000"/>
                  </a:solidFill>
                  <a:latin typeface="Times New Roman"/>
                  <a:ea typeface="华文细黑"/>
                  <a:cs typeface="Courier New"/>
                </a:rPr>
                <a:t>2</a:t>
              </a:r>
              <a:r>
                <a:rPr lang="zh-CN" altLang="zh-CN" kern="100" baseline="30000" dirty="0">
                  <a:solidFill>
                    <a:srgbClr val="FF0000"/>
                  </a:solidFill>
                  <a:latin typeface="Times New Roman"/>
                  <a:ea typeface="华文细黑"/>
                  <a:cs typeface="Times New Roman"/>
                </a:rPr>
                <a:t>＋</a:t>
              </a:r>
              <a:r>
                <a:rPr lang="en-US" altLang="zh-CN" kern="100" dirty="0">
                  <a:solidFill>
                    <a:srgbClr val="FF0000"/>
                  </a:solidFill>
                  <a:latin typeface="Times New Roman"/>
                  <a:ea typeface="华文细黑"/>
                  <a:cs typeface="Courier New"/>
                </a:rPr>
                <a:t>(</a:t>
              </a:r>
              <a:r>
                <a:rPr lang="en-US" altLang="zh-CN" kern="100" dirty="0" err="1">
                  <a:solidFill>
                    <a:srgbClr val="FF0000"/>
                  </a:solidFill>
                  <a:latin typeface="Times New Roman"/>
                  <a:ea typeface="华文细黑"/>
                  <a:cs typeface="Courier New"/>
                </a:rPr>
                <a:t>aq</a:t>
              </a:r>
              <a:r>
                <a:rPr lang="en-US" altLang="zh-CN" kern="100" dirty="0">
                  <a:solidFill>
                    <a:srgbClr val="FF0000"/>
                  </a:solidFill>
                  <a:latin typeface="Times New Roman"/>
                  <a:ea typeface="华文细黑"/>
                  <a:cs typeface="Courier New"/>
                </a:rPr>
                <a:t>) </a:t>
              </a:r>
              <a:r>
                <a:rPr lang="zh-CN" altLang="zh-CN" kern="100" dirty="0">
                  <a:solidFill>
                    <a:srgbClr val="FF0000"/>
                  </a:solidFill>
                  <a:latin typeface="Times New Roman"/>
                  <a:ea typeface="华文细黑"/>
                  <a:cs typeface="Times New Roman"/>
                </a:rPr>
                <a:t>＋ </a:t>
              </a:r>
              <a:r>
                <a:rPr lang="en-US" altLang="zh-CN" kern="100" dirty="0">
                  <a:solidFill>
                    <a:srgbClr val="FF0000"/>
                  </a:solidFill>
                  <a:latin typeface="Times New Roman"/>
                  <a:ea typeface="华文细黑"/>
                  <a:cs typeface="Courier New"/>
                </a:rPr>
                <a:t>CO</a:t>
              </a:r>
              <a:r>
                <a:rPr lang="en-US" altLang="zh-CN" kern="100" baseline="-25000" dirty="0">
                  <a:solidFill>
                    <a:srgbClr val="FF0000"/>
                  </a:solidFill>
                  <a:latin typeface="Times New Roman"/>
                  <a:ea typeface="华文细黑"/>
                  <a:cs typeface="Courier New"/>
                </a:rPr>
                <a:t>3</a:t>
              </a:r>
              <a:r>
                <a:rPr lang="en-US" altLang="zh-CN" kern="100" baseline="30000" dirty="0">
                  <a:solidFill>
                    <a:srgbClr val="FF0000"/>
                  </a:solidFill>
                  <a:latin typeface="Times New Roman"/>
                  <a:ea typeface="华文细黑"/>
                  <a:cs typeface="Times New Roman"/>
                </a:rPr>
                <a:t>2</a:t>
              </a:r>
              <a:r>
                <a:rPr lang="zh-CN" altLang="zh-CN" kern="100" baseline="30000" dirty="0">
                  <a:solidFill>
                    <a:srgbClr val="FF0000"/>
                  </a:solidFill>
                  <a:latin typeface="Times New Roman"/>
                  <a:ea typeface="华文细黑"/>
                  <a:cs typeface="Times New Roman"/>
                </a:rPr>
                <a:t>－</a:t>
              </a:r>
              <a:r>
                <a:rPr lang="en-US" altLang="zh-CN" kern="100" dirty="0">
                  <a:solidFill>
                    <a:srgbClr val="FF0000"/>
                  </a:solidFill>
                  <a:latin typeface="Times New Roman"/>
                  <a:ea typeface="华文细黑"/>
                  <a:cs typeface="Courier New"/>
                </a:rPr>
                <a:t>(</a:t>
              </a:r>
              <a:r>
                <a:rPr lang="en-US" altLang="zh-CN" kern="100" dirty="0" err="1">
                  <a:solidFill>
                    <a:srgbClr val="FF0000"/>
                  </a:solidFill>
                  <a:latin typeface="Times New Roman"/>
                  <a:ea typeface="华文细黑"/>
                  <a:cs typeface="Courier New"/>
                </a:rPr>
                <a:t>aq</a:t>
              </a:r>
              <a:r>
                <a:rPr lang="en-US" altLang="zh-CN" kern="100" dirty="0">
                  <a:solidFill>
                    <a:srgbClr val="FF0000"/>
                  </a:solidFill>
                  <a:latin typeface="Times New Roman"/>
                  <a:ea typeface="华文细黑"/>
                  <a:cs typeface="Courier New"/>
                </a:rPr>
                <a:t>)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pic>
          <p:nvPicPr>
            <p:cNvPr id="17" name="图片 70" descr="6ec8aac122bd4f6e">
              <a:extLst>
                <a:ext uri="{FF2B5EF4-FFF2-40B4-BE49-F238E27FC236}">
                  <a16:creationId xmlns:a16="http://schemas.microsoft.com/office/drawing/2014/main" id="{22BEE276-34D6-4ED1-AEFB-B188754CA4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258" y="3210716"/>
              <a:ext cx="590495" cy="182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5B0C02C-DAAB-4F8F-9552-1FA7161F4A81}"/>
              </a:ext>
            </a:extLst>
          </p:cNvPr>
          <p:cNvGrpSpPr/>
          <p:nvPr/>
        </p:nvGrpSpPr>
        <p:grpSpPr>
          <a:xfrm>
            <a:off x="414401" y="4647746"/>
            <a:ext cx="5424883" cy="369332"/>
            <a:chOff x="3685352" y="4358666"/>
            <a:chExt cx="5424883" cy="369332"/>
          </a:xfrm>
          <a:solidFill>
            <a:schemeClr val="bg2"/>
          </a:solidFill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8049F2A-487B-49E1-8E5A-F0A018CCEE6B}"/>
                </a:ext>
              </a:extLst>
            </p:cNvPr>
            <p:cNvSpPr/>
            <p:nvPr/>
          </p:nvSpPr>
          <p:spPr>
            <a:xfrm>
              <a:off x="3685352" y="4358666"/>
              <a:ext cx="5424883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kern="100" dirty="0">
                  <a:solidFill>
                    <a:schemeClr val="tx1"/>
                  </a:solidFill>
                  <a:latin typeface="Times New Roman"/>
                  <a:ea typeface="华文细黑"/>
                  <a:cs typeface="Courier New"/>
                </a:rPr>
                <a:t>BaCO</a:t>
              </a:r>
              <a:r>
                <a:rPr lang="en-US" altLang="zh-CN" kern="100" baseline="-25000" dirty="0">
                  <a:solidFill>
                    <a:schemeClr val="tx1"/>
                  </a:solidFill>
                  <a:latin typeface="Times New Roman"/>
                  <a:ea typeface="华文细黑"/>
                  <a:cs typeface="Courier New"/>
                </a:rPr>
                <a:t>3</a:t>
              </a:r>
              <a:r>
                <a:rPr lang="en-US" altLang="zh-CN" kern="100" dirty="0">
                  <a:solidFill>
                    <a:schemeClr val="tx1"/>
                  </a:solidFill>
                  <a:latin typeface="Times New Roman"/>
                  <a:ea typeface="华文细黑"/>
                  <a:cs typeface="Courier New"/>
                </a:rPr>
                <a:t>(s)</a:t>
              </a:r>
              <a:r>
                <a:rPr lang="zh-CN" altLang="zh-CN" kern="100" dirty="0">
                  <a:solidFill>
                    <a:schemeClr val="tx1"/>
                  </a:solidFill>
                  <a:latin typeface="Times New Roman"/>
                  <a:ea typeface="华文细黑"/>
                  <a:cs typeface="Times New Roman"/>
                </a:rPr>
                <a:t> ＋</a:t>
              </a:r>
              <a:r>
                <a:rPr lang="en-US" altLang="zh-CN" kern="100" dirty="0">
                  <a:solidFill>
                    <a:schemeClr val="tx1"/>
                  </a:solidFill>
                  <a:latin typeface="Times New Roman"/>
                  <a:ea typeface="华文细黑"/>
                  <a:cs typeface="Courier New"/>
                </a:rPr>
                <a:t> SO</a:t>
              </a:r>
              <a:r>
                <a:rPr lang="en-US" altLang="zh-CN" kern="100" baseline="-25000" dirty="0">
                  <a:solidFill>
                    <a:schemeClr val="tx1"/>
                  </a:solidFill>
                  <a:latin typeface="Times New Roman"/>
                  <a:ea typeface="华文细黑"/>
                  <a:cs typeface="Courier New"/>
                </a:rPr>
                <a:t>4</a:t>
              </a:r>
              <a:r>
                <a:rPr lang="en-US" altLang="zh-CN" kern="100" baseline="30000" dirty="0">
                  <a:solidFill>
                    <a:schemeClr val="tx1"/>
                  </a:solidFill>
                  <a:latin typeface="Times New Roman"/>
                  <a:ea typeface="华文细黑"/>
                  <a:cs typeface="Times New Roman"/>
                </a:rPr>
                <a:t>2</a:t>
              </a:r>
              <a:r>
                <a:rPr lang="zh-CN" altLang="zh-CN" kern="100" baseline="30000" dirty="0">
                  <a:solidFill>
                    <a:schemeClr val="tx1"/>
                  </a:solidFill>
                  <a:latin typeface="Times New Roman"/>
                  <a:ea typeface="华文细黑"/>
                  <a:cs typeface="Times New Roman"/>
                </a:rPr>
                <a:t>－</a:t>
              </a:r>
              <a:r>
                <a:rPr lang="en-US" altLang="zh-CN" kern="100" dirty="0">
                  <a:solidFill>
                    <a:schemeClr val="tx1"/>
                  </a:solidFill>
                  <a:latin typeface="Times New Roman"/>
                  <a:ea typeface="华文细黑"/>
                  <a:cs typeface="Courier New"/>
                </a:rPr>
                <a:t>(</a:t>
              </a:r>
              <a:r>
                <a:rPr lang="en-US" altLang="zh-CN" kern="100" dirty="0" err="1">
                  <a:solidFill>
                    <a:schemeClr val="tx1"/>
                  </a:solidFill>
                  <a:latin typeface="Times New Roman"/>
                  <a:ea typeface="华文细黑"/>
                  <a:cs typeface="Courier New"/>
                </a:rPr>
                <a:t>aq</a:t>
              </a:r>
              <a:r>
                <a:rPr lang="en-US" altLang="zh-CN" kern="100" dirty="0">
                  <a:solidFill>
                    <a:schemeClr val="tx1"/>
                  </a:solidFill>
                  <a:latin typeface="Times New Roman"/>
                  <a:ea typeface="华文细黑"/>
                  <a:cs typeface="Courier New"/>
                </a:rPr>
                <a:t>)</a:t>
              </a:r>
              <a:r>
                <a:rPr lang="zh-CN" altLang="zh-CN" kern="100" dirty="0">
                  <a:solidFill>
                    <a:schemeClr val="tx1"/>
                  </a:solidFill>
                  <a:latin typeface="Times New Roman"/>
                  <a:ea typeface="华文细黑"/>
                  <a:cs typeface="Times New Roman"/>
                </a:rPr>
                <a:t> </a:t>
              </a:r>
              <a:r>
                <a:rPr lang="en-US" altLang="zh-CN" kern="100" dirty="0">
                  <a:solidFill>
                    <a:schemeClr val="tx1"/>
                  </a:solidFill>
                  <a:latin typeface="Times New Roman"/>
                  <a:ea typeface="华文细黑"/>
                  <a:cs typeface="Times New Roman"/>
                </a:rPr>
                <a:t>       </a:t>
              </a:r>
              <a:r>
                <a:rPr lang="en-US" altLang="zh-CN" kern="100" dirty="0">
                  <a:solidFill>
                    <a:schemeClr val="tx1"/>
                  </a:solidFill>
                  <a:latin typeface="ZBFH"/>
                  <a:ea typeface="华文细黑"/>
                  <a:cs typeface="Times New Roman"/>
                </a:rPr>
                <a:t></a:t>
              </a:r>
              <a:r>
                <a:rPr lang="en-US" altLang="zh-CN" kern="100" dirty="0">
                  <a:solidFill>
                    <a:schemeClr val="tx1"/>
                  </a:solidFill>
                  <a:latin typeface="Times New Roman"/>
                  <a:ea typeface="华文细黑"/>
                  <a:cs typeface="Courier New"/>
                </a:rPr>
                <a:t>CO</a:t>
              </a:r>
              <a:r>
                <a:rPr lang="en-US" altLang="zh-CN" kern="100" baseline="-25000" dirty="0">
                  <a:solidFill>
                    <a:schemeClr val="tx1"/>
                  </a:solidFill>
                  <a:latin typeface="Times New Roman"/>
                  <a:ea typeface="华文细黑"/>
                  <a:cs typeface="Courier New"/>
                </a:rPr>
                <a:t>3</a:t>
              </a:r>
              <a:r>
                <a:rPr lang="en-US" altLang="zh-CN" kern="100" baseline="30000" dirty="0">
                  <a:solidFill>
                    <a:schemeClr val="tx1"/>
                  </a:solidFill>
                  <a:latin typeface="Times New Roman"/>
                  <a:ea typeface="华文细黑"/>
                  <a:cs typeface="Times New Roman"/>
                </a:rPr>
                <a:t>2</a:t>
              </a:r>
              <a:r>
                <a:rPr lang="zh-CN" altLang="zh-CN" kern="100" baseline="30000" dirty="0">
                  <a:solidFill>
                    <a:schemeClr val="tx1"/>
                  </a:solidFill>
                  <a:latin typeface="Times New Roman"/>
                  <a:ea typeface="华文细黑"/>
                  <a:cs typeface="Times New Roman"/>
                </a:rPr>
                <a:t>－</a:t>
              </a:r>
              <a:r>
                <a:rPr lang="en-US" altLang="zh-CN" kern="100" dirty="0">
                  <a:solidFill>
                    <a:schemeClr val="tx1"/>
                  </a:solidFill>
                  <a:latin typeface="Times New Roman"/>
                  <a:ea typeface="华文细黑"/>
                  <a:cs typeface="Courier New"/>
                </a:rPr>
                <a:t>(</a:t>
              </a:r>
              <a:r>
                <a:rPr lang="en-US" altLang="zh-CN" kern="100" dirty="0" err="1">
                  <a:solidFill>
                    <a:schemeClr val="tx1"/>
                  </a:solidFill>
                  <a:latin typeface="Times New Roman"/>
                  <a:ea typeface="华文细黑"/>
                  <a:cs typeface="Courier New"/>
                </a:rPr>
                <a:t>aq</a:t>
              </a:r>
              <a:r>
                <a:rPr lang="en-US" altLang="zh-CN" kern="100" dirty="0">
                  <a:solidFill>
                    <a:schemeClr val="tx1"/>
                  </a:solidFill>
                  <a:latin typeface="Times New Roman"/>
                  <a:ea typeface="华文细黑"/>
                  <a:cs typeface="Courier New"/>
                </a:rPr>
                <a:t>) </a:t>
              </a:r>
              <a:r>
                <a:rPr lang="zh-CN" altLang="zh-CN" kern="100" dirty="0">
                  <a:solidFill>
                    <a:schemeClr val="tx1"/>
                  </a:solidFill>
                  <a:latin typeface="Times New Roman"/>
                  <a:ea typeface="华文细黑"/>
                  <a:cs typeface="Times New Roman"/>
                </a:rPr>
                <a:t>＋</a:t>
              </a:r>
              <a:r>
                <a:rPr lang="en-US" altLang="zh-CN" kern="100" dirty="0">
                  <a:solidFill>
                    <a:schemeClr val="tx1"/>
                  </a:solidFill>
                  <a:latin typeface="Times New Roman"/>
                  <a:ea typeface="华文细黑"/>
                  <a:cs typeface="Courier New"/>
                </a:rPr>
                <a:t>BaSO</a:t>
              </a:r>
              <a:r>
                <a:rPr lang="en-US" altLang="zh-CN" kern="100" baseline="-25000" dirty="0">
                  <a:solidFill>
                    <a:schemeClr val="tx1"/>
                  </a:solidFill>
                  <a:latin typeface="Times New Roman"/>
                  <a:ea typeface="华文细黑"/>
                  <a:cs typeface="Courier New"/>
                </a:rPr>
                <a:t>4</a:t>
              </a:r>
              <a:r>
                <a:rPr lang="en-US" altLang="zh-CN" kern="100" dirty="0">
                  <a:solidFill>
                    <a:schemeClr val="tx1"/>
                  </a:solidFill>
                  <a:latin typeface="Times New Roman"/>
                  <a:ea typeface="华文细黑"/>
                  <a:cs typeface="Courier New"/>
                </a:rPr>
                <a:t> (s)</a:t>
              </a:r>
              <a:r>
                <a:rPr lang="zh-CN" altLang="zh-CN" kern="100" dirty="0">
                  <a:solidFill>
                    <a:schemeClr val="tx1"/>
                  </a:solidFill>
                  <a:latin typeface="Times New Roman"/>
                  <a:ea typeface="华文细黑"/>
                  <a:cs typeface="Times New Roman"/>
                </a:rPr>
                <a:t> 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27" name="图片 70" descr="6ec8aac122bd4f6e">
              <a:extLst>
                <a:ext uri="{FF2B5EF4-FFF2-40B4-BE49-F238E27FC236}">
                  <a16:creationId xmlns:a16="http://schemas.microsoft.com/office/drawing/2014/main" id="{9C8E2C44-3417-4AFA-81D8-9989C2096B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475" y="4466049"/>
              <a:ext cx="590495" cy="182273"/>
            </a:xfrm>
            <a:prstGeom prst="rect">
              <a:avLst/>
            </a:prstGeom>
            <a:grpFill/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61D87F2C-8B75-4AC8-85CA-1DB251CF5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7680" y="3965003"/>
            <a:ext cx="4433011" cy="29495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E315A59-0609-41B7-98A5-16FBC56CB6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5100" y="3516511"/>
            <a:ext cx="1717129" cy="3144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4DBD98C-E5ED-42D4-8748-1F3E6D817D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401" y="2003327"/>
            <a:ext cx="4403252" cy="107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3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3572" y="948865"/>
            <a:ext cx="1982466" cy="49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itchFamily="18" charset="0"/>
              </a:rPr>
              <a:t>学法指导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4677" y="1697463"/>
            <a:ext cx="7734645" cy="234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明确工业流程或实验探究体系的各种粒子组成，尤其是工业流程的成分分析，至关重要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分析并准确写出各种粒子存在的所有平衡反应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抓住影响平衡的因素，分析平衡移动的方向，认识平衡移动的原理，并结合工业实际或者探究的本质原理，解释相关问题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3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">
            <a:extLst>
              <a:ext uri="{FF2B5EF4-FFF2-40B4-BE49-F238E27FC236}">
                <a16:creationId xmlns:a16="http://schemas.microsoft.com/office/drawing/2014/main" id="{B226F9B2-65CF-4B25-B37E-9932D60EFACB}"/>
              </a:ext>
            </a:extLst>
          </p:cNvPr>
          <p:cNvSpPr txBox="1"/>
          <p:nvPr/>
        </p:nvSpPr>
        <p:spPr>
          <a:xfrm>
            <a:off x="2979953" y="517181"/>
            <a:ext cx="4233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北京市</a:t>
            </a:r>
            <a:r>
              <a:rPr lang="en-US" altLang="zh-CN" sz="24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2019</a:t>
            </a:r>
            <a:r>
              <a:rPr lang="zh-CN" altLang="en-US" sz="24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年第</a:t>
            </a:r>
            <a:r>
              <a:rPr lang="en-US" altLang="zh-CN" sz="24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26</a:t>
            </a:r>
            <a:r>
              <a:rPr lang="zh-CN" altLang="en-US" sz="24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题</a:t>
            </a:r>
            <a:endParaRPr lang="zh-CN" altLang="en-US" sz="2400" dirty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35A1310F-F6D3-4947-B4F7-D72351CF283F}"/>
              </a:ext>
            </a:extLst>
          </p:cNvPr>
          <p:cNvSpPr txBox="1"/>
          <p:nvPr/>
        </p:nvSpPr>
        <p:spPr>
          <a:xfrm>
            <a:off x="251157" y="61000"/>
            <a:ext cx="6893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【</a:t>
            </a:r>
            <a:r>
              <a:rPr lang="zh-CN" altLang="en-US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任务三</a:t>
            </a:r>
            <a:r>
              <a:rPr lang="en-US" altLang="zh-CN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】</a:t>
            </a:r>
            <a:r>
              <a:rPr lang="zh-CN" altLang="en-US" b="1" kern="10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酸碱中和滴定在实际定量分析中的应用与拓展</a:t>
            </a:r>
            <a:endParaRPr lang="zh-CN" altLang="en-US" dirty="0">
              <a:solidFill>
                <a:srgbClr val="C0000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660A7E7D-CF9A-4EBC-941D-2B25932D4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57" y="978846"/>
            <a:ext cx="8297637" cy="391743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7FFC7CF-E106-49BD-99EE-9157ABA58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D99401EF-947D-4CB7-9D50-FE4C3A7F78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047498"/>
              </p:ext>
            </p:extLst>
          </p:nvPr>
        </p:nvGraphicFramePr>
        <p:xfrm>
          <a:off x="4564299" y="1347417"/>
          <a:ext cx="4229964" cy="478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r:id="rId4" imgW="1892300" imgH="215900" progId="Equation.DSMT4">
                  <p:embed/>
                </p:oleObj>
              </mc:Choice>
              <mc:Fallback>
                <p:oleObj r:id="rId4" imgW="1892300" imgH="215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299" y="1347417"/>
                        <a:ext cx="4229964" cy="478044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6C32637C-7119-493F-91D7-8F0619174602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5775" y="1825732"/>
            <a:ext cx="3175592" cy="112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3D5EEAB-ADE7-4749-8E6D-0ECE3DB74FD5}"/>
              </a:ext>
            </a:extLst>
          </p:cNvPr>
          <p:cNvSpPr/>
          <p:nvPr/>
        </p:nvSpPr>
        <p:spPr>
          <a:xfrm>
            <a:off x="3027346" y="2621985"/>
            <a:ext cx="308930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en-US" altLang="zh-CN" sz="2400" kern="100" dirty="0">
                <a:latin typeface="Times New Roman"/>
                <a:ea typeface="华文细黑"/>
                <a:cs typeface="Courier New"/>
              </a:rPr>
              <a:t>Br</a:t>
            </a:r>
            <a:r>
              <a:rPr lang="en-US" altLang="zh-CN" sz="2400" kern="100" baseline="-25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400" kern="100" dirty="0"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400" kern="100" dirty="0">
                <a:latin typeface="Times New Roman"/>
                <a:ea typeface="华文细黑"/>
                <a:cs typeface="Times New Roman"/>
              </a:rPr>
              <a:t>2</a:t>
            </a:r>
            <a:r>
              <a:rPr lang="en-US" altLang="zh-CN" sz="2400" kern="100" dirty="0">
                <a:latin typeface="Times New Roman"/>
                <a:ea typeface="华文细黑"/>
                <a:cs typeface="Courier New"/>
              </a:rPr>
              <a:t>I</a:t>
            </a:r>
            <a:r>
              <a:rPr lang="zh-CN" altLang="zh-CN" sz="2400" kern="100" baseline="300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400" kern="100" spc="-100" dirty="0">
                <a:latin typeface="Times New Roman"/>
                <a:ea typeface="华文细黑"/>
                <a:cs typeface="Courier New"/>
              </a:rPr>
              <a:t>=== </a:t>
            </a:r>
            <a:r>
              <a:rPr lang="en-US" altLang="zh-CN" sz="2400" kern="100" dirty="0">
                <a:latin typeface="Times New Roman"/>
                <a:ea typeface="华文细黑"/>
                <a:cs typeface="Courier New"/>
              </a:rPr>
              <a:t>2Br</a:t>
            </a:r>
            <a:r>
              <a:rPr lang="zh-CN" altLang="zh-CN" sz="2400" kern="100" baseline="300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zh-CN" altLang="zh-CN" sz="2400" kern="100" dirty="0"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400" kern="100" dirty="0">
                <a:latin typeface="Times New Roman"/>
                <a:ea typeface="华文细黑"/>
                <a:cs typeface="Courier New"/>
              </a:rPr>
              <a:t>I</a:t>
            </a:r>
            <a:r>
              <a:rPr lang="en-US" altLang="zh-CN" sz="2400" kern="100" baseline="-25000" dirty="0">
                <a:latin typeface="Times New Roman"/>
                <a:ea typeface="华文细黑"/>
                <a:cs typeface="Times New Roman"/>
              </a:rPr>
              <a:t>2</a:t>
            </a:r>
            <a:endParaRPr lang="zh-CN" altLang="zh-CN" sz="3200" kern="100" baseline="-25000" dirty="0">
              <a:latin typeface="宋体"/>
              <a:cs typeface="Courier New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ADE4DE9-EBD2-466B-9BF9-B262C510A1C7}"/>
              </a:ext>
            </a:extLst>
          </p:cNvPr>
          <p:cNvSpPr/>
          <p:nvPr/>
        </p:nvSpPr>
        <p:spPr>
          <a:xfrm>
            <a:off x="1282996" y="3909335"/>
            <a:ext cx="2906232" cy="4084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63B3D68-34B3-4C03-B643-B6103430EE99}"/>
              </a:ext>
            </a:extLst>
          </p:cNvPr>
          <p:cNvSpPr/>
          <p:nvPr/>
        </p:nvSpPr>
        <p:spPr>
          <a:xfrm>
            <a:off x="349737" y="444649"/>
            <a:ext cx="2499789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核心：熟悉滴定流程，</a:t>
            </a:r>
            <a:endParaRPr lang="en-US" altLang="zh-CN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分析每步作用与反应，</a:t>
            </a:r>
            <a:endParaRPr lang="en-US" altLang="zh-CN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掌握定量关系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E7936B6-287F-41B0-AC45-7C7EB5B43719}"/>
              </a:ext>
            </a:extLst>
          </p:cNvPr>
          <p:cNvSpPr/>
          <p:nvPr/>
        </p:nvSpPr>
        <p:spPr>
          <a:xfrm>
            <a:off x="5684805" y="4177637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华文细黑"/>
                <a:cs typeface="Courier New"/>
              </a:rPr>
              <a:t>3Br</a:t>
            </a:r>
            <a:r>
              <a:rPr lang="en-US" altLang="zh-CN" kern="100" baseline="-25000" dirty="0">
                <a:latin typeface="Times New Roman"/>
                <a:ea typeface="华文细黑"/>
                <a:cs typeface="Courier New"/>
              </a:rPr>
              <a:t>2</a:t>
            </a:r>
            <a:endParaRPr lang="zh-CN" altLang="en-US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F7C3AD8F-551A-49C5-A9DC-79CC638A32A8}"/>
              </a:ext>
            </a:extLst>
          </p:cNvPr>
          <p:cNvCxnSpPr>
            <a:cxnSpLocks/>
          </p:cNvCxnSpPr>
          <p:nvPr/>
        </p:nvCxnSpPr>
        <p:spPr>
          <a:xfrm>
            <a:off x="5319975" y="4362303"/>
            <a:ext cx="45233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3F7BD2DE-0012-4411-BD52-B0B035301718}"/>
              </a:ext>
            </a:extLst>
          </p:cNvPr>
          <p:cNvSpPr/>
          <p:nvPr/>
        </p:nvSpPr>
        <p:spPr>
          <a:xfrm>
            <a:off x="4645915" y="4177637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KBrO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 </a:t>
            </a:r>
            <a:endParaRPr lang="zh-CN" altLang="en-US" dirty="0"/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207E5BA3-59F7-4041-ABCE-B633C75CEDFE}"/>
              </a:ext>
            </a:extLst>
          </p:cNvPr>
          <p:cNvSpPr/>
          <p:nvPr/>
        </p:nvSpPr>
        <p:spPr>
          <a:xfrm>
            <a:off x="6292664" y="3923403"/>
            <a:ext cx="174551" cy="8778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ED2CC05-8DAA-46DC-B620-0072BF38198D}"/>
              </a:ext>
            </a:extLst>
          </p:cNvPr>
          <p:cNvSpPr/>
          <p:nvPr/>
        </p:nvSpPr>
        <p:spPr>
          <a:xfrm>
            <a:off x="6423885" y="4594229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华文细黑"/>
                <a:cs typeface="Courier New"/>
              </a:rPr>
              <a:t>3Br</a:t>
            </a:r>
            <a:r>
              <a:rPr lang="en-US" altLang="zh-CN" kern="100" baseline="-25000" dirty="0">
                <a:latin typeface="Times New Roman"/>
                <a:ea typeface="华文细黑"/>
                <a:cs typeface="Courier New"/>
              </a:rPr>
              <a:t>2  </a:t>
            </a:r>
            <a:r>
              <a:rPr lang="en-US" altLang="zh-CN" kern="100" dirty="0">
                <a:latin typeface="Times New Roman"/>
                <a:ea typeface="华文细黑"/>
                <a:cs typeface="Courier New"/>
              </a:rPr>
              <a:t>~3I</a:t>
            </a:r>
            <a:r>
              <a:rPr lang="en-US" altLang="zh-CN" kern="100" baseline="-25000" dirty="0">
                <a:latin typeface="Times New Roman"/>
                <a:ea typeface="华文细黑"/>
                <a:cs typeface="Times New Roman"/>
              </a:rPr>
              <a:t>2</a:t>
            </a:r>
            <a:r>
              <a:rPr lang="en-US" altLang="zh-CN" kern="100" dirty="0">
                <a:latin typeface="Times New Roman"/>
                <a:ea typeface="华文细黑"/>
                <a:cs typeface="Courier New"/>
              </a:rPr>
              <a:t> ~6S</a:t>
            </a:r>
            <a:r>
              <a:rPr lang="en-US" altLang="zh-CN" kern="100" baseline="-25000" dirty="0"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kern="100" dirty="0">
                <a:latin typeface="Times New Roman"/>
                <a:ea typeface="华文细黑"/>
                <a:cs typeface="Courier New"/>
              </a:rPr>
              <a:t>O</a:t>
            </a:r>
            <a:r>
              <a:rPr lang="en-US" altLang="zh-CN" kern="100" baseline="-25000" dirty="0">
                <a:latin typeface="Times New Roman"/>
                <a:ea typeface="华文细黑"/>
                <a:cs typeface="Courier New"/>
              </a:rPr>
              <a:t>3</a:t>
            </a:r>
            <a:r>
              <a:rPr lang="en-US" altLang="zh-CN" kern="100" baseline="30000" dirty="0">
                <a:latin typeface="Times New Roman"/>
                <a:ea typeface="华文细黑"/>
                <a:cs typeface="Courier New"/>
              </a:rPr>
              <a:t>2-</a:t>
            </a:r>
            <a:endParaRPr lang="zh-CN" altLang="en-US" baseline="30000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B09DDCE-FCDC-4D95-AB16-09496A7CE359}"/>
              </a:ext>
            </a:extLst>
          </p:cNvPr>
          <p:cNvGrpSpPr/>
          <p:nvPr/>
        </p:nvGrpSpPr>
        <p:grpSpPr>
          <a:xfrm>
            <a:off x="6440792" y="3468600"/>
            <a:ext cx="1214803" cy="811196"/>
            <a:chOff x="6440792" y="3468600"/>
            <a:chExt cx="1214803" cy="811196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AD31034-F718-41C7-8E10-4EE4CF96FE0D}"/>
                </a:ext>
              </a:extLst>
            </p:cNvPr>
            <p:cNvSpPr/>
            <p:nvPr/>
          </p:nvSpPr>
          <p:spPr>
            <a:xfrm>
              <a:off x="6440792" y="3735773"/>
              <a:ext cx="7761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kern="100" dirty="0">
                  <a:latin typeface="Times New Roman"/>
                  <a:ea typeface="华文细黑"/>
                  <a:cs typeface="Courier New"/>
                </a:rPr>
                <a:t>3Br</a:t>
              </a:r>
              <a:r>
                <a:rPr lang="en-US" altLang="zh-CN" kern="100" baseline="-25000" dirty="0">
                  <a:latin typeface="Times New Roman"/>
                  <a:ea typeface="华文细黑"/>
                  <a:cs typeface="Courier New"/>
                </a:rPr>
                <a:t>2 </a:t>
              </a:r>
              <a:r>
                <a:rPr lang="en-US" altLang="zh-CN" kern="100" dirty="0">
                  <a:latin typeface="Times New Roman"/>
                  <a:ea typeface="华文细黑"/>
                  <a:cs typeface="Courier New"/>
                </a:rPr>
                <a:t>+</a:t>
              </a:r>
              <a:endParaRPr lang="zh-CN" altLang="en-US" dirty="0"/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32BEB150-6C8A-41BF-800B-4D96194BA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13124" y="3468600"/>
              <a:ext cx="442471" cy="811196"/>
            </a:xfrm>
            <a:prstGeom prst="rect">
              <a:avLst/>
            </a:prstGeom>
          </p:spPr>
        </p:pic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4FC527A3-C602-4E69-8366-36141791BE17}"/>
              </a:ext>
            </a:extLst>
          </p:cNvPr>
          <p:cNvSpPr/>
          <p:nvPr/>
        </p:nvSpPr>
        <p:spPr>
          <a:xfrm>
            <a:off x="6474958" y="3436236"/>
            <a:ext cx="1286860" cy="877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7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1" grpId="0" animBg="1"/>
      <p:bldP spid="5" grpId="0"/>
      <p:bldP spid="6" grpId="0"/>
      <p:bldP spid="12" grpId="0" animBg="1"/>
      <p:bldP spid="18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820F7C8-E0C7-47D9-A8F0-AD55C2482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95" y="63018"/>
            <a:ext cx="8678009" cy="392682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768F172-2D76-4187-B0A7-A7F0BB63D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488" y="3411478"/>
            <a:ext cx="3400467" cy="1434573"/>
          </a:xfrm>
          <a:prstGeom prst="rect">
            <a:avLst/>
          </a:prstGeom>
        </p:spPr>
      </p:pic>
      <p:sp>
        <p:nvSpPr>
          <p:cNvPr id="5" name="箭头: 右 4">
            <a:extLst>
              <a:ext uri="{FF2B5EF4-FFF2-40B4-BE49-F238E27FC236}">
                <a16:creationId xmlns:a16="http://schemas.microsoft.com/office/drawing/2014/main" id="{14E8E442-0991-4746-9AB8-85DD2722519E}"/>
              </a:ext>
            </a:extLst>
          </p:cNvPr>
          <p:cNvSpPr/>
          <p:nvPr/>
        </p:nvSpPr>
        <p:spPr>
          <a:xfrm>
            <a:off x="4013610" y="3788061"/>
            <a:ext cx="616689" cy="117632"/>
          </a:xfrm>
          <a:prstGeom prst="rightArrow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80F71DD-4971-468E-AF41-AFFC6DA9EB89}"/>
              </a:ext>
            </a:extLst>
          </p:cNvPr>
          <p:cNvGrpSpPr/>
          <p:nvPr/>
        </p:nvGrpSpPr>
        <p:grpSpPr>
          <a:xfrm>
            <a:off x="697065" y="3788061"/>
            <a:ext cx="3953216" cy="1280414"/>
            <a:chOff x="697065" y="3788061"/>
            <a:chExt cx="3953216" cy="128041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57465EC-C49B-4D49-B894-12ED4DC2009E}"/>
                </a:ext>
              </a:extLst>
            </p:cNvPr>
            <p:cNvSpPr/>
            <p:nvPr/>
          </p:nvSpPr>
          <p:spPr>
            <a:xfrm>
              <a:off x="697065" y="4317056"/>
              <a:ext cx="11884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rgbClr val="0000FF"/>
                  </a:solidFill>
                  <a:latin typeface="宋体" pitchFamily="2" charset="-122"/>
                  <a:ea typeface="宋体" pitchFamily="2" charset="-122"/>
                </a:rPr>
                <a:t>av</a:t>
              </a:r>
              <a:r>
                <a:rPr lang="en-US" altLang="zh-CN" baseline="-25000" dirty="0">
                  <a:solidFill>
                    <a:srgbClr val="0000FF"/>
                  </a:solidFill>
                  <a:latin typeface="宋体" pitchFamily="2" charset="-122"/>
                  <a:ea typeface="宋体" pitchFamily="2" charset="-122"/>
                </a:rPr>
                <a:t>1</a:t>
              </a:r>
              <a:r>
                <a:rPr lang="zh-CN" altLang="zh-CN" dirty="0">
                  <a:solidFill>
                    <a:srgbClr val="0000FF"/>
                  </a:solidFill>
                </a:rPr>
                <a:t>×</a:t>
              </a:r>
              <a:r>
                <a:rPr lang="en-US" altLang="zh-CN" dirty="0">
                  <a:solidFill>
                    <a:srgbClr val="0000FF"/>
                  </a:solidFill>
                  <a:latin typeface="宋体" pitchFamily="2" charset="-122"/>
                  <a:ea typeface="宋体" pitchFamily="2" charset="-122"/>
                </a:rPr>
                <a:t>10</a:t>
              </a:r>
              <a:r>
                <a:rPr lang="en-US" altLang="zh-CN" baseline="30000" dirty="0">
                  <a:solidFill>
                    <a:srgbClr val="0000FF"/>
                  </a:solidFill>
                  <a:latin typeface="宋体" pitchFamily="2" charset="-122"/>
                  <a:ea typeface="宋体" pitchFamily="2" charset="-122"/>
                </a:rPr>
                <a:t>-3</a:t>
              </a:r>
              <a:endParaRPr lang="zh-CN" altLang="en-US" baseline="30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D43E5F1-0C49-424E-99C3-1EDEC2F0ABB9}"/>
                </a:ext>
              </a:extLst>
            </p:cNvPr>
            <p:cNvSpPr/>
            <p:nvPr/>
          </p:nvSpPr>
          <p:spPr>
            <a:xfrm>
              <a:off x="1414584" y="3788061"/>
              <a:ext cx="11884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rgbClr val="0000FF"/>
                  </a:solidFill>
                  <a:latin typeface="宋体" pitchFamily="2" charset="-122"/>
                  <a:ea typeface="宋体" pitchFamily="2" charset="-122"/>
                </a:rPr>
                <a:t>3av</a:t>
              </a:r>
              <a:r>
                <a:rPr lang="en-US" altLang="zh-CN" baseline="-25000" dirty="0">
                  <a:solidFill>
                    <a:srgbClr val="0000FF"/>
                  </a:solidFill>
                  <a:latin typeface="宋体" pitchFamily="2" charset="-122"/>
                  <a:ea typeface="宋体" pitchFamily="2" charset="-122"/>
                </a:rPr>
                <a:t>1</a:t>
              </a:r>
              <a:r>
                <a:rPr lang="zh-CN" altLang="zh-CN" dirty="0">
                  <a:solidFill>
                    <a:srgbClr val="0000FF"/>
                  </a:solidFill>
                </a:rPr>
                <a:t>×</a:t>
              </a:r>
              <a:r>
                <a:rPr lang="en-US" altLang="zh-CN" dirty="0">
                  <a:solidFill>
                    <a:srgbClr val="0000FF"/>
                  </a:solidFill>
                  <a:latin typeface="宋体" pitchFamily="2" charset="-122"/>
                  <a:ea typeface="宋体" pitchFamily="2" charset="-122"/>
                </a:rPr>
                <a:t>10</a:t>
              </a:r>
              <a:r>
                <a:rPr lang="en-US" altLang="zh-CN" baseline="30000" dirty="0">
                  <a:solidFill>
                    <a:srgbClr val="0000FF"/>
                  </a:solidFill>
                  <a:latin typeface="宋体" pitchFamily="2" charset="-122"/>
                  <a:ea typeface="宋体" pitchFamily="2" charset="-122"/>
                </a:rPr>
                <a:t>-3</a:t>
              </a:r>
              <a:endParaRPr lang="zh-CN" altLang="en-US" baseline="30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DCA75FA-78ED-4AB5-A545-08599E21BB20}"/>
                </a:ext>
              </a:extLst>
            </p:cNvPr>
            <p:cNvSpPr/>
            <p:nvPr/>
          </p:nvSpPr>
          <p:spPr>
            <a:xfrm>
              <a:off x="3507570" y="4686388"/>
              <a:ext cx="11077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rgbClr val="0000FF"/>
                  </a:solidFill>
                  <a:latin typeface="宋体" pitchFamily="2" charset="-122"/>
                  <a:ea typeface="宋体" pitchFamily="2" charset="-122"/>
                </a:rPr>
                <a:t>bv</a:t>
              </a:r>
              <a:r>
                <a:rPr lang="en-US" altLang="zh-CN" baseline="-25000" dirty="0">
                  <a:solidFill>
                    <a:srgbClr val="0000FF"/>
                  </a:solidFill>
                  <a:latin typeface="宋体" pitchFamily="2" charset="-122"/>
                  <a:ea typeface="宋体" pitchFamily="2" charset="-122"/>
                </a:rPr>
                <a:t>3</a:t>
              </a:r>
              <a:r>
                <a:rPr lang="zh-CN" altLang="zh-CN" dirty="0">
                  <a:solidFill>
                    <a:srgbClr val="0000FF"/>
                  </a:solidFill>
                </a:rPr>
                <a:t>×</a:t>
              </a:r>
              <a:r>
                <a:rPr lang="en-US" altLang="zh-CN" dirty="0">
                  <a:solidFill>
                    <a:srgbClr val="0000FF"/>
                  </a:solidFill>
                  <a:latin typeface="宋体" pitchFamily="2" charset="-122"/>
                  <a:ea typeface="宋体" pitchFamily="2" charset="-122"/>
                </a:rPr>
                <a:t>10</a:t>
              </a:r>
              <a:r>
                <a:rPr lang="en-US" altLang="zh-CN" baseline="30000" dirty="0">
                  <a:solidFill>
                    <a:srgbClr val="0000FF"/>
                  </a:solidFill>
                  <a:latin typeface="宋体" pitchFamily="2" charset="-122"/>
                  <a:ea typeface="宋体" pitchFamily="2" charset="-122"/>
                </a:rPr>
                <a:t>-3</a:t>
              </a:r>
              <a:endParaRPr lang="zh-CN" altLang="en-US" baseline="30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A456128-DAF3-4C98-B209-6BD6C44A7884}"/>
                </a:ext>
              </a:extLst>
            </p:cNvPr>
            <p:cNvSpPr/>
            <p:nvPr/>
          </p:nvSpPr>
          <p:spPr>
            <a:xfrm>
              <a:off x="2102149" y="4699143"/>
              <a:ext cx="140542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rgbClr val="0000FF"/>
                  </a:solidFill>
                  <a:latin typeface="宋体" pitchFamily="2" charset="-122"/>
                  <a:ea typeface="宋体" pitchFamily="2" charset="-122"/>
                </a:rPr>
                <a:t>0.5bv</a:t>
              </a:r>
              <a:r>
                <a:rPr lang="en-US" altLang="zh-CN" baseline="-25000" dirty="0">
                  <a:solidFill>
                    <a:srgbClr val="0000FF"/>
                  </a:solidFill>
                  <a:latin typeface="宋体" pitchFamily="2" charset="-122"/>
                  <a:ea typeface="宋体" pitchFamily="2" charset="-122"/>
                </a:rPr>
                <a:t>3</a:t>
              </a:r>
              <a:r>
                <a:rPr lang="zh-CN" altLang="zh-CN" dirty="0">
                  <a:solidFill>
                    <a:srgbClr val="0000FF"/>
                  </a:solidFill>
                </a:rPr>
                <a:t>×</a:t>
              </a:r>
              <a:r>
                <a:rPr lang="en-US" altLang="zh-CN" dirty="0">
                  <a:solidFill>
                    <a:srgbClr val="0000FF"/>
                  </a:solidFill>
                  <a:latin typeface="宋体" pitchFamily="2" charset="-122"/>
                  <a:ea typeface="宋体" pitchFamily="2" charset="-122"/>
                </a:rPr>
                <a:t>10</a:t>
              </a:r>
              <a:r>
                <a:rPr lang="en-US" altLang="zh-CN" baseline="30000" dirty="0">
                  <a:solidFill>
                    <a:srgbClr val="0000FF"/>
                  </a:solidFill>
                  <a:latin typeface="宋体" pitchFamily="2" charset="-122"/>
                  <a:ea typeface="宋体" pitchFamily="2" charset="-122"/>
                </a:rPr>
                <a:t>-3</a:t>
              </a:r>
              <a:endParaRPr lang="zh-CN" altLang="en-US" baseline="30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62E5F99-C45B-4FB0-8CE5-C3D3F41969E6}"/>
                </a:ext>
              </a:extLst>
            </p:cNvPr>
            <p:cNvSpPr/>
            <p:nvPr/>
          </p:nvSpPr>
          <p:spPr>
            <a:xfrm>
              <a:off x="2342851" y="3989336"/>
              <a:ext cx="23074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rgbClr val="0000FF"/>
                  </a:solidFill>
                  <a:latin typeface="宋体" pitchFamily="2" charset="-122"/>
                  <a:ea typeface="宋体" pitchFamily="2" charset="-122"/>
                </a:rPr>
                <a:t>(3av</a:t>
              </a:r>
              <a:r>
                <a:rPr lang="en-US" altLang="zh-CN" baseline="-25000" dirty="0">
                  <a:solidFill>
                    <a:srgbClr val="0000FF"/>
                  </a:solidFill>
                  <a:latin typeface="宋体" pitchFamily="2" charset="-122"/>
                  <a:ea typeface="宋体" pitchFamily="2" charset="-122"/>
                </a:rPr>
                <a:t>1</a:t>
              </a:r>
              <a:r>
                <a:rPr lang="en-US" altLang="zh-CN" dirty="0">
                  <a:solidFill>
                    <a:srgbClr val="0000FF"/>
                  </a:solidFill>
                  <a:latin typeface="宋体" pitchFamily="2" charset="-122"/>
                  <a:ea typeface="宋体" pitchFamily="2" charset="-122"/>
                </a:rPr>
                <a:t>-0.5bv</a:t>
              </a:r>
              <a:r>
                <a:rPr lang="en-US" altLang="zh-CN" baseline="-25000" dirty="0">
                  <a:solidFill>
                    <a:srgbClr val="0000FF"/>
                  </a:solidFill>
                  <a:latin typeface="宋体" pitchFamily="2" charset="-122"/>
                  <a:ea typeface="宋体" pitchFamily="2" charset="-122"/>
                </a:rPr>
                <a:t>3</a:t>
              </a:r>
              <a:r>
                <a:rPr lang="en-US" altLang="zh-CN" dirty="0">
                  <a:solidFill>
                    <a:srgbClr val="0000FF"/>
                  </a:solidFill>
                  <a:latin typeface="宋体" pitchFamily="2" charset="-122"/>
                  <a:ea typeface="宋体" pitchFamily="2" charset="-122"/>
                </a:rPr>
                <a:t>)</a:t>
              </a:r>
              <a:r>
                <a:rPr lang="zh-CN" altLang="zh-CN" dirty="0">
                  <a:solidFill>
                    <a:srgbClr val="0000FF"/>
                  </a:solidFill>
                </a:rPr>
                <a:t> ×</a:t>
              </a:r>
              <a:r>
                <a:rPr lang="en-US" altLang="zh-CN" dirty="0">
                  <a:solidFill>
                    <a:srgbClr val="0000FF"/>
                  </a:solidFill>
                  <a:latin typeface="宋体" pitchFamily="2" charset="-122"/>
                  <a:ea typeface="宋体" pitchFamily="2" charset="-122"/>
                </a:rPr>
                <a:t>10</a:t>
              </a:r>
              <a:r>
                <a:rPr lang="en-US" altLang="zh-CN" baseline="30000" dirty="0">
                  <a:solidFill>
                    <a:srgbClr val="0000FF"/>
                  </a:solidFill>
                  <a:latin typeface="宋体" pitchFamily="2" charset="-122"/>
                  <a:ea typeface="宋体" pitchFamily="2" charset="-122"/>
                </a:rPr>
                <a:t>-3</a:t>
              </a:r>
              <a:endParaRPr lang="zh-CN" altLang="en-US" baseline="30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9EC4209-FAB5-4546-8A4B-C1E8D4876E22}"/>
              </a:ext>
            </a:extLst>
          </p:cNvPr>
          <p:cNvGrpSpPr/>
          <p:nvPr/>
        </p:nvGrpSpPr>
        <p:grpSpPr>
          <a:xfrm>
            <a:off x="4706007" y="3477545"/>
            <a:ext cx="2304393" cy="676367"/>
            <a:chOff x="4706007" y="3477545"/>
            <a:chExt cx="2304393" cy="676367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8D3FCC2-0024-4E98-8B67-7B7ED3C794FE}"/>
                </a:ext>
              </a:extLst>
            </p:cNvPr>
            <p:cNvSpPr/>
            <p:nvPr/>
          </p:nvSpPr>
          <p:spPr>
            <a:xfrm>
              <a:off x="4706007" y="3477545"/>
              <a:ext cx="23043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rgbClr val="0000FF"/>
                  </a:solidFill>
                  <a:latin typeface="宋体" pitchFamily="2" charset="-122"/>
                  <a:ea typeface="宋体" pitchFamily="2" charset="-122"/>
                </a:rPr>
                <a:t>(3av</a:t>
              </a:r>
              <a:r>
                <a:rPr lang="en-US" altLang="zh-CN" baseline="-25000" dirty="0">
                  <a:solidFill>
                    <a:srgbClr val="0000FF"/>
                  </a:solidFill>
                  <a:latin typeface="宋体" pitchFamily="2" charset="-122"/>
                  <a:ea typeface="宋体" pitchFamily="2" charset="-122"/>
                </a:rPr>
                <a:t>1</a:t>
              </a:r>
              <a:r>
                <a:rPr lang="en-US" altLang="zh-CN" dirty="0">
                  <a:solidFill>
                    <a:srgbClr val="0000FF"/>
                  </a:solidFill>
                  <a:latin typeface="宋体" pitchFamily="2" charset="-122"/>
                  <a:ea typeface="宋体" pitchFamily="2" charset="-122"/>
                </a:rPr>
                <a:t>-0.5bv</a:t>
              </a:r>
              <a:r>
                <a:rPr lang="en-US" altLang="zh-CN" baseline="-25000" dirty="0">
                  <a:solidFill>
                    <a:srgbClr val="0000FF"/>
                  </a:solidFill>
                  <a:latin typeface="宋体" pitchFamily="2" charset="-122"/>
                  <a:ea typeface="宋体" pitchFamily="2" charset="-122"/>
                </a:rPr>
                <a:t>3</a:t>
              </a:r>
              <a:r>
                <a:rPr lang="en-US" altLang="zh-CN" dirty="0">
                  <a:solidFill>
                    <a:srgbClr val="0000FF"/>
                  </a:solidFill>
                  <a:latin typeface="宋体" pitchFamily="2" charset="-122"/>
                  <a:ea typeface="宋体" pitchFamily="2" charset="-122"/>
                </a:rPr>
                <a:t>)</a:t>
              </a:r>
              <a:r>
                <a:rPr lang="zh-CN" altLang="zh-CN" dirty="0"/>
                <a:t> </a:t>
              </a:r>
              <a:r>
                <a:rPr lang="zh-CN" altLang="zh-CN" dirty="0">
                  <a:solidFill>
                    <a:srgbClr val="0000FF"/>
                  </a:solidFill>
                </a:rPr>
                <a:t>×</a:t>
              </a:r>
              <a:r>
                <a:rPr lang="en-US" altLang="zh-CN" dirty="0">
                  <a:solidFill>
                    <a:srgbClr val="0000FF"/>
                  </a:solidFill>
                  <a:latin typeface="宋体" pitchFamily="2" charset="-122"/>
                  <a:ea typeface="宋体" pitchFamily="2" charset="-122"/>
                </a:rPr>
                <a:t>10</a:t>
              </a:r>
              <a:r>
                <a:rPr lang="en-US" altLang="zh-CN" baseline="30000" dirty="0">
                  <a:solidFill>
                    <a:srgbClr val="0000FF"/>
                  </a:solidFill>
                  <a:latin typeface="宋体" pitchFamily="2" charset="-122"/>
                  <a:ea typeface="宋体" pitchFamily="2" charset="-122"/>
                </a:rPr>
                <a:t>-3</a:t>
              </a:r>
              <a:endParaRPr lang="zh-CN" altLang="en-US" baseline="30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2CCF2874-7B4D-4BEE-8507-B37AC9D3ADCB}"/>
                </a:ext>
              </a:extLst>
            </p:cNvPr>
            <p:cNvCxnSpPr/>
            <p:nvPr/>
          </p:nvCxnSpPr>
          <p:spPr>
            <a:xfrm>
              <a:off x="4727944" y="3846877"/>
              <a:ext cx="2020962" cy="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B18E73E-128B-4F92-90D6-270319D2D213}"/>
                </a:ext>
              </a:extLst>
            </p:cNvPr>
            <p:cNvSpPr/>
            <p:nvPr/>
          </p:nvSpPr>
          <p:spPr>
            <a:xfrm>
              <a:off x="5602650" y="3784580"/>
              <a:ext cx="4359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rgbClr val="0000FF"/>
                  </a:solidFill>
                  <a:latin typeface="宋体" pitchFamily="2" charset="-122"/>
                  <a:ea typeface="宋体" pitchFamily="2" charset="-122"/>
                </a:rPr>
                <a:t>3</a:t>
              </a:r>
              <a:endParaRPr lang="zh-CN" altLang="en-US" baseline="30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A4517E9-F87B-4EA1-96B1-30ED18A90B4D}"/>
              </a:ext>
            </a:extLst>
          </p:cNvPr>
          <p:cNvGrpSpPr/>
          <p:nvPr/>
        </p:nvGrpSpPr>
        <p:grpSpPr>
          <a:xfrm>
            <a:off x="4630299" y="3634433"/>
            <a:ext cx="3230702" cy="831207"/>
            <a:chOff x="4630299" y="3634433"/>
            <a:chExt cx="3230702" cy="831207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2D5EAC5-6F56-48BC-B9E3-63EDA6A05619}"/>
                </a:ext>
              </a:extLst>
            </p:cNvPr>
            <p:cNvSpPr/>
            <p:nvPr/>
          </p:nvSpPr>
          <p:spPr>
            <a:xfrm>
              <a:off x="6753263" y="3634433"/>
              <a:ext cx="11077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zh-CN" dirty="0">
                  <a:solidFill>
                    <a:srgbClr val="FF0000"/>
                  </a:solidFill>
                </a:rPr>
                <a:t>× </a:t>
              </a:r>
              <a:r>
                <a:rPr lang="en-US" altLang="zh-CN" dirty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94</a:t>
              </a:r>
              <a:endParaRPr lang="zh-CN" altLang="en-US" baseline="300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C3A52EDD-69C2-4B83-8497-A5A67F797415}"/>
                </a:ext>
              </a:extLst>
            </p:cNvPr>
            <p:cNvCxnSpPr>
              <a:cxnSpLocks/>
            </p:cNvCxnSpPr>
            <p:nvPr/>
          </p:nvCxnSpPr>
          <p:spPr>
            <a:xfrm>
              <a:off x="4630299" y="4128764"/>
              <a:ext cx="2911729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F85F2F2D-018C-48D8-93A3-3E22B0BB23D9}"/>
                </a:ext>
              </a:extLst>
            </p:cNvPr>
            <p:cNvSpPr/>
            <p:nvPr/>
          </p:nvSpPr>
          <p:spPr>
            <a:xfrm>
              <a:off x="5444041" y="4096308"/>
              <a:ext cx="11077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v</a:t>
              </a:r>
              <a:r>
                <a:rPr lang="en-US" altLang="zh-CN" baseline="-25000" dirty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2</a:t>
              </a:r>
              <a:r>
                <a:rPr lang="zh-CN" altLang="zh-CN" dirty="0">
                  <a:solidFill>
                    <a:srgbClr val="FF0000"/>
                  </a:solidFill>
                </a:rPr>
                <a:t> × </a:t>
              </a:r>
              <a:r>
                <a:rPr lang="en-US" altLang="zh-CN" dirty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10</a:t>
              </a:r>
              <a:r>
                <a:rPr lang="en-US" altLang="zh-CN" baseline="30000" dirty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-3</a:t>
              </a:r>
              <a:endParaRPr lang="zh-CN" altLang="en-US" baseline="300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5F322759-A249-41D5-A144-0ECB19090B7E}"/>
              </a:ext>
            </a:extLst>
          </p:cNvPr>
          <p:cNvSpPr/>
          <p:nvPr/>
        </p:nvSpPr>
        <p:spPr>
          <a:xfrm>
            <a:off x="362396" y="1737554"/>
            <a:ext cx="2874586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核心：理清对应关系，</a:t>
            </a:r>
            <a:endParaRPr lang="en-US" altLang="zh-CN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先求物质的量，</a:t>
            </a:r>
            <a:endParaRPr lang="en-US" altLang="zh-CN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再用公式求要求的物理量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F80BAEF-2F33-4CA0-90C0-EF289D59F29D}"/>
              </a:ext>
            </a:extLst>
          </p:cNvPr>
          <p:cNvSpPr/>
          <p:nvPr/>
        </p:nvSpPr>
        <p:spPr>
          <a:xfrm>
            <a:off x="2342851" y="2963274"/>
            <a:ext cx="1107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挥发</a:t>
            </a:r>
            <a:endParaRPr lang="zh-CN" altLang="en-US" baseline="30000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911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568</Words>
  <Application>Microsoft Office PowerPoint</Application>
  <PresentationFormat>全屏显示(16:9)</PresentationFormat>
  <Paragraphs>70</Paragraphs>
  <Slides>11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ZBFH</vt:lpstr>
      <vt:lpstr>华文楷体</vt:lpstr>
      <vt:lpstr>楷体</vt:lpstr>
      <vt:lpstr>隶书</vt:lpstr>
      <vt:lpstr>宋体</vt:lpstr>
      <vt:lpstr>微软雅黑</vt:lpstr>
      <vt:lpstr>Arial</vt:lpstr>
      <vt:lpstr>Calibri</vt:lpstr>
      <vt:lpstr>Times New Roman</vt:lpstr>
      <vt:lpstr>1_Office 主题​​</vt:lpstr>
      <vt:lpstr>Equation.DSMT4</vt:lpstr>
      <vt:lpstr>真实问题解决7——弱电解质及盐类水解、沉淀溶解平衡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peng yingxiang</cp:lastModifiedBy>
  <cp:revision>59</cp:revision>
  <dcterms:created xsi:type="dcterms:W3CDTF">2020-02-01T11:21:51Z</dcterms:created>
  <dcterms:modified xsi:type="dcterms:W3CDTF">2020-02-10T13:18:46Z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