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5" r:id="rId2"/>
    <p:sldId id="272" r:id="rId3"/>
    <p:sldId id="279" r:id="rId4"/>
    <p:sldId id="280" r:id="rId5"/>
    <p:sldId id="281"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8" r:id="rId19"/>
    <p:sldId id="271" r:id="rId2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8" d="100"/>
          <a:sy n="108" d="100"/>
        </p:scale>
        <p:origin x="-56" y="4"/>
      </p:cViewPr>
      <p:guideLst>
        <p:guide orient="horz" pos="1620"/>
        <p:guide pos="2880"/>
      </p:guideLst>
    </p:cSldViewPr>
  </p:slideViewPr>
  <p:notesTextViewPr>
    <p:cViewPr>
      <p:scale>
        <a:sx n="1" d="1"/>
        <a:sy n="1" d="1"/>
      </p:scale>
      <p:origin x="0" y="0"/>
    </p:cViewPr>
  </p:notesTextViewPr>
  <p:sorterViewPr>
    <p:cViewPr>
      <p:scale>
        <a:sx n="100" d="100"/>
        <a:sy n="100" d="100"/>
      </p:scale>
      <p:origin x="0" y="-16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7747213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2020/2/19</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b="1" spc="300" dirty="0">
                <a:solidFill>
                  <a:srgbClr val="FF0000"/>
                </a:solidFill>
                <a:latin typeface="微软雅黑" panose="020B0503020204020204" charset="-122"/>
                <a:ea typeface="微软雅黑" panose="020B0503020204020204" charset="-122"/>
                <a:sym typeface="+mn-ea"/>
              </a:rPr>
              <a:t>细胞工程</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高三生物</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499624"/>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北京市和平街第一中学    赵   楠</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任务三：苦马豆素（</a:t>
            </a:r>
            <a:r>
              <a:rPr lang="en-US" altLang="zh-CN" sz="2800" dirty="0">
                <a:latin typeface="宋体" panose="02010600030101010101" pitchFamily="2" charset="-122"/>
                <a:ea typeface="宋体" panose="02010600030101010101" pitchFamily="2" charset="-122"/>
              </a:rPr>
              <a:t>SW</a:t>
            </a:r>
            <a:r>
              <a:rPr lang="zh-CN" altLang="en-US" sz="2800" dirty="0">
                <a:latin typeface="宋体" panose="02010600030101010101" pitchFamily="2" charset="-122"/>
                <a:ea typeface="宋体" panose="02010600030101010101" pitchFamily="2" charset="-122"/>
              </a:rPr>
              <a:t>）的细胞工程技术生产</a:t>
            </a:r>
          </a:p>
        </p:txBody>
      </p:sp>
      <p:sp>
        <p:nvSpPr>
          <p:cNvPr id="4" name="矩形 3">
            <a:extLst>
              <a:ext uri="{FF2B5EF4-FFF2-40B4-BE49-F238E27FC236}">
                <a16:creationId xmlns:a16="http://schemas.microsoft.com/office/drawing/2014/main" xmlns="" id="{14244095-E1BC-4179-9B4E-13B4CD4D9A43}"/>
              </a:ext>
            </a:extLst>
          </p:cNvPr>
          <p:cNvSpPr/>
          <p:nvPr/>
        </p:nvSpPr>
        <p:spPr>
          <a:xfrm>
            <a:off x="672352" y="1119033"/>
            <a:ext cx="7242203" cy="369332"/>
          </a:xfrm>
          <a:prstGeom prst="rect">
            <a:avLst/>
          </a:prstGeom>
        </p:spPr>
        <p:txBody>
          <a:bodyPr wrap="square">
            <a:spAutoFit/>
          </a:bodyPr>
          <a:lstStyle/>
          <a:p>
            <a:r>
              <a:rPr lang="zh-CN" altLang="en-US" dirty="0">
                <a:ea typeface="宋体" panose="02010600030101010101" pitchFamily="2" charset="-122"/>
                <a:cs typeface="Times New Roman" panose="02020603050405020304" pitchFamily="18" charset="0"/>
              </a:rPr>
              <a:t>利用植物细胞工程技术设计制备苦马豆人工种子的流程图</a:t>
            </a:r>
            <a:endParaRPr lang="zh-CN" altLang="en-US" dirty="0"/>
          </a:p>
        </p:txBody>
      </p:sp>
      <p:pic>
        <p:nvPicPr>
          <p:cNvPr id="6" name="图片 5">
            <a:extLst>
              <a:ext uri="{FF2B5EF4-FFF2-40B4-BE49-F238E27FC236}">
                <a16:creationId xmlns:a16="http://schemas.microsoft.com/office/drawing/2014/main" xmlns="" id="{DFDAA5BF-EBC3-4BEE-A909-655701BB9E2C}"/>
              </a:ext>
            </a:extLst>
          </p:cNvPr>
          <p:cNvPicPr/>
          <p:nvPr/>
        </p:nvPicPr>
        <p:blipFill rotWithShape="1">
          <a:blip r:embed="rId2"/>
          <a:srcRect l="53397" t="56253" r="24320" b="33623"/>
          <a:stretch/>
        </p:blipFill>
        <p:spPr>
          <a:xfrm>
            <a:off x="1102042" y="1686811"/>
            <a:ext cx="4983713" cy="1417539"/>
          </a:xfrm>
          <a:prstGeom prst="rect">
            <a:avLst/>
          </a:prstGeom>
        </p:spPr>
      </p:pic>
    </p:spTree>
    <p:extLst>
      <p:ext uri="{BB962C8B-B14F-4D97-AF65-F5344CB8AC3E}">
        <p14:creationId xmlns:p14="http://schemas.microsoft.com/office/powerpoint/2010/main" val="423718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任务四：苦马豆素的副作用</a:t>
            </a:r>
          </a:p>
        </p:txBody>
      </p:sp>
      <p:grpSp>
        <p:nvGrpSpPr>
          <p:cNvPr id="6" name="组合 5">
            <a:extLst>
              <a:ext uri="{FF2B5EF4-FFF2-40B4-BE49-F238E27FC236}">
                <a16:creationId xmlns:a16="http://schemas.microsoft.com/office/drawing/2014/main" xmlns="" id="{B05EF8A7-85D6-433D-BC46-374C4C20F282}"/>
              </a:ext>
            </a:extLst>
          </p:cNvPr>
          <p:cNvGrpSpPr/>
          <p:nvPr/>
        </p:nvGrpSpPr>
        <p:grpSpPr>
          <a:xfrm>
            <a:off x="814508" y="945137"/>
            <a:ext cx="7307515" cy="2966036"/>
            <a:chOff x="622408" y="883664"/>
            <a:chExt cx="7031244" cy="2812357"/>
          </a:xfrm>
        </p:grpSpPr>
        <p:pic>
          <p:nvPicPr>
            <p:cNvPr id="4" name="图片 3">
              <a:extLst>
                <a:ext uri="{FF2B5EF4-FFF2-40B4-BE49-F238E27FC236}">
                  <a16:creationId xmlns:a16="http://schemas.microsoft.com/office/drawing/2014/main" xmlns="" id="{F918DDA6-1A81-4BDB-AE2F-BF31D63D985E}"/>
                </a:ext>
              </a:extLst>
            </p:cNvPr>
            <p:cNvPicPr>
              <a:picLocks noChangeAspect="1"/>
            </p:cNvPicPr>
            <p:nvPr/>
          </p:nvPicPr>
          <p:blipFill rotWithShape="1">
            <a:blip r:embed="rId2"/>
            <a:srcRect l="27227" t="10756" r="27479" b="57125"/>
            <a:stretch/>
          </p:blipFill>
          <p:spPr>
            <a:xfrm>
              <a:off x="622408" y="891349"/>
              <a:ext cx="7031244" cy="2804672"/>
            </a:xfrm>
            <a:prstGeom prst="rect">
              <a:avLst/>
            </a:prstGeom>
          </p:spPr>
        </p:pic>
        <p:sp>
          <p:nvSpPr>
            <p:cNvPr id="5" name="矩形 4">
              <a:extLst>
                <a:ext uri="{FF2B5EF4-FFF2-40B4-BE49-F238E27FC236}">
                  <a16:creationId xmlns:a16="http://schemas.microsoft.com/office/drawing/2014/main" xmlns="" id="{D20F147D-5797-4A14-949C-BD0CADD50DFC}"/>
                </a:ext>
              </a:extLst>
            </p:cNvPr>
            <p:cNvSpPr/>
            <p:nvPr/>
          </p:nvSpPr>
          <p:spPr>
            <a:xfrm>
              <a:off x="729983" y="883664"/>
              <a:ext cx="1337022" cy="245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矩形 6">
            <a:extLst>
              <a:ext uri="{FF2B5EF4-FFF2-40B4-BE49-F238E27FC236}">
                <a16:creationId xmlns:a16="http://schemas.microsoft.com/office/drawing/2014/main" xmlns="" id="{B6BABF6C-7133-4FBE-98CF-ABC5DA482581}"/>
              </a:ext>
            </a:extLst>
          </p:cNvPr>
          <p:cNvSpPr/>
          <p:nvPr/>
        </p:nvSpPr>
        <p:spPr>
          <a:xfrm>
            <a:off x="5442880" y="3119237"/>
            <a:ext cx="902811" cy="307777"/>
          </a:xfrm>
          <a:prstGeom prst="rect">
            <a:avLst/>
          </a:prstGeom>
        </p:spPr>
        <p:txBody>
          <a:bodyPr wrap="none">
            <a:spAutoFit/>
          </a:bodyPr>
          <a:lstStyle/>
          <a:p>
            <a:r>
              <a:rPr lang="zh-CN" altLang="en-US" sz="1400" b="1" dirty="0">
                <a:solidFill>
                  <a:srgbClr val="FF0000"/>
                </a:solidFill>
                <a:ea typeface="宋体" panose="02010600030101010101" pitchFamily="2" charset="-122"/>
                <a:cs typeface="Times New Roman" panose="02020603050405020304" pitchFamily="18" charset="0"/>
              </a:rPr>
              <a:t>胰蛋白酶</a:t>
            </a:r>
            <a:endParaRPr lang="zh-CN" altLang="en-US" sz="1400" b="1" dirty="0">
              <a:solidFill>
                <a:srgbClr val="FF0000"/>
              </a:solidFill>
            </a:endParaRPr>
          </a:p>
        </p:txBody>
      </p:sp>
    </p:spTree>
    <p:extLst>
      <p:ext uri="{BB962C8B-B14F-4D97-AF65-F5344CB8AC3E}">
        <p14:creationId xmlns:p14="http://schemas.microsoft.com/office/powerpoint/2010/main" val="413281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任务四：苦马豆素的副作用</a:t>
            </a:r>
          </a:p>
        </p:txBody>
      </p:sp>
      <p:pic>
        <p:nvPicPr>
          <p:cNvPr id="4" name="图片 3">
            <a:extLst>
              <a:ext uri="{FF2B5EF4-FFF2-40B4-BE49-F238E27FC236}">
                <a16:creationId xmlns:a16="http://schemas.microsoft.com/office/drawing/2014/main" xmlns="" id="{F918DDA6-1A81-4BDB-AE2F-BF31D63D985E}"/>
              </a:ext>
            </a:extLst>
          </p:cNvPr>
          <p:cNvPicPr>
            <a:picLocks noChangeAspect="1"/>
          </p:cNvPicPr>
          <p:nvPr/>
        </p:nvPicPr>
        <p:blipFill rotWithShape="1">
          <a:blip r:embed="rId2"/>
          <a:srcRect l="27227" t="43024" r="27479" b="21274"/>
          <a:stretch/>
        </p:blipFill>
        <p:spPr>
          <a:xfrm>
            <a:off x="502412" y="799140"/>
            <a:ext cx="7642898" cy="3388658"/>
          </a:xfrm>
          <a:prstGeom prst="rect">
            <a:avLst/>
          </a:prstGeom>
        </p:spPr>
      </p:pic>
      <p:sp>
        <p:nvSpPr>
          <p:cNvPr id="5" name="矩形 4">
            <a:extLst>
              <a:ext uri="{FF2B5EF4-FFF2-40B4-BE49-F238E27FC236}">
                <a16:creationId xmlns:a16="http://schemas.microsoft.com/office/drawing/2014/main" xmlns="" id="{703A71C5-269F-459F-A0DD-E14C5BE5CFA6}"/>
              </a:ext>
            </a:extLst>
          </p:cNvPr>
          <p:cNvSpPr/>
          <p:nvPr/>
        </p:nvSpPr>
        <p:spPr>
          <a:xfrm>
            <a:off x="3872455" y="1144440"/>
            <a:ext cx="1620957" cy="307777"/>
          </a:xfrm>
          <a:prstGeom prst="rect">
            <a:avLst/>
          </a:prstGeom>
        </p:spPr>
        <p:txBody>
          <a:bodyPr wrap="none">
            <a:spAutoFit/>
          </a:bodyPr>
          <a:lstStyle/>
          <a:p>
            <a:r>
              <a:rPr lang="zh-CN" altLang="en-US" sz="1400" b="1" dirty="0">
                <a:solidFill>
                  <a:srgbClr val="FF0000"/>
                </a:solidFill>
                <a:ea typeface="宋体" panose="02010600030101010101" pitchFamily="2" charset="-122"/>
                <a:cs typeface="Times New Roman" panose="02020603050405020304" pitchFamily="18" charset="0"/>
              </a:rPr>
              <a:t>加入等量细胞悬液</a:t>
            </a:r>
            <a:endParaRPr lang="zh-CN" altLang="en-US" sz="1400" b="1" dirty="0">
              <a:solidFill>
                <a:srgbClr val="FF0000"/>
              </a:solidFill>
            </a:endParaRPr>
          </a:p>
        </p:txBody>
      </p:sp>
      <p:sp>
        <p:nvSpPr>
          <p:cNvPr id="6" name="矩形 5">
            <a:extLst>
              <a:ext uri="{FF2B5EF4-FFF2-40B4-BE49-F238E27FC236}">
                <a16:creationId xmlns:a16="http://schemas.microsoft.com/office/drawing/2014/main" xmlns="" id="{2BBCB4C8-C334-49AB-AF93-3468B570F89F}"/>
              </a:ext>
            </a:extLst>
          </p:cNvPr>
          <p:cNvSpPr/>
          <p:nvPr/>
        </p:nvSpPr>
        <p:spPr>
          <a:xfrm>
            <a:off x="7113836" y="1467311"/>
            <a:ext cx="1800493" cy="307777"/>
          </a:xfrm>
          <a:prstGeom prst="rect">
            <a:avLst/>
          </a:prstGeom>
        </p:spPr>
        <p:txBody>
          <a:bodyPr wrap="none">
            <a:spAutoFit/>
          </a:bodyPr>
          <a:lstStyle/>
          <a:p>
            <a:r>
              <a:rPr lang="zh-CN" altLang="en-US" sz="1400" b="1" dirty="0">
                <a:solidFill>
                  <a:srgbClr val="FF0000"/>
                </a:solidFill>
                <a:ea typeface="宋体" panose="02010600030101010101" pitchFamily="2" charset="-122"/>
                <a:cs typeface="Times New Roman" panose="02020603050405020304" pitchFamily="18" charset="0"/>
              </a:rPr>
              <a:t>等量动物细胞培养液</a:t>
            </a:r>
            <a:endParaRPr lang="zh-CN" altLang="en-US" sz="1400" b="1" dirty="0">
              <a:solidFill>
                <a:srgbClr val="FF0000"/>
              </a:solidFill>
            </a:endParaRPr>
          </a:p>
        </p:txBody>
      </p:sp>
      <p:sp>
        <p:nvSpPr>
          <p:cNvPr id="7" name="矩形 6">
            <a:extLst>
              <a:ext uri="{FF2B5EF4-FFF2-40B4-BE49-F238E27FC236}">
                <a16:creationId xmlns:a16="http://schemas.microsoft.com/office/drawing/2014/main" xmlns="" id="{F96E074B-6052-4A60-9375-C66C18C75F15}"/>
              </a:ext>
            </a:extLst>
          </p:cNvPr>
          <p:cNvSpPr/>
          <p:nvPr/>
        </p:nvSpPr>
        <p:spPr>
          <a:xfrm>
            <a:off x="6812878" y="1782640"/>
            <a:ext cx="902811" cy="307777"/>
          </a:xfrm>
          <a:prstGeom prst="rect">
            <a:avLst/>
          </a:prstGeom>
        </p:spPr>
        <p:txBody>
          <a:bodyPr wrap="none">
            <a:spAutoFit/>
          </a:bodyPr>
          <a:lstStyle/>
          <a:p>
            <a:r>
              <a:rPr lang="zh-CN" altLang="en-US" sz="1400" b="1" dirty="0">
                <a:solidFill>
                  <a:srgbClr val="FF0000"/>
                </a:solidFill>
                <a:ea typeface="宋体" panose="02010600030101010101" pitchFamily="2" charset="-122"/>
                <a:cs typeface="Times New Roman" panose="02020603050405020304" pitchFamily="18" charset="0"/>
              </a:rPr>
              <a:t>接触抑制</a:t>
            </a:r>
            <a:endParaRPr lang="zh-CN" altLang="en-US" sz="1400" b="1" dirty="0">
              <a:solidFill>
                <a:srgbClr val="FF0000"/>
              </a:solidFill>
            </a:endParaRPr>
          </a:p>
        </p:txBody>
      </p:sp>
      <p:sp>
        <p:nvSpPr>
          <p:cNvPr id="8" name="矩形 7">
            <a:extLst>
              <a:ext uri="{FF2B5EF4-FFF2-40B4-BE49-F238E27FC236}">
                <a16:creationId xmlns:a16="http://schemas.microsoft.com/office/drawing/2014/main" xmlns="" id="{1587265B-D2A6-4FFE-BC44-7D37F1C424F7}"/>
              </a:ext>
            </a:extLst>
          </p:cNvPr>
          <p:cNvSpPr/>
          <p:nvPr/>
        </p:nvSpPr>
        <p:spPr>
          <a:xfrm>
            <a:off x="6385443" y="2102859"/>
            <a:ext cx="543739" cy="307777"/>
          </a:xfrm>
          <a:prstGeom prst="rect">
            <a:avLst/>
          </a:prstGeom>
        </p:spPr>
        <p:txBody>
          <a:bodyPr wrap="none">
            <a:spAutoFit/>
          </a:bodyPr>
          <a:lstStyle/>
          <a:p>
            <a:r>
              <a:rPr lang="zh-CN" altLang="en-US" sz="1400" b="1" dirty="0">
                <a:solidFill>
                  <a:srgbClr val="FF0000"/>
                </a:solidFill>
                <a:ea typeface="宋体" panose="02010600030101010101" pitchFamily="2" charset="-122"/>
                <a:cs typeface="Times New Roman" panose="02020603050405020304" pitchFamily="18" charset="0"/>
              </a:rPr>
              <a:t>单层</a:t>
            </a:r>
            <a:endParaRPr lang="zh-CN" altLang="en-US" sz="1400" b="1" dirty="0">
              <a:solidFill>
                <a:srgbClr val="FF0000"/>
              </a:solidFill>
            </a:endParaRPr>
          </a:p>
        </p:txBody>
      </p:sp>
      <p:sp>
        <p:nvSpPr>
          <p:cNvPr id="9" name="矩形 8">
            <a:extLst>
              <a:ext uri="{FF2B5EF4-FFF2-40B4-BE49-F238E27FC236}">
                <a16:creationId xmlns:a16="http://schemas.microsoft.com/office/drawing/2014/main" xmlns="" id="{29C5DA6F-52C5-49F3-8E28-40EC73E46AD0}"/>
              </a:ext>
            </a:extLst>
          </p:cNvPr>
          <p:cNvSpPr/>
          <p:nvPr/>
        </p:nvSpPr>
        <p:spPr>
          <a:xfrm>
            <a:off x="3167428" y="3784382"/>
            <a:ext cx="2339102" cy="307777"/>
          </a:xfrm>
          <a:prstGeom prst="rect">
            <a:avLst/>
          </a:prstGeom>
        </p:spPr>
        <p:txBody>
          <a:bodyPr wrap="none">
            <a:spAutoFit/>
          </a:bodyPr>
          <a:lstStyle/>
          <a:p>
            <a:r>
              <a:rPr lang="zh-CN" altLang="en-US" sz="1400" b="1" dirty="0">
                <a:solidFill>
                  <a:srgbClr val="FF0000"/>
                </a:solidFill>
                <a:ea typeface="宋体" panose="02010600030101010101" pitchFamily="2" charset="-122"/>
                <a:cs typeface="Times New Roman" panose="02020603050405020304" pitchFamily="18" charset="0"/>
              </a:rPr>
              <a:t>滴加适宜浓度的龙胆紫染液</a:t>
            </a:r>
            <a:endParaRPr lang="zh-CN" altLang="en-US" sz="1400" b="1" dirty="0">
              <a:solidFill>
                <a:srgbClr val="FF0000"/>
              </a:solidFill>
            </a:endParaRPr>
          </a:p>
        </p:txBody>
      </p:sp>
    </p:spTree>
    <p:extLst>
      <p:ext uri="{BB962C8B-B14F-4D97-AF65-F5344CB8AC3E}">
        <p14:creationId xmlns:p14="http://schemas.microsoft.com/office/powerpoint/2010/main" val="229343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任务四：苦马豆素的副作用</a:t>
            </a:r>
          </a:p>
        </p:txBody>
      </p:sp>
      <p:pic>
        <p:nvPicPr>
          <p:cNvPr id="4" name="图片 3">
            <a:extLst>
              <a:ext uri="{FF2B5EF4-FFF2-40B4-BE49-F238E27FC236}">
                <a16:creationId xmlns:a16="http://schemas.microsoft.com/office/drawing/2014/main" xmlns="" id="{F918DDA6-1A81-4BDB-AE2F-BF31D63D985E}"/>
              </a:ext>
            </a:extLst>
          </p:cNvPr>
          <p:cNvPicPr>
            <a:picLocks noChangeAspect="1"/>
          </p:cNvPicPr>
          <p:nvPr/>
        </p:nvPicPr>
        <p:blipFill rotWithShape="1">
          <a:blip r:embed="rId2"/>
          <a:srcRect l="27227" t="79178" r="27479" b="6464"/>
          <a:stretch/>
        </p:blipFill>
        <p:spPr>
          <a:xfrm>
            <a:off x="607039" y="1038445"/>
            <a:ext cx="7239842" cy="1290918"/>
          </a:xfrm>
          <a:prstGeom prst="rect">
            <a:avLst/>
          </a:prstGeom>
        </p:spPr>
      </p:pic>
      <p:sp>
        <p:nvSpPr>
          <p:cNvPr id="5" name="矩形 4">
            <a:extLst>
              <a:ext uri="{FF2B5EF4-FFF2-40B4-BE49-F238E27FC236}">
                <a16:creationId xmlns:a16="http://schemas.microsoft.com/office/drawing/2014/main" xmlns="" id="{610FCA90-24E6-4FC1-BC14-11D0D1AD0CFD}"/>
              </a:ext>
            </a:extLst>
          </p:cNvPr>
          <p:cNvSpPr/>
          <p:nvPr/>
        </p:nvSpPr>
        <p:spPr>
          <a:xfrm>
            <a:off x="5935566" y="1202547"/>
            <a:ext cx="1082348" cy="307777"/>
          </a:xfrm>
          <a:prstGeom prst="rect">
            <a:avLst/>
          </a:prstGeom>
        </p:spPr>
        <p:txBody>
          <a:bodyPr wrap="none">
            <a:spAutoFit/>
          </a:bodyPr>
          <a:lstStyle/>
          <a:p>
            <a:r>
              <a:rPr lang="zh-CN" altLang="en-US" sz="1400" b="1" dirty="0">
                <a:solidFill>
                  <a:srgbClr val="FF0000"/>
                </a:solidFill>
                <a:ea typeface="宋体" panose="02010600030101010101" pitchFamily="2" charset="-122"/>
                <a:cs typeface="Times New Roman" panose="02020603050405020304" pitchFamily="18" charset="0"/>
              </a:rPr>
              <a:t>有丝分裂中</a:t>
            </a:r>
            <a:endParaRPr lang="zh-CN" altLang="en-US" sz="1400" b="1" dirty="0">
              <a:solidFill>
                <a:srgbClr val="FF0000"/>
              </a:solidFill>
            </a:endParaRPr>
          </a:p>
        </p:txBody>
      </p:sp>
      <p:sp>
        <p:nvSpPr>
          <p:cNvPr id="6" name="矩形 5">
            <a:extLst>
              <a:ext uri="{FF2B5EF4-FFF2-40B4-BE49-F238E27FC236}">
                <a16:creationId xmlns:a16="http://schemas.microsoft.com/office/drawing/2014/main" xmlns="" id="{CEF3D24B-B838-4ACE-9A13-8E7034AC42DF}"/>
              </a:ext>
            </a:extLst>
          </p:cNvPr>
          <p:cNvSpPr/>
          <p:nvPr/>
        </p:nvSpPr>
        <p:spPr>
          <a:xfrm>
            <a:off x="963996" y="2329363"/>
            <a:ext cx="7087197" cy="523220"/>
          </a:xfrm>
          <a:prstGeom prst="rect">
            <a:avLst/>
          </a:prstGeom>
        </p:spPr>
        <p:txBody>
          <a:bodyPr wrap="none">
            <a:spAutoFit/>
          </a:bodyPr>
          <a:lstStyle/>
          <a:p>
            <a:r>
              <a:rPr lang="zh-CN" altLang="en-US" sz="1400" b="1" dirty="0">
                <a:solidFill>
                  <a:srgbClr val="FF0000"/>
                </a:solidFill>
                <a:ea typeface="宋体" panose="02010600030101010101" pitchFamily="2" charset="-122"/>
                <a:cs typeface="Times New Roman" panose="02020603050405020304" pitchFamily="18" charset="0"/>
              </a:rPr>
              <a:t>如果</a:t>
            </a:r>
            <a:r>
              <a:rPr lang="en-US" altLang="zh-CN" sz="1400" b="1" dirty="0">
                <a:solidFill>
                  <a:srgbClr val="FF0000"/>
                </a:solidFill>
                <a:ea typeface="宋体" panose="02010600030101010101" pitchFamily="2" charset="-122"/>
                <a:cs typeface="Times New Roman" panose="02020603050405020304" pitchFamily="18" charset="0"/>
              </a:rPr>
              <a:t>A</a:t>
            </a:r>
            <a:r>
              <a:rPr lang="zh-CN" altLang="en-US" sz="1400" b="1" dirty="0">
                <a:solidFill>
                  <a:srgbClr val="FF0000"/>
                </a:solidFill>
                <a:ea typeface="宋体" panose="02010600030101010101" pitchFamily="2" charset="-122"/>
                <a:cs typeface="Times New Roman" panose="02020603050405020304" pitchFamily="18" charset="0"/>
              </a:rPr>
              <a:t>瓶中染色体的畸形率高于</a:t>
            </a:r>
            <a:r>
              <a:rPr lang="en-US" altLang="zh-CN" sz="1400" b="1" dirty="0">
                <a:solidFill>
                  <a:srgbClr val="FF0000"/>
                </a:solidFill>
                <a:ea typeface="宋体" panose="02010600030101010101" pitchFamily="2" charset="-122"/>
                <a:cs typeface="Times New Roman" panose="02020603050405020304" pitchFamily="18" charset="0"/>
              </a:rPr>
              <a:t>B</a:t>
            </a:r>
            <a:r>
              <a:rPr lang="zh-CN" altLang="en-US" sz="1400" b="1" dirty="0">
                <a:solidFill>
                  <a:srgbClr val="FF0000"/>
                </a:solidFill>
                <a:ea typeface="宋体" panose="02010600030101010101" pitchFamily="2" charset="-122"/>
                <a:cs typeface="Times New Roman" panose="02020603050405020304" pitchFamily="18" charset="0"/>
              </a:rPr>
              <a:t>瓶，说明苦马豆素能诱发正常细胞染色体畸变；</a:t>
            </a:r>
          </a:p>
          <a:p>
            <a:r>
              <a:rPr lang="zh-CN" altLang="en-US" sz="1400" b="1" dirty="0">
                <a:solidFill>
                  <a:srgbClr val="FF0000"/>
                </a:solidFill>
                <a:ea typeface="宋体" panose="02010600030101010101" pitchFamily="2" charset="-122"/>
                <a:cs typeface="Times New Roman" panose="02020603050405020304" pitchFamily="18" charset="0"/>
              </a:rPr>
              <a:t>如果</a:t>
            </a:r>
            <a:r>
              <a:rPr lang="en-US" altLang="zh-CN" sz="1400" b="1" dirty="0">
                <a:solidFill>
                  <a:srgbClr val="FF0000"/>
                </a:solidFill>
                <a:ea typeface="宋体" panose="02010600030101010101" pitchFamily="2" charset="-122"/>
                <a:cs typeface="Times New Roman" panose="02020603050405020304" pitchFamily="18" charset="0"/>
              </a:rPr>
              <a:t>A</a:t>
            </a:r>
            <a:r>
              <a:rPr lang="zh-CN" altLang="en-US" sz="1400" b="1" dirty="0">
                <a:solidFill>
                  <a:srgbClr val="FF0000"/>
                </a:solidFill>
                <a:ea typeface="宋体" panose="02010600030101010101" pitchFamily="2" charset="-122"/>
                <a:cs typeface="Times New Roman" panose="02020603050405020304" pitchFamily="18" charset="0"/>
              </a:rPr>
              <a:t>瓶中染色体的畸形率几乎等于</a:t>
            </a:r>
            <a:r>
              <a:rPr lang="en-US" altLang="zh-CN" sz="1400" b="1" dirty="0">
                <a:solidFill>
                  <a:srgbClr val="FF0000"/>
                </a:solidFill>
                <a:ea typeface="宋体" panose="02010600030101010101" pitchFamily="2" charset="-122"/>
                <a:cs typeface="Times New Roman" panose="02020603050405020304" pitchFamily="18" charset="0"/>
              </a:rPr>
              <a:t>B</a:t>
            </a:r>
            <a:r>
              <a:rPr lang="zh-CN" altLang="en-US" sz="1400" b="1" dirty="0">
                <a:solidFill>
                  <a:srgbClr val="FF0000"/>
                </a:solidFill>
                <a:ea typeface="宋体" panose="02010600030101010101" pitchFamily="2" charset="-122"/>
                <a:cs typeface="Times New Roman" panose="02020603050405020304" pitchFamily="18" charset="0"/>
              </a:rPr>
              <a:t>瓶，说明苦马豆素不能诱发正常细胞染色体畸变。</a:t>
            </a:r>
          </a:p>
        </p:txBody>
      </p:sp>
    </p:spTree>
    <p:extLst>
      <p:ext uri="{BB962C8B-B14F-4D97-AF65-F5344CB8AC3E}">
        <p14:creationId xmlns:p14="http://schemas.microsoft.com/office/powerpoint/2010/main" val="135198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任务五：制备苦马豆素“生物导弹”</a:t>
            </a:r>
          </a:p>
        </p:txBody>
      </p:sp>
      <p:sp>
        <p:nvSpPr>
          <p:cNvPr id="10" name="矩形 9">
            <a:extLst>
              <a:ext uri="{FF2B5EF4-FFF2-40B4-BE49-F238E27FC236}">
                <a16:creationId xmlns:a16="http://schemas.microsoft.com/office/drawing/2014/main" xmlns="" id="{EC625875-DA67-4CD2-A0BA-1BA7B9C7AC90}"/>
              </a:ext>
            </a:extLst>
          </p:cNvPr>
          <p:cNvSpPr/>
          <p:nvPr/>
        </p:nvSpPr>
        <p:spPr>
          <a:xfrm>
            <a:off x="328335" y="948366"/>
            <a:ext cx="4159140" cy="2486515"/>
          </a:xfrm>
          <a:prstGeom prst="rect">
            <a:avLst/>
          </a:prstGeom>
        </p:spPr>
        <p:txBody>
          <a:bodyPr wrap="square">
            <a:spAutoFit/>
          </a:bodyPr>
          <a:lstStyle/>
          <a:p>
            <a:pPr indent="304800" algn="just">
              <a:lnSpc>
                <a:spcPct val="125000"/>
              </a:lnSpc>
            </a:pPr>
            <a:r>
              <a:rPr lang="zh-CN" altLang="zh-CN" kern="100" dirty="0">
                <a:latin typeface="等线" panose="02010600030101010101" pitchFamily="2" charset="-122"/>
                <a:ea typeface="宋体" panose="02010600030101010101" pitchFamily="2" charset="-122"/>
                <a:cs typeface="Times New Roman" panose="02020603050405020304" pitchFamily="18" charset="0"/>
              </a:rPr>
              <a:t>请结合单克隆抗体制备技术，设计抗肝癌细胞的单克隆抗体的制备流程。通过上述流程制备的单克隆抗体与苦马豆素结合形成的</a:t>
            </a:r>
            <a:r>
              <a:rPr lang="en-US" altLang="zh-CN" kern="100" dirty="0">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latin typeface="等线" panose="02010600030101010101" pitchFamily="2" charset="-122"/>
                <a:ea typeface="宋体" panose="02010600030101010101" pitchFamily="2" charset="-122"/>
                <a:cs typeface="Times New Roman" panose="02020603050405020304" pitchFamily="18" charset="0"/>
              </a:rPr>
              <a:t>生物导弹</a:t>
            </a:r>
            <a:r>
              <a:rPr lang="en-US" altLang="zh-CN" kern="100" dirty="0">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latin typeface="等线" panose="02010600030101010101" pitchFamily="2" charset="-122"/>
                <a:ea typeface="宋体" panose="02010600030101010101" pitchFamily="2" charset="-122"/>
                <a:cs typeface="Times New Roman" panose="02020603050405020304" pitchFamily="18" charset="0"/>
              </a:rPr>
              <a:t>注入肝癌病人体内后，可能有什么不良反应？如果苦马豆素不容易进入癌细胞，可采取什么样的方法？</a:t>
            </a:r>
            <a:endParaRPr lang="zh-CN" altLang="zh-CN" sz="1400"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9876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任务五：制备苦马豆素“生物导弹”</a:t>
            </a:r>
          </a:p>
        </p:txBody>
      </p:sp>
      <p:pic>
        <p:nvPicPr>
          <p:cNvPr id="9" name="图片 8">
            <a:extLst>
              <a:ext uri="{FF2B5EF4-FFF2-40B4-BE49-F238E27FC236}">
                <a16:creationId xmlns:a16="http://schemas.microsoft.com/office/drawing/2014/main" xmlns="" id="{A7440222-C1A7-4660-8548-30833D74F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505" y="882563"/>
            <a:ext cx="2801043" cy="4124879"/>
          </a:xfrm>
          <a:prstGeom prst="rect">
            <a:avLst/>
          </a:prstGeom>
        </p:spPr>
      </p:pic>
      <p:sp>
        <p:nvSpPr>
          <p:cNvPr id="10" name="矩形 9">
            <a:extLst>
              <a:ext uri="{FF2B5EF4-FFF2-40B4-BE49-F238E27FC236}">
                <a16:creationId xmlns:a16="http://schemas.microsoft.com/office/drawing/2014/main" xmlns="" id="{EC625875-DA67-4CD2-A0BA-1BA7B9C7AC90}"/>
              </a:ext>
            </a:extLst>
          </p:cNvPr>
          <p:cNvSpPr/>
          <p:nvPr/>
        </p:nvSpPr>
        <p:spPr>
          <a:xfrm>
            <a:off x="328335" y="948366"/>
            <a:ext cx="4159140" cy="2486515"/>
          </a:xfrm>
          <a:prstGeom prst="rect">
            <a:avLst/>
          </a:prstGeom>
        </p:spPr>
        <p:txBody>
          <a:bodyPr wrap="square">
            <a:spAutoFit/>
          </a:bodyPr>
          <a:lstStyle/>
          <a:p>
            <a:pPr indent="304800" algn="just">
              <a:lnSpc>
                <a:spcPct val="125000"/>
              </a:lnSpc>
            </a:pPr>
            <a:r>
              <a:rPr lang="zh-CN" altLang="zh-CN"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请结合单克隆抗体制备技术，设计抗肝癌细胞的单克隆抗体的制备流程。</a:t>
            </a:r>
            <a:r>
              <a:rPr lang="zh-CN" altLang="zh-CN" kern="100" dirty="0">
                <a:latin typeface="等线" panose="02010600030101010101" pitchFamily="2" charset="-122"/>
                <a:ea typeface="宋体" panose="02010600030101010101" pitchFamily="2" charset="-122"/>
                <a:cs typeface="Times New Roman" panose="02020603050405020304" pitchFamily="18" charset="0"/>
              </a:rPr>
              <a:t>通过上述流程制备的单克隆抗体与苦马豆素结合形成的</a:t>
            </a:r>
            <a:r>
              <a:rPr lang="en-US" altLang="zh-CN" kern="100" dirty="0">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latin typeface="等线" panose="02010600030101010101" pitchFamily="2" charset="-122"/>
                <a:ea typeface="宋体" panose="02010600030101010101" pitchFamily="2" charset="-122"/>
                <a:cs typeface="Times New Roman" panose="02020603050405020304" pitchFamily="18" charset="0"/>
              </a:rPr>
              <a:t>生物导弹</a:t>
            </a:r>
            <a:r>
              <a:rPr lang="en-US" altLang="zh-CN" kern="100" dirty="0">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latin typeface="等线" panose="02010600030101010101" pitchFamily="2" charset="-122"/>
                <a:ea typeface="宋体" panose="02010600030101010101" pitchFamily="2" charset="-122"/>
                <a:cs typeface="Times New Roman" panose="02020603050405020304" pitchFamily="18" charset="0"/>
              </a:rPr>
              <a:t>注入肝癌病人体内后，可能有什么不良反应？如果苦马豆素不容易进入癌细胞，可采取什么样的方法？</a:t>
            </a:r>
            <a:endParaRPr lang="zh-CN" altLang="zh-CN" sz="14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xmlns="" id="{04500A37-E4C8-4F51-BF4E-14A181CD2B3B}"/>
              </a:ext>
            </a:extLst>
          </p:cNvPr>
          <p:cNvSpPr/>
          <p:nvPr/>
        </p:nvSpPr>
        <p:spPr>
          <a:xfrm>
            <a:off x="4421811" y="663981"/>
            <a:ext cx="1295110" cy="738664"/>
          </a:xfrm>
          <a:prstGeom prst="rect">
            <a:avLst/>
          </a:prstGeom>
        </p:spPr>
        <p:txBody>
          <a:bodyPr wrap="square">
            <a:spAutoFit/>
          </a:bodyPr>
          <a:lstStyle/>
          <a:p>
            <a:r>
              <a:rPr lang="zh-CN" altLang="en-US" sz="1400" b="1" dirty="0">
                <a:solidFill>
                  <a:srgbClr val="FF0000"/>
                </a:solidFill>
                <a:ea typeface="宋体" panose="02010600030101010101" pitchFamily="2" charset="-122"/>
                <a:cs typeface="Times New Roman" panose="02020603050405020304" pitchFamily="18" charset="0"/>
              </a:rPr>
              <a:t>用肝癌细胞表面的相关蛋白质免疫小鼠</a:t>
            </a:r>
            <a:endParaRPr lang="zh-CN" altLang="en-US" sz="1400" b="1" dirty="0">
              <a:solidFill>
                <a:srgbClr val="FF0000"/>
              </a:solidFill>
            </a:endParaRPr>
          </a:p>
        </p:txBody>
      </p:sp>
    </p:spTree>
    <p:extLst>
      <p:ext uri="{BB962C8B-B14F-4D97-AF65-F5344CB8AC3E}">
        <p14:creationId xmlns:p14="http://schemas.microsoft.com/office/powerpoint/2010/main" val="222813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任务五：制备苦马豆素“生物导弹”</a:t>
            </a:r>
          </a:p>
        </p:txBody>
      </p:sp>
      <p:sp>
        <p:nvSpPr>
          <p:cNvPr id="10" name="矩形 9">
            <a:extLst>
              <a:ext uri="{FF2B5EF4-FFF2-40B4-BE49-F238E27FC236}">
                <a16:creationId xmlns:a16="http://schemas.microsoft.com/office/drawing/2014/main" xmlns="" id="{EC625875-DA67-4CD2-A0BA-1BA7B9C7AC90}"/>
              </a:ext>
            </a:extLst>
          </p:cNvPr>
          <p:cNvSpPr/>
          <p:nvPr/>
        </p:nvSpPr>
        <p:spPr>
          <a:xfrm>
            <a:off x="328335" y="948366"/>
            <a:ext cx="4159140" cy="2486515"/>
          </a:xfrm>
          <a:prstGeom prst="rect">
            <a:avLst/>
          </a:prstGeom>
        </p:spPr>
        <p:txBody>
          <a:bodyPr wrap="square">
            <a:spAutoFit/>
          </a:bodyPr>
          <a:lstStyle/>
          <a:p>
            <a:pPr indent="304800" algn="just">
              <a:lnSpc>
                <a:spcPct val="125000"/>
              </a:lnSpc>
            </a:pPr>
            <a:r>
              <a:rPr lang="zh-CN" altLang="zh-CN" kern="100" dirty="0">
                <a:latin typeface="等线" panose="02010600030101010101" pitchFamily="2" charset="-122"/>
                <a:ea typeface="宋体" panose="02010600030101010101" pitchFamily="2" charset="-122"/>
                <a:cs typeface="Times New Roman" panose="02020603050405020304" pitchFamily="18" charset="0"/>
              </a:rPr>
              <a:t>请结合单克隆抗体制备技术，设计抗肝癌细胞的单克隆抗体的制备流程。</a:t>
            </a:r>
            <a:r>
              <a:rPr lang="zh-CN" altLang="zh-CN"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通过上述流程制备的单克隆抗体与苦马豆素结合形成的</a:t>
            </a:r>
            <a:r>
              <a:rPr lang="en-US" altLang="zh-CN"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生物导弹</a:t>
            </a:r>
            <a:r>
              <a:rPr lang="en-US" altLang="zh-CN"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注入肝癌病人体内后，可能有什么不良反应？</a:t>
            </a:r>
            <a:r>
              <a:rPr lang="zh-CN" altLang="zh-CN" kern="100" dirty="0">
                <a:latin typeface="等线" panose="02010600030101010101" pitchFamily="2" charset="-122"/>
                <a:ea typeface="宋体" panose="02010600030101010101" pitchFamily="2" charset="-122"/>
                <a:cs typeface="Times New Roman" panose="02020603050405020304" pitchFamily="18" charset="0"/>
              </a:rPr>
              <a:t>如果苦马豆素不容易进入癌细胞，可采取什么样的方法？</a:t>
            </a:r>
            <a:endParaRPr lang="zh-CN" altLang="zh-CN" sz="14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xmlns="" id="{1D8422AB-8169-478B-BAE2-FFDA13DE03C7}"/>
              </a:ext>
            </a:extLst>
          </p:cNvPr>
          <p:cNvSpPr/>
          <p:nvPr/>
        </p:nvSpPr>
        <p:spPr>
          <a:xfrm>
            <a:off x="2572231" y="3219698"/>
            <a:ext cx="5090672" cy="755271"/>
          </a:xfrm>
          <a:prstGeom prst="rect">
            <a:avLst/>
          </a:prstGeom>
        </p:spPr>
        <p:txBody>
          <a:bodyPr wrap="square">
            <a:spAutoFit/>
          </a:bodyPr>
          <a:lstStyle/>
          <a:p>
            <a:pPr algn="just">
              <a:lnSpc>
                <a:spcPct val="125000"/>
              </a:lnSpc>
            </a:pPr>
            <a:r>
              <a:rPr lang="zh-CN" altLang="zh-CN"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通过动物制备的单克隆抗体注入人体中，可能引发人体相应的免疫排斥反应或过敏反应。</a:t>
            </a:r>
            <a:endParaRPr lang="zh-CN" altLang="zh-CN" sz="14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xmlns="" id="{4936B643-0639-457A-A630-588A2710BE18}"/>
              </a:ext>
            </a:extLst>
          </p:cNvPr>
          <p:cNvSpPr/>
          <p:nvPr/>
        </p:nvSpPr>
        <p:spPr>
          <a:xfrm>
            <a:off x="2574152" y="4143019"/>
            <a:ext cx="4988859" cy="369332"/>
          </a:xfrm>
          <a:prstGeom prst="rect">
            <a:avLst/>
          </a:prstGeom>
        </p:spPr>
        <p:txBody>
          <a:bodyPr wrap="square">
            <a:spAutoFit/>
          </a:bodyPr>
          <a:lstStyle/>
          <a:p>
            <a:r>
              <a:rPr lang="zh-CN" altLang="en-US"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可联系蛋白质工程技术对单克隆抗体进行改造 </a:t>
            </a:r>
          </a:p>
        </p:txBody>
      </p:sp>
    </p:spTree>
    <p:extLst>
      <p:ext uri="{BB962C8B-B14F-4D97-AF65-F5344CB8AC3E}">
        <p14:creationId xmlns:p14="http://schemas.microsoft.com/office/powerpoint/2010/main" val="236567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任务五：制备苦马豆素“生物导弹”</a:t>
            </a:r>
          </a:p>
        </p:txBody>
      </p:sp>
      <p:sp>
        <p:nvSpPr>
          <p:cNvPr id="10" name="矩形 9">
            <a:extLst>
              <a:ext uri="{FF2B5EF4-FFF2-40B4-BE49-F238E27FC236}">
                <a16:creationId xmlns:a16="http://schemas.microsoft.com/office/drawing/2014/main" xmlns="" id="{EC625875-DA67-4CD2-A0BA-1BA7B9C7AC90}"/>
              </a:ext>
            </a:extLst>
          </p:cNvPr>
          <p:cNvSpPr/>
          <p:nvPr/>
        </p:nvSpPr>
        <p:spPr>
          <a:xfrm>
            <a:off x="328335" y="948366"/>
            <a:ext cx="4159140" cy="2486515"/>
          </a:xfrm>
          <a:prstGeom prst="rect">
            <a:avLst/>
          </a:prstGeom>
        </p:spPr>
        <p:txBody>
          <a:bodyPr wrap="square">
            <a:spAutoFit/>
          </a:bodyPr>
          <a:lstStyle/>
          <a:p>
            <a:pPr indent="304800" algn="just">
              <a:lnSpc>
                <a:spcPct val="125000"/>
              </a:lnSpc>
            </a:pPr>
            <a:r>
              <a:rPr lang="zh-CN" altLang="zh-CN" kern="100" dirty="0">
                <a:latin typeface="等线" panose="02010600030101010101" pitchFamily="2" charset="-122"/>
                <a:ea typeface="宋体" panose="02010600030101010101" pitchFamily="2" charset="-122"/>
                <a:cs typeface="Times New Roman" panose="02020603050405020304" pitchFamily="18" charset="0"/>
              </a:rPr>
              <a:t>请结合单克隆抗体制备技术，设计抗肝癌细胞的单克隆抗体的制备流程。通过上述流程制备的单克隆抗体与苦马豆素结合形成的</a:t>
            </a:r>
            <a:r>
              <a:rPr lang="en-US" altLang="zh-CN" kern="100" dirty="0">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latin typeface="等线" panose="02010600030101010101" pitchFamily="2" charset="-122"/>
                <a:ea typeface="宋体" panose="02010600030101010101" pitchFamily="2" charset="-122"/>
                <a:cs typeface="Times New Roman" panose="02020603050405020304" pitchFamily="18" charset="0"/>
              </a:rPr>
              <a:t>生物导弹</a:t>
            </a:r>
            <a:r>
              <a:rPr lang="en-US" altLang="zh-CN" kern="100" dirty="0">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latin typeface="等线" panose="02010600030101010101" pitchFamily="2" charset="-122"/>
                <a:ea typeface="宋体" panose="02010600030101010101" pitchFamily="2" charset="-122"/>
                <a:cs typeface="Times New Roman" panose="02020603050405020304" pitchFamily="18" charset="0"/>
              </a:rPr>
              <a:t>注入肝癌病人体内后，可能有什么不良反应？</a:t>
            </a:r>
            <a:r>
              <a:rPr lang="zh-CN" altLang="zh-CN"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如果苦马豆素不容易进入癌细胞，可采取什么样的方法？</a:t>
            </a:r>
            <a:endParaRPr lang="zh-CN" altLang="zh-CN" sz="14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xmlns="" id="{EFECDF8D-6ADC-4EC2-9E50-433FD2B7D2FE}"/>
              </a:ext>
            </a:extLst>
          </p:cNvPr>
          <p:cNvSpPr/>
          <p:nvPr/>
        </p:nvSpPr>
        <p:spPr>
          <a:xfrm>
            <a:off x="2093899" y="3307832"/>
            <a:ext cx="4572000" cy="1447769"/>
          </a:xfrm>
          <a:prstGeom prst="rect">
            <a:avLst/>
          </a:prstGeom>
        </p:spPr>
        <p:txBody>
          <a:bodyPr>
            <a:spAutoFit/>
          </a:bodyPr>
          <a:lstStyle/>
          <a:p>
            <a:pPr algn="just">
              <a:lnSpc>
                <a:spcPct val="125000"/>
              </a:lnSpc>
            </a:pPr>
            <a:r>
              <a:rPr lang="zh-CN" altLang="zh-CN"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如果苦马豆素不容易进入癌细胞，可联系人工膜技术，用人工磷脂小球包裹药物运输到相应细胞，通过小球膜和细胞膜的融合，将药物送入细胞，从而达 到治疗的目的。</a:t>
            </a:r>
            <a:endParaRPr lang="zh-CN" altLang="zh-CN" sz="14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601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课堂小结</a:t>
            </a:r>
          </a:p>
        </p:txBody>
      </p:sp>
      <p:sp>
        <p:nvSpPr>
          <p:cNvPr id="10" name="矩形 9">
            <a:extLst>
              <a:ext uri="{FF2B5EF4-FFF2-40B4-BE49-F238E27FC236}">
                <a16:creationId xmlns:a16="http://schemas.microsoft.com/office/drawing/2014/main" xmlns="" id="{EC625875-DA67-4CD2-A0BA-1BA7B9C7AC90}"/>
              </a:ext>
            </a:extLst>
          </p:cNvPr>
          <p:cNvSpPr/>
          <p:nvPr/>
        </p:nvSpPr>
        <p:spPr>
          <a:xfrm>
            <a:off x="343703" y="1123981"/>
            <a:ext cx="8231678" cy="2361224"/>
          </a:xfrm>
          <a:prstGeom prst="rect">
            <a:avLst/>
          </a:prstGeom>
        </p:spPr>
        <p:txBody>
          <a:bodyPr wrap="square">
            <a:spAutoFit/>
          </a:bodyPr>
          <a:lstStyle/>
          <a:p>
            <a:pPr indent="304800" algn="just">
              <a:lnSpc>
                <a:spcPct val="125000"/>
              </a:lnSpc>
            </a:pPr>
            <a:r>
              <a:rPr lang="zh-CN" altLang="en-US" sz="2400" b="1" kern="100" dirty="0">
                <a:latin typeface="等线" panose="02010600030101010101" pitchFamily="2" charset="-122"/>
                <a:ea typeface="宋体" panose="02010600030101010101" pitchFamily="2" charset="-122"/>
                <a:cs typeface="Times New Roman" panose="02020603050405020304" pitchFamily="18" charset="0"/>
              </a:rPr>
              <a:t>本节专题复习课以“抗癌药物</a:t>
            </a: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2400" b="1" kern="100" dirty="0">
                <a:latin typeface="等线" panose="02010600030101010101" pitchFamily="2" charset="-122"/>
                <a:ea typeface="宋体" panose="02010600030101010101" pitchFamily="2" charset="-122"/>
                <a:cs typeface="Times New Roman" panose="02020603050405020304" pitchFamily="18" charset="0"/>
              </a:rPr>
              <a:t>苦马豆素”为课堂主题，以“苦马豆素的抑癌作用</a:t>
            </a: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2400" b="1" kern="100" dirty="0">
                <a:latin typeface="等线" panose="02010600030101010101" pitchFamily="2" charset="-122"/>
                <a:ea typeface="宋体" panose="02010600030101010101" pitchFamily="2" charset="-122"/>
                <a:cs typeface="Times New Roman" panose="02020603050405020304" pitchFamily="18" charset="0"/>
              </a:rPr>
              <a:t>苦马豆素的细胞工程生产</a:t>
            </a: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2400" b="1" kern="100" dirty="0">
                <a:latin typeface="等线" panose="02010600030101010101" pitchFamily="2" charset="-122"/>
                <a:ea typeface="宋体" panose="02010600030101010101" pitchFamily="2" charset="-122"/>
                <a:cs typeface="Times New Roman" panose="02020603050405020304" pitchFamily="18" charset="0"/>
              </a:rPr>
              <a:t>苦马豆素的副作用</a:t>
            </a: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2400" b="1" kern="100" dirty="0">
                <a:latin typeface="等线" panose="02010600030101010101" pitchFamily="2" charset="-122"/>
                <a:ea typeface="宋体" panose="02010600030101010101" pitchFamily="2" charset="-122"/>
                <a:cs typeface="Times New Roman" panose="02020603050405020304" pitchFamily="18" charset="0"/>
              </a:rPr>
              <a:t>苦马豆素生物导弹的制备”为课堂主线 ，复习了植物组织培养、人工种子制备、动物细胞培养以及单克隆抗体制备等细胞工程的相关考点。</a:t>
            </a:r>
            <a:endParaRPr lang="zh-CN" altLang="zh-CN" b="1"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33537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学习目标</a:t>
            </a:r>
          </a:p>
        </p:txBody>
      </p:sp>
      <p:sp>
        <p:nvSpPr>
          <p:cNvPr id="3" name="内容占位符 2">
            <a:extLst>
              <a:ext uri="{FF2B5EF4-FFF2-40B4-BE49-F238E27FC236}">
                <a16:creationId xmlns:a16="http://schemas.microsoft.com/office/drawing/2014/main" xmlns="" id="{1188A6D4-AAFD-4F44-80FD-24377A06279D}"/>
              </a:ext>
            </a:extLst>
          </p:cNvPr>
          <p:cNvSpPr>
            <a:spLocks noGrp="1"/>
          </p:cNvSpPr>
          <p:nvPr>
            <p:ph idx="1"/>
          </p:nvPr>
        </p:nvSpPr>
        <p:spPr/>
        <p:txBody>
          <a:bodyPr/>
          <a:lstStyle/>
          <a:p>
            <a:pPr lvl="0"/>
            <a:r>
              <a:rPr lang="zh-CN" altLang="zh-CN" sz="2000" dirty="0">
                <a:latin typeface="宋体" panose="02010600030101010101" pitchFamily="2" charset="-122"/>
                <a:ea typeface="宋体" panose="02010600030101010101" pitchFamily="2" charset="-122"/>
              </a:rPr>
              <a:t>通过本节课的复习，进一步加深对细胞工程知识的应用以及知识间的联系。</a:t>
            </a:r>
          </a:p>
          <a:p>
            <a:pPr lvl="0"/>
            <a:r>
              <a:rPr lang="zh-CN" altLang="zh-CN" sz="2000" dirty="0">
                <a:latin typeface="宋体" panose="02010600030101010101" pitchFamily="2" charset="-122"/>
                <a:ea typeface="宋体" panose="02010600030101010101" pitchFamily="2" charset="-122"/>
              </a:rPr>
              <a:t>通过相关题目的综合训练，进一步落实局部的知识网络，并掌握解题方法，形成应试技巧。</a:t>
            </a:r>
          </a:p>
          <a:p>
            <a:endParaRPr lang="zh-CN" altLang="en-US" dirty="0"/>
          </a:p>
        </p:txBody>
      </p:sp>
    </p:spTree>
    <p:extLst>
      <p:ext uri="{BB962C8B-B14F-4D97-AF65-F5344CB8AC3E}">
        <p14:creationId xmlns:p14="http://schemas.microsoft.com/office/powerpoint/2010/main" val="127518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学法指导</a:t>
            </a:r>
          </a:p>
        </p:txBody>
      </p:sp>
      <p:sp>
        <p:nvSpPr>
          <p:cNvPr id="3" name="内容占位符 2">
            <a:extLst>
              <a:ext uri="{FF2B5EF4-FFF2-40B4-BE49-F238E27FC236}">
                <a16:creationId xmlns:a16="http://schemas.microsoft.com/office/drawing/2014/main" xmlns="" id="{1188A6D4-AAFD-4F44-80FD-24377A06279D}"/>
              </a:ext>
            </a:extLst>
          </p:cNvPr>
          <p:cNvSpPr>
            <a:spLocks noGrp="1"/>
          </p:cNvSpPr>
          <p:nvPr>
            <p:ph idx="1"/>
          </p:nvPr>
        </p:nvSpPr>
        <p:spPr/>
        <p:txBody>
          <a:bodyPr/>
          <a:lstStyle/>
          <a:p>
            <a:pPr lvl="0"/>
            <a:r>
              <a:rPr lang="zh-CN" altLang="en-US" sz="2000" dirty="0">
                <a:latin typeface="宋体" panose="02010600030101010101" pitchFamily="2" charset="-122"/>
                <a:ea typeface="宋体" panose="02010600030101010101" pitchFamily="2" charset="-122"/>
              </a:rPr>
              <a:t>本节课主要是基于“抗癌药物的细胞工程技术综合”内容开展的学习，所以从知识角度看，课前需要同学们适当复习有关的基础内容</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癌细胞的特点、体外动物细胞培养的条件、癌细胞分裂的方式及特点、癌细胞的计数方式、植物组织培养、单克隆抗体的制备与应用等知识。</a:t>
            </a:r>
          </a:p>
          <a:p>
            <a:pPr lvl="0"/>
            <a:r>
              <a:rPr lang="zh-CN" altLang="en-US" sz="2000" dirty="0">
                <a:latin typeface="宋体" panose="02010600030101010101" pitchFamily="2" charset="-122"/>
                <a:ea typeface="宋体" panose="02010600030101010101" pitchFamily="2" charset="-122"/>
              </a:rPr>
              <a:t>从能力水平看，本节课要求同学们会进行不同形式的实验结果的分析与实验结论的归纳。</a:t>
            </a:r>
          </a:p>
          <a:p>
            <a:endParaRPr lang="zh-CN" altLang="en-US" dirty="0"/>
          </a:p>
        </p:txBody>
      </p:sp>
    </p:spTree>
    <p:extLst>
      <p:ext uri="{BB962C8B-B14F-4D97-AF65-F5344CB8AC3E}">
        <p14:creationId xmlns:p14="http://schemas.microsoft.com/office/powerpoint/2010/main" val="318219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任务一：梳理细胞工程的相关基础知识</a:t>
            </a:r>
          </a:p>
        </p:txBody>
      </p:sp>
      <p:sp>
        <p:nvSpPr>
          <p:cNvPr id="3" name="内容占位符 2">
            <a:extLst>
              <a:ext uri="{FF2B5EF4-FFF2-40B4-BE49-F238E27FC236}">
                <a16:creationId xmlns:a16="http://schemas.microsoft.com/office/drawing/2014/main" xmlns="" id="{1188A6D4-AAFD-4F44-80FD-24377A06279D}"/>
              </a:ext>
            </a:extLst>
          </p:cNvPr>
          <p:cNvSpPr>
            <a:spLocks noGrp="1"/>
          </p:cNvSpPr>
          <p:nvPr>
            <p:ph idx="1"/>
          </p:nvPr>
        </p:nvSpPr>
        <p:spPr/>
        <p:txBody>
          <a:bodyPr/>
          <a:lstStyle/>
          <a:p>
            <a:pPr lvl="0"/>
            <a:r>
              <a:rPr lang="zh-CN" altLang="en-US" sz="2000" dirty="0">
                <a:latin typeface="宋体" panose="02010600030101010101" pitchFamily="2" charset="-122"/>
                <a:ea typeface="宋体" panose="02010600030101010101" pitchFamily="2" charset="-122"/>
              </a:rPr>
              <a:t>梳理内容如下：癌细胞的特点、体外动物细胞培养的条件、癌细胞分裂的方式及特点、癌细胞的计数方式、植物组织培养、单克隆抗体的制备与应用。</a:t>
            </a:r>
          </a:p>
          <a:p>
            <a:endParaRPr lang="zh-CN" altLang="en-US" dirty="0"/>
          </a:p>
        </p:txBody>
      </p:sp>
    </p:spTree>
    <p:extLst>
      <p:ext uri="{BB962C8B-B14F-4D97-AF65-F5344CB8AC3E}">
        <p14:creationId xmlns:p14="http://schemas.microsoft.com/office/powerpoint/2010/main" val="11410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任务二：苦马豆素的抑癌作用实验分析</a:t>
            </a:r>
          </a:p>
        </p:txBody>
      </p:sp>
      <p:pic>
        <p:nvPicPr>
          <p:cNvPr id="7" name="图片 6">
            <a:extLst>
              <a:ext uri="{FF2B5EF4-FFF2-40B4-BE49-F238E27FC236}">
                <a16:creationId xmlns:a16="http://schemas.microsoft.com/office/drawing/2014/main" xmlns="" id="{DB48D6E7-616F-4085-93E0-DBE0B702C232}"/>
              </a:ext>
            </a:extLst>
          </p:cNvPr>
          <p:cNvPicPr>
            <a:picLocks noChangeAspect="1"/>
          </p:cNvPicPr>
          <p:nvPr/>
        </p:nvPicPr>
        <p:blipFill rotWithShape="1">
          <a:blip r:embed="rId2"/>
          <a:srcRect l="27647" t="29131" r="27311" b="34876"/>
          <a:stretch/>
        </p:blipFill>
        <p:spPr>
          <a:xfrm>
            <a:off x="502412" y="806824"/>
            <a:ext cx="7504747" cy="3373290"/>
          </a:xfrm>
          <a:prstGeom prst="rect">
            <a:avLst/>
          </a:prstGeom>
        </p:spPr>
      </p:pic>
    </p:spTree>
    <p:extLst>
      <p:ext uri="{BB962C8B-B14F-4D97-AF65-F5344CB8AC3E}">
        <p14:creationId xmlns:p14="http://schemas.microsoft.com/office/powerpoint/2010/main" val="422622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任务二：苦马豆素的抑癌作用实验分析</a:t>
            </a:r>
          </a:p>
        </p:txBody>
      </p:sp>
      <p:pic>
        <p:nvPicPr>
          <p:cNvPr id="7" name="图片 6">
            <a:extLst>
              <a:ext uri="{FF2B5EF4-FFF2-40B4-BE49-F238E27FC236}">
                <a16:creationId xmlns:a16="http://schemas.microsoft.com/office/drawing/2014/main" xmlns="" id="{DB48D6E7-616F-4085-93E0-DBE0B702C232}"/>
              </a:ext>
            </a:extLst>
          </p:cNvPr>
          <p:cNvPicPr>
            <a:picLocks noChangeAspect="1"/>
          </p:cNvPicPr>
          <p:nvPr/>
        </p:nvPicPr>
        <p:blipFill rotWithShape="1">
          <a:blip r:embed="rId2"/>
          <a:srcRect l="40766" t="65476" r="38365" b="10662"/>
          <a:stretch/>
        </p:blipFill>
        <p:spPr>
          <a:xfrm>
            <a:off x="583988" y="687033"/>
            <a:ext cx="3388660" cy="2179428"/>
          </a:xfrm>
          <a:prstGeom prst="rect">
            <a:avLst/>
          </a:prstGeom>
        </p:spPr>
      </p:pic>
      <p:pic>
        <p:nvPicPr>
          <p:cNvPr id="3" name="图片 2">
            <a:extLst>
              <a:ext uri="{FF2B5EF4-FFF2-40B4-BE49-F238E27FC236}">
                <a16:creationId xmlns:a16="http://schemas.microsoft.com/office/drawing/2014/main" xmlns="" id="{C9F1BEC5-5B80-4456-918D-0153CF359BB4}"/>
              </a:ext>
            </a:extLst>
          </p:cNvPr>
          <p:cNvPicPr>
            <a:picLocks noChangeAspect="1"/>
          </p:cNvPicPr>
          <p:nvPr/>
        </p:nvPicPr>
        <p:blipFill rotWithShape="1">
          <a:blip r:embed="rId3"/>
          <a:srcRect l="28041" t="29580" r="27143" b="37408"/>
          <a:stretch/>
        </p:blipFill>
        <p:spPr>
          <a:xfrm>
            <a:off x="3021461" y="2497310"/>
            <a:ext cx="5841419" cy="2420471"/>
          </a:xfrm>
          <a:prstGeom prst="rect">
            <a:avLst/>
          </a:prstGeom>
        </p:spPr>
      </p:pic>
      <p:sp>
        <p:nvSpPr>
          <p:cNvPr id="4" name="矩形 3">
            <a:extLst>
              <a:ext uri="{FF2B5EF4-FFF2-40B4-BE49-F238E27FC236}">
                <a16:creationId xmlns:a16="http://schemas.microsoft.com/office/drawing/2014/main" xmlns="" id="{FAF7BDC5-0833-4785-89A7-7D0CFD7DD57F}"/>
              </a:ext>
            </a:extLst>
          </p:cNvPr>
          <p:cNvSpPr/>
          <p:nvPr/>
        </p:nvSpPr>
        <p:spPr>
          <a:xfrm>
            <a:off x="5368601" y="2697184"/>
            <a:ext cx="1500732" cy="307777"/>
          </a:xfrm>
          <a:prstGeom prst="rect">
            <a:avLst/>
          </a:prstGeom>
        </p:spPr>
        <p:txBody>
          <a:bodyPr wrap="none">
            <a:spAutoFit/>
          </a:bodyPr>
          <a:lstStyle/>
          <a:p>
            <a:r>
              <a:rPr lang="zh-CN" altLang="zh-CN" sz="1400" b="1" dirty="0">
                <a:solidFill>
                  <a:srgbClr val="FF0000"/>
                </a:solidFill>
                <a:ea typeface="宋体" panose="02010600030101010101" pitchFamily="2" charset="-122"/>
                <a:cs typeface="Times New Roman" panose="02020603050405020304" pitchFamily="18" charset="0"/>
              </a:rPr>
              <a:t>维持培养液的</a:t>
            </a:r>
            <a:r>
              <a:rPr lang="en-US" altLang="zh-CN" sz="1400" b="1" dirty="0">
                <a:solidFill>
                  <a:srgbClr val="FF0000"/>
                </a:solidFill>
                <a:ea typeface="宋体" panose="02010600030101010101" pitchFamily="2" charset="-122"/>
                <a:cs typeface="Times New Roman" panose="02020603050405020304" pitchFamily="18" charset="0"/>
              </a:rPr>
              <a:t>pH</a:t>
            </a:r>
            <a:endParaRPr lang="zh-CN" altLang="en-US" sz="1400" b="1" dirty="0">
              <a:solidFill>
                <a:srgbClr val="FF0000"/>
              </a:solidFill>
            </a:endParaRPr>
          </a:p>
        </p:txBody>
      </p:sp>
      <p:sp>
        <p:nvSpPr>
          <p:cNvPr id="6" name="矩形 5">
            <a:extLst>
              <a:ext uri="{FF2B5EF4-FFF2-40B4-BE49-F238E27FC236}">
                <a16:creationId xmlns:a16="http://schemas.microsoft.com/office/drawing/2014/main" xmlns="" id="{2643D330-A9AC-4690-82C6-215281273DD3}"/>
              </a:ext>
            </a:extLst>
          </p:cNvPr>
          <p:cNvSpPr/>
          <p:nvPr/>
        </p:nvSpPr>
        <p:spPr>
          <a:xfrm>
            <a:off x="7356011" y="2697500"/>
            <a:ext cx="1620957" cy="523220"/>
          </a:xfrm>
          <a:prstGeom prst="rect">
            <a:avLst/>
          </a:prstGeom>
        </p:spPr>
        <p:txBody>
          <a:bodyPr wrap="none">
            <a:spAutoFit/>
          </a:bodyPr>
          <a:lstStyle/>
          <a:p>
            <a:r>
              <a:rPr lang="en-US" altLang="zh-CN" sz="1400" b="1" dirty="0">
                <a:solidFill>
                  <a:srgbClr val="FF0000"/>
                </a:solidFill>
                <a:ea typeface="宋体" panose="02010600030101010101" pitchFamily="2" charset="-122"/>
                <a:cs typeface="Times New Roman" panose="02020603050405020304" pitchFamily="18" charset="0"/>
              </a:rPr>
              <a:t>DNA</a:t>
            </a:r>
            <a:r>
              <a:rPr lang="zh-CN" altLang="en-US" sz="1400" b="1" dirty="0">
                <a:solidFill>
                  <a:srgbClr val="FF0000"/>
                </a:solidFill>
                <a:ea typeface="宋体" panose="02010600030101010101" pitchFamily="2" charset="-122"/>
                <a:cs typeface="Times New Roman" panose="02020603050405020304" pitchFamily="18" charset="0"/>
              </a:rPr>
              <a:t>复制和</a:t>
            </a:r>
            <a:endParaRPr lang="en-US" altLang="zh-CN" sz="1400" b="1" dirty="0">
              <a:solidFill>
                <a:srgbClr val="FF0000"/>
              </a:solidFill>
              <a:ea typeface="宋体" panose="02010600030101010101" pitchFamily="2" charset="-122"/>
              <a:cs typeface="Times New Roman" panose="02020603050405020304" pitchFamily="18" charset="0"/>
            </a:endParaRPr>
          </a:p>
          <a:p>
            <a:r>
              <a:rPr lang="zh-CN" altLang="en-US" sz="1400" b="1" dirty="0">
                <a:solidFill>
                  <a:srgbClr val="FF0000"/>
                </a:solidFill>
                <a:ea typeface="宋体" panose="02010600030101010101" pitchFamily="2" charset="-122"/>
                <a:cs typeface="Times New Roman" panose="02020603050405020304" pitchFamily="18" charset="0"/>
              </a:rPr>
              <a:t>有关蛋白质的合成</a:t>
            </a:r>
            <a:endParaRPr lang="zh-CN" altLang="en-US" sz="1400" b="1" dirty="0">
              <a:solidFill>
                <a:srgbClr val="FF0000"/>
              </a:solidFill>
            </a:endParaRPr>
          </a:p>
        </p:txBody>
      </p:sp>
      <p:sp>
        <p:nvSpPr>
          <p:cNvPr id="8" name="矩形 7">
            <a:extLst>
              <a:ext uri="{FF2B5EF4-FFF2-40B4-BE49-F238E27FC236}">
                <a16:creationId xmlns:a16="http://schemas.microsoft.com/office/drawing/2014/main" xmlns="" id="{3D20B69F-4691-49DD-8293-C749213D6B13}"/>
              </a:ext>
            </a:extLst>
          </p:cNvPr>
          <p:cNvSpPr/>
          <p:nvPr/>
        </p:nvSpPr>
        <p:spPr>
          <a:xfrm>
            <a:off x="6402109" y="3710051"/>
            <a:ext cx="2808782" cy="523220"/>
          </a:xfrm>
          <a:prstGeom prst="rect">
            <a:avLst/>
          </a:prstGeom>
        </p:spPr>
        <p:txBody>
          <a:bodyPr wrap="none">
            <a:spAutoFit/>
          </a:bodyPr>
          <a:lstStyle/>
          <a:p>
            <a:r>
              <a:rPr lang="zh-CN" altLang="en-US" sz="1400" b="1" dirty="0">
                <a:solidFill>
                  <a:srgbClr val="FF0000"/>
                </a:solidFill>
                <a:ea typeface="宋体" panose="02010600030101010101" pitchFamily="2" charset="-122"/>
                <a:cs typeface="Times New Roman" panose="02020603050405020304" pitchFamily="18" charset="0"/>
              </a:rPr>
              <a:t>不加</a:t>
            </a:r>
            <a:r>
              <a:rPr lang="en-US" altLang="zh-CN" sz="1400" b="1" dirty="0">
                <a:solidFill>
                  <a:srgbClr val="FF0000"/>
                </a:solidFill>
                <a:ea typeface="宋体" panose="02010600030101010101" pitchFamily="2" charset="-122"/>
                <a:cs typeface="Times New Roman" panose="02020603050405020304" pitchFamily="18" charset="0"/>
              </a:rPr>
              <a:t>SW</a:t>
            </a:r>
            <a:r>
              <a:rPr lang="zh-CN" altLang="en-US" sz="1400" b="1" dirty="0">
                <a:solidFill>
                  <a:srgbClr val="FF0000"/>
                </a:solidFill>
                <a:ea typeface="宋体" panose="02010600030101010101" pitchFamily="2" charset="-122"/>
                <a:cs typeface="Times New Roman" panose="02020603050405020304" pitchFamily="18" charset="0"/>
              </a:rPr>
              <a:t>药物处理，加等量培养液</a:t>
            </a:r>
            <a:endParaRPr lang="en-US" altLang="zh-CN" sz="1400" b="1" dirty="0">
              <a:solidFill>
                <a:srgbClr val="FF0000"/>
              </a:solidFill>
              <a:ea typeface="宋体" panose="02010600030101010101" pitchFamily="2" charset="-122"/>
              <a:cs typeface="Times New Roman" panose="02020603050405020304" pitchFamily="18" charset="0"/>
            </a:endParaRPr>
          </a:p>
          <a:p>
            <a:r>
              <a:rPr lang="zh-CN" altLang="en-US" sz="1400" b="1" dirty="0">
                <a:solidFill>
                  <a:srgbClr val="FF0000"/>
                </a:solidFill>
                <a:ea typeface="宋体" panose="02010600030101010101" pitchFamily="2" charset="-122"/>
                <a:cs typeface="Times New Roman" panose="02020603050405020304" pitchFamily="18" charset="0"/>
              </a:rPr>
              <a:t>（或只加等量培养液）</a:t>
            </a:r>
            <a:endParaRPr lang="zh-CN" altLang="en-US" sz="1400" b="1" dirty="0">
              <a:solidFill>
                <a:srgbClr val="FF0000"/>
              </a:solidFill>
            </a:endParaRPr>
          </a:p>
        </p:txBody>
      </p:sp>
      <p:sp>
        <p:nvSpPr>
          <p:cNvPr id="9" name="矩形 8">
            <a:extLst>
              <a:ext uri="{FF2B5EF4-FFF2-40B4-BE49-F238E27FC236}">
                <a16:creationId xmlns:a16="http://schemas.microsoft.com/office/drawing/2014/main" xmlns="" id="{3E09814D-8765-4EF1-B27B-5096381D91DB}"/>
              </a:ext>
            </a:extLst>
          </p:cNvPr>
          <p:cNvSpPr/>
          <p:nvPr/>
        </p:nvSpPr>
        <p:spPr>
          <a:xfrm>
            <a:off x="3369472" y="3817773"/>
            <a:ext cx="902811" cy="307777"/>
          </a:xfrm>
          <a:prstGeom prst="rect">
            <a:avLst/>
          </a:prstGeom>
        </p:spPr>
        <p:txBody>
          <a:bodyPr wrap="none">
            <a:spAutoFit/>
          </a:bodyPr>
          <a:lstStyle/>
          <a:p>
            <a:r>
              <a:rPr lang="zh-CN" altLang="en-US" sz="1400" b="1" dirty="0">
                <a:solidFill>
                  <a:srgbClr val="FF0000"/>
                </a:solidFill>
                <a:ea typeface="宋体" panose="02010600030101010101" pitchFamily="2" charset="-122"/>
                <a:cs typeface="Times New Roman" panose="02020603050405020304" pitchFamily="18" charset="0"/>
              </a:rPr>
              <a:t>减小误差</a:t>
            </a:r>
            <a:endParaRPr lang="zh-CN" altLang="en-US" sz="1400" b="1" dirty="0">
              <a:solidFill>
                <a:srgbClr val="FF0000"/>
              </a:solidFill>
            </a:endParaRPr>
          </a:p>
        </p:txBody>
      </p:sp>
      <p:sp>
        <p:nvSpPr>
          <p:cNvPr id="10" name="矩形 9">
            <a:extLst>
              <a:ext uri="{FF2B5EF4-FFF2-40B4-BE49-F238E27FC236}">
                <a16:creationId xmlns:a16="http://schemas.microsoft.com/office/drawing/2014/main" xmlns="" id="{9ABF12FB-E4E1-4F0A-88C2-9A65AC9487D8}"/>
              </a:ext>
            </a:extLst>
          </p:cNvPr>
          <p:cNvSpPr/>
          <p:nvPr/>
        </p:nvSpPr>
        <p:spPr>
          <a:xfrm>
            <a:off x="3637133" y="4302578"/>
            <a:ext cx="4245073" cy="307777"/>
          </a:xfrm>
          <a:prstGeom prst="rect">
            <a:avLst/>
          </a:prstGeom>
        </p:spPr>
        <p:txBody>
          <a:bodyPr wrap="none">
            <a:spAutoFit/>
          </a:bodyPr>
          <a:lstStyle/>
          <a:p>
            <a:r>
              <a:rPr lang="en-US" altLang="zh-CN" sz="1400" b="1" dirty="0">
                <a:solidFill>
                  <a:srgbClr val="FF0000"/>
                </a:solidFill>
                <a:ea typeface="宋体" panose="02010600030101010101" pitchFamily="2" charset="-122"/>
                <a:cs typeface="Times New Roman" panose="02020603050405020304" pitchFamily="18" charset="0"/>
              </a:rPr>
              <a:t>SW</a:t>
            </a:r>
            <a:r>
              <a:rPr lang="zh-CN" altLang="en-US" sz="1400" b="1" dirty="0">
                <a:solidFill>
                  <a:srgbClr val="FF0000"/>
                </a:solidFill>
                <a:ea typeface="宋体" panose="02010600030101010101" pitchFamily="2" charset="-122"/>
                <a:cs typeface="Times New Roman" panose="02020603050405020304" pitchFamily="18" charset="0"/>
              </a:rPr>
              <a:t>浓度越高，对细胞生长（存活）的抑制作用越强</a:t>
            </a:r>
            <a:endParaRPr lang="zh-CN" altLang="en-US" sz="1400" b="1" dirty="0">
              <a:solidFill>
                <a:srgbClr val="FF0000"/>
              </a:solidFill>
            </a:endParaRPr>
          </a:p>
        </p:txBody>
      </p:sp>
      <p:sp>
        <p:nvSpPr>
          <p:cNvPr id="11" name="矩形 10">
            <a:extLst>
              <a:ext uri="{FF2B5EF4-FFF2-40B4-BE49-F238E27FC236}">
                <a16:creationId xmlns:a16="http://schemas.microsoft.com/office/drawing/2014/main" xmlns="" id="{065E2D09-74EB-4E03-9D87-1D574402B583}"/>
              </a:ext>
            </a:extLst>
          </p:cNvPr>
          <p:cNvSpPr/>
          <p:nvPr/>
        </p:nvSpPr>
        <p:spPr>
          <a:xfrm>
            <a:off x="3637133" y="4545901"/>
            <a:ext cx="4963218" cy="307777"/>
          </a:xfrm>
          <a:prstGeom prst="rect">
            <a:avLst/>
          </a:prstGeom>
        </p:spPr>
        <p:txBody>
          <a:bodyPr wrap="none">
            <a:spAutoFit/>
          </a:bodyPr>
          <a:lstStyle/>
          <a:p>
            <a:r>
              <a:rPr lang="zh-CN" altLang="en-US" sz="1400" b="1" dirty="0">
                <a:solidFill>
                  <a:srgbClr val="FF0000"/>
                </a:solidFill>
                <a:ea typeface="宋体" panose="02010600030101010101" pitchFamily="2" charset="-122"/>
                <a:cs typeface="Times New Roman" panose="02020603050405020304" pitchFamily="18" charset="0"/>
              </a:rPr>
              <a:t>（</a:t>
            </a:r>
            <a:r>
              <a:rPr lang="en-US" altLang="zh-CN" sz="1400" b="1" dirty="0">
                <a:solidFill>
                  <a:srgbClr val="FF0000"/>
                </a:solidFill>
                <a:ea typeface="宋体" panose="02010600030101010101" pitchFamily="2" charset="-122"/>
                <a:cs typeface="Times New Roman" panose="02020603050405020304" pitchFamily="18" charset="0"/>
              </a:rPr>
              <a:t>SW</a:t>
            </a:r>
            <a:r>
              <a:rPr lang="zh-CN" altLang="en-US" sz="1400" b="1" dirty="0">
                <a:solidFill>
                  <a:srgbClr val="FF0000"/>
                </a:solidFill>
                <a:ea typeface="宋体" panose="02010600030101010101" pitchFamily="2" charset="-122"/>
                <a:cs typeface="Times New Roman" panose="02020603050405020304" pitchFamily="18" charset="0"/>
              </a:rPr>
              <a:t>）作用时间越长，对细胞生长（存活）的抑制作用越强</a:t>
            </a:r>
            <a:endParaRPr lang="zh-CN" altLang="en-US" sz="1400" b="1" dirty="0">
              <a:solidFill>
                <a:srgbClr val="FF0000"/>
              </a:solidFill>
            </a:endParaRPr>
          </a:p>
        </p:txBody>
      </p:sp>
    </p:spTree>
    <p:extLst>
      <p:ext uri="{BB962C8B-B14F-4D97-AF65-F5344CB8AC3E}">
        <p14:creationId xmlns:p14="http://schemas.microsoft.com/office/powerpoint/2010/main" val="33666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任务二：苦马豆素的抑癌作用实验分析</a:t>
            </a:r>
          </a:p>
        </p:txBody>
      </p:sp>
      <p:pic>
        <p:nvPicPr>
          <p:cNvPr id="4" name="图片 3">
            <a:extLst>
              <a:ext uri="{FF2B5EF4-FFF2-40B4-BE49-F238E27FC236}">
                <a16:creationId xmlns:a16="http://schemas.microsoft.com/office/drawing/2014/main" xmlns="" id="{AC0A052E-CD2B-421D-82DB-8420C4299927}"/>
              </a:ext>
            </a:extLst>
          </p:cNvPr>
          <p:cNvPicPr>
            <a:picLocks noChangeAspect="1"/>
          </p:cNvPicPr>
          <p:nvPr/>
        </p:nvPicPr>
        <p:blipFill rotWithShape="1">
          <a:blip r:embed="rId2"/>
          <a:srcRect l="28326" t="23897" r="27326" b="34673"/>
          <a:stretch/>
        </p:blipFill>
        <p:spPr>
          <a:xfrm>
            <a:off x="433634" y="808295"/>
            <a:ext cx="7308376" cy="3840480"/>
          </a:xfrm>
          <a:prstGeom prst="rect">
            <a:avLst/>
          </a:prstGeom>
        </p:spPr>
      </p:pic>
      <p:sp>
        <p:nvSpPr>
          <p:cNvPr id="6" name="矩形 5">
            <a:extLst>
              <a:ext uri="{FF2B5EF4-FFF2-40B4-BE49-F238E27FC236}">
                <a16:creationId xmlns:a16="http://schemas.microsoft.com/office/drawing/2014/main" xmlns="" id="{CF7BEA9E-86B1-43ED-9165-3927EE2BC574}"/>
              </a:ext>
            </a:extLst>
          </p:cNvPr>
          <p:cNvSpPr/>
          <p:nvPr/>
        </p:nvSpPr>
        <p:spPr>
          <a:xfrm>
            <a:off x="4259539" y="3833852"/>
            <a:ext cx="543739" cy="307777"/>
          </a:xfrm>
          <a:prstGeom prst="rect">
            <a:avLst/>
          </a:prstGeom>
        </p:spPr>
        <p:txBody>
          <a:bodyPr wrap="none">
            <a:spAutoFit/>
          </a:bodyPr>
          <a:lstStyle/>
          <a:p>
            <a:r>
              <a:rPr lang="zh-CN" altLang="en-US" sz="1400" b="1" dirty="0">
                <a:solidFill>
                  <a:srgbClr val="FF0000"/>
                </a:solidFill>
                <a:ea typeface="宋体" panose="02010600030101010101" pitchFamily="2" charset="-122"/>
                <a:cs typeface="Times New Roman" panose="02020603050405020304" pitchFamily="18" charset="0"/>
              </a:rPr>
              <a:t>凋亡</a:t>
            </a:r>
            <a:endParaRPr lang="zh-CN" altLang="en-US" sz="1400" b="1" dirty="0">
              <a:solidFill>
                <a:srgbClr val="FF0000"/>
              </a:solidFill>
            </a:endParaRPr>
          </a:p>
        </p:txBody>
      </p:sp>
      <p:sp>
        <p:nvSpPr>
          <p:cNvPr id="8" name="矩形 7">
            <a:extLst>
              <a:ext uri="{FF2B5EF4-FFF2-40B4-BE49-F238E27FC236}">
                <a16:creationId xmlns:a16="http://schemas.microsoft.com/office/drawing/2014/main" xmlns="" id="{351652DE-C552-4C9C-8837-98D1B227157E}"/>
              </a:ext>
            </a:extLst>
          </p:cNvPr>
          <p:cNvSpPr/>
          <p:nvPr/>
        </p:nvSpPr>
        <p:spPr>
          <a:xfrm>
            <a:off x="3637133" y="4219736"/>
            <a:ext cx="1231427" cy="307777"/>
          </a:xfrm>
          <a:prstGeom prst="rect">
            <a:avLst/>
          </a:prstGeom>
        </p:spPr>
        <p:txBody>
          <a:bodyPr wrap="none">
            <a:spAutoFit/>
          </a:bodyPr>
          <a:lstStyle/>
          <a:p>
            <a:r>
              <a:rPr lang="en-US" altLang="zh-CN" sz="1400" b="1" dirty="0" err="1">
                <a:solidFill>
                  <a:srgbClr val="FF0000"/>
                </a:solidFill>
                <a:ea typeface="宋体" panose="02010600030101010101" pitchFamily="2" charset="-122"/>
                <a:cs typeface="Times New Roman" panose="02020603050405020304" pitchFamily="18" charset="0"/>
              </a:rPr>
              <a:t>Bax</a:t>
            </a:r>
            <a:r>
              <a:rPr lang="zh-CN" altLang="en-US" sz="1400" b="1" dirty="0">
                <a:solidFill>
                  <a:srgbClr val="FF0000"/>
                </a:solidFill>
                <a:ea typeface="宋体" panose="02010600030101010101" pitchFamily="2" charset="-122"/>
                <a:cs typeface="Times New Roman" panose="02020603050405020304" pitchFamily="18" charset="0"/>
              </a:rPr>
              <a:t>蛋白基因</a:t>
            </a:r>
            <a:endParaRPr lang="zh-CN" altLang="en-US" sz="1400" b="1" dirty="0">
              <a:solidFill>
                <a:srgbClr val="FF0000"/>
              </a:solidFill>
            </a:endParaRPr>
          </a:p>
        </p:txBody>
      </p:sp>
    </p:spTree>
    <p:extLst>
      <p:ext uri="{BB962C8B-B14F-4D97-AF65-F5344CB8AC3E}">
        <p14:creationId xmlns:p14="http://schemas.microsoft.com/office/powerpoint/2010/main" val="273862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任务三：苦马豆素（</a:t>
            </a:r>
            <a:r>
              <a:rPr lang="en-US" altLang="zh-CN" sz="2800" dirty="0">
                <a:latin typeface="宋体" panose="02010600030101010101" pitchFamily="2" charset="-122"/>
                <a:ea typeface="宋体" panose="02010600030101010101" pitchFamily="2" charset="-122"/>
              </a:rPr>
              <a:t>SW</a:t>
            </a:r>
            <a:r>
              <a:rPr lang="zh-CN" altLang="en-US" sz="2800" dirty="0">
                <a:latin typeface="宋体" panose="02010600030101010101" pitchFamily="2" charset="-122"/>
                <a:ea typeface="宋体" panose="02010600030101010101" pitchFamily="2" charset="-122"/>
              </a:rPr>
              <a:t>）的细胞工程技术生产</a:t>
            </a:r>
          </a:p>
        </p:txBody>
      </p:sp>
      <p:pic>
        <p:nvPicPr>
          <p:cNvPr id="3" name="图片 2">
            <a:extLst>
              <a:ext uri="{FF2B5EF4-FFF2-40B4-BE49-F238E27FC236}">
                <a16:creationId xmlns:a16="http://schemas.microsoft.com/office/drawing/2014/main" xmlns="" id="{1EBE2FB1-ADED-43A1-ADE1-DE34E2945992}"/>
              </a:ext>
            </a:extLst>
          </p:cNvPr>
          <p:cNvPicPr>
            <a:picLocks noChangeAspect="1"/>
          </p:cNvPicPr>
          <p:nvPr/>
        </p:nvPicPr>
        <p:blipFill rotWithShape="1">
          <a:blip r:embed="rId2"/>
          <a:srcRect l="27563" t="28982" r="27395" b="42035"/>
          <a:stretch/>
        </p:blipFill>
        <p:spPr>
          <a:xfrm>
            <a:off x="363333" y="906715"/>
            <a:ext cx="8152361" cy="2950669"/>
          </a:xfrm>
          <a:prstGeom prst="rect">
            <a:avLst/>
          </a:prstGeom>
        </p:spPr>
      </p:pic>
    </p:spTree>
    <p:extLst>
      <p:ext uri="{BB962C8B-B14F-4D97-AF65-F5344CB8AC3E}">
        <p14:creationId xmlns:p14="http://schemas.microsoft.com/office/powerpoint/2010/main" val="160424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094364-0BA9-46F0-996D-64886851AF35}"/>
              </a:ext>
            </a:extLst>
          </p:cNvPr>
          <p:cNvSpPr>
            <a:spLocks noGrp="1"/>
          </p:cNvSpPr>
          <p:nvPr>
            <p:ph type="title"/>
          </p:nvPr>
        </p:nvSpPr>
        <p:spPr/>
        <p:txBody>
          <a:bodyPr>
            <a:noAutofit/>
          </a:bodyPr>
          <a:lstStyle/>
          <a:p>
            <a:r>
              <a:rPr lang="zh-CN" altLang="en-US" sz="2800" dirty="0">
                <a:latin typeface="宋体" panose="02010600030101010101" pitchFamily="2" charset="-122"/>
                <a:ea typeface="宋体" panose="02010600030101010101" pitchFamily="2" charset="-122"/>
              </a:rPr>
              <a:t>任务三：苦马豆素（</a:t>
            </a:r>
            <a:r>
              <a:rPr lang="en-US" altLang="zh-CN" sz="2800" dirty="0">
                <a:latin typeface="宋体" panose="02010600030101010101" pitchFamily="2" charset="-122"/>
                <a:ea typeface="宋体" panose="02010600030101010101" pitchFamily="2" charset="-122"/>
              </a:rPr>
              <a:t>SW</a:t>
            </a:r>
            <a:r>
              <a:rPr lang="zh-CN" altLang="en-US" sz="2800" dirty="0">
                <a:latin typeface="宋体" panose="02010600030101010101" pitchFamily="2" charset="-122"/>
                <a:ea typeface="宋体" panose="02010600030101010101" pitchFamily="2" charset="-122"/>
              </a:rPr>
              <a:t>）的细胞工程技术生产</a:t>
            </a:r>
          </a:p>
        </p:txBody>
      </p:sp>
      <p:sp>
        <p:nvSpPr>
          <p:cNvPr id="4" name="矩形 3">
            <a:extLst>
              <a:ext uri="{FF2B5EF4-FFF2-40B4-BE49-F238E27FC236}">
                <a16:creationId xmlns:a16="http://schemas.microsoft.com/office/drawing/2014/main" xmlns="" id="{14244095-E1BC-4179-9B4E-13B4CD4D9A43}"/>
              </a:ext>
            </a:extLst>
          </p:cNvPr>
          <p:cNvSpPr/>
          <p:nvPr/>
        </p:nvSpPr>
        <p:spPr>
          <a:xfrm>
            <a:off x="672352" y="1119033"/>
            <a:ext cx="7242203" cy="369332"/>
          </a:xfrm>
          <a:prstGeom prst="rect">
            <a:avLst/>
          </a:prstGeom>
        </p:spPr>
        <p:txBody>
          <a:bodyPr wrap="square">
            <a:spAutoFit/>
          </a:bodyPr>
          <a:lstStyle/>
          <a:p>
            <a:r>
              <a:rPr lang="zh-CN" altLang="zh-CN" dirty="0">
                <a:ea typeface="宋体" panose="02010600030101010101" pitchFamily="2" charset="-122"/>
                <a:cs typeface="Times New Roman" panose="02020603050405020304" pitchFamily="18" charset="0"/>
              </a:rPr>
              <a:t>请利用植物细胞工程的相关技术设计苦马豆素工厂化生产的流程图</a:t>
            </a:r>
            <a:endParaRPr lang="zh-CN" altLang="en-US" dirty="0"/>
          </a:p>
        </p:txBody>
      </p:sp>
      <p:pic>
        <p:nvPicPr>
          <p:cNvPr id="5" name="图片 4">
            <a:extLst>
              <a:ext uri="{FF2B5EF4-FFF2-40B4-BE49-F238E27FC236}">
                <a16:creationId xmlns:a16="http://schemas.microsoft.com/office/drawing/2014/main" xmlns="" id="{DF36087D-79C4-46F8-8173-830A4A54EED2}"/>
              </a:ext>
            </a:extLst>
          </p:cNvPr>
          <p:cNvPicPr/>
          <p:nvPr/>
        </p:nvPicPr>
        <p:blipFill rotWithShape="1">
          <a:blip r:embed="rId2"/>
          <a:srcRect l="26168" t="56871" r="50761" b="35523"/>
          <a:stretch/>
        </p:blipFill>
        <p:spPr>
          <a:xfrm>
            <a:off x="1032517" y="1787264"/>
            <a:ext cx="6105950" cy="1363190"/>
          </a:xfrm>
          <a:prstGeom prst="rect">
            <a:avLst/>
          </a:prstGeom>
        </p:spPr>
      </p:pic>
    </p:spTree>
    <p:extLst>
      <p:ext uri="{BB962C8B-B14F-4D97-AF65-F5344CB8AC3E}">
        <p14:creationId xmlns:p14="http://schemas.microsoft.com/office/powerpoint/2010/main" val="3350367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916</Words>
  <Application>Microsoft Office PowerPoint</Application>
  <PresentationFormat>全屏显示(16:9)</PresentationFormat>
  <Paragraphs>59</Paragraphs>
  <Slides>19</Slides>
  <Notes>1</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1_Office 主题​​</vt:lpstr>
      <vt:lpstr>细胞工程</vt:lpstr>
      <vt:lpstr>学习目标</vt:lpstr>
      <vt:lpstr>学法指导</vt:lpstr>
      <vt:lpstr>任务一：梳理细胞工程的相关基础知识</vt:lpstr>
      <vt:lpstr>任务二：苦马豆素的抑癌作用实验分析</vt:lpstr>
      <vt:lpstr>任务二：苦马豆素的抑癌作用实验分析</vt:lpstr>
      <vt:lpstr>任务二：苦马豆素的抑癌作用实验分析</vt:lpstr>
      <vt:lpstr>任务三：苦马豆素（SW）的细胞工程技术生产</vt:lpstr>
      <vt:lpstr>任务三：苦马豆素（SW）的细胞工程技术生产</vt:lpstr>
      <vt:lpstr>任务三：苦马豆素（SW）的细胞工程技术生产</vt:lpstr>
      <vt:lpstr>任务四：苦马豆素的副作用</vt:lpstr>
      <vt:lpstr>任务四：苦马豆素的副作用</vt:lpstr>
      <vt:lpstr>任务四：苦马豆素的副作用</vt:lpstr>
      <vt:lpstr>任务五：制备苦马豆素“生物导弹”</vt:lpstr>
      <vt:lpstr>任务五：制备苦马豆素“生物导弹”</vt:lpstr>
      <vt:lpstr>任务五：制备苦马豆素“生物导弹”</vt:lpstr>
      <vt:lpstr>任务五：制备苦马豆素“生物导弹”</vt:lpstr>
      <vt:lpstr>课堂小结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apple</cp:lastModifiedBy>
  <cp:revision>21</cp:revision>
  <dcterms:created xsi:type="dcterms:W3CDTF">2020-02-01T11:21:51Z</dcterms:created>
  <dcterms:modified xsi:type="dcterms:W3CDTF">2020-02-19T11:10:12Z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