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33"/>
  </p:notesMasterIdLst>
  <p:sldIdLst>
    <p:sldId id="265" r:id="rId11"/>
    <p:sldId id="273" r:id="rId12"/>
    <p:sldId id="274" r:id="rId13"/>
    <p:sldId id="286" r:id="rId14"/>
    <p:sldId id="279" r:id="rId15"/>
    <p:sldId id="309" r:id="rId16"/>
    <p:sldId id="305" r:id="rId17"/>
    <p:sldId id="267" r:id="rId18"/>
    <p:sldId id="317" r:id="rId19"/>
    <p:sldId id="318" r:id="rId20"/>
    <p:sldId id="270" r:id="rId21"/>
    <p:sldId id="275" r:id="rId22"/>
    <p:sldId id="321" r:id="rId23"/>
    <p:sldId id="276" r:id="rId24"/>
    <p:sldId id="285" r:id="rId25"/>
    <p:sldId id="319" r:id="rId26"/>
    <p:sldId id="277" r:id="rId27"/>
    <p:sldId id="278" r:id="rId28"/>
    <p:sldId id="322" r:id="rId29"/>
    <p:sldId id="320" r:id="rId30"/>
    <p:sldId id="296" r:id="rId31"/>
    <p:sldId id="271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81" d="100"/>
          <a:sy n="81" d="100"/>
        </p:scale>
        <p:origin x="-8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4A66-6A71-41FB-A903-EB176F6BA2A1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2DB3-85D9-457E-9C64-228B18C4EB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83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68CD56-B4BA-44D9-AA03-AF2BB326A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E903314-EBCB-4156-BA30-097CE8634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15F8C-9603-487F-8166-47E41BEE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0359A7-29D5-4A0D-AAF6-CAC01B32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19CF0D-1E9F-4491-A951-D617368D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4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885BB4-D335-403C-9FE2-28FF5255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0E8CFF3-ED74-45A8-8085-0CB75D6CC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3FFD616-5A7E-411E-A19A-8013A5D2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DE91D5-9E90-432C-B588-0587700A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AA757EF-2847-4669-BBCB-3CEA5A24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77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32AC7AB-1CB3-4C6B-A05C-F23A53DB3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69A6A59-5799-42BB-8464-EF7DE5E14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28B6B6-B580-4422-9AB6-6A4F9B69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2ED4E3-EAA3-43C0-8F94-CA6B2E7A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019A7E4-291C-4D53-AC42-DCA184CC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68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0331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BEDDB14-0F1B-4443-BF8C-D32A761E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372F81B-1EA9-469F-B3D4-453B86D69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AB96CBB-53E0-4055-9784-85ACE229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5EEAA8-1A67-40DB-8651-F34C2CA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B00C92-3ED6-49B9-8B4E-7F2F5FFE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05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BB2795-FE85-4FEF-B7EF-853E1AEB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A2CA3CE-BA3C-4095-904F-F6A0183B3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02B9F7C-0F37-40C0-B086-B578173B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CD696B8-B1F6-4A6A-9A0A-D929C480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E8DFE46-BC7E-4D81-A8BB-9D05867E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06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77E8A4-401B-471F-AC62-5D1E1ACB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7462BED-AC49-4EC9-B873-069004F05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8A556B1-1CB6-4FAB-B589-C841586F6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F24B295-9109-492F-A93E-D207BB0E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614E9D4-0C98-4BAD-B586-BCC311C5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58E8DD9-DD63-4224-88AD-12EA0034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FA12AA-3036-478E-B0D5-BCF82C89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388453-0FA6-4FD0-81F4-FDF83DCF2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6CC445D-933B-42C4-82ED-54D213162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0CD3178-75D6-458A-8C91-CB8750850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D5BC77D-DC86-46C8-B4D6-311C07043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13370D4-1AA5-4188-A69E-B947023C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4358030-2304-47EE-B1FC-1755E957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FC37AF3-15D7-480A-BC0D-DA85DEF1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28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2154D4-D46D-491B-A4A6-84FAC0A1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ECE05F9-7CED-450B-9757-991EBA51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ADC3E89-5BB3-4698-898B-9DC00366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A8E57FC-7016-49EE-9B55-BCA15C68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09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2A53939-F1D5-43C4-BCE5-CFFCCE32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A00E737-2792-4543-9DBF-3709A040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02074E8-1869-41E8-BA91-C3256964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15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691FE5-D7F9-46A2-B6BD-C6D264E39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5725B12-563E-46FF-8818-ADAADC647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6015182-3AAC-4980-973A-F9F8E1124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0195A1A-6C3A-4FD4-9250-A1979B8B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7D9C42D-1248-4550-B120-2AB3B645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DF4A8F-C089-47D8-8AD4-B536F20A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19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D46178-53D4-472A-BE98-A9C44510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C70F611-2CA7-4A4F-AAAC-92380EAE7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753FAF8-363E-4E45-B8A7-6E0268503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7C54396-2631-440A-A879-BBB74DEB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A73A5B2-28BD-46A9-8501-37171819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4832269-6300-4CA9-AD28-78DF03AC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4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3ADEF47A-63F9-4532-9223-0A5B8B23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EA094C3-5EB1-4009-9BBD-19D1D8BE8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7AEAF21-E458-4F8C-8748-666750435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3BD8-F8D4-4B0A-8F36-01C551023A00}" type="datetimeFigureOut">
              <a:rPr lang="zh-CN" altLang="en-US" smtClean="0"/>
              <a:t>2020/2/19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25CB0A5-9F02-4D26-9420-948FAA351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235C22-BFD1-4415-B479-3223A20FE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4140-43E9-448D-AF2D-9D3C683E9C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3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9" y="2558641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细胞的生命历程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高三年级生物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 栾新苗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3707" y="850667"/>
            <a:ext cx="8147747" cy="2645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　　</a:t>
            </a:r>
            <a:r>
              <a:rPr lang="zh-CN" altLang="en-US" sz="12812" kern="0" spc="18769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endParaRPr lang="zh-CN" altLang="en-US" sz="1805" dirty="0"/>
          </a:p>
        </p:txBody>
      </p:sp>
      <p:pic>
        <p:nvPicPr>
          <p:cNvPr id="3" name="图片 3" descr="textimage5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49" y="632782"/>
            <a:ext cx="6348171" cy="559243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B32BF3A-10CB-4AF5-984A-2A278CA77F36}"/>
              </a:ext>
            </a:extLst>
          </p:cNvPr>
          <p:cNvSpPr/>
          <p:nvPr/>
        </p:nvSpPr>
        <p:spPr>
          <a:xfrm>
            <a:off x="3701142" y="1625601"/>
            <a:ext cx="696687" cy="375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90546" y="1627975"/>
            <a:ext cx="8147747" cy="412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1.特点:分裂过程中不出现</a:t>
            </a:r>
            <a:r>
              <a:rPr lang="zh-CN" altLang="en-US" sz="1681" kern="0" spc="498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2017" u="sng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纺锤丝    </a:t>
            </a: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和</a:t>
            </a:r>
            <a:r>
              <a:rPr lang="zh-CN" altLang="en-US" sz="1681" kern="0" spc="498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2017" u="sng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染色体    </a:t>
            </a: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的变化。</a:t>
            </a:r>
            <a:endParaRPr lang="zh-CN" altLang="en-US" sz="1805" dirty="0"/>
          </a:p>
        </p:txBody>
      </p:sp>
      <p:sp>
        <p:nvSpPr>
          <p:cNvPr id="6" name="TextBox 2"/>
          <p:cNvSpPr txBox="1"/>
          <p:nvPr/>
        </p:nvSpPr>
        <p:spPr>
          <a:xfrm>
            <a:off x="2030587" y="2177210"/>
            <a:ext cx="8147747" cy="1343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2.过程:</a:t>
            </a:r>
            <a:endParaRPr lang="zh-CN" altLang="en-US" sz="1805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(1)</a:t>
            </a:r>
            <a:r>
              <a:rPr lang="zh-CN" altLang="en-US" sz="1681" kern="0" spc="498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2017" u="sng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细胞核    </a:t>
            </a: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先延长,核的中部向内凹进,缢裂成两个。</a:t>
            </a:r>
            <a:endParaRPr lang="zh-CN" altLang="en-US" sz="1805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(2)整个细胞从中部缢裂成两部分,形成两个</a:t>
            </a:r>
            <a:r>
              <a:rPr lang="zh-CN" altLang="en-US" sz="1681" kern="0" spc="498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2017" u="sng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子细胞    </a:t>
            </a: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zh-CN" altLang="en-US" sz="1805" dirty="0"/>
          </a:p>
        </p:txBody>
      </p:sp>
      <p:sp>
        <p:nvSpPr>
          <p:cNvPr id="9" name="TextBox 2"/>
          <p:cNvSpPr txBox="1"/>
          <p:nvPr/>
        </p:nvSpPr>
        <p:spPr>
          <a:xfrm>
            <a:off x="2030587" y="3657788"/>
            <a:ext cx="8775818" cy="1344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3.实例:</a:t>
            </a:r>
            <a:r>
              <a:rPr lang="zh-CN" altLang="en-US" sz="1681" kern="0" spc="498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 </a:t>
            </a:r>
            <a:r>
              <a:rPr lang="zh-CN" altLang="en-US" sz="2017" u="sng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蛙的红细胞    </a:t>
            </a: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。</a:t>
            </a:r>
            <a:endParaRPr lang="en-US" altLang="zh-CN" sz="1805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(1)无丝分裂过程中DNA也要复制并均分。</a:t>
            </a:r>
            <a:endParaRPr lang="zh-CN" altLang="en-US" sz="1805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 (2)无丝分裂是真核细胞的分裂方式,病毒及原核生物不存在无丝分裂。 </a:t>
            </a:r>
            <a:endParaRPr lang="zh-CN" altLang="en-US" sz="1805" dirty="0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xmlns="" id="{2B977DCB-60CD-47E4-84CA-19CE93FB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三、无丝分裂</a:t>
            </a:r>
          </a:p>
        </p:txBody>
      </p:sp>
    </p:spTree>
    <p:custDataLst>
      <p:custData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xmlns="" id="{ABECDDB5-53F4-4520-ACC6-23EFD3BF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四、细胞分化</a:t>
            </a:r>
          </a:p>
        </p:txBody>
      </p:sp>
      <p:pic>
        <p:nvPicPr>
          <p:cNvPr id="6" name="图片 4" descr="textimage1.jpeg">
            <a:extLst>
              <a:ext uri="{FF2B5EF4-FFF2-40B4-BE49-F238E27FC236}">
                <a16:creationId xmlns:a16="http://schemas.microsoft.com/office/drawing/2014/main" xmlns="" id="{D8C9625F-C596-4938-87BC-7159D5900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47" y="1970778"/>
            <a:ext cx="10850106" cy="3250577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C5BBC1D-C7D8-4ABF-AFC6-04B946047719}"/>
              </a:ext>
            </a:extLst>
          </p:cNvPr>
          <p:cNvSpPr/>
          <p:nvPr/>
        </p:nvSpPr>
        <p:spPr>
          <a:xfrm>
            <a:off x="9819861" y="1970778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7A76A45C-8C9A-47FE-A6B3-65B5142F0DC3}"/>
              </a:ext>
            </a:extLst>
          </p:cNvPr>
          <p:cNvSpPr/>
          <p:nvPr/>
        </p:nvSpPr>
        <p:spPr>
          <a:xfrm>
            <a:off x="4644887" y="3093900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5BB9B8C4-E415-4324-904B-7DBCE531F0E2}"/>
              </a:ext>
            </a:extLst>
          </p:cNvPr>
          <p:cNvSpPr/>
          <p:nvPr/>
        </p:nvSpPr>
        <p:spPr>
          <a:xfrm>
            <a:off x="8169966" y="3067395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1BE4FB38-5ABF-40B8-AA4C-EFB983773978}"/>
              </a:ext>
            </a:extLst>
          </p:cNvPr>
          <p:cNvSpPr/>
          <p:nvPr/>
        </p:nvSpPr>
        <p:spPr>
          <a:xfrm>
            <a:off x="3134139" y="3925473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02013C96-5B4A-43BB-808E-A5EF5F14DB7B}"/>
              </a:ext>
            </a:extLst>
          </p:cNvPr>
          <p:cNvSpPr/>
          <p:nvPr/>
        </p:nvSpPr>
        <p:spPr>
          <a:xfrm>
            <a:off x="5015948" y="4733856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8FE13F3-8CB2-490F-8FFF-1062C665EDB9}"/>
              </a:ext>
            </a:extLst>
          </p:cNvPr>
          <p:cNvSpPr/>
          <p:nvPr/>
        </p:nvSpPr>
        <p:spPr>
          <a:xfrm>
            <a:off x="10038522" y="1852301"/>
            <a:ext cx="1674507" cy="650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B2765CF1-31D6-4150-9167-D6F953E43579}"/>
              </a:ext>
            </a:extLst>
          </p:cNvPr>
          <p:cNvSpPr/>
          <p:nvPr/>
        </p:nvSpPr>
        <p:spPr>
          <a:xfrm>
            <a:off x="4721087" y="2948918"/>
            <a:ext cx="1674507" cy="650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8ACEC8E-F1CB-4260-B8D8-B0A192E244BB}"/>
              </a:ext>
            </a:extLst>
          </p:cNvPr>
          <p:cNvSpPr/>
          <p:nvPr/>
        </p:nvSpPr>
        <p:spPr>
          <a:xfrm>
            <a:off x="6550047" y="2948917"/>
            <a:ext cx="1427944" cy="650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C4CF778D-7221-49E5-858B-20076D0396E0}"/>
              </a:ext>
            </a:extLst>
          </p:cNvPr>
          <p:cNvSpPr/>
          <p:nvPr/>
        </p:nvSpPr>
        <p:spPr>
          <a:xfrm>
            <a:off x="8447315" y="2953798"/>
            <a:ext cx="1809868" cy="650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309BD43-DE3F-4983-A3D4-B644B170708B}"/>
              </a:ext>
            </a:extLst>
          </p:cNvPr>
          <p:cNvSpPr/>
          <p:nvPr/>
        </p:nvSpPr>
        <p:spPr>
          <a:xfrm>
            <a:off x="3429923" y="3759663"/>
            <a:ext cx="3319219" cy="650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0B71D315-2553-4CF9-8000-4ADBF3545FBC}"/>
              </a:ext>
            </a:extLst>
          </p:cNvPr>
          <p:cNvSpPr/>
          <p:nvPr/>
        </p:nvSpPr>
        <p:spPr>
          <a:xfrm>
            <a:off x="5239657" y="4640677"/>
            <a:ext cx="1499075" cy="650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188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textimage14.jpeg">
            <a:extLst>
              <a:ext uri="{FF2B5EF4-FFF2-40B4-BE49-F238E27FC236}">
                <a16:creationId xmlns:a16="http://schemas.microsoft.com/office/drawing/2014/main" xmlns="" id="{37775E5B-938B-4BCA-A476-8205B0B6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59" y="1491732"/>
            <a:ext cx="10101633" cy="33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6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E56EF1-643D-4246-ABA3-6AC954A4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五、细胞的全能性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494C3AB-4507-4833-A3F9-284F47ED5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已经</a:t>
            </a:r>
            <a:r>
              <a:rPr lang="zh-CN" altLang="en-US" u="sng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分化    </a:t>
            </a: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的细胞,仍然具有</a:t>
            </a:r>
            <a:r>
              <a:rPr lang="zh-CN" altLang="en-US" u="sng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    发育成完整个体    </a:t>
            </a:r>
            <a:r>
              <a:rPr lang="zh-CN" altLang="en-US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的潜能。</a:t>
            </a:r>
            <a:endParaRPr lang="zh-CN" altLang="en-US" dirty="0"/>
          </a:p>
        </p:txBody>
      </p:sp>
      <p:pic>
        <p:nvPicPr>
          <p:cNvPr id="4" name="图片 3" descr="textimage2.jpeg">
            <a:extLst>
              <a:ext uri="{FF2B5EF4-FFF2-40B4-BE49-F238E27FC236}">
                <a16:creationId xmlns:a16="http://schemas.microsoft.com/office/drawing/2014/main" xmlns="" id="{381A547D-BE1E-4AE2-AE99-709394AC2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53" y="2819925"/>
            <a:ext cx="8590784" cy="257370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1BD36A1-F821-4632-A280-4F1E76AFA951}"/>
              </a:ext>
            </a:extLst>
          </p:cNvPr>
          <p:cNvSpPr/>
          <p:nvPr/>
        </p:nvSpPr>
        <p:spPr>
          <a:xfrm>
            <a:off x="5771345" y="1671830"/>
            <a:ext cx="3038826" cy="7230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137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66869"/>
              </p:ext>
            </p:extLst>
          </p:nvPr>
        </p:nvGraphicFramePr>
        <p:xfrm>
          <a:off x="1086677" y="688476"/>
          <a:ext cx="9475305" cy="5481048"/>
        </p:xfrm>
        <a:graphic>
          <a:graphicData uri="http://schemas.openxmlformats.org/drawingml/2006/table">
            <a:tbl>
              <a:tblPr/>
              <a:tblGrid>
                <a:gridCol w="1262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5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7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926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 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细胞分化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细胞全能性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42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原因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细胞内基因选择性表达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细胞内含有本物种全套遗传物质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6262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特点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①持久性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②稳定性和不可逆性:一般来说,分化了的细胞将一直保持分化后的状态,直到死亡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③普遍性:在生物界中普遍存在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①高度分化的植物体细胞具有全能性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②动物已分化的体细胞全能性受到限制,但细胞核仍具有全能性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42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结果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形成形态、结构、功能不同的细胞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形成新的个体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303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大小比较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细胞分化程度有高低之分,如体细胞&gt;生殖细胞&gt;受精卵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细胞全能性表达的容易程度不同,如受精卵&gt;生殖细胞&gt;体细胞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3964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联系</a:t>
                      </a:r>
                    </a:p>
                  </a:txBody>
                  <a:tcPr marL="45837" marR="45837" marT="45837" marB="45837"/>
                </a:tc>
                <a:tc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(1)两者遗传物质都不发生改变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(2)已分化的细胞仍然保持全能性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(3)一般情况下,分化程度越高,全能性越难表达</a:t>
                      </a:r>
                    </a:p>
                  </a:txBody>
                  <a:tcPr marL="45837" marR="45837" marT="45837" marB="45837"/>
                </a:tc>
                <a:tc hMerge="1">
                  <a:txBody>
                    <a:bodyPr/>
                    <a:lstStyle/>
                    <a:p>
                      <a:pPr eaLnBrk="0" latinLnBrk="1" hangingPunct="0"/>
                      <a:r>
                        <a:t/>
                      </a:r>
                      <a:br/>
                      <a:endParaRPr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custData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45CA7A-17A6-4241-9506-91E69F9D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六、细胞凋亡</a:t>
            </a:r>
          </a:p>
        </p:txBody>
      </p:sp>
      <p:pic>
        <p:nvPicPr>
          <p:cNvPr id="4" name="图片 3" descr="textimage7.jpeg">
            <a:extLst>
              <a:ext uri="{FF2B5EF4-FFF2-40B4-BE49-F238E27FC236}">
                <a16:creationId xmlns:a16="http://schemas.microsoft.com/office/drawing/2014/main" xmlns="" id="{21B4A237-6FAF-4F2D-B14B-EDACB018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44" y="1520226"/>
            <a:ext cx="9226852" cy="4877050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xmlns="" id="{91310C6B-24C7-477F-9138-C937C3DEAF6F}"/>
              </a:ext>
            </a:extLst>
          </p:cNvPr>
          <p:cNvSpPr/>
          <p:nvPr/>
        </p:nvSpPr>
        <p:spPr>
          <a:xfrm>
            <a:off x="3988903" y="1618629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3449EBC4-D9F4-4E64-AF4F-265A5A3F947C}"/>
              </a:ext>
            </a:extLst>
          </p:cNvPr>
          <p:cNvSpPr/>
          <p:nvPr/>
        </p:nvSpPr>
        <p:spPr>
          <a:xfrm>
            <a:off x="7123042" y="2287864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A1F0212-86A7-4AF2-A454-D92AAA66A198}"/>
              </a:ext>
            </a:extLst>
          </p:cNvPr>
          <p:cNvSpPr/>
          <p:nvPr/>
        </p:nvSpPr>
        <p:spPr>
          <a:xfrm>
            <a:off x="6765232" y="3429000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73CC0FE9-C7D3-495A-AC69-DD2B8D28AF92}"/>
              </a:ext>
            </a:extLst>
          </p:cNvPr>
          <p:cNvSpPr/>
          <p:nvPr/>
        </p:nvSpPr>
        <p:spPr>
          <a:xfrm>
            <a:off x="6765232" y="3891239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0D62B1C4-455B-4A80-BCE7-37159E46F1F3}"/>
              </a:ext>
            </a:extLst>
          </p:cNvPr>
          <p:cNvSpPr/>
          <p:nvPr/>
        </p:nvSpPr>
        <p:spPr>
          <a:xfrm>
            <a:off x="7123042" y="4440168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BC38F73F-DACE-4E90-BF91-15E0324ECCBD}"/>
              </a:ext>
            </a:extLst>
          </p:cNvPr>
          <p:cNvSpPr/>
          <p:nvPr/>
        </p:nvSpPr>
        <p:spPr>
          <a:xfrm>
            <a:off x="7533857" y="4989097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D2C83653-36A6-4E6B-A509-208E9F51E947}"/>
              </a:ext>
            </a:extLst>
          </p:cNvPr>
          <p:cNvSpPr/>
          <p:nvPr/>
        </p:nvSpPr>
        <p:spPr>
          <a:xfrm>
            <a:off x="4691266" y="5433286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C4CFECE7-6A33-4CE4-A59F-A7C4EFFBFD73}"/>
              </a:ext>
            </a:extLst>
          </p:cNvPr>
          <p:cNvSpPr/>
          <p:nvPr/>
        </p:nvSpPr>
        <p:spPr>
          <a:xfrm>
            <a:off x="4691266" y="5983284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7EF0957-6823-4233-B5B8-009A91C8836F}"/>
              </a:ext>
            </a:extLst>
          </p:cNvPr>
          <p:cNvSpPr/>
          <p:nvPr/>
        </p:nvSpPr>
        <p:spPr>
          <a:xfrm>
            <a:off x="3988903" y="1520226"/>
            <a:ext cx="1139685" cy="650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3657A75B-4477-415A-B115-8C269B2CB83D}"/>
              </a:ext>
            </a:extLst>
          </p:cNvPr>
          <p:cNvSpPr/>
          <p:nvPr/>
        </p:nvSpPr>
        <p:spPr>
          <a:xfrm>
            <a:off x="7330662" y="2136773"/>
            <a:ext cx="1711738" cy="650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6BABBD2-1A87-4ECA-B38C-3C8BCCEFDFC2}"/>
              </a:ext>
            </a:extLst>
          </p:cNvPr>
          <p:cNvSpPr/>
          <p:nvPr/>
        </p:nvSpPr>
        <p:spPr>
          <a:xfrm>
            <a:off x="7115310" y="3159770"/>
            <a:ext cx="1711738" cy="650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E8B648DC-DECD-4E04-AC53-E70607AC2CEC}"/>
              </a:ext>
            </a:extLst>
          </p:cNvPr>
          <p:cNvSpPr/>
          <p:nvPr/>
        </p:nvSpPr>
        <p:spPr>
          <a:xfrm>
            <a:off x="7101509" y="3810715"/>
            <a:ext cx="1711738" cy="557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9BE2A632-0999-4E57-8455-8005C90E9A3F}"/>
              </a:ext>
            </a:extLst>
          </p:cNvPr>
          <p:cNvSpPr/>
          <p:nvPr/>
        </p:nvSpPr>
        <p:spPr>
          <a:xfrm>
            <a:off x="7115310" y="4399906"/>
            <a:ext cx="1711738" cy="557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F734A4F-5138-4F79-8E35-D07F461AF3AA}"/>
              </a:ext>
            </a:extLst>
          </p:cNvPr>
          <p:cNvSpPr/>
          <p:nvPr/>
        </p:nvSpPr>
        <p:spPr>
          <a:xfrm>
            <a:off x="7854141" y="4949741"/>
            <a:ext cx="1711738" cy="557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3230E1E6-E45A-4C55-B36C-24E090E78F14}"/>
              </a:ext>
            </a:extLst>
          </p:cNvPr>
          <p:cNvSpPr/>
          <p:nvPr/>
        </p:nvSpPr>
        <p:spPr>
          <a:xfrm>
            <a:off x="4920507" y="5358117"/>
            <a:ext cx="1711738" cy="557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6099C840-1E00-4174-8663-14D18C634DC2}"/>
              </a:ext>
            </a:extLst>
          </p:cNvPr>
          <p:cNvSpPr/>
          <p:nvPr/>
        </p:nvSpPr>
        <p:spPr>
          <a:xfrm>
            <a:off x="4923342" y="5968900"/>
            <a:ext cx="2407319" cy="557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079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8721A9-E2A6-487A-A0EC-197CC3091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七、细胞的衰老</a:t>
            </a:r>
          </a:p>
        </p:txBody>
      </p:sp>
      <p:pic>
        <p:nvPicPr>
          <p:cNvPr id="4" name="图片 3" descr="textimage4.jpeg">
            <a:extLst>
              <a:ext uri="{FF2B5EF4-FFF2-40B4-BE49-F238E27FC236}">
                <a16:creationId xmlns:a16="http://schemas.microsoft.com/office/drawing/2014/main" xmlns="" id="{C57DCF9B-C672-4A52-AE99-6DF2E45D7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439085" cy="3627260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xmlns="" id="{1B288545-6E90-4B89-8103-D982A30AD75C}"/>
              </a:ext>
            </a:extLst>
          </p:cNvPr>
          <p:cNvSpPr/>
          <p:nvPr/>
        </p:nvSpPr>
        <p:spPr>
          <a:xfrm>
            <a:off x="4147930" y="1825625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CEACF092-B8E5-4C80-82E9-181B63F5763E}"/>
              </a:ext>
            </a:extLst>
          </p:cNvPr>
          <p:cNvSpPr/>
          <p:nvPr/>
        </p:nvSpPr>
        <p:spPr>
          <a:xfrm>
            <a:off x="7699355" y="1812372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40BABABE-4DD3-4EA9-9E18-BEEDCF21B4B2}"/>
              </a:ext>
            </a:extLst>
          </p:cNvPr>
          <p:cNvSpPr/>
          <p:nvPr/>
        </p:nvSpPr>
        <p:spPr>
          <a:xfrm>
            <a:off x="7123043" y="2481608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FDFE332D-CFBE-4DCF-8B0A-03124126CC17}"/>
              </a:ext>
            </a:extLst>
          </p:cNvPr>
          <p:cNvSpPr/>
          <p:nvPr/>
        </p:nvSpPr>
        <p:spPr>
          <a:xfrm>
            <a:off x="4108174" y="3134276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3B0691FD-5025-43B4-AC88-CCC4CCF7FE1C}"/>
              </a:ext>
            </a:extLst>
          </p:cNvPr>
          <p:cNvSpPr/>
          <p:nvPr/>
        </p:nvSpPr>
        <p:spPr>
          <a:xfrm>
            <a:off x="4512365" y="3803511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49D6D782-1F30-4F00-8FFA-009985DDFFB2}"/>
              </a:ext>
            </a:extLst>
          </p:cNvPr>
          <p:cNvSpPr/>
          <p:nvPr/>
        </p:nvSpPr>
        <p:spPr>
          <a:xfrm>
            <a:off x="4512365" y="5035580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4921893C-D4A9-4990-8456-A67AA0D5DDF4}"/>
              </a:ext>
            </a:extLst>
          </p:cNvPr>
          <p:cNvSpPr/>
          <p:nvPr/>
        </p:nvSpPr>
        <p:spPr>
          <a:xfrm>
            <a:off x="7242315" y="5005900"/>
            <a:ext cx="437322" cy="4139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0D111071-EB07-47AF-A41C-C64135BEFE52}"/>
              </a:ext>
            </a:extLst>
          </p:cNvPr>
          <p:cNvSpPr/>
          <p:nvPr/>
        </p:nvSpPr>
        <p:spPr>
          <a:xfrm>
            <a:off x="3412908" y="1703941"/>
            <a:ext cx="7940891" cy="557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A665DA7-4DD4-4EB1-97B1-A7D653F6944E}"/>
              </a:ext>
            </a:extLst>
          </p:cNvPr>
          <p:cNvSpPr/>
          <p:nvPr/>
        </p:nvSpPr>
        <p:spPr>
          <a:xfrm>
            <a:off x="3358800" y="2426109"/>
            <a:ext cx="2040514" cy="557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450DAFA8-245A-4289-9A80-31F3D89CEAE5}"/>
              </a:ext>
            </a:extLst>
          </p:cNvPr>
          <p:cNvSpPr/>
          <p:nvPr/>
        </p:nvSpPr>
        <p:spPr>
          <a:xfrm>
            <a:off x="3358799" y="3079182"/>
            <a:ext cx="2911371" cy="557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FF287832-9F5F-48A4-BE2F-876B49A44FAA}"/>
              </a:ext>
            </a:extLst>
          </p:cNvPr>
          <p:cNvSpPr/>
          <p:nvPr/>
        </p:nvSpPr>
        <p:spPr>
          <a:xfrm>
            <a:off x="3358799" y="3802275"/>
            <a:ext cx="7643030" cy="1087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A910F1A-DAB6-4C08-9FEE-7A09670DEBD5}"/>
              </a:ext>
            </a:extLst>
          </p:cNvPr>
          <p:cNvSpPr/>
          <p:nvPr/>
        </p:nvSpPr>
        <p:spPr>
          <a:xfrm>
            <a:off x="3358799" y="4905758"/>
            <a:ext cx="7643030" cy="7676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817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D6B75F1-EF10-4820-9DFA-59E3757B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八、细胞癌变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6C337B4-FE86-474E-A512-DE7DD0451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200" kern="0" dirty="0">
                <a:solidFill>
                  <a:srgbClr val="000000"/>
                </a:solidFill>
                <a:latin typeface="+mn-ea"/>
              </a:rPr>
              <a:t>实质：</a:t>
            </a:r>
            <a:r>
              <a:rPr lang="zh-CN" altLang="en-US" sz="3200" u="sng" kern="0" dirty="0">
                <a:solidFill>
                  <a:srgbClr val="000000"/>
                </a:solidFill>
                <a:latin typeface="+mn-ea"/>
              </a:rPr>
              <a:t>    原癌基因    </a:t>
            </a:r>
            <a:r>
              <a:rPr lang="zh-CN" altLang="en-US" sz="3200" kern="0" dirty="0">
                <a:solidFill>
                  <a:srgbClr val="000000"/>
                </a:solidFill>
                <a:latin typeface="+mn-ea"/>
              </a:rPr>
              <a:t>和  </a:t>
            </a:r>
            <a:r>
              <a:rPr lang="zh-CN" altLang="en-US" sz="3200" u="sng" kern="0" dirty="0">
                <a:solidFill>
                  <a:srgbClr val="000000"/>
                </a:solidFill>
                <a:latin typeface="+mn-ea"/>
              </a:rPr>
              <a:t>  抑癌基因   </a:t>
            </a:r>
            <a:r>
              <a:rPr lang="zh-CN" altLang="en-US" sz="3200" kern="0" dirty="0">
                <a:solidFill>
                  <a:srgbClr val="000000"/>
                </a:solidFill>
                <a:latin typeface="+mn-ea"/>
              </a:rPr>
              <a:t>发生突变</a:t>
            </a:r>
            <a:endParaRPr lang="en-US" altLang="zh-CN" sz="3200" kern="0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3200" kern="0" dirty="0">
                <a:solidFill>
                  <a:srgbClr val="000000"/>
                </a:solidFill>
                <a:latin typeface="+mn-ea"/>
              </a:rPr>
              <a:t>特征：</a:t>
            </a:r>
            <a:endParaRPr lang="en-US" altLang="zh-CN" sz="3200" kern="0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3200" kern="0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3200" kern="0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3200" kern="0" dirty="0">
              <a:solidFill>
                <a:srgbClr val="000000"/>
              </a:solidFill>
              <a:latin typeface="+mn-ea"/>
            </a:endParaRPr>
          </a:p>
          <a:p>
            <a:pPr marL="0" indent="0">
              <a:buNone/>
            </a:pPr>
            <a:endParaRPr lang="zh-CN" altLang="en-US" sz="3200" dirty="0">
              <a:latin typeface="+mn-ea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4" descr="textimage9.jpeg">
            <a:extLst>
              <a:ext uri="{FF2B5EF4-FFF2-40B4-BE49-F238E27FC236}">
                <a16:creationId xmlns:a16="http://schemas.microsoft.com/office/drawing/2014/main" xmlns="" id="{79EBAC55-6CF3-4EA1-B553-9712AAF3D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90" y="2594845"/>
            <a:ext cx="9033582" cy="1668309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xmlns="" id="{DC07C65A-0320-4980-8460-EAA4C6723A99}"/>
              </a:ext>
            </a:extLst>
          </p:cNvPr>
          <p:cNvSpPr/>
          <p:nvPr/>
        </p:nvSpPr>
        <p:spPr>
          <a:xfrm>
            <a:off x="2968488" y="2782956"/>
            <a:ext cx="424070" cy="344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332FC500-1B8D-4B24-9898-7478E9B99745}"/>
              </a:ext>
            </a:extLst>
          </p:cNvPr>
          <p:cNvSpPr/>
          <p:nvPr/>
        </p:nvSpPr>
        <p:spPr>
          <a:xfrm>
            <a:off x="9852991" y="2657060"/>
            <a:ext cx="331305" cy="344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CAF8DF7C-03ED-4EF4-9C3E-ADFD3191CB0C}"/>
              </a:ext>
            </a:extLst>
          </p:cNvPr>
          <p:cNvSpPr/>
          <p:nvPr/>
        </p:nvSpPr>
        <p:spPr>
          <a:xfrm>
            <a:off x="8388626" y="3008241"/>
            <a:ext cx="331305" cy="344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AD259D35-E17B-4023-B3EE-E0EE293ED548}"/>
              </a:ext>
            </a:extLst>
          </p:cNvPr>
          <p:cNvSpPr/>
          <p:nvPr/>
        </p:nvSpPr>
        <p:spPr>
          <a:xfrm>
            <a:off x="2398643" y="3604591"/>
            <a:ext cx="331305" cy="344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454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xtimage20.jpeg">
            <a:extLst>
              <a:ext uri="{FF2B5EF4-FFF2-40B4-BE49-F238E27FC236}">
                <a16:creationId xmlns:a16="http://schemas.microsoft.com/office/drawing/2014/main" xmlns="" id="{76FF4A26-FE2A-45BC-B920-A2976D4555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010" y="1931379"/>
            <a:ext cx="10150723" cy="3555021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="" id="{3416F315-E40A-40C8-B66B-09DC05EA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9461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细胞癌变的机理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5A10407-BD67-4B09-BD0B-2EA5A00EF2B9}"/>
              </a:ext>
            </a:extLst>
          </p:cNvPr>
          <p:cNvSpPr/>
          <p:nvPr/>
        </p:nvSpPr>
        <p:spPr>
          <a:xfrm>
            <a:off x="3083026" y="1931379"/>
            <a:ext cx="7802687" cy="20745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625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BF2906-7F02-4092-BDCB-110500B8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细胞的生命历程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ECB1E80-C91D-4A27-9376-05DEAA5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52" y="1835702"/>
            <a:ext cx="1467678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生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老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病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死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xmlns="" id="{F2CCEDF6-AF4F-4A07-9DCD-3D0FAAA5ED60}"/>
              </a:ext>
            </a:extLst>
          </p:cNvPr>
          <p:cNvSpPr txBox="1">
            <a:spLocks/>
          </p:cNvSpPr>
          <p:nvPr/>
        </p:nvSpPr>
        <p:spPr>
          <a:xfrm>
            <a:off x="2305878" y="1835702"/>
            <a:ext cx="83256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细胞分裂、分化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细胞衰老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细胞癌变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细胞凋亡</a:t>
            </a:r>
          </a:p>
        </p:txBody>
      </p:sp>
      <p:pic>
        <p:nvPicPr>
          <p:cNvPr id="5" name="图片 3" descr="textimage1.jpeg">
            <a:extLst>
              <a:ext uri="{FF2B5EF4-FFF2-40B4-BE49-F238E27FC236}">
                <a16:creationId xmlns:a16="http://schemas.microsoft.com/office/drawing/2014/main" xmlns="" id="{2B436400-77CB-4657-BA84-03FA8231B2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9358" y="1464939"/>
            <a:ext cx="2705664" cy="1418570"/>
          </a:xfrm>
          <a:prstGeom prst="rect">
            <a:avLst/>
          </a:prstGeom>
        </p:spPr>
      </p:pic>
      <p:pic>
        <p:nvPicPr>
          <p:cNvPr id="6" name="图片 4" descr="textimage20.jpeg">
            <a:extLst>
              <a:ext uri="{FF2B5EF4-FFF2-40B4-BE49-F238E27FC236}">
                <a16:creationId xmlns:a16="http://schemas.microsoft.com/office/drawing/2014/main" xmlns="" id="{525DC067-94B8-435E-8F50-06235A03C0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7664" y="1681414"/>
            <a:ext cx="1190625" cy="1133475"/>
          </a:xfrm>
          <a:prstGeom prst="rect">
            <a:avLst/>
          </a:prstGeom>
        </p:spPr>
      </p:pic>
      <p:pic>
        <p:nvPicPr>
          <p:cNvPr id="7" name="图片 4" descr="textimage42.jpeg">
            <a:extLst>
              <a:ext uri="{FF2B5EF4-FFF2-40B4-BE49-F238E27FC236}">
                <a16:creationId xmlns:a16="http://schemas.microsoft.com/office/drawing/2014/main" xmlns="" id="{E8FAFE9A-E7F6-4795-B131-DA09C4E7B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6981" y="1657027"/>
            <a:ext cx="1803810" cy="11334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4A90749-3CE1-4376-98AD-FFBE2A0024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82" t="34396" r="27740" b="44734"/>
          <a:stretch/>
        </p:blipFill>
        <p:spPr>
          <a:xfrm>
            <a:off x="4899358" y="3295753"/>
            <a:ext cx="4055165" cy="14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textimage10.jpeg">
            <a:extLst>
              <a:ext uri="{FF2B5EF4-FFF2-40B4-BE49-F238E27FC236}">
                <a16:creationId xmlns:a16="http://schemas.microsoft.com/office/drawing/2014/main" xmlns="" id="{CC81ED5F-A5CC-4891-95EF-6510D340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25" y="1971345"/>
            <a:ext cx="8753749" cy="2454881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xmlns="" id="{03276BE9-C59F-47ED-8F32-0C791CBB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致癌因子的类型</a:t>
            </a:r>
          </a:p>
        </p:txBody>
      </p:sp>
    </p:spTree>
    <p:extLst>
      <p:ext uri="{BB962C8B-B14F-4D97-AF65-F5344CB8AC3E}">
        <p14:creationId xmlns:p14="http://schemas.microsoft.com/office/powerpoint/2010/main" val="64351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41990"/>
              </p:ext>
            </p:extLst>
          </p:nvPr>
        </p:nvGraphicFramePr>
        <p:xfrm>
          <a:off x="1484243" y="1470992"/>
          <a:ext cx="9329531" cy="4081670"/>
        </p:xfrm>
        <a:graphic>
          <a:graphicData uri="http://schemas.openxmlformats.org/drawingml/2006/table">
            <a:tbl>
              <a:tblPr/>
              <a:tblGrid>
                <a:gridCol w="1157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41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8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2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2299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 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实质 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结果 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遗传物质 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03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细胞衰老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内因、外因共同作用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细胞正常死亡</a:t>
                      </a:r>
                    </a:p>
                  </a:txBody>
                  <a:tcPr marL="45837" marR="45837" marT="45837" marB="45837"/>
                </a:tc>
                <a:tc rowSpan="3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不发生改变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932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细胞凋亡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受到由遗传机制决定的程序性调控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基因决定的细胞自动结束生命的正常死亡</a:t>
                      </a:r>
                    </a:p>
                  </a:txBody>
                  <a:tcPr marL="45837" marR="45837" marT="45837" marB="45837"/>
                </a:tc>
                <a:tc vMerge="1">
                  <a:txBody>
                    <a:bodyPr/>
                    <a:lstStyle/>
                    <a:p>
                      <a:pPr eaLnBrk="0" latinLnBrk="1" hangingPunct="0"/>
                      <a:r>
                        <a:t/>
                      </a:r>
                      <a:br/>
                      <a:endParaRPr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932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细胞坏死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受外界不利因素影响;不受基因控制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细胞膜破裂,对周围细胞造成伤害,引起发炎</a:t>
                      </a:r>
                    </a:p>
                  </a:txBody>
                  <a:tcPr marL="45837" marR="45837" marT="45837" marB="45837"/>
                </a:tc>
                <a:tc vMerge="1">
                  <a:txBody>
                    <a:bodyPr/>
                    <a:lstStyle/>
                    <a:p>
                      <a:pPr eaLnBrk="0" latinLnBrk="1" hangingPunct="0"/>
                      <a:r>
                        <a:t/>
                      </a:r>
                      <a:br/>
                      <a:endParaRPr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168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细胞癌变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致癌因子诱发部分基因突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形成能无限增殖的癌细胞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发生改变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标题 1">
            <a:extLst>
              <a:ext uri="{FF2B5EF4-FFF2-40B4-BE49-F238E27FC236}">
                <a16:creationId xmlns:a16="http://schemas.microsoft.com/office/drawing/2014/main" xmlns="" id="{46D37EAA-D5E2-4216-B398-992876B0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细胞衰老、凋亡、坏死、癌变的比较</a:t>
            </a:r>
          </a:p>
        </p:txBody>
      </p:sp>
    </p:spTree>
    <p:custDataLst>
      <p:custData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xtimage1.jpeg">
            <a:extLst>
              <a:ext uri="{FF2B5EF4-FFF2-40B4-BE49-F238E27FC236}">
                <a16:creationId xmlns:a16="http://schemas.microsoft.com/office/drawing/2014/main" xmlns="" id="{0E53FF58-13ED-46E5-B326-DD786BB9E4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4727" y="1199223"/>
            <a:ext cx="4482545" cy="235018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FC9067-FB78-41A0-A947-64148D3B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一、细胞周期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8D0AA4D3-F149-4488-B3FC-51D8936F65D3}"/>
              </a:ext>
            </a:extLst>
          </p:cNvPr>
          <p:cNvSpPr txBox="1"/>
          <p:nvPr/>
        </p:nvSpPr>
        <p:spPr>
          <a:xfrm>
            <a:off x="2333374" y="3734982"/>
            <a:ext cx="8147747" cy="2741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(1)继续分裂:始终处于细胞周期中,保持连续分裂状态,如动物红骨髓细</a:t>
            </a:r>
            <a:r>
              <a:rPr sz="1805" dirty="0">
                <a:solidFill>
                  <a:srgbClr val="FF0000"/>
                </a:solidFill>
              </a:rPr>
              <a:t/>
            </a:r>
            <a:br>
              <a:rPr sz="1805" dirty="0">
                <a:solidFill>
                  <a:srgbClr val="FF0000"/>
                </a:solidFill>
              </a:rPr>
            </a:br>
            <a:r>
              <a:rPr lang="zh-CN" altLang="en-US" sz="2017" kern="0" dirty="0">
                <a:solidFill>
                  <a:srgbClr val="FF0000"/>
                </a:solidFill>
                <a:latin typeface="Times New Roman" pitchFamily="65" charset="-122"/>
                <a:ea typeface="宋体" pitchFamily="65" charset="-122"/>
              </a:rPr>
              <a:t>胞、植物形成层细胞。</a:t>
            </a:r>
            <a:endParaRPr lang="zh-CN" altLang="en-US" sz="1805" dirty="0">
              <a:solidFill>
                <a:srgbClr val="FF0000"/>
              </a:solidFill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(2)暂不分裂:仍具分裂能力,在一定条件下可回到细胞周期中继续</a:t>
            </a:r>
            <a:r>
              <a:rPr sz="1805" dirty="0"/>
              <a:t/>
            </a:r>
            <a:br>
              <a:rPr sz="1805" dirty="0"/>
            </a:b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分裂,如肝细胞、黄骨髓造血细胞、记忆细胞等。</a:t>
            </a:r>
            <a:endParaRPr lang="zh-CN" altLang="en-US" sz="1805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(3)细胞分化:失去分裂能力,分化为其他组织器官细胞,如骨骼肌细胞、</a:t>
            </a:r>
            <a:r>
              <a:rPr sz="1805" dirty="0"/>
              <a:t/>
            </a:r>
            <a:br>
              <a:rPr sz="1805" dirty="0"/>
            </a:br>
            <a:r>
              <a:rPr lang="zh-CN" altLang="en-US" sz="2017" kern="0" dirty="0">
                <a:solidFill>
                  <a:srgbClr val="000000"/>
                </a:solidFill>
                <a:latin typeface="Times New Roman" pitchFamily="65" charset="-122"/>
                <a:ea typeface="宋体" pitchFamily="65" charset="-122"/>
              </a:rPr>
              <a:t>洋葱表皮细胞、浆细胞。</a:t>
            </a:r>
            <a:endParaRPr lang="zh-CN" altLang="en-US" sz="1805" dirty="0"/>
          </a:p>
        </p:txBody>
      </p:sp>
    </p:spTree>
    <p:extLst>
      <p:ext uri="{BB962C8B-B14F-4D97-AF65-F5344CB8AC3E}">
        <p14:creationId xmlns:p14="http://schemas.microsoft.com/office/powerpoint/2010/main" val="41697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87875"/>
              </p:ext>
            </p:extLst>
          </p:nvPr>
        </p:nvGraphicFramePr>
        <p:xfrm>
          <a:off x="1543596" y="1099462"/>
          <a:ext cx="7759758" cy="5263060"/>
        </p:xfrm>
        <a:graphic>
          <a:graphicData uri="http://schemas.openxmlformats.org/drawingml/2006/table">
            <a:tbl>
              <a:tblPr/>
              <a:tblGrid>
                <a:gridCol w="1034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8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7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96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方法名称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表示方法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说明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6667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扇形图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spc="5489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A→B→C→D→E为一个细胞周期,其中A~D为间期,DNA复制发生在图中S期,蛋白质合成主要发生在图中G</a:t>
                      </a:r>
                      <a:r>
                        <a:rPr lang="zh-CN" altLang="en-US" sz="1500" kern="0" baseline="-1500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1</a:t>
                      </a: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期、G</a:t>
                      </a:r>
                      <a:r>
                        <a:rPr lang="zh-CN" altLang="en-US" sz="1500" kern="0" baseline="-1500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2</a:t>
                      </a: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期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17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直线图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spc="16468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a+b或c+d为一个细胞周期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07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坐标图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spc="15586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a+b+c+d+e为一个细胞周期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6156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直方图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spc="14473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A:DNA复制前(G</a:t>
                      </a:r>
                      <a:r>
                        <a:rPr lang="zh-CN" altLang="en-US" sz="1500" kern="0" baseline="-1500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1</a:t>
                      </a: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期)B:DNA复制(S期)</a:t>
                      </a:r>
                    </a:p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C:DNA复制后(G</a:t>
                      </a:r>
                      <a:r>
                        <a:rPr lang="zh-CN" altLang="en-US" sz="1500" kern="0" baseline="-1500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2</a:t>
                      </a: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、前、中、后期、末期)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图片 4" descr="textimage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0656" y="1595756"/>
            <a:ext cx="1193664" cy="1136369"/>
          </a:xfrm>
          <a:prstGeom prst="rect">
            <a:avLst/>
          </a:prstGeom>
        </p:spPr>
      </p:pic>
      <p:pic>
        <p:nvPicPr>
          <p:cNvPr id="5" name="图片 5" descr="textimage2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000" y="3047027"/>
            <a:ext cx="2263188" cy="381973"/>
          </a:xfrm>
          <a:prstGeom prst="rect">
            <a:avLst/>
          </a:prstGeom>
        </p:spPr>
      </p:pic>
      <p:pic>
        <p:nvPicPr>
          <p:cNvPr id="6" name="图片 6" descr="textimage2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8646" y="3743902"/>
            <a:ext cx="2223419" cy="957101"/>
          </a:xfrm>
          <a:prstGeom prst="rect">
            <a:avLst/>
          </a:prstGeom>
        </p:spPr>
      </p:pic>
      <p:pic>
        <p:nvPicPr>
          <p:cNvPr id="7" name="图片 7" descr="textimage23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8646" y="4877862"/>
            <a:ext cx="2343316" cy="132102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7E6ABB-8C2F-493A-A3BE-2E448E9E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二、有丝分裂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4BFB390-B619-4A1C-88A4-9E8FD5794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+mn-ea"/>
              </a:rPr>
              <a:t>1.</a:t>
            </a:r>
            <a:r>
              <a:rPr lang="zh-CN" altLang="en-US" sz="3200" dirty="0">
                <a:latin typeface="+mn-ea"/>
              </a:rPr>
              <a:t>有丝分裂的过程</a:t>
            </a:r>
          </a:p>
        </p:txBody>
      </p:sp>
      <p:pic>
        <p:nvPicPr>
          <p:cNvPr id="4" name="图片 3" descr="textimage3.jpeg">
            <a:extLst>
              <a:ext uri="{FF2B5EF4-FFF2-40B4-BE49-F238E27FC236}">
                <a16:creationId xmlns:a16="http://schemas.microsoft.com/office/drawing/2014/main" xmlns="" id="{4F9C25BD-1FA6-4E40-89AC-3F8C9FC6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757" y="1559005"/>
            <a:ext cx="5874696" cy="48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5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8227" y="564703"/>
            <a:ext cx="10403146" cy="663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3200" kern="0" dirty="0">
                <a:solidFill>
                  <a:srgbClr val="000000"/>
                </a:solidFill>
                <a:latin typeface="+mn-ea"/>
              </a:rPr>
              <a:t>2.</a:t>
            </a:r>
            <a:r>
              <a:rPr lang="zh-CN" altLang="en-US" sz="3200" kern="0" dirty="0">
                <a:solidFill>
                  <a:srgbClr val="000000"/>
                </a:solidFill>
                <a:latin typeface="+mn-ea"/>
              </a:rPr>
              <a:t>染色体、DNA和染色单体的数量变化规律</a:t>
            </a:r>
            <a:endParaRPr lang="zh-CN" altLang="en-US" sz="3200" dirty="0">
              <a:latin typeface="+mn-ea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2053707" y="1291126"/>
          <a:ext cx="7759758" cy="5145930"/>
        </p:xfrm>
        <a:graphic>
          <a:graphicData uri="http://schemas.openxmlformats.org/drawingml/2006/table">
            <a:tbl>
              <a:tblPr/>
              <a:tblGrid>
                <a:gridCol w="2586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6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6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4273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模型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变化原因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规律分析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287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000" kern="0" spc="8063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a→b:间期DNA复制c→d:末期DNA随染色体平均分配到两个子细胞中</a:t>
                      </a:r>
                    </a:p>
                  </a:txBody>
                  <a:tcPr marL="45837" marR="45837" marT="45837" marB="45837"/>
                </a:tc>
                <a:tc row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①间期DNA分子复制使DNA含量加倍,但染</a:t>
                      </a:r>
                      <a:r>
                        <a:rPr sz="1800"/>
                        <a:t/>
                      </a:r>
                      <a:br>
                        <a:rPr sz="1800"/>
                      </a:b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色体没加倍,而是每条染色体上含有两条姐妹</a:t>
                      </a:r>
                      <a:r>
                        <a:rPr sz="1800"/>
                        <a:t/>
                      </a:r>
                      <a:br>
                        <a:rPr sz="1800"/>
                      </a:b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染色单体;②染色体加倍发生在后期着丝点分</a:t>
                      </a:r>
                      <a:r>
                        <a:rPr sz="1800"/>
                        <a:t/>
                      </a:r>
                      <a:br>
                        <a:rPr sz="1800"/>
                      </a:b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裂时;③DNA和染色体数目减半的原因相同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2426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100" kern="0" spc="6455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g→h:后期着丝点分裂i→j:末期染色体平均分配到两个子细胞中</a:t>
                      </a:r>
                    </a:p>
                  </a:txBody>
                  <a:tcPr marL="45837" marR="45837" marT="45837" marB="45837"/>
                </a:tc>
                <a:tc vMerge="1">
                  <a:txBody>
                    <a:bodyPr/>
                    <a:lstStyle/>
                    <a:p>
                      <a:pPr eaLnBrk="0" latinLnBrk="1" hangingPunct="0"/>
                      <a:r>
                        <a:t/>
                      </a:r>
                      <a:br/>
                      <a:endParaRPr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708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300" kern="0" spc="8327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</a:p>
                  </a:txBody>
                  <a:tcPr marL="45837" marR="45837" marT="45837" marB="45837"/>
                </a:tc>
                <a:tc rowSpan="2" gridSpan="2"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7700" kern="0" spc="24726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</a:p>
                  </a:txBody>
                  <a:tcPr marL="45837" marR="45837" marT="45837" marB="45837"/>
                </a:tc>
                <a:tc rowSpan="2" hMerge="1">
                  <a:txBody>
                    <a:bodyPr/>
                    <a:lstStyle/>
                    <a:p>
                      <a:pPr eaLnBrk="0" latinLnBrk="1" hangingPunct="0"/>
                      <a:r>
                        <a:t/>
                      </a:r>
                      <a:br/>
                      <a:endParaRPr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9271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3300" kern="0" spc="8552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</a:p>
                  </a:txBody>
                  <a:tcPr marL="45837" marR="45837" marT="45837" marB="45837"/>
                </a:tc>
                <a:tc gridSpan="2" vMerge="1">
                  <a:txBody>
                    <a:bodyPr/>
                    <a:lstStyle/>
                    <a:p>
                      <a:pPr eaLnBrk="0" latinLnBrk="1" hangingPunct="0"/>
                      <a:r>
                        <a:t/>
                      </a:r>
                      <a:br/>
                      <a:endParaRPr/>
                    </a:p>
                  </a:txBody>
                  <a:tcPr marL="45720" marR="45720"/>
                </a:tc>
                <a:tc hMerge="1" vMerge="1">
                  <a:txBody>
                    <a:bodyPr/>
                    <a:lstStyle/>
                    <a:p>
                      <a:pPr eaLnBrk="0" latinLnBrk="1" hangingPunct="0"/>
                      <a:r>
                        <a:t/>
                      </a:r>
                      <a:br/>
                      <a:endParaRPr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图片 4" descr="textimage4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988" y="1706766"/>
            <a:ext cx="1413299" cy="888086"/>
          </a:xfrm>
          <a:prstGeom prst="rect">
            <a:avLst/>
          </a:prstGeom>
        </p:spPr>
      </p:pic>
      <p:pic>
        <p:nvPicPr>
          <p:cNvPr id="5" name="图片 5" descr="textimage4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891" y="2850882"/>
            <a:ext cx="1212763" cy="897636"/>
          </a:xfrm>
          <a:prstGeom prst="rect">
            <a:avLst/>
          </a:prstGeom>
        </p:spPr>
      </p:pic>
      <p:pic>
        <p:nvPicPr>
          <p:cNvPr id="6" name="图片 6" descr="textimage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91" y="3960070"/>
            <a:ext cx="1480144" cy="964480"/>
          </a:xfrm>
          <a:prstGeom prst="rect">
            <a:avLst/>
          </a:prstGeom>
        </p:spPr>
      </p:pic>
      <p:pic>
        <p:nvPicPr>
          <p:cNvPr id="7" name="图片 7" descr="textimage45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233" y="4049208"/>
            <a:ext cx="4125304" cy="2244089"/>
          </a:xfrm>
          <a:prstGeom prst="rect">
            <a:avLst/>
          </a:prstGeom>
        </p:spPr>
      </p:pic>
      <p:pic>
        <p:nvPicPr>
          <p:cNvPr id="8" name="图片 8" descr="textimage46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741" y="5359404"/>
            <a:ext cx="1508792" cy="96448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3E0160AE-EBA1-45AD-BC06-34A1375E3052}"/>
              </a:ext>
            </a:extLst>
          </p:cNvPr>
          <p:cNvSpPr/>
          <p:nvPr/>
        </p:nvSpPr>
        <p:spPr>
          <a:xfrm>
            <a:off x="2053707" y="5263796"/>
            <a:ext cx="2431207" cy="1236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custDataLst>
      <p:custData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6191" y="707426"/>
            <a:ext cx="9035263" cy="663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3200" kern="0" dirty="0">
                <a:solidFill>
                  <a:srgbClr val="000000"/>
                </a:solidFill>
                <a:latin typeface="+mn-ea"/>
              </a:rPr>
              <a:t>3.</a:t>
            </a:r>
            <a:r>
              <a:rPr lang="zh-CN" altLang="en-US" sz="3200" kern="0" dirty="0">
                <a:solidFill>
                  <a:srgbClr val="000000"/>
                </a:solidFill>
                <a:latin typeface="+mn-ea"/>
              </a:rPr>
              <a:t>与细胞有丝分裂有关的细胞器及相应的生理作用</a:t>
            </a:r>
            <a:endParaRPr lang="zh-CN" altLang="en-US" sz="3200" dirty="0">
              <a:latin typeface="+mn-ea"/>
            </a:endParaRPr>
          </a:p>
        </p:txBody>
      </p:sp>
      <p:graphicFrame>
        <p:nvGraphicFramePr>
          <p:cNvPr id="4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686051"/>
              </p:ext>
            </p:extLst>
          </p:nvPr>
        </p:nvGraphicFramePr>
        <p:xfrm>
          <a:off x="1430855" y="1554704"/>
          <a:ext cx="8428763" cy="2579975"/>
        </p:xfrm>
        <a:graphic>
          <a:graphicData uri="http://schemas.openxmlformats.org/drawingml/2006/table">
            <a:tbl>
              <a:tblPr/>
              <a:tblGrid>
                <a:gridCol w="120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1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9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64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599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细胞器名称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细胞类型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时期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生理作用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99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核糖体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动物细胞、植物细胞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整个时期,但是主要是间期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参与各种蛋白质的合成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99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中心体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动物细胞、低等植物细胞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前期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参与纺锤体的形成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599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高尔基体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植物细胞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末期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参与细胞壁的形成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995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线粒体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动物细胞、植物细胞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整个时期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提供能量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custData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3707" y="794679"/>
            <a:ext cx="8147747" cy="663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3200" kern="0" dirty="0">
                <a:solidFill>
                  <a:srgbClr val="000000"/>
                </a:solidFill>
                <a:latin typeface="+mn-ea"/>
              </a:rPr>
              <a:t>4</a:t>
            </a:r>
            <a:r>
              <a:rPr lang="zh-CN" altLang="en-US" sz="3200" kern="0" dirty="0">
                <a:solidFill>
                  <a:srgbClr val="000000"/>
                </a:solidFill>
                <a:latin typeface="+mn-ea"/>
              </a:rPr>
              <a:t>.动植物细胞有丝分裂的主要区别</a:t>
            </a:r>
            <a:endParaRPr lang="zh-CN" altLang="en-US" sz="3200" dirty="0">
              <a:latin typeface="+mn-ea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2053707" y="1549136"/>
          <a:ext cx="7759758" cy="1303722"/>
        </p:xfrm>
        <a:graphic>
          <a:graphicData uri="http://schemas.openxmlformats.org/drawingml/2006/table">
            <a:tbl>
              <a:tblPr/>
              <a:tblGrid>
                <a:gridCol w="2586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65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65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426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 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纺锤体形成方式不同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细胞分裂方式不同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96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植物细胞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spc="29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  <a:r>
                        <a:rPr lang="zh-CN" altLang="en-US" sz="1500" u="sng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    细胞两极    </a:t>
                      </a: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发出纺锤丝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spc="29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  <a:r>
                        <a:rPr lang="zh-CN" altLang="en-US" sz="1500" u="sng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    细胞板    </a:t>
                      </a: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形成细胞壁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96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动物细胞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spc="29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 </a:t>
                      </a:r>
                      <a:r>
                        <a:rPr lang="zh-CN" altLang="en-US" sz="1500" u="sng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    中心粒    </a:t>
                      </a: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发出星射线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细胞膜向内凹陷使细胞缢裂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2053707" y="3321954"/>
            <a:ext cx="8147747" cy="1617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3200" kern="0" dirty="0">
                <a:solidFill>
                  <a:srgbClr val="000000"/>
                </a:solidFill>
                <a:latin typeface="+mn-ea"/>
              </a:rPr>
              <a:t>5</a:t>
            </a:r>
            <a:r>
              <a:rPr lang="zh-CN" altLang="en-US" sz="3200" kern="0" dirty="0">
                <a:solidFill>
                  <a:srgbClr val="000000"/>
                </a:solidFill>
                <a:latin typeface="+mn-ea"/>
              </a:rPr>
              <a:t>.意义</a:t>
            </a:r>
            <a:endParaRPr lang="zh-CN" altLang="en-US" sz="3200" dirty="0">
              <a:latin typeface="+mn-ea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亲代细胞的</a:t>
            </a:r>
            <a:r>
              <a:rPr lang="zh-CN" altLang="en-US" sz="2000" kern="0" spc="498" dirty="0">
                <a:latin typeface="宋体" panose="02010600030101010101" pitchFamily="2" charset="-122"/>
                <a:ea typeface="宋体" panose="02010600030101010101" pitchFamily="2" charset="-122"/>
              </a:rPr>
              <a:t> </a:t>
            </a:r>
            <a:r>
              <a:rPr lang="zh-CN" altLang="en-US" sz="2000" u="sng" kern="0" dirty="0">
                <a:latin typeface="宋体" panose="02010600030101010101" pitchFamily="2" charset="-122"/>
                <a:ea typeface="宋体" panose="02010600030101010101" pitchFamily="2" charset="-122"/>
              </a:rPr>
              <a:t>    染色体    </a:t>
            </a: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经过复制后精确地平均分配到两个子细胞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中,保持了细胞的亲子代之间</a:t>
            </a:r>
            <a:r>
              <a:rPr lang="zh-CN" altLang="en-US" sz="2000" kern="0" spc="498" dirty="0">
                <a:latin typeface="宋体" panose="02010600030101010101" pitchFamily="2" charset="-122"/>
                <a:ea typeface="宋体" panose="02010600030101010101" pitchFamily="2" charset="-122"/>
              </a:rPr>
              <a:t> </a:t>
            </a:r>
            <a:r>
              <a:rPr lang="zh-CN" altLang="en-US" sz="2000" u="sng" kern="0" dirty="0">
                <a:latin typeface="宋体" panose="02010600030101010101" pitchFamily="2" charset="-122"/>
                <a:ea typeface="宋体" panose="02010600030101010101" pitchFamily="2" charset="-122"/>
              </a:rPr>
              <a:t>    遗传性状    </a:t>
            </a:r>
            <a:r>
              <a:rPr lang="zh-CN" altLang="en-US" sz="2000" kern="0" dirty="0">
                <a:latin typeface="宋体" panose="02010600030101010101" pitchFamily="2" charset="-122"/>
                <a:ea typeface="宋体" panose="02010600030101010101" pitchFamily="2" charset="-122"/>
              </a:rPr>
              <a:t>的稳定性。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custData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12803" y="788735"/>
            <a:ext cx="8147747" cy="663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3200" kern="0" dirty="0">
                <a:solidFill>
                  <a:srgbClr val="000000"/>
                </a:solidFill>
                <a:latin typeface="+mn-ea"/>
              </a:rPr>
              <a:t>6.</a:t>
            </a:r>
            <a:r>
              <a:rPr lang="zh-CN" altLang="en-US" sz="3200" kern="0" dirty="0">
                <a:solidFill>
                  <a:srgbClr val="000000"/>
                </a:solidFill>
                <a:latin typeface="+mn-ea"/>
              </a:rPr>
              <a:t>观察根尖细胞的有丝分裂</a:t>
            </a:r>
            <a:endParaRPr lang="en-US" altLang="zh-CN" sz="3200" dirty="0">
              <a:latin typeface="+mn-ea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62941"/>
              </p:ext>
            </p:extLst>
          </p:nvPr>
        </p:nvGraphicFramePr>
        <p:xfrm>
          <a:off x="1500791" y="1893772"/>
          <a:ext cx="8782896" cy="2784246"/>
        </p:xfrm>
        <a:graphic>
          <a:graphicData uri="http://schemas.openxmlformats.org/drawingml/2006/table">
            <a:tbl>
              <a:tblPr/>
              <a:tblGrid>
                <a:gridCol w="2062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0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3538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 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原理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20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选材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高等植物的分生组织细胞有丝分裂较旺盛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204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染色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细胞核内的染色体易被碱性染料(龙胆紫溶液)染成深色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0300"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时期确定</a:t>
                      </a:r>
                    </a:p>
                  </a:txBody>
                  <a:tcPr marL="45837" marR="45837" marT="45837" marB="45837"/>
                </a:tc>
                <a:tc>
                  <a:txBody>
                    <a:bodyPr/>
                    <a:lstStyle/>
                    <a:p>
                      <a:pPr eaLnBrk="0" latinLnBrk="1" hangingPunct="0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在同一分生组织中可以通过高倍镜观察细胞内染色体的存在状态,判</a:t>
                      </a:r>
                      <a:r>
                        <a:rPr sz="1500" dirty="0"/>
                        <a:t/>
                      </a:r>
                      <a:br>
                        <a:rPr sz="1500" dirty="0"/>
                      </a:br>
                      <a:r>
                        <a:rPr lang="zh-CN" altLang="en-US" sz="1500" kern="0" dirty="0">
                          <a:solidFill>
                            <a:srgbClr val="000000"/>
                          </a:solidFill>
                          <a:latin typeface="Times New Roman" pitchFamily="65" charset="-122"/>
                          <a:ea typeface="宋体" pitchFamily="65" charset="-122"/>
                        </a:rPr>
                        <a:t>断细胞处于有丝分裂的哪个时期</a:t>
                      </a:r>
                    </a:p>
                  </a:txBody>
                  <a:tcPr marL="45837" marR="45837" marT="45837" marB="4583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custDataLst>
      <p:custData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2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3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4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5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6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7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8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9.xml><?xml version="1.0" encoding="utf-8"?>
<CustomerInfo>
  <UserName>Administrator</UserName>
  <CompanyName>www.xjghost.com</CompanyName>
  <MachineID>A888</MachineID>
  <ToolID>ljRTAAAAKGU=</ToolID>
  <Data><![CDATA[bGpSVEFBQUFLR1U9]]></Data>
</CustomerInfo>
</file>

<file path=customXml/itemProps1.xml><?xml version="1.0" encoding="utf-8"?>
<ds:datastoreItem xmlns:ds="http://schemas.openxmlformats.org/officeDocument/2006/customXml" ds:itemID="{50EA938E-A770-4689-911D-4A59E3149596}">
  <ds:schemaRefs/>
</ds:datastoreItem>
</file>

<file path=customXml/itemProps2.xml><?xml version="1.0" encoding="utf-8"?>
<ds:datastoreItem xmlns:ds="http://schemas.openxmlformats.org/officeDocument/2006/customXml" ds:itemID="{0D2CD8A6-1568-425D-AA86-EB1F01790DDE}">
  <ds:schemaRefs/>
</ds:datastoreItem>
</file>

<file path=customXml/itemProps3.xml><?xml version="1.0" encoding="utf-8"?>
<ds:datastoreItem xmlns:ds="http://schemas.openxmlformats.org/officeDocument/2006/customXml" ds:itemID="{7B27EBC4-CFA4-4415-9F60-92670FAF6D39}">
  <ds:schemaRefs/>
</ds:datastoreItem>
</file>

<file path=customXml/itemProps4.xml><?xml version="1.0" encoding="utf-8"?>
<ds:datastoreItem xmlns:ds="http://schemas.openxmlformats.org/officeDocument/2006/customXml" ds:itemID="{81AD982E-C56C-4D5C-A97B-C3A4AEF9E150}">
  <ds:schemaRefs/>
</ds:datastoreItem>
</file>

<file path=customXml/itemProps5.xml><?xml version="1.0" encoding="utf-8"?>
<ds:datastoreItem xmlns:ds="http://schemas.openxmlformats.org/officeDocument/2006/customXml" ds:itemID="{0AF19884-A52F-4A7A-9BFA-4F426E65896C}">
  <ds:schemaRefs/>
</ds:datastoreItem>
</file>

<file path=customXml/itemProps6.xml><?xml version="1.0" encoding="utf-8"?>
<ds:datastoreItem xmlns:ds="http://schemas.openxmlformats.org/officeDocument/2006/customXml" ds:itemID="{CDBC3E9C-DE31-49D4-AF8F-10FD1CEBDEFE}">
  <ds:schemaRefs/>
</ds:datastoreItem>
</file>

<file path=customXml/itemProps7.xml><?xml version="1.0" encoding="utf-8"?>
<ds:datastoreItem xmlns:ds="http://schemas.openxmlformats.org/officeDocument/2006/customXml" ds:itemID="{56C5C275-5E92-4E35-BA22-08D88903C39E}">
  <ds:schemaRefs/>
</ds:datastoreItem>
</file>

<file path=customXml/itemProps8.xml><?xml version="1.0" encoding="utf-8"?>
<ds:datastoreItem xmlns:ds="http://schemas.openxmlformats.org/officeDocument/2006/customXml" ds:itemID="{6BD6A516-0705-4D3C-B85B-112B4E9A3B0F}">
  <ds:schemaRefs/>
</ds:datastoreItem>
</file>

<file path=customXml/itemProps9.xml><?xml version="1.0" encoding="utf-8"?>
<ds:datastoreItem xmlns:ds="http://schemas.openxmlformats.org/officeDocument/2006/customXml" ds:itemID="{6359D451-B305-444A-83AE-A73DE24B3B8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707</Words>
  <Application>Microsoft Office PowerPoint</Application>
  <PresentationFormat>自定义</PresentationFormat>
  <Paragraphs>162</Paragraphs>
  <Slides>22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细胞的生命历程</vt:lpstr>
      <vt:lpstr>细胞的生命历程</vt:lpstr>
      <vt:lpstr>一、细胞周期</vt:lpstr>
      <vt:lpstr>PowerPoint 演示文稿</vt:lpstr>
      <vt:lpstr>二、有丝分裂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三、无丝分裂</vt:lpstr>
      <vt:lpstr>四、细胞分化</vt:lpstr>
      <vt:lpstr>PowerPoint 演示文稿</vt:lpstr>
      <vt:lpstr>五、细胞的全能性</vt:lpstr>
      <vt:lpstr>PowerPoint 演示文稿</vt:lpstr>
      <vt:lpstr>六、细胞凋亡</vt:lpstr>
      <vt:lpstr>七、细胞的衰老</vt:lpstr>
      <vt:lpstr>八、细胞癌变</vt:lpstr>
      <vt:lpstr>细胞癌变的机理</vt:lpstr>
      <vt:lpstr>致癌因子的类型</vt:lpstr>
      <vt:lpstr>细胞衰老、凋亡、坏死、癌变的比较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luan 新苗</dc:creator>
  <cp:lastModifiedBy>apple</cp:lastModifiedBy>
  <cp:revision>18</cp:revision>
  <dcterms:created xsi:type="dcterms:W3CDTF">2020-02-06T10:34:01Z</dcterms:created>
  <dcterms:modified xsi:type="dcterms:W3CDTF">2020-02-19T11:05:48Z</dcterms:modified>
</cp:coreProperties>
</file>