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5" r:id="rId2"/>
    <p:sldId id="274" r:id="rId3"/>
    <p:sldId id="272" r:id="rId4"/>
    <p:sldId id="279" r:id="rId5"/>
    <p:sldId id="280" r:id="rId6"/>
    <p:sldId id="282" r:id="rId7"/>
    <p:sldId id="285" r:id="rId8"/>
    <p:sldId id="277" r:id="rId9"/>
    <p:sldId id="281" r:id="rId10"/>
    <p:sldId id="284" r:id="rId11"/>
    <p:sldId id="278" r:id="rId12"/>
    <p:sldId id="283" r:id="rId13"/>
    <p:sldId id="271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8" d="100"/>
          <a:sy n="108" d="100"/>
        </p:scale>
        <p:origin x="-56" y="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673064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细胞代谢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高三年级生物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    张亚玲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4"/>
          <p:cNvSpPr txBox="1">
            <a:spLocks/>
          </p:cNvSpPr>
          <p:nvPr/>
        </p:nvSpPr>
        <p:spPr>
          <a:xfrm>
            <a:off x="881743" y="1222295"/>
            <a:ext cx="7511143" cy="21413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kern="1200" spc="300" noProof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重要考点三</a:t>
            </a:r>
            <a:r>
              <a:rPr lang="zh-CN" altLang="en-US" sz="4400" b="1" kern="1200" spc="3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en-US" altLang="zh-CN" sz="4400" b="1" kern="1200" spc="3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4400" b="1" kern="1200" spc="3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kern="1200" spc="3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细胞代谢需要的条件</a:t>
            </a:r>
            <a:r>
              <a:rPr lang="en-US" altLang="zh-CN" sz="4400" b="1" kern="1200" spc="3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4400" b="1" kern="1200" spc="3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酶</a:t>
            </a:r>
            <a:endParaRPr kumimoji="0" lang="zh-CN" altLang="en-US" sz="4400" b="1" i="0" u="none" strike="noStrike" kern="1200" cap="none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istrator\Desktop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007" y="1045027"/>
            <a:ext cx="5359326" cy="3581402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0204" y="283029"/>
            <a:ext cx="55194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代谢过程中需要的条件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酶</a:t>
            </a:r>
            <a:endParaRPr lang="zh-CN" altLang="en-US" sz="32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52546" y="1578429"/>
            <a:ext cx="193425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DNA</a:t>
            </a:r>
            <a:r>
              <a:rPr lang="zh-CN" altLang="en-US" sz="2000" b="1" dirty="0" smtClean="0"/>
              <a:t>聚合酶、</a:t>
            </a:r>
            <a:r>
              <a:rPr lang="en-US" altLang="zh-CN" sz="2000" b="1" dirty="0" smtClean="0"/>
              <a:t>DNA</a:t>
            </a:r>
            <a:r>
              <a:rPr lang="zh-CN" altLang="en-US" sz="2000" b="1" dirty="0" smtClean="0"/>
              <a:t>连接酶、解旋酶、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DNA</a:t>
            </a:r>
            <a:r>
              <a:rPr lang="zh-CN" altLang="en-US" sz="2000" b="1" dirty="0" smtClean="0"/>
              <a:t>水解酶、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限制酶。。。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12020" y="171197"/>
            <a:ext cx="734543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511300" algn="l"/>
                <a:tab pos="2736850" algn="l"/>
                <a:tab pos="4000500" algn="l"/>
              </a:tabLst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例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5.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下图是同一反应的酶促反应和非酶促反应的相关曲线，其中叙述正确的是</a:t>
            </a:r>
            <a:endParaRPr lang="en-US" altLang="zh-CN" sz="20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indent="266700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511300" algn="l"/>
                <a:tab pos="2736850" algn="l"/>
                <a:tab pos="4000500" algn="l"/>
              </a:tabLst>
            </a:pPr>
            <a:endParaRPr lang="en-US" altLang="zh-CN" sz="20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indent="266700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511300" algn="l"/>
                <a:tab pos="2736850" algn="l"/>
                <a:tab pos="4000500" algn="l"/>
              </a:tabLst>
            </a:pPr>
            <a:endParaRPr lang="en-US" altLang="zh-CN" sz="20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indent="266700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511300" algn="l"/>
                <a:tab pos="2736850" algn="l"/>
                <a:tab pos="4000500" algn="l"/>
              </a:tabLst>
            </a:pPr>
            <a:endParaRPr lang="en-US" altLang="zh-CN" sz="20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indent="266700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511300" algn="l"/>
                <a:tab pos="2736850" algn="l"/>
                <a:tab pos="4000500" algn="l"/>
              </a:tabLst>
            </a:pPr>
            <a:endParaRPr lang="zh-CN" altLang="en-US" sz="2000" b="1" dirty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  <a:tab pos="2736850" algn="l"/>
                <a:tab pos="4000500" algn="l"/>
              </a:tabLst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E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是酶促反应的活化能，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和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曲线是酶促反应曲线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  <a:tab pos="2736850" algn="l"/>
                <a:tab pos="4000500" algn="l"/>
              </a:tabLst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E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是酶促反应的活化能，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和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D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曲线是酶促反应曲线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  <a:tab pos="2736850" algn="l"/>
                <a:tab pos="4000500" algn="l"/>
              </a:tabLst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E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是酶促反应的活化能，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和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曲线是酶促反应曲线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  <a:tab pos="2736850" algn="l"/>
                <a:tab pos="4000500" algn="l"/>
              </a:tabLst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D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E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是酶促反应的活化能，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和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曲线是酶促反应曲线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8913" name="图片 33" descr="SW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159" y="1175657"/>
            <a:ext cx="5257156" cy="1572382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73032" y="990601"/>
            <a:ext cx="554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D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4"/>
          <p:cNvSpPr txBox="1">
            <a:spLocks/>
          </p:cNvSpPr>
          <p:nvPr/>
        </p:nvSpPr>
        <p:spPr>
          <a:xfrm>
            <a:off x="522515" y="1222295"/>
            <a:ext cx="8164286" cy="21413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kern="1200" spc="300" noProof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重要考点</a:t>
            </a:r>
            <a:r>
              <a:rPr lang="zh-CN" altLang="en-US" sz="4400" b="1" kern="1200" spc="3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一：</a:t>
            </a:r>
            <a:endParaRPr lang="en-US" altLang="zh-CN" sz="4400" b="1" kern="1200" spc="3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4400" b="1" kern="1200" spc="3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 defTabSz="685800" hangingPunct="1">
              <a:spcBef>
                <a:spcPct val="0"/>
              </a:spcBef>
              <a:defRPr/>
            </a:pPr>
            <a:r>
              <a:rPr lang="zh-CN" altLang="en-US" sz="4400" b="1" kern="1200" spc="3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能量供应重要生理过程</a:t>
            </a:r>
            <a:endParaRPr kumimoji="0" lang="zh-CN" altLang="en-US" sz="4400" b="1" i="0" u="none" strike="noStrike" kern="1200" cap="none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58" y="326571"/>
            <a:ext cx="4556596" cy="2090567"/>
          </a:xfrm>
          <a:prstGeom prst="rect">
            <a:avLst/>
          </a:prstGeom>
          <a:noFill/>
        </p:spPr>
      </p:pic>
      <p:pic>
        <p:nvPicPr>
          <p:cNvPr id="1028" name="Picture 4" descr="C:\Users\Administrator\Desktop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0314" y="1034766"/>
            <a:ext cx="4319515" cy="1841200"/>
          </a:xfrm>
          <a:prstGeom prst="rect">
            <a:avLst/>
          </a:prstGeom>
          <a:noFill/>
        </p:spPr>
      </p:pic>
      <p:pic>
        <p:nvPicPr>
          <p:cNvPr id="1029" name="Picture 5" descr="C:\Users\Administrator\Desktop\7.png"/>
          <p:cNvPicPr>
            <a:picLocks noChangeAspect="1" noChangeArrowheads="1"/>
          </p:cNvPicPr>
          <p:nvPr/>
        </p:nvPicPr>
        <p:blipFill>
          <a:blip r:embed="rId4" cstate="print"/>
          <a:srcRect l="2107" r="1784" b="2813"/>
          <a:stretch>
            <a:fillRect/>
          </a:stretch>
        </p:blipFill>
        <p:spPr bwMode="auto">
          <a:xfrm>
            <a:off x="4671466" y="580133"/>
            <a:ext cx="4222163" cy="388696"/>
          </a:xfrm>
          <a:prstGeom prst="rect">
            <a:avLst/>
          </a:prstGeom>
          <a:noFill/>
        </p:spPr>
      </p:pic>
      <p:pic>
        <p:nvPicPr>
          <p:cNvPr id="1030" name="Picture 6" descr="C:\Users\Administrator\Desktop\8.png"/>
          <p:cNvPicPr>
            <a:picLocks noChangeAspect="1" noChangeArrowheads="1"/>
          </p:cNvPicPr>
          <p:nvPr/>
        </p:nvPicPr>
        <p:blipFill>
          <a:blip r:embed="rId5" cstate="print"/>
          <a:srcRect t="7062" b="33124"/>
          <a:stretch>
            <a:fillRect/>
          </a:stretch>
        </p:blipFill>
        <p:spPr bwMode="auto">
          <a:xfrm>
            <a:off x="4652431" y="3809999"/>
            <a:ext cx="4533336" cy="413658"/>
          </a:xfrm>
          <a:prstGeom prst="rect">
            <a:avLst/>
          </a:prstGeom>
          <a:noFill/>
        </p:spPr>
      </p:pic>
      <p:pic>
        <p:nvPicPr>
          <p:cNvPr id="1031" name="Picture 7" descr="C:\Users\Administrator\Desktop\9.png"/>
          <p:cNvPicPr>
            <a:picLocks noChangeAspect="1" noChangeArrowheads="1"/>
          </p:cNvPicPr>
          <p:nvPr/>
        </p:nvPicPr>
        <p:blipFill>
          <a:blip r:embed="rId6" cstate="print"/>
          <a:srcRect t="13076"/>
          <a:stretch>
            <a:fillRect/>
          </a:stretch>
        </p:blipFill>
        <p:spPr bwMode="auto">
          <a:xfrm>
            <a:off x="4641044" y="4345181"/>
            <a:ext cx="3566156" cy="357448"/>
          </a:xfrm>
          <a:prstGeom prst="rect">
            <a:avLst/>
          </a:prstGeom>
          <a:noFill/>
        </p:spPr>
      </p:pic>
      <p:cxnSp>
        <p:nvCxnSpPr>
          <p:cNvPr id="97" name="直接箭头连接符 96"/>
          <p:cNvCxnSpPr/>
          <p:nvPr/>
        </p:nvCxnSpPr>
        <p:spPr>
          <a:xfrm flipH="1">
            <a:off x="5823858" y="2416628"/>
            <a:ext cx="10887" cy="56605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7" descr="C:\Users\Administrator\Desktop\9.png"/>
          <p:cNvPicPr>
            <a:picLocks noChangeAspect="1" noChangeArrowheads="1"/>
          </p:cNvPicPr>
          <p:nvPr/>
        </p:nvPicPr>
        <p:blipFill>
          <a:blip r:embed="rId6" cstate="print"/>
          <a:srcRect l="51100" t="44162" r="33103" b="2717"/>
          <a:stretch>
            <a:fillRect/>
          </a:stretch>
        </p:blipFill>
        <p:spPr bwMode="auto">
          <a:xfrm>
            <a:off x="5486399" y="3363686"/>
            <a:ext cx="642258" cy="174172"/>
          </a:xfrm>
          <a:prstGeom prst="rect">
            <a:avLst/>
          </a:prstGeom>
          <a:noFill/>
        </p:spPr>
      </p:pic>
      <p:pic>
        <p:nvPicPr>
          <p:cNvPr id="100" name="Picture 6" descr="C:\Users\Administrator\Desktop\8.png"/>
          <p:cNvPicPr>
            <a:picLocks noChangeAspect="1" noChangeArrowheads="1"/>
          </p:cNvPicPr>
          <p:nvPr/>
        </p:nvPicPr>
        <p:blipFill>
          <a:blip r:embed="rId5" cstate="print"/>
          <a:srcRect l="36932" t="7062" r="30595" b="31364"/>
          <a:stretch>
            <a:fillRect/>
          </a:stretch>
        </p:blipFill>
        <p:spPr bwMode="auto">
          <a:xfrm>
            <a:off x="5127172" y="2939143"/>
            <a:ext cx="1317172" cy="381000"/>
          </a:xfrm>
          <a:prstGeom prst="rect">
            <a:avLst/>
          </a:prstGeom>
          <a:noFill/>
        </p:spPr>
      </p:pic>
      <p:cxnSp>
        <p:nvCxnSpPr>
          <p:cNvPr id="102" name="直接箭头连接符 101"/>
          <p:cNvCxnSpPr/>
          <p:nvPr/>
        </p:nvCxnSpPr>
        <p:spPr>
          <a:xfrm>
            <a:off x="4278086" y="2122714"/>
            <a:ext cx="370114" cy="97972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C:\Users\Administrator\Desktop\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6317" y="3105219"/>
            <a:ext cx="2902800" cy="868067"/>
          </a:xfrm>
          <a:prstGeom prst="rect">
            <a:avLst/>
          </a:prstGeom>
          <a:noFill/>
        </p:spPr>
      </p:pic>
      <p:cxnSp>
        <p:nvCxnSpPr>
          <p:cNvPr id="120" name="直接箭头连接符 119"/>
          <p:cNvCxnSpPr/>
          <p:nvPr/>
        </p:nvCxnSpPr>
        <p:spPr>
          <a:xfrm flipV="1">
            <a:off x="3875314" y="2351314"/>
            <a:ext cx="783772" cy="805545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矩形 1"/>
          <p:cNvSpPr>
            <a:spLocks noChangeArrowheads="1"/>
          </p:cNvSpPr>
          <p:nvPr/>
        </p:nvSpPr>
        <p:spPr bwMode="auto">
          <a:xfrm>
            <a:off x="948645" y="4073299"/>
            <a:ext cx="264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chemeClr val="tx1"/>
                </a:solidFill>
              </a:rPr>
              <a:t>化能合成作用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60603" y="130629"/>
            <a:ext cx="18261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/>
              <a:t>光合作</a:t>
            </a:r>
            <a:r>
              <a:rPr lang="zh-CN" altLang="en-US" sz="3200" b="1" dirty="0" smtClean="0"/>
              <a:t>用</a:t>
            </a:r>
            <a:endParaRPr lang="zh-CN" altLang="en-US" sz="3200" b="1" dirty="0"/>
          </a:p>
        </p:txBody>
      </p:sp>
      <p:sp>
        <p:nvSpPr>
          <p:cNvPr id="127" name="Rectangle 4"/>
          <p:cNvSpPr>
            <a:spLocks noChangeArrowheads="1"/>
          </p:cNvSpPr>
          <p:nvPr/>
        </p:nvSpPr>
        <p:spPr bwMode="auto">
          <a:xfrm>
            <a:off x="6741661" y="152400"/>
            <a:ext cx="18261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有氧呼吸</a:t>
            </a:r>
            <a:endParaRPr lang="zh-CN" altLang="en-US" sz="3200" b="1" dirty="0"/>
          </a:p>
        </p:txBody>
      </p:sp>
      <p:sp>
        <p:nvSpPr>
          <p:cNvPr id="128" name="Rectangle 4"/>
          <p:cNvSpPr>
            <a:spLocks noChangeArrowheads="1"/>
          </p:cNvSpPr>
          <p:nvPr/>
        </p:nvSpPr>
        <p:spPr bwMode="auto">
          <a:xfrm>
            <a:off x="6752547" y="3037115"/>
            <a:ext cx="18261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无氧呼吸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7" grpId="0"/>
      <p:bldP spid="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8087" y="148791"/>
            <a:ext cx="804454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．右图表示生物体部分代谢过程，有关分析正确的是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lvl="0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过程①只能在植物细胞的叶绿体中进行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B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噬菌体进行过程②为自身生命活动提供能量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C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能进行过程③的生物无核膜，属于生产者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D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②和④过程只能发生于不同生物的细胞中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2854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000" dirty="0"/>
          </a:p>
        </p:txBody>
      </p:sp>
      <p:pic>
        <p:nvPicPr>
          <p:cNvPr id="34817" name="图片 827" descr="6ec8aac122bd4f6e"/>
          <p:cNvPicPr>
            <a:picLocks noChangeAspect="1" noChangeArrowheads="1"/>
          </p:cNvPicPr>
          <p:nvPr/>
        </p:nvPicPr>
        <p:blipFill>
          <a:blip r:embed="rId2" cstate="print"/>
          <a:srcRect l="17113" t="42578" r="21867" b="36420"/>
          <a:stretch>
            <a:fillRect/>
          </a:stretch>
        </p:blipFill>
        <p:spPr bwMode="auto">
          <a:xfrm>
            <a:off x="2023105" y="653143"/>
            <a:ext cx="5257350" cy="206654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54032" y="729344"/>
            <a:ext cx="554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C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63665" y="211166"/>
            <a:ext cx="8229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00025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例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．下图①～④表示不同条件下，植物叶肉细胞的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CO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转移途径。某小组在密闭玻璃温室中进行植物栽培实验，他们对室内空气中的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CO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含量进行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24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小时监测，并根据数据绘制了如下图所示的曲线。下列分析正确的是 （忽略土壤微生物代谢活动产生的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CO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量）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lvl="0" indent="200025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lvl="0" indent="200025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lvl="0" indent="200025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lvl="0" indent="200025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lvl="0" indent="200025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zh-CN" altLang="en-US" sz="2000" b="1" dirty="0" smtClean="0">
                <a:latin typeface="Times New Roman" pitchFamily="18" charset="0"/>
                <a:ea typeface="宋体" pitchFamily="2" charset="-122"/>
                <a:cs typeface="宋体" pitchFamily="2" charset="-122"/>
              </a:rPr>
              <a:t>①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与曲线中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点相符         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zh-CN" altLang="en-US" sz="2000" b="1" dirty="0" smtClean="0">
                <a:latin typeface="Times New Roman" pitchFamily="18" charset="0"/>
                <a:ea typeface="宋体" pitchFamily="2" charset="-122"/>
                <a:cs typeface="宋体" pitchFamily="2" charset="-122"/>
              </a:rPr>
              <a:t>②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与曲线中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点相符</a:t>
            </a:r>
            <a:endParaRPr lang="zh-CN" altLang="en-US" sz="2000" b="1" dirty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200025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zh-CN" altLang="en-US" sz="2000" b="1" dirty="0" smtClean="0">
                <a:latin typeface="Times New Roman" pitchFamily="18" charset="0"/>
                <a:ea typeface="宋体" pitchFamily="2" charset="-122"/>
                <a:cs typeface="宋体" pitchFamily="2" charset="-122"/>
              </a:rPr>
              <a:t>③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与曲线中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点相符         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zh-CN" altLang="en-US" sz="2000" b="1" dirty="0" smtClean="0">
                <a:latin typeface="Times New Roman" pitchFamily="18" charset="0"/>
                <a:ea typeface="宋体" pitchFamily="2" charset="-122"/>
                <a:cs typeface="宋体" pitchFamily="2" charset="-122"/>
              </a:rPr>
              <a:t>④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与曲线中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点相符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5842" name="图片 653"/>
          <p:cNvPicPr>
            <a:picLocks noChangeAspect="1" noChangeArrowheads="1"/>
          </p:cNvPicPr>
          <p:nvPr/>
        </p:nvPicPr>
        <p:blipFill>
          <a:blip r:embed="rId2" cstate="print"/>
          <a:srcRect r="10464"/>
          <a:stretch>
            <a:fillRect/>
          </a:stretch>
        </p:blipFill>
        <p:spPr bwMode="auto">
          <a:xfrm>
            <a:off x="5993594" y="2315533"/>
            <a:ext cx="2736749" cy="1593138"/>
          </a:xfrm>
          <a:prstGeom prst="rect">
            <a:avLst/>
          </a:prstGeom>
          <a:noFill/>
        </p:spPr>
      </p:pic>
      <p:pic>
        <p:nvPicPr>
          <p:cNvPr id="35841" name="图片 642"/>
          <p:cNvPicPr>
            <a:picLocks noChangeAspect="1" noChangeArrowheads="1"/>
          </p:cNvPicPr>
          <p:nvPr/>
        </p:nvPicPr>
        <p:blipFill>
          <a:blip r:embed="rId3" cstate="print"/>
          <a:srcRect t="5573"/>
          <a:stretch>
            <a:fillRect/>
          </a:stretch>
        </p:blipFill>
        <p:spPr bwMode="auto">
          <a:xfrm>
            <a:off x="357264" y="2317623"/>
            <a:ext cx="5656729" cy="1375455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99604" y="1643744"/>
            <a:ext cx="554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C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4542" y="0"/>
            <a:ext cx="8022771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．科研人员研究温度对甲、乙两种植物净光合作用的影响，得到实验结果如下图。据图推测合理的是 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2000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2000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2000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2000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．甲植物和乙植物在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30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℃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时，光合作用生成的有机物相等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．温度长时间保持在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45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℃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时，甲植物和乙植物都可以正常生长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50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℃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之前，限制乙植物净光合作用的主要外界条件是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CO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浓度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D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．若将甲、乙植物同置于凉爽地带，则受影响较大的是甲植物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 l="5729" t="5634"/>
          <a:stretch>
            <a:fillRect/>
          </a:stretch>
        </p:blipFill>
        <p:spPr bwMode="auto">
          <a:xfrm>
            <a:off x="3013300" y="957943"/>
            <a:ext cx="2984729" cy="193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100890" y="957943"/>
            <a:ext cx="554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B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4"/>
          <p:cNvSpPr txBox="1">
            <a:spLocks/>
          </p:cNvSpPr>
          <p:nvPr/>
        </p:nvSpPr>
        <p:spPr>
          <a:xfrm>
            <a:off x="881743" y="1222295"/>
            <a:ext cx="7511143" cy="21413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kern="1200" spc="300" noProof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重要考点二</a:t>
            </a:r>
            <a:r>
              <a:rPr lang="zh-CN" altLang="en-US" sz="4400" b="1" kern="1200" spc="3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en-US" altLang="zh-CN" sz="4400" b="1" kern="1200" spc="3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4400" b="1" kern="1200" spc="3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685800" hangingPunct="1">
              <a:spcBef>
                <a:spcPct val="0"/>
              </a:spcBef>
              <a:defRPr/>
            </a:pPr>
            <a:r>
              <a:rPr lang="zh-CN" altLang="en-US" sz="4400" b="1" dirty="0" smtClean="0"/>
              <a:t>细胞对物质的输入和输出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istrator\Desktop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01" y="935566"/>
            <a:ext cx="8350727" cy="3635091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09690" y="272143"/>
            <a:ext cx="55194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代谢过程中物质的输入和输出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95944" y="151490"/>
            <a:ext cx="851263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33350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例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．物质跨膜运输示意图如下所示，①、②、③、④代表物质运输方式。下列相关叙述正确的是</a:t>
            </a:r>
            <a:endParaRPr lang="en-US" altLang="zh-CN" sz="20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lvl="0" indent="133350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lvl="0" indent="133350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lvl="0" indent="133350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lvl="0" indent="133350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 b="1" dirty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133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2755900" algn="l"/>
                <a:tab pos="4044950" algn="l"/>
              </a:tabLst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A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．细胞所需的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H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O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分子都是以方式①进入细胞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2755900" algn="l"/>
                <a:tab pos="4044950" algn="l"/>
              </a:tabLst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B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．质膜上载体蛋白结合葡萄糖后其空间结构会发生改变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2755900" algn="l"/>
                <a:tab pos="4044950" algn="l"/>
              </a:tabLst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C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．乙酰胆碱受体是一种通道蛋白，乙酰胆碱以方式②通过突触后膜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2755900" algn="l"/>
                <a:tab pos="4044950" algn="l"/>
              </a:tabLst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D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．神经元接受刺激产生兴奋的生理基础是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K</a:t>
            </a:r>
            <a:r>
              <a:rPr kumimoji="0" lang="en-US" altLang="zh-CN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+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以方式④外流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6865" name="图片 13" descr="24题图.JPG"/>
          <p:cNvPicPr>
            <a:picLocks noChangeAspect="1" noChangeArrowheads="1"/>
          </p:cNvPicPr>
          <p:nvPr/>
        </p:nvPicPr>
        <p:blipFill>
          <a:blip r:embed="rId2" cstate="print"/>
          <a:srcRect b="8109"/>
          <a:stretch>
            <a:fillRect/>
          </a:stretch>
        </p:blipFill>
        <p:spPr bwMode="auto">
          <a:xfrm>
            <a:off x="2059965" y="1164771"/>
            <a:ext cx="4948515" cy="1828799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77833" y="936172"/>
            <a:ext cx="554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B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564</Words>
  <Application>Microsoft Office PowerPoint</Application>
  <PresentationFormat>全屏显示(16:9)</PresentationFormat>
  <Paragraphs>74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1_Office 主题​​</vt:lpstr>
      <vt:lpstr>细胞代谢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apple</cp:lastModifiedBy>
  <cp:revision>39</cp:revision>
  <dcterms:created xsi:type="dcterms:W3CDTF">2020-02-01T11:21:51Z</dcterms:created>
  <dcterms:modified xsi:type="dcterms:W3CDTF">2020-02-19T11:01:04Z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