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dotm" ContentType="application/vnd.ms-word.template.macroEnabled.12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7" r:id="rId2"/>
    <p:sldId id="466" r:id="rId3"/>
    <p:sldId id="467" r:id="rId4"/>
    <p:sldId id="468" r:id="rId5"/>
    <p:sldId id="424" r:id="rId6"/>
    <p:sldId id="469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45" r:id="rId18"/>
    <p:sldId id="446" r:id="rId19"/>
    <p:sldId id="447" r:id="rId20"/>
    <p:sldId id="448" r:id="rId21"/>
    <p:sldId id="442" r:id="rId22"/>
    <p:sldId id="449" r:id="rId23"/>
    <p:sldId id="450" r:id="rId24"/>
    <p:sldId id="451" r:id="rId25"/>
    <p:sldId id="514" r:id="rId26"/>
    <p:sldId id="452" r:id="rId27"/>
    <p:sldId id="510" r:id="rId28"/>
    <p:sldId id="511" r:id="rId29"/>
    <p:sldId id="512" r:id="rId30"/>
    <p:sldId id="453" r:id="rId31"/>
    <p:sldId id="444" r:id="rId32"/>
    <p:sldId id="437" r:id="rId33"/>
    <p:sldId id="435" r:id="rId34"/>
    <p:sldId id="454" r:id="rId35"/>
    <p:sldId id="455" r:id="rId36"/>
    <p:sldId id="440" r:id="rId37"/>
    <p:sldId id="456" r:id="rId38"/>
    <p:sldId id="458" r:id="rId39"/>
    <p:sldId id="457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258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9" autoAdjust="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58FB-1322-496C-8598-A2339735343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3ECE-C0A1-499E-B724-B775EBD6C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96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6.wmf"/><Relationship Id="rId5" Type="http://schemas.openxmlformats.org/officeDocument/2006/relationships/oleObject" Target="../embeddings/Microsoft_Word_97_-_2003_Document1.doc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Macro-Enabled_Template1.dotm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21.bin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7.jpeg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wmf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6.wmf"/><Relationship Id="rId2" Type="http://schemas.openxmlformats.org/officeDocument/2006/relationships/tags" Target="../tags/tag3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7.png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Macro-Enabled_Template2.dotm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wmf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Macro-Enabled_Template3.dotm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9.png"/><Relationship Id="rId4" Type="http://schemas.openxmlformats.org/officeDocument/2006/relationships/image" Target="NUL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NUL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Macro-Enabled_Template5.dotm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2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Macro-Enabled_Template4.dotm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wmf"/><Relationship Id="rId12" Type="http://schemas.openxmlformats.org/officeDocument/2006/relationships/image" Target="../media/image6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66.png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Template6.dotx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Macro-Enabled_Template7.dotm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5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/>
          <a:srcRect r="5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5512" y="2726916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能量专题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高三物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李伟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表格 7171"/>
          <p:cNvGraphicFramePr/>
          <p:nvPr>
            <p:custDataLst>
              <p:tags r:id="rId2"/>
            </p:custDataLst>
          </p:nvPr>
        </p:nvGraphicFramePr>
        <p:xfrm>
          <a:off x="612140" y="1117283"/>
          <a:ext cx="7920355" cy="4930140"/>
        </p:xfrm>
        <a:graphic>
          <a:graphicData uri="http://schemas.openxmlformats.org/drawingml/2006/table">
            <a:tbl>
              <a:tblPr/>
              <a:tblGrid>
                <a:gridCol w="2159000"/>
                <a:gridCol w="1438275"/>
                <a:gridCol w="4322763"/>
              </a:tblGrid>
              <a:tr h="45593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合力的功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动能变化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k2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altLang="zh-CN" sz="2000" b="0" baseline="-3000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重力做正功，重力势能减少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重力做负功，重力势能增加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p2</a:t>
                      </a:r>
                      <a:endParaRPr lang="en-US" altLang="zh-CN" sz="2000" b="0" baseline="-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弹性势能变化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弹力做正功，弹性势能减少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弹力做负功，弹性势能增加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2000" i="1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p2</a:t>
                      </a:r>
                      <a:endParaRPr lang="en-US" altLang="zh-CN" sz="2000" b="0" baseline="-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电场力做功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(1)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电场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力做正功，电势能减少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(2)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电场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力做负功，电势能增加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p2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分子力做功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分子势能变化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en-US" altLang="zh-CN" sz="2000" i="1"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分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＝－</a:t>
                      </a:r>
                      <a:r>
                        <a:rPr lang="en-US" altLang="zh-CN" sz="2000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p1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－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p2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64565" y="666115"/>
            <a:ext cx="493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en-US" sz="2800">
                <a:solidFill>
                  <a:srgbClr val="FF0000"/>
                </a:solidFill>
              </a:rPr>
              <a:t>、具体功能关系汇总：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1365" y="144145"/>
            <a:ext cx="493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二、功能关系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custDataLst>
              <p:tags r:id="rId2"/>
            </p:custDataLst>
          </p:nvPr>
        </p:nvGraphicFramePr>
        <p:xfrm>
          <a:off x="549275" y="1009333"/>
          <a:ext cx="8046085" cy="5097145"/>
        </p:xfrm>
        <a:graphic>
          <a:graphicData uri="http://schemas.openxmlformats.org/drawingml/2006/table">
            <a:tbl>
              <a:tblPr/>
              <a:tblGrid>
                <a:gridCol w="1737995"/>
                <a:gridCol w="1736725"/>
                <a:gridCol w="4571365"/>
              </a:tblGrid>
              <a:tr h="48387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005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除重力和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之外的力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做的功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机械能</a:t>
                      </a: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）除重力和弹簧弹力之外的力做多少正功，物体的机械能就增加多少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）除重力和弹簧弹力之外的力做多少负功，物体的机械能就减少多少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endParaRPr lang="en-US" altLang="zh-CN" sz="2000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935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只有重力、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弹簧弹力做功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不引起机械能变化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机械能守恒</a:t>
                      </a: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28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一对相互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作用的滑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动摩擦力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的总功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作用于系统的一对滑动摩擦力一定做负功，系统内能增加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en-US" altLang="zh-CN" sz="2000" i="1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lang="zh-CN" altLang="en-US" sz="2000" baseline="-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相对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（摩擦生热公式）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custDataLst>
              <p:tags r:id="rId3"/>
            </p:custDataLst>
          </p:nvPr>
        </p:nvGraphicFramePr>
        <p:xfrm>
          <a:off x="549275" y="1009333"/>
          <a:ext cx="8046085" cy="5097145"/>
        </p:xfrm>
        <a:graphic>
          <a:graphicData uri="http://schemas.openxmlformats.org/drawingml/2006/table">
            <a:tbl>
              <a:tblPr/>
              <a:tblGrid>
                <a:gridCol w="1737995"/>
                <a:gridCol w="1736725"/>
                <a:gridCol w="4571365"/>
              </a:tblGrid>
              <a:tr h="48387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005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电源非静电力做功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其他形式能转化为电能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en-US" altLang="zh-CN" sz="2000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恒定磁场中金属杆切割磁感线，</a:t>
                      </a:r>
                      <a:r>
                        <a:rPr lang="zh-CN" alt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克服安培力做功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切割发电，产生电能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安培力做负功，机械能转化为电能。</a:t>
                      </a: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克安</a:t>
                      </a:r>
                      <a:r>
                        <a:rPr lang="zh-CN" alt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zh-CN" altLang="en-US" sz="2000" baseline="-25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</a:t>
                      </a:r>
                      <a:r>
                        <a:rPr lang="zh-CN" altLang="en-US" sz="2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（产生的电能）</a:t>
                      </a:r>
                      <a:endParaRPr lang="zh-CN" altLang="en-US" sz="2000" b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4653280" y="2148205"/>
          <a:ext cx="23241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344420" imgH="474345" progId="Equation.KSEE3">
                  <p:embed/>
                </p:oleObj>
              </mc:Choice>
              <mc:Fallback>
                <p:oleObj r:id="rId5" imgW="2344420" imgH="474345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3280" y="2148205"/>
                        <a:ext cx="23241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9217"/>
          <p:cNvSpPr/>
          <p:nvPr/>
        </p:nvSpPr>
        <p:spPr>
          <a:xfrm>
            <a:off x="215265" y="872490"/>
            <a:ext cx="8714105" cy="4462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6223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b="1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84275" lvl="1" indent="-28575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92580" lvl="2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00250" lvl="3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08555" lvl="4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lvl="5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lvl="6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lvl="7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lvl="8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、应用功能关系解题的基本步骤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）明确研究对象；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）确定对象的初末状态和研究过程；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）分析物体的运动过程的受力和运动情况，分析各力的做功情况；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）确定研究对象初末状态对应的能量状态；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）根据动能定理或功能关系列方程求解。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对象 10242"/>
          <p:cNvGraphicFramePr/>
          <p:nvPr/>
        </p:nvGraphicFramePr>
        <p:xfrm>
          <a:off x="322739" y="681355"/>
          <a:ext cx="8321040" cy="424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5" imgW="8324850" imgH="4248150" progId="Word.Document.8">
                  <p:embed/>
                </p:oleObj>
              </mc:Choice>
              <mc:Fallback>
                <p:oleObj r:id="rId5" imgW="8324850" imgH="42481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739" y="681355"/>
                        <a:ext cx="8321040" cy="424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图片 102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250" y="4388168"/>
            <a:ext cx="3086100" cy="1743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" name="直接箭头连接符 43"/>
          <p:cNvCxnSpPr/>
          <p:nvPr/>
        </p:nvCxnSpPr>
        <p:spPr>
          <a:xfrm flipH="1" flipV="1">
            <a:off x="6337300" y="4112895"/>
            <a:ext cx="602615" cy="93789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914515" y="5000625"/>
            <a:ext cx="7620" cy="1281430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228080" y="5050790"/>
            <a:ext cx="686435" cy="394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335" y="613128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5960855" y="402245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35"/>
          <p:cNvSpPr txBox="1"/>
          <p:nvPr/>
        </p:nvSpPr>
        <p:spPr>
          <a:xfrm>
            <a:off x="5859890" y="520482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77620" y="2914015"/>
          <a:ext cx="166751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8" imgW="901700" imgH="241300" progId="Equation.KSEE3">
                  <p:embed/>
                </p:oleObj>
              </mc:Choice>
              <mc:Fallback>
                <p:oleObj r:id="rId8" imgW="901700" imgH="241300" progId="Equation.KSEE3">
                  <p:embed/>
                  <p:pic>
                    <p:nvPicPr>
                      <p:cNvPr id="0" name="图片 133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7620" y="2914015"/>
                        <a:ext cx="1667510" cy="44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箭头 11"/>
          <p:cNvSpPr/>
          <p:nvPr/>
        </p:nvSpPr>
        <p:spPr>
          <a:xfrm>
            <a:off x="3196590" y="3064510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05225" y="2916873"/>
          <a:ext cx="2632075" cy="43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10" imgW="1447800" imgH="241300" progId="Equation.KSEE3">
                  <p:embed/>
                </p:oleObj>
              </mc:Choice>
              <mc:Fallback>
                <p:oleObj r:id="rId10" imgW="1447800" imgH="2413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05225" y="2916873"/>
                        <a:ext cx="2632075" cy="43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2063" y="3841115"/>
          <a:ext cx="1527175" cy="4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12" imgW="825500" imgH="228600" progId="Equation.KSEE3">
                  <p:embed/>
                </p:oleObj>
              </mc:Choice>
              <mc:Fallback>
                <p:oleObj r:id="rId12" imgW="825500" imgH="228600" progId="Equation.KSEE3">
                  <p:embed/>
                  <p:pic>
                    <p:nvPicPr>
                      <p:cNvPr id="0" name="图片 133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2063" y="3841115"/>
                        <a:ext cx="1527175" cy="42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右箭头 14"/>
          <p:cNvSpPr/>
          <p:nvPr/>
        </p:nvSpPr>
        <p:spPr>
          <a:xfrm>
            <a:off x="3074035" y="3968750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635" y="3779520"/>
          <a:ext cx="2799080" cy="48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14" imgW="1320165" imgH="228600" progId="Equation.KSEE3">
                  <p:embed/>
                </p:oleObj>
              </mc:Choice>
              <mc:Fallback>
                <p:oleObj r:id="rId14" imgW="1320165" imgH="2286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0635" y="3779520"/>
                        <a:ext cx="2799080" cy="48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0355" y="4217670"/>
          <a:ext cx="185039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r:id="rId16" imgW="965200" imgH="393700" progId="Equation.KSEE3">
                  <p:embed/>
                </p:oleObj>
              </mc:Choice>
              <mc:Fallback>
                <p:oleObj r:id="rId16" imgW="9652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0355" y="4217670"/>
                        <a:ext cx="185039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755" y="4972685"/>
          <a:ext cx="353060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18" imgW="1841500" imgH="393700" progId="Equation.KSEE3">
                  <p:embed/>
                </p:oleObj>
              </mc:Choice>
              <mc:Fallback>
                <p:oleObj r:id="rId18" imgW="18415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755" y="4972685"/>
                        <a:ext cx="353060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98475" y="5727700"/>
            <a:ext cx="3406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即机械能损失为</a:t>
            </a:r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89555" y="5566410"/>
          <a:ext cx="82804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20" imgW="431800" imgH="393700" progId="Equation.KSEE3">
                  <p:embed/>
                </p:oleObj>
              </mc:Choice>
              <mc:Fallback>
                <p:oleObj r:id="rId20" imgW="4318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89555" y="5566410"/>
                        <a:ext cx="82804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7" grpId="0"/>
      <p:bldP spid="7" grpId="1"/>
      <p:bldP spid="8" grpId="0"/>
      <p:bldP spid="8" grpId="1"/>
      <p:bldP spid="12" grpId="0" animBg="1"/>
      <p:bldP spid="12" grpId="1" animBg="1"/>
      <p:bldP spid="1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90" y="1122998"/>
            <a:ext cx="3086100" cy="1743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" name="直接箭头连接符 43"/>
          <p:cNvCxnSpPr/>
          <p:nvPr/>
        </p:nvCxnSpPr>
        <p:spPr>
          <a:xfrm flipH="1" flipV="1">
            <a:off x="6593840" y="847725"/>
            <a:ext cx="602615" cy="93789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7171055" y="1735455"/>
            <a:ext cx="1905" cy="1283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484620" y="1785620"/>
            <a:ext cx="686435" cy="394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63875" y="285976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6217395" y="75728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35"/>
          <p:cNvSpPr txBox="1"/>
          <p:nvPr/>
        </p:nvSpPr>
        <p:spPr>
          <a:xfrm>
            <a:off x="6116430" y="193965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64055" y="1217930"/>
          <a:ext cx="285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5" imgW="1270000" imgH="203200" progId="Equation.KSEE3">
                  <p:embed/>
                </p:oleObj>
              </mc:Choice>
              <mc:Fallback>
                <p:oleObj r:id="rId5" imgW="1270000" imgH="203200" progId="Equation.KSEE3">
                  <p:embed/>
                  <p:pic>
                    <p:nvPicPr>
                      <p:cNvPr id="0" name="图片 143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4055" y="1217930"/>
                        <a:ext cx="2857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12390" y="1939925"/>
          <a:ext cx="1177290" cy="73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7" imgW="634365" imgH="393700" progId="Equation.KSEE3">
                  <p:embed/>
                </p:oleObj>
              </mc:Choice>
              <mc:Fallback>
                <p:oleObj r:id="rId7" imgW="634365" imgH="393700" progId="Equation.KSEE3">
                  <p:embed/>
                  <p:pic>
                    <p:nvPicPr>
                      <p:cNvPr id="0" name="图片 143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2390" y="1939925"/>
                        <a:ext cx="1177290" cy="73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54748" y="3018790"/>
          <a:ext cx="4668520" cy="7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9" imgW="2400300" imgH="393700" progId="Equation.KSEE3">
                  <p:embed/>
                </p:oleObj>
              </mc:Choice>
              <mc:Fallback>
                <p:oleObj r:id="rId9" imgW="2400300" imgH="393700" progId="Equation.KSEE3">
                  <p:embed/>
                  <p:pic>
                    <p:nvPicPr>
                      <p:cNvPr id="0" name="图片 143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4748" y="3018790"/>
                        <a:ext cx="4668520" cy="76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箭头 15"/>
          <p:cNvSpPr/>
          <p:nvPr/>
        </p:nvSpPr>
        <p:spPr>
          <a:xfrm>
            <a:off x="1847215" y="2233295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67840" y="4058285"/>
          <a:ext cx="3053715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11" imgW="1358900" imgH="393700" progId="Equation.KSEE3">
                  <p:embed/>
                </p:oleObj>
              </mc:Choice>
              <mc:Fallback>
                <p:oleObj r:id="rId11" imgW="1358900" imgH="393700" progId="Equation.KSEE3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7840" y="4058285"/>
                        <a:ext cx="3053715" cy="88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74395" y="564515"/>
            <a:ext cx="4192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利用功能关系计算机械能变化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993775" y="2759710"/>
            <a:ext cx="7673340" cy="2171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41705" y="944880"/>
            <a:ext cx="74422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例题</a:t>
            </a:r>
            <a:r>
              <a:rPr lang="en-US" altLang="zh-CN" sz="2800"/>
              <a:t>2</a:t>
            </a:r>
            <a:r>
              <a:rPr lang="zh-CN" altLang="en-US" sz="2800"/>
              <a:t>：一小物块沿斜面向上滑动，然后滑回到原处.物块初动能为</a:t>
            </a:r>
            <a:r>
              <a:rPr lang="en-US" altLang="zh-CN" sz="2800" i="1"/>
              <a:t>E</a:t>
            </a:r>
            <a:r>
              <a:rPr lang="en-US" altLang="zh-CN" sz="2800" baseline="-25000"/>
              <a:t>k0</a:t>
            </a:r>
            <a:r>
              <a:rPr lang="zh-CN" altLang="en-US" sz="2800"/>
              <a:t>，与斜面间的动摩擦因数不变，则该过程中，物块的动能与位移关系的图线是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5038" y="5322888"/>
          <a:ext cx="225552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1066800" imgH="228600" progId="Equation.KSEE3">
                  <p:embed/>
                </p:oleObj>
              </mc:Choice>
              <mc:Fallback>
                <p:oleObj r:id="rId5" imgW="10668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038" y="5322888"/>
                        <a:ext cx="2255520" cy="4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16538" y="5098098"/>
          <a:ext cx="1262380" cy="81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7" imgW="596900" imgH="393700" progId="Equation.KSEE3">
                  <p:embed/>
                </p:oleObj>
              </mc:Choice>
              <mc:Fallback>
                <p:oleObj r:id="rId7" imgW="596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6538" y="5098098"/>
                        <a:ext cx="1262380" cy="81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6740" y="872490"/>
          <a:ext cx="7935595" cy="509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5" imgW="5276850" imgH="3384550" progId="Office12.Word.TemplateMacroEnabled.12">
                  <p:embed/>
                </p:oleObj>
              </mc:Choice>
              <mc:Fallback>
                <p:oleObj r:id="rId5" imgW="5276850" imgH="3384550" progId="Office12.Word.TemplateMacroEnabled.12">
                  <p:embed/>
                  <p:pic>
                    <p:nvPicPr>
                      <p:cNvPr id="0" name="图片 163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" y="872490"/>
                        <a:ext cx="7935595" cy="509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31190" y="303530"/>
            <a:ext cx="1450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例题</a:t>
            </a:r>
            <a:r>
              <a:rPr lang="en-US" altLang="zh-CN" sz="2400"/>
              <a:t>3</a:t>
            </a:r>
            <a:r>
              <a:rPr lang="zh-CN" altLang="en-US" sz="2400"/>
              <a:t>：</a:t>
            </a: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610"/>
          <p:cNvGraphicFramePr>
            <a:graphicFrameLocks noChangeAspect="1"/>
          </p:cNvGraphicFramePr>
          <p:nvPr/>
        </p:nvGraphicFramePr>
        <p:xfrm>
          <a:off x="2940685" y="4314825"/>
          <a:ext cx="2089785" cy="103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4" imgW="786765" imgH="393700" progId="Equation.DSMT4">
                  <p:embed/>
                </p:oleObj>
              </mc:Choice>
              <mc:Fallback>
                <p:oleObj r:id="rId4" imgW="7867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685" y="4314825"/>
                        <a:ext cx="2089785" cy="1037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0" y="868680"/>
            <a:ext cx="4467860" cy="3314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图片 773" descr="说明: C:\Users\apple\Desktop\高考评价\20150609_131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43594" r="19287" b="40804"/>
          <a:stretch>
            <a:fillRect/>
          </a:stretch>
        </p:blipFill>
        <p:spPr>
          <a:xfrm>
            <a:off x="1024255" y="1174115"/>
            <a:ext cx="4367530" cy="1089660"/>
          </a:xfrm>
          <a:prstGeom prst="rect">
            <a:avLst/>
          </a:prstGeom>
          <a:noFill/>
        </p:spPr>
      </p:pic>
      <p:graphicFrame>
        <p:nvGraphicFramePr>
          <p:cNvPr id="2" name="对象 -2147482607"/>
          <p:cNvGraphicFramePr>
            <a:graphicFrameLocks noChangeAspect="1"/>
          </p:cNvGraphicFramePr>
          <p:nvPr/>
        </p:nvGraphicFramePr>
        <p:xfrm>
          <a:off x="1736725" y="2870835"/>
          <a:ext cx="540258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5" imgW="2730500" imgH="393700" progId="Equation.DSMT4">
                  <p:embed/>
                </p:oleObj>
              </mc:Choice>
              <mc:Fallback>
                <p:oleObj r:id="rId5" imgW="27305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725" y="2870835"/>
                        <a:ext cx="5402580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985" y="448310"/>
            <a:ext cx="3054985" cy="217233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36725" y="3747135"/>
          <a:ext cx="5220970" cy="7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8" imgW="2578100" imgH="393700" progId="Equation.KSEE3">
                  <p:embed/>
                </p:oleObj>
              </mc:Choice>
              <mc:Fallback>
                <p:oleObj r:id="rId8" imgW="2578100" imgH="393700" progId="Equation.KSEE3">
                  <p:embed/>
                  <p:pic>
                    <p:nvPicPr>
                      <p:cNvPr id="0" name="图片 1740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6725" y="3747135"/>
                        <a:ext cx="5220970" cy="79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36725" y="4621530"/>
          <a:ext cx="266446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10" imgW="1155700" imgH="393700" progId="Equation.KSEE3">
                  <p:embed/>
                </p:oleObj>
              </mc:Choice>
              <mc:Fallback>
                <p:oleObj r:id="rId10" imgW="1155700" imgH="393700" progId="Equation.KSEE3">
                  <p:embed/>
                  <p:pic>
                    <p:nvPicPr>
                      <p:cNvPr id="0" name="图片 1740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36725" y="4621530"/>
                        <a:ext cx="266446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19"/>
          <p:cNvGraphicFramePr>
            <a:graphicFrameLocks noChangeAspect="1"/>
          </p:cNvGraphicFramePr>
          <p:nvPr/>
        </p:nvGraphicFramePr>
        <p:xfrm>
          <a:off x="1823403" y="5656898"/>
          <a:ext cx="301815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12" imgW="1663700" imgH="393700" progId="Equation.3">
                  <p:embed/>
                </p:oleObj>
              </mc:Choice>
              <mc:Fallback>
                <p:oleObj r:id="rId12" imgW="1663700" imgH="393700" progId="Equation.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3403" y="5656898"/>
                        <a:ext cx="3018155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8545" y="1172210"/>
            <a:ext cx="73298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（1）理解功和功率。了解生产生活中常见机械的功率大小及其意义。</a:t>
            </a:r>
          </a:p>
          <a:p>
            <a:r>
              <a:rPr lang="zh-CN" altLang="en-US" sz="2000"/>
              <a:t>（2）理解动能和动能定理。能用动能定理解释生产生活中的现象。</a:t>
            </a:r>
          </a:p>
          <a:p>
            <a:r>
              <a:rPr lang="zh-CN" altLang="en-US" sz="2000"/>
              <a:t>（3）理解重力势能，知道重力势能的变化与重力做功的关系。定性了解弹性势能。</a:t>
            </a:r>
          </a:p>
          <a:p>
            <a:r>
              <a:rPr lang="zh-CN" altLang="en-US" sz="2000"/>
              <a:t>（4）通过实验，验证机械能守恒定律。理解机械能守恒定律，体会守恒观念对认识物理规律的重要性。能用机械能守恒定律分析生产生活中的有关问题。</a:t>
            </a:r>
          </a:p>
          <a:p>
            <a:r>
              <a:rPr lang="zh-CN" altLang="en-US" sz="2000"/>
              <a:t>（5）了解自然界中存在多种形式的能量。知道不同形式的能量可互相转化，在转化过程中能量总量保持不变，能量转化是有</a:t>
            </a:r>
            <a:r>
              <a:rPr lang="zh-CN" altLang="en-US" sz="2000">
                <a:solidFill>
                  <a:srgbClr val="FF0000"/>
                </a:solidFill>
              </a:rPr>
              <a:t>方向性</a:t>
            </a:r>
            <a:r>
              <a:rPr lang="zh-CN" altLang="en-US" sz="2000"/>
              <a:t>的。</a:t>
            </a:r>
          </a:p>
          <a:p>
            <a:r>
              <a:rPr lang="zh-CN" altLang="en-US" sz="2000"/>
              <a:t>（6）知道利用能量是人类生存和社会发展的必要条件之一。</a:t>
            </a:r>
          </a:p>
          <a:p>
            <a:r>
              <a:rPr lang="zh-CN" altLang="en-US" sz="2000"/>
              <a:t>（7）知道</a:t>
            </a:r>
            <a:r>
              <a:rPr lang="zh-CN" altLang="en-US" sz="2000">
                <a:solidFill>
                  <a:srgbClr val="FF0000"/>
                </a:solidFill>
              </a:rPr>
              <a:t>合理使用能源</a:t>
            </a:r>
            <a:r>
              <a:rPr lang="zh-CN" altLang="en-US" sz="2000"/>
              <a:t>的重要性，具有可持续发展观念，养成节能的习惯。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5180" y="557530"/>
            <a:ext cx="4994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2017</a:t>
            </a:r>
            <a:r>
              <a:rPr lang="zh-CN" altLang="en-US" sz="2400">
                <a:solidFill>
                  <a:srgbClr val="FF0000"/>
                </a:solidFill>
              </a:rPr>
              <a:t>年物理学科指导意见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456690" y="831850"/>
            <a:ext cx="62306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zh-CN" sz="2000" b="0">
                <a:ea typeface="宋体" panose="02010600030101010101" pitchFamily="2" charset="-122"/>
              </a:rPr>
              <a:t>．求滑动摩擦力所做的功；并与弹力做功比较，说明为什么不存在与摩擦力对应的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sz="2000" b="0">
                <a:ea typeface="宋体" panose="02010600030101010101" pitchFamily="2" charset="-122"/>
              </a:rPr>
              <a:t>摩擦力势能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sz="2000" b="0">
                <a:ea typeface="宋体" panose="02010600030101010101" pitchFamily="2" charset="-122"/>
              </a:rPr>
              <a:t>的概念。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7100" y="2544445"/>
            <a:ext cx="141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势能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64405" y="2492375"/>
            <a:ext cx="1590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位能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0475" y="3788410"/>
            <a:ext cx="6734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与势能相对应的力被称为保守力，保守力做功的特点是与路径无关，只决定于初末位置。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57985" y="1630045"/>
          <a:ext cx="497395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4" imgW="3124200" imgH="241300" progId="Equation.KSEE3">
                  <p:embed/>
                </p:oleObj>
              </mc:Choice>
              <mc:Fallback>
                <p:oleObj r:id="rId4" imgW="3124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985" y="1630045"/>
                        <a:ext cx="497395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4750" y="2108200"/>
          <a:ext cx="2893060" cy="4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6" imgW="1600200" imgH="241300" progId="Equation.KSEE3">
                  <p:embed/>
                </p:oleObj>
              </mc:Choice>
              <mc:Fallback>
                <p:oleObj r:id="rId6" imgW="1600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4750" y="2108200"/>
                        <a:ext cx="2893060" cy="43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1854835"/>
            <a:ext cx="3451225" cy="2459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0095" y="474345"/>
            <a:ext cx="76238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例题</a:t>
            </a:r>
            <a:r>
              <a:rPr lang="en-US" altLang="zh-CN" sz="2400"/>
              <a:t>4</a:t>
            </a:r>
            <a:r>
              <a:rPr lang="zh-CN" altLang="en-US" sz="2400"/>
              <a:t>：已知两光滑平行金属导轨宽度为</a:t>
            </a:r>
            <a:r>
              <a:rPr lang="en-US" altLang="zh-CN" sz="2400"/>
              <a:t>L</a:t>
            </a:r>
            <a:r>
              <a:rPr lang="zh-CN" altLang="en-US" sz="2400"/>
              <a:t>，倾斜角度为</a:t>
            </a:r>
            <a:r>
              <a:rPr lang="en-US" altLang="zh-CN" sz="2400"/>
              <a:t>θ</a:t>
            </a:r>
            <a:r>
              <a:rPr lang="zh-CN" altLang="en-US" sz="2400"/>
              <a:t>，空间存在垂直导轨平面向上的匀强磁场</a:t>
            </a:r>
            <a:r>
              <a:rPr lang="en-US" altLang="zh-CN" sz="2400"/>
              <a:t>B</a:t>
            </a:r>
            <a:r>
              <a:rPr lang="zh-CN" altLang="en-US" sz="2400"/>
              <a:t>，上端接一电阻</a:t>
            </a:r>
            <a:r>
              <a:rPr lang="en-US" altLang="zh-CN" sz="2400"/>
              <a:t>R</a:t>
            </a:r>
            <a:r>
              <a:rPr lang="zh-CN" altLang="en-US" sz="2400"/>
              <a:t>，一根质量为</a:t>
            </a:r>
            <a:r>
              <a:rPr lang="en-US" altLang="zh-CN" sz="2400"/>
              <a:t>m</a:t>
            </a:r>
            <a:r>
              <a:rPr lang="zh-CN" altLang="en-US" sz="2400"/>
              <a:t>金属杆从轨道上方由静止滑下，当杆下滑距离为</a:t>
            </a:r>
            <a:r>
              <a:rPr lang="en-US" altLang="zh-CN" sz="2400"/>
              <a:t>s</a:t>
            </a:r>
            <a:r>
              <a:rPr lang="zh-CN" altLang="en-US" sz="2400"/>
              <a:t>时，杆的速度为</a:t>
            </a:r>
            <a:r>
              <a:rPr lang="en-US" altLang="zh-CN" sz="2400"/>
              <a:t>v</a:t>
            </a:r>
            <a:r>
              <a:rPr lang="zh-CN" altLang="en-US" sz="2400"/>
              <a:t>，金属杆和导轨电阻不计。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610" y="221932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）求杆下滑</a:t>
            </a:r>
            <a:r>
              <a:rPr lang="en-US" altLang="zh-CN" sz="2400"/>
              <a:t>s</a:t>
            </a:r>
            <a:r>
              <a:rPr lang="zh-CN" altLang="en-US" sz="2400"/>
              <a:t>的过程中，安培力所做的功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1245" y="3177540"/>
          <a:ext cx="338645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6" imgW="1625600" imgH="241300" progId="Equation.KSEE3">
                  <p:embed/>
                </p:oleObj>
              </mc:Choice>
              <mc:Fallback>
                <p:oleObj r:id="rId6" imgW="1625600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1245" y="3177540"/>
                        <a:ext cx="3386455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76350" y="3680460"/>
          <a:ext cx="2744470" cy="74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8" imgW="1447800" imgH="393700" progId="Equation.KSEE3">
                  <p:embed/>
                </p:oleObj>
              </mc:Choice>
              <mc:Fallback>
                <p:oleObj r:id="rId8" imgW="1447800" imgH="393700" progId="Equation.KSEE3">
                  <p:embed/>
                  <p:pic>
                    <p:nvPicPr>
                      <p:cNvPr id="0" name="图片 184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6350" y="3680460"/>
                        <a:ext cx="2744470" cy="74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3575" y="4518660"/>
            <a:ext cx="590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）求杆下滑</a:t>
            </a:r>
            <a:r>
              <a:rPr lang="en-US" altLang="zh-CN" sz="2400"/>
              <a:t>s</a:t>
            </a:r>
            <a:r>
              <a:rPr lang="zh-CN" altLang="en-US" sz="2400"/>
              <a:t>的过程中，电阻上的发热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9435" y="5182235"/>
          <a:ext cx="280479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r:id="rId10" imgW="1346200" imgH="241300" progId="Equation.KSEE3">
                  <p:embed/>
                </p:oleObj>
              </mc:Choice>
              <mc:Fallback>
                <p:oleObj r:id="rId10" imgW="1346200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9435" y="5182235"/>
                        <a:ext cx="2804795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9118" y="5833745"/>
          <a:ext cx="275082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12" imgW="1320165" imgH="241300" progId="Equation.KSEE3">
                  <p:embed/>
                </p:oleObj>
              </mc:Choice>
              <mc:Fallback>
                <p:oleObj r:id="rId12" imgW="1320165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9118" y="5833745"/>
                        <a:ext cx="275082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2530" y="3983990"/>
          <a:ext cx="3686810" cy="87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r:id="rId14" imgW="1016000" imgH="241300" progId="Equation.KSEE3">
                  <p:embed/>
                </p:oleObj>
              </mc:Choice>
              <mc:Fallback>
                <p:oleObj r:id="rId14" imgW="1016000" imgH="241300" progId="Equation.KSEE3">
                  <p:embed/>
                  <p:pic>
                    <p:nvPicPr>
                      <p:cNvPr id="0" name="图片 1843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02530" y="3983990"/>
                        <a:ext cx="3686810" cy="875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16" imgW="914400" imgH="215900" progId="Equation.KSEE3">
                  <p:embed/>
                </p:oleObj>
              </mc:Choice>
              <mc:Fallback>
                <p:oleObj r:id="rId16" imgW="914400" imgH="215900" progId="Equation.KSEE3">
                  <p:embed/>
                  <p:pic>
                    <p:nvPicPr>
                      <p:cNvPr id="0" name="图片 1843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090795" y="5081270"/>
            <a:ext cx="36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请你证明，任意瞬间金属杆克服安培力做功的功率总等于电阻发热功率。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4385" name="Group 1556" descr="6ec8aac122bd4f6e"/>
          <p:cNvGrpSpPr/>
          <p:nvPr/>
        </p:nvGrpSpPr>
        <p:grpSpPr>
          <a:xfrm>
            <a:off x="3133090" y="4616450"/>
            <a:ext cx="3825875" cy="1874520"/>
            <a:chOff x="0" y="0"/>
            <a:chExt cx="4506" cy="1941"/>
          </a:xfrm>
        </p:grpSpPr>
        <p:sp>
          <p:nvSpPr>
            <p:cNvPr id="1073744386" name="Picture 1557"/>
            <p:cNvSpPr>
              <a:spLocks noChangeAspect="1" noTextEdit="1"/>
            </p:cNvSpPr>
            <p:nvPr/>
          </p:nvSpPr>
          <p:spPr>
            <a:xfrm>
              <a:off x="0" y="0"/>
              <a:ext cx="4506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387" name="Text Box 1558" descr="6ec8aac122bd4f6e"/>
            <p:cNvSpPr txBox="1"/>
            <p:nvPr/>
          </p:nvSpPr>
          <p:spPr>
            <a:xfrm>
              <a:off x="1894" y="1647"/>
              <a:ext cx="618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/>
            <a:lstStyle/>
            <a:p>
              <a:pPr algn="ctr"/>
              <a:r>
                <a:rPr lang="zh-CN" altLang="en-US"/>
                <a:t>图22</a:t>
              </a:r>
            </a:p>
            <a:p>
              <a:endParaRPr lang="zh-CN" altLang="en-US"/>
            </a:p>
          </p:txBody>
        </p:sp>
        <p:grpSp>
          <p:nvGrpSpPr>
            <p:cNvPr id="1073744388" name="Group 1559" descr="6ec8aac122bd4f6e"/>
            <p:cNvGrpSpPr/>
            <p:nvPr/>
          </p:nvGrpSpPr>
          <p:grpSpPr>
            <a:xfrm>
              <a:off x="0" y="0"/>
              <a:ext cx="4491" cy="1722"/>
              <a:chOff x="0" y="0"/>
              <a:chExt cx="4491" cy="1722"/>
            </a:xfrm>
          </p:grpSpPr>
          <p:sp>
            <p:nvSpPr>
              <p:cNvPr id="1073744389" name="Text Box 1560" descr="6ec8aac122bd4f6e"/>
              <p:cNvSpPr txBox="1"/>
              <p:nvPr/>
            </p:nvSpPr>
            <p:spPr>
              <a:xfrm>
                <a:off x="1528" y="804"/>
                <a:ext cx="190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0" name="Text Box 1561" descr="6ec8aac122bd4f6e"/>
              <p:cNvSpPr txBox="1"/>
              <p:nvPr/>
            </p:nvSpPr>
            <p:spPr>
              <a:xfrm>
                <a:off x="402" y="807"/>
                <a:ext cx="196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1" name="Text Box 1562" descr="6ec8aac122bd4f6e"/>
              <p:cNvSpPr txBox="1"/>
              <p:nvPr/>
            </p:nvSpPr>
            <p:spPr>
              <a:xfrm>
                <a:off x="3716" y="828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2" name="Text Box 1563" descr="6ec8aac122bd4f6e"/>
              <p:cNvSpPr txBox="1"/>
              <p:nvPr/>
            </p:nvSpPr>
            <p:spPr>
              <a:xfrm>
                <a:off x="2706" y="822"/>
                <a:ext cx="238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3" name="Text Box 1564" descr="6ec8aac122bd4f6e"/>
              <p:cNvSpPr txBox="1"/>
              <p:nvPr/>
            </p:nvSpPr>
            <p:spPr>
              <a:xfrm>
                <a:off x="3152" y="822"/>
                <a:ext cx="261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4" name="Text Box 1565" descr="6ec8aac122bd4f6e"/>
              <p:cNvSpPr txBox="1"/>
              <p:nvPr/>
            </p:nvSpPr>
            <p:spPr>
              <a:xfrm>
                <a:off x="920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5" name="Text Box 1566" descr="6ec8aac122bd4f6e"/>
              <p:cNvSpPr txBox="1"/>
              <p:nvPr/>
            </p:nvSpPr>
            <p:spPr>
              <a:xfrm>
                <a:off x="2174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6" name="Text Box 1567" descr="6ec8aac122bd4f6e"/>
              <p:cNvSpPr txBox="1"/>
              <p:nvPr/>
            </p:nvSpPr>
            <p:spPr>
              <a:xfrm>
                <a:off x="78" y="60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P</a:t>
                </a:r>
              </a:p>
              <a:p>
                <a:endParaRPr lang="zh-CN" altLang="en-US"/>
              </a:p>
            </p:txBody>
          </p:sp>
          <p:sp>
            <p:nvSpPr>
              <p:cNvPr id="1073744397" name="Text Box 1568" descr="6ec8aac122bd4f6e"/>
              <p:cNvSpPr txBox="1"/>
              <p:nvPr/>
            </p:nvSpPr>
            <p:spPr>
              <a:xfrm>
                <a:off x="0" y="1272"/>
                <a:ext cx="25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M</a:t>
                </a:r>
              </a:p>
              <a:p>
                <a:endParaRPr lang="zh-CN" altLang="en-US"/>
              </a:p>
            </p:txBody>
          </p:sp>
          <p:sp>
            <p:nvSpPr>
              <p:cNvPr id="1073744398" name="Text Box 1569" descr="6ec8aac122bd4f6e"/>
              <p:cNvSpPr txBox="1"/>
              <p:nvPr/>
            </p:nvSpPr>
            <p:spPr>
              <a:xfrm>
                <a:off x="4106" y="57"/>
                <a:ext cx="220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Q</a:t>
                </a:r>
              </a:p>
              <a:p>
                <a:endParaRPr lang="zh-CN" altLang="en-US"/>
              </a:p>
            </p:txBody>
          </p:sp>
          <p:sp>
            <p:nvSpPr>
              <p:cNvPr id="1073744399" name="Text Box 1570" descr="6ec8aac122bd4f6e"/>
              <p:cNvSpPr txBox="1"/>
              <p:nvPr/>
            </p:nvSpPr>
            <p:spPr>
              <a:xfrm>
                <a:off x="4106" y="1272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N</a:t>
                </a:r>
              </a:p>
              <a:p>
                <a:endParaRPr lang="zh-CN" altLang="en-US"/>
              </a:p>
            </p:txBody>
          </p:sp>
          <p:sp>
            <p:nvSpPr>
              <p:cNvPr id="1073744400" name="Text Box 1571" descr="6ec8aac122bd4f6e"/>
              <p:cNvSpPr txBox="1"/>
              <p:nvPr/>
            </p:nvSpPr>
            <p:spPr>
              <a:xfrm>
                <a:off x="2046" y="21"/>
                <a:ext cx="19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a</a:t>
                </a:r>
              </a:p>
              <a:p>
                <a:endParaRPr lang="zh-CN" altLang="en-US"/>
              </a:p>
            </p:txBody>
          </p:sp>
          <p:sp>
            <p:nvSpPr>
              <p:cNvPr id="1073744401" name="Text Box 1572" descr="6ec8aac122bd4f6e"/>
              <p:cNvSpPr txBox="1"/>
              <p:nvPr/>
            </p:nvSpPr>
            <p:spPr>
              <a:xfrm>
                <a:off x="2052" y="1347"/>
                <a:ext cx="16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402" name="Text Box 1573" descr="6ec8aac122bd4f6e"/>
              <p:cNvSpPr txBox="1"/>
              <p:nvPr/>
            </p:nvSpPr>
            <p:spPr>
              <a:xfrm>
                <a:off x="2698" y="0"/>
                <a:ext cx="17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d</a:t>
                </a:r>
              </a:p>
              <a:p>
                <a:endParaRPr lang="zh-CN" altLang="en-US"/>
              </a:p>
            </p:txBody>
          </p:sp>
          <p:sp>
            <p:nvSpPr>
              <p:cNvPr id="1073744403" name="Text Box 1574" descr="6ec8aac122bd4f6e"/>
              <p:cNvSpPr txBox="1"/>
              <p:nvPr/>
            </p:nvSpPr>
            <p:spPr>
              <a:xfrm>
                <a:off x="2696" y="1305"/>
                <a:ext cx="13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c</a:t>
                </a:r>
              </a:p>
              <a:p>
                <a:endParaRPr lang="zh-CN" altLang="en-US"/>
              </a:p>
            </p:txBody>
          </p:sp>
          <p:sp>
            <p:nvSpPr>
              <p:cNvPr id="1073744404" name="Text Box 1575" descr="6ec8aac122bd4f6e"/>
              <p:cNvSpPr txBox="1"/>
              <p:nvPr/>
            </p:nvSpPr>
            <p:spPr>
              <a:xfrm>
                <a:off x="4332" y="777"/>
                <a:ext cx="159" cy="3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v</a:t>
                </a:r>
              </a:p>
              <a:p>
                <a:endParaRPr lang="zh-CN" altLang="en-US"/>
              </a:p>
            </p:txBody>
          </p:sp>
          <p:grpSp>
            <p:nvGrpSpPr>
              <p:cNvPr id="1073744405" name="Group 1576"/>
              <p:cNvGrpSpPr/>
              <p:nvPr/>
            </p:nvGrpSpPr>
            <p:grpSpPr>
              <a:xfrm rot="5400000">
                <a:off x="1749" y="-1293"/>
                <a:ext cx="1154" cy="4257"/>
                <a:chOff x="0" y="0"/>
                <a:chExt cx="1154" cy="4257"/>
              </a:xfrm>
            </p:grpSpPr>
            <p:sp>
              <p:nvSpPr>
                <p:cNvPr id="1073744406" name="Rectangle 1577" descr="6ec8aac122bd4f6e"/>
                <p:cNvSpPr/>
                <p:nvPr/>
              </p:nvSpPr>
              <p:spPr>
                <a:xfrm>
                  <a:off x="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7" name="Rectangle 1578" descr="6ec8aac122bd4f6e"/>
                <p:cNvSpPr/>
                <p:nvPr/>
              </p:nvSpPr>
              <p:spPr>
                <a:xfrm>
                  <a:off x="108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8" name="Line 1579"/>
                <p:cNvSpPr/>
                <p:nvPr/>
              </p:nvSpPr>
              <p:spPr>
                <a:xfrm>
                  <a:off x="74" y="425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09" name="Line 1580"/>
                <p:cNvSpPr/>
                <p:nvPr/>
              </p:nvSpPr>
              <p:spPr>
                <a:xfrm>
                  <a:off x="60" y="2022"/>
                  <a:ext cx="108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0" name="Line 1581"/>
                <p:cNvSpPr/>
                <p:nvPr/>
              </p:nvSpPr>
              <p:spPr>
                <a:xfrm>
                  <a:off x="29" y="146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1" name="Line 1582"/>
                <p:cNvSpPr/>
                <p:nvPr/>
              </p:nvSpPr>
              <p:spPr>
                <a:xfrm>
                  <a:off x="60" y="94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2" name="Line 1583"/>
                <p:cNvSpPr/>
                <p:nvPr/>
              </p:nvSpPr>
              <p:spPr>
                <a:xfrm>
                  <a:off x="44" y="38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3" name="Line 1584"/>
                <p:cNvSpPr/>
                <p:nvPr/>
              </p:nvSpPr>
              <p:spPr>
                <a:xfrm>
                  <a:off x="44" y="370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4" name="Line 1585"/>
                <p:cNvSpPr/>
                <p:nvPr/>
              </p:nvSpPr>
              <p:spPr>
                <a:xfrm>
                  <a:off x="28" y="314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5" name="Line 1586"/>
                <p:cNvSpPr/>
                <p:nvPr/>
              </p:nvSpPr>
              <p:spPr>
                <a:xfrm>
                  <a:off x="60" y="257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6" name="Rectangle 1587" descr="6ec8aac122bd4f6e"/>
                <p:cNvSpPr/>
                <p:nvPr/>
              </p:nvSpPr>
              <p:spPr>
                <a:xfrm>
                  <a:off x="40" y="1767"/>
                  <a:ext cx="1082" cy="555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17" name="Line 1588"/>
                <p:cNvSpPr/>
                <p:nvPr/>
              </p:nvSpPr>
              <p:spPr>
                <a:xfrm>
                  <a:off x="570" y="57"/>
                  <a:ext cx="0" cy="33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073744418" name="Group 1589"/>
                <p:cNvGrpSpPr/>
                <p:nvPr/>
              </p:nvGrpSpPr>
              <p:grpSpPr>
                <a:xfrm>
                  <a:off x="254" y="2118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19" name="Group 159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0" name="Line 159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1" name="Line 159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2" name="Group 159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3" name="Line 159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4" name="Line 159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5" name="Group 159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6" name="Line 159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7" name="Line 159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28" name="Group 1599"/>
                <p:cNvGrpSpPr/>
                <p:nvPr/>
              </p:nvGrpSpPr>
              <p:grpSpPr>
                <a:xfrm>
                  <a:off x="248" y="2412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29" name="Group 160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0" name="Line 160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1" name="Line 160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2" name="Group 160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3" name="Line 160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4" name="Line 160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5" name="Group 160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6" name="Line 160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7" name="Line 160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38" name="Group 1609"/>
                <p:cNvGrpSpPr/>
                <p:nvPr/>
              </p:nvGrpSpPr>
              <p:grpSpPr>
                <a:xfrm>
                  <a:off x="230" y="1068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39" name="Group 1610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40" name="Group 161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1" name="Line 161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2" name="Line 161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3" name="Group 161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4" name="Line 161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5" name="Line 161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6" name="Group 161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7" name="Line 161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8" name="Line 161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49" name="Group 1620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50" name="Group 162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1" name="Line 162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2" name="Line 162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3" name="Group 162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4" name="Line 162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5" name="Line 162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6" name="Group 162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7" name="Line 162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8" name="Line 162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59" name="Group 1630"/>
                <p:cNvGrpSpPr/>
                <p:nvPr/>
              </p:nvGrpSpPr>
              <p:grpSpPr>
                <a:xfrm>
                  <a:off x="248" y="3294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60" name="Group 1631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61" name="Group 163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2" name="Line 163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3" name="Line 163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4" name="Group 163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5" name="Line 163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6" name="Line 163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7" name="Group 163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8" name="Line 163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9" name="Line 164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70" name="Group 1641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71" name="Group 164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2" name="Line 164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3" name="Line 164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4" name="Group 164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5" name="Line 164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6" name="Line 164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7" name="Group 164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8" name="Line 164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9" name="Line 165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80" name="Group 1651"/>
                <p:cNvGrpSpPr/>
                <p:nvPr/>
              </p:nvGrpSpPr>
              <p:grpSpPr>
                <a:xfrm>
                  <a:off x="234" y="158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81" name="Group 1652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2" name="Oval 1653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3" name="Oval 1654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4" name="Oval 1655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85" name="Group 1656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6" name="Oval 1657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7" name="Oval 1658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8" name="Oval 1659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89" name="Group 1660"/>
                <p:cNvGrpSpPr/>
                <p:nvPr/>
              </p:nvGrpSpPr>
              <p:grpSpPr>
                <a:xfrm>
                  <a:off x="252" y="50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0" name="Group 1661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1" name="Oval 1662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2" name="Oval 1663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3" name="Oval 1664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94" name="Group 1665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5" name="Oval 1666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6" name="Oval 1667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7" name="Oval 1668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98" name="Group 1669"/>
                <p:cNvGrpSpPr/>
                <p:nvPr/>
              </p:nvGrpSpPr>
              <p:grpSpPr>
                <a:xfrm>
                  <a:off x="258" y="270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9" name="Group 1670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0" name="Oval 1671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1" name="Oval 1672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2" name="Oval 1673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03" name="Group 1674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4" name="Oval 1675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5" name="Oval 1676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6" name="Oval 1677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507" name="Group 1678"/>
                <p:cNvGrpSpPr/>
                <p:nvPr/>
              </p:nvGrpSpPr>
              <p:grpSpPr>
                <a:xfrm>
                  <a:off x="258" y="381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508" name="Group 1679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9" name="Oval 1680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0" name="Oval 1681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1" name="Oval 1682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12" name="Group 1683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13" name="Oval 1684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4" name="Oval 1685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5" name="Oval 1686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73744516" name="AutoShape 1687" descr="6ec8aac122bd4f6e"/>
                <p:cNvSpPr/>
                <p:nvPr/>
              </p:nvSpPr>
              <p:spPr>
                <a:xfrm>
                  <a:off x="552" y="0"/>
                  <a:ext cx="36" cy="1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</p:grpSp>
        </p:grpSp>
      </p:grp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1765" y="828040"/>
          <a:ext cx="663003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r:id="rId5" imgW="5276850" imgH="3175000" progId="Office12.Word.TemplateMacroEnabled.12">
                  <p:embed/>
                </p:oleObj>
              </mc:Choice>
              <mc:Fallback>
                <p:oleObj r:id="rId5" imgW="5276850" imgH="3175000" progId="Office12.Word.TemplateMacroEnabled.12">
                  <p:embed/>
                  <p:pic>
                    <p:nvPicPr>
                      <p:cNvPr id="0" name="图片 194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1765" y="828040"/>
                        <a:ext cx="6630035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18235" y="459740"/>
            <a:ext cx="1673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例题</a:t>
            </a:r>
            <a:r>
              <a:rPr lang="en-US" altLang="zh-CN"/>
              <a:t>5</a:t>
            </a:r>
            <a:r>
              <a:rPr lang="zh-CN" altLang="en-US"/>
              <a:t>：</a:t>
            </a: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4385" name="Group 1556" descr="6ec8aac122bd4f6e"/>
          <p:cNvGrpSpPr/>
          <p:nvPr/>
        </p:nvGrpSpPr>
        <p:grpSpPr>
          <a:xfrm>
            <a:off x="4994910" y="1490345"/>
            <a:ext cx="3310890" cy="1424305"/>
            <a:chOff x="0" y="0"/>
            <a:chExt cx="4506" cy="1941"/>
          </a:xfrm>
        </p:grpSpPr>
        <p:sp>
          <p:nvSpPr>
            <p:cNvPr id="1073744386" name="Picture 1557"/>
            <p:cNvSpPr>
              <a:spLocks noChangeAspect="1" noTextEdit="1"/>
            </p:cNvSpPr>
            <p:nvPr/>
          </p:nvSpPr>
          <p:spPr>
            <a:xfrm>
              <a:off x="0" y="0"/>
              <a:ext cx="4506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387" name="Text Box 1558" descr="6ec8aac122bd4f6e"/>
            <p:cNvSpPr txBox="1"/>
            <p:nvPr/>
          </p:nvSpPr>
          <p:spPr>
            <a:xfrm>
              <a:off x="1628" y="1647"/>
              <a:ext cx="884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/>
            <a:lstStyle/>
            <a:p>
              <a:pPr algn="ctr"/>
              <a:r>
                <a:rPr lang="zh-CN" altLang="en-US"/>
                <a:t>图22</a:t>
              </a:r>
            </a:p>
            <a:p>
              <a:endParaRPr lang="zh-CN" altLang="en-US"/>
            </a:p>
          </p:txBody>
        </p:sp>
        <p:grpSp>
          <p:nvGrpSpPr>
            <p:cNvPr id="1073744388" name="Group 1559" descr="6ec8aac122bd4f6e"/>
            <p:cNvGrpSpPr/>
            <p:nvPr/>
          </p:nvGrpSpPr>
          <p:grpSpPr>
            <a:xfrm>
              <a:off x="0" y="0"/>
              <a:ext cx="4491" cy="1722"/>
              <a:chOff x="0" y="0"/>
              <a:chExt cx="4491" cy="1722"/>
            </a:xfrm>
          </p:grpSpPr>
          <p:sp>
            <p:nvSpPr>
              <p:cNvPr id="1073744389" name="Text Box 1560" descr="6ec8aac122bd4f6e"/>
              <p:cNvSpPr txBox="1"/>
              <p:nvPr/>
            </p:nvSpPr>
            <p:spPr>
              <a:xfrm>
                <a:off x="1528" y="804"/>
                <a:ext cx="190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0" name="Text Box 1561" descr="6ec8aac122bd4f6e"/>
              <p:cNvSpPr txBox="1"/>
              <p:nvPr/>
            </p:nvSpPr>
            <p:spPr>
              <a:xfrm>
                <a:off x="402" y="807"/>
                <a:ext cx="196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1" name="Text Box 1562" descr="6ec8aac122bd4f6e"/>
              <p:cNvSpPr txBox="1"/>
              <p:nvPr/>
            </p:nvSpPr>
            <p:spPr>
              <a:xfrm>
                <a:off x="3716" y="828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2" name="Text Box 1563" descr="6ec8aac122bd4f6e"/>
              <p:cNvSpPr txBox="1"/>
              <p:nvPr/>
            </p:nvSpPr>
            <p:spPr>
              <a:xfrm>
                <a:off x="2706" y="822"/>
                <a:ext cx="238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3" name="Text Box 1564" descr="6ec8aac122bd4f6e"/>
              <p:cNvSpPr txBox="1"/>
              <p:nvPr/>
            </p:nvSpPr>
            <p:spPr>
              <a:xfrm>
                <a:off x="3152" y="822"/>
                <a:ext cx="261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4" name="Text Box 1565" descr="6ec8aac122bd4f6e"/>
              <p:cNvSpPr txBox="1"/>
              <p:nvPr/>
            </p:nvSpPr>
            <p:spPr>
              <a:xfrm>
                <a:off x="920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5" name="Text Box 1566" descr="6ec8aac122bd4f6e"/>
              <p:cNvSpPr txBox="1"/>
              <p:nvPr/>
            </p:nvSpPr>
            <p:spPr>
              <a:xfrm>
                <a:off x="2174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6" name="Text Box 1567" descr="6ec8aac122bd4f6e"/>
              <p:cNvSpPr txBox="1"/>
              <p:nvPr/>
            </p:nvSpPr>
            <p:spPr>
              <a:xfrm>
                <a:off x="78" y="60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P</a:t>
                </a:r>
              </a:p>
              <a:p>
                <a:endParaRPr lang="zh-CN" altLang="en-US"/>
              </a:p>
            </p:txBody>
          </p:sp>
          <p:sp>
            <p:nvSpPr>
              <p:cNvPr id="1073744397" name="Text Box 1568" descr="6ec8aac122bd4f6e"/>
              <p:cNvSpPr txBox="1"/>
              <p:nvPr/>
            </p:nvSpPr>
            <p:spPr>
              <a:xfrm>
                <a:off x="0" y="1272"/>
                <a:ext cx="25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M</a:t>
                </a:r>
              </a:p>
              <a:p>
                <a:endParaRPr lang="zh-CN" altLang="en-US"/>
              </a:p>
            </p:txBody>
          </p:sp>
          <p:sp>
            <p:nvSpPr>
              <p:cNvPr id="1073744398" name="Text Box 1569" descr="6ec8aac122bd4f6e"/>
              <p:cNvSpPr txBox="1"/>
              <p:nvPr/>
            </p:nvSpPr>
            <p:spPr>
              <a:xfrm>
                <a:off x="4106" y="57"/>
                <a:ext cx="220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Q</a:t>
                </a:r>
              </a:p>
              <a:p>
                <a:endParaRPr lang="zh-CN" altLang="en-US"/>
              </a:p>
            </p:txBody>
          </p:sp>
          <p:sp>
            <p:nvSpPr>
              <p:cNvPr id="1073744399" name="Text Box 1570" descr="6ec8aac122bd4f6e"/>
              <p:cNvSpPr txBox="1"/>
              <p:nvPr/>
            </p:nvSpPr>
            <p:spPr>
              <a:xfrm>
                <a:off x="4106" y="1272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N</a:t>
                </a:r>
              </a:p>
              <a:p>
                <a:endParaRPr lang="zh-CN" altLang="en-US"/>
              </a:p>
            </p:txBody>
          </p:sp>
          <p:sp>
            <p:nvSpPr>
              <p:cNvPr id="1073744400" name="Text Box 1571" descr="6ec8aac122bd4f6e"/>
              <p:cNvSpPr txBox="1"/>
              <p:nvPr/>
            </p:nvSpPr>
            <p:spPr>
              <a:xfrm>
                <a:off x="2046" y="21"/>
                <a:ext cx="19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a</a:t>
                </a:r>
              </a:p>
              <a:p>
                <a:endParaRPr lang="zh-CN" altLang="en-US"/>
              </a:p>
            </p:txBody>
          </p:sp>
          <p:sp>
            <p:nvSpPr>
              <p:cNvPr id="1073744401" name="Text Box 1572" descr="6ec8aac122bd4f6e"/>
              <p:cNvSpPr txBox="1"/>
              <p:nvPr/>
            </p:nvSpPr>
            <p:spPr>
              <a:xfrm>
                <a:off x="2052" y="1347"/>
                <a:ext cx="16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402" name="Text Box 1573" descr="6ec8aac122bd4f6e"/>
              <p:cNvSpPr txBox="1"/>
              <p:nvPr/>
            </p:nvSpPr>
            <p:spPr>
              <a:xfrm>
                <a:off x="2698" y="0"/>
                <a:ext cx="17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d</a:t>
                </a:r>
              </a:p>
              <a:p>
                <a:endParaRPr lang="zh-CN" altLang="en-US"/>
              </a:p>
            </p:txBody>
          </p:sp>
          <p:sp>
            <p:nvSpPr>
              <p:cNvPr id="1073744403" name="Text Box 1574" descr="6ec8aac122bd4f6e"/>
              <p:cNvSpPr txBox="1"/>
              <p:nvPr/>
            </p:nvSpPr>
            <p:spPr>
              <a:xfrm>
                <a:off x="2696" y="1305"/>
                <a:ext cx="13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c</a:t>
                </a:r>
              </a:p>
              <a:p>
                <a:endParaRPr lang="zh-CN" altLang="en-US"/>
              </a:p>
            </p:txBody>
          </p:sp>
          <p:sp>
            <p:nvSpPr>
              <p:cNvPr id="1073744404" name="Text Box 1575" descr="6ec8aac122bd4f6e"/>
              <p:cNvSpPr txBox="1"/>
              <p:nvPr/>
            </p:nvSpPr>
            <p:spPr>
              <a:xfrm>
                <a:off x="4332" y="777"/>
                <a:ext cx="159" cy="3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v</a:t>
                </a:r>
              </a:p>
              <a:p>
                <a:endParaRPr lang="zh-CN" altLang="en-US"/>
              </a:p>
            </p:txBody>
          </p:sp>
          <p:grpSp>
            <p:nvGrpSpPr>
              <p:cNvPr id="1073744405" name="Group 1576"/>
              <p:cNvGrpSpPr/>
              <p:nvPr/>
            </p:nvGrpSpPr>
            <p:grpSpPr>
              <a:xfrm rot="5400000">
                <a:off x="1749" y="-1293"/>
                <a:ext cx="1154" cy="4257"/>
                <a:chOff x="0" y="0"/>
                <a:chExt cx="1154" cy="4257"/>
              </a:xfrm>
            </p:grpSpPr>
            <p:sp>
              <p:nvSpPr>
                <p:cNvPr id="1073744406" name="Rectangle 1577" descr="6ec8aac122bd4f6e"/>
                <p:cNvSpPr/>
                <p:nvPr/>
              </p:nvSpPr>
              <p:spPr>
                <a:xfrm>
                  <a:off x="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7" name="Rectangle 1578" descr="6ec8aac122bd4f6e"/>
                <p:cNvSpPr/>
                <p:nvPr/>
              </p:nvSpPr>
              <p:spPr>
                <a:xfrm>
                  <a:off x="108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8" name="Line 1579"/>
                <p:cNvSpPr/>
                <p:nvPr/>
              </p:nvSpPr>
              <p:spPr>
                <a:xfrm>
                  <a:off x="74" y="425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09" name="Line 1580"/>
                <p:cNvSpPr/>
                <p:nvPr/>
              </p:nvSpPr>
              <p:spPr>
                <a:xfrm>
                  <a:off x="60" y="2022"/>
                  <a:ext cx="108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0" name="Line 1581"/>
                <p:cNvSpPr/>
                <p:nvPr/>
              </p:nvSpPr>
              <p:spPr>
                <a:xfrm>
                  <a:off x="29" y="146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1" name="Line 1582"/>
                <p:cNvSpPr/>
                <p:nvPr/>
              </p:nvSpPr>
              <p:spPr>
                <a:xfrm>
                  <a:off x="60" y="94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2" name="Line 1583"/>
                <p:cNvSpPr/>
                <p:nvPr/>
              </p:nvSpPr>
              <p:spPr>
                <a:xfrm>
                  <a:off x="44" y="38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3" name="Line 1584"/>
                <p:cNvSpPr/>
                <p:nvPr/>
              </p:nvSpPr>
              <p:spPr>
                <a:xfrm>
                  <a:off x="44" y="370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4" name="Line 1585"/>
                <p:cNvSpPr/>
                <p:nvPr/>
              </p:nvSpPr>
              <p:spPr>
                <a:xfrm>
                  <a:off x="28" y="314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5" name="Line 1586"/>
                <p:cNvSpPr/>
                <p:nvPr/>
              </p:nvSpPr>
              <p:spPr>
                <a:xfrm>
                  <a:off x="60" y="257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6" name="Rectangle 1587" descr="6ec8aac122bd4f6e"/>
                <p:cNvSpPr/>
                <p:nvPr/>
              </p:nvSpPr>
              <p:spPr>
                <a:xfrm>
                  <a:off x="40" y="1767"/>
                  <a:ext cx="1082" cy="555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17" name="Line 1588"/>
                <p:cNvSpPr/>
                <p:nvPr/>
              </p:nvSpPr>
              <p:spPr>
                <a:xfrm>
                  <a:off x="570" y="57"/>
                  <a:ext cx="0" cy="33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073744418" name="Group 1589"/>
                <p:cNvGrpSpPr/>
                <p:nvPr/>
              </p:nvGrpSpPr>
              <p:grpSpPr>
                <a:xfrm>
                  <a:off x="254" y="2118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19" name="Group 159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0" name="Line 159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1" name="Line 159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2" name="Group 159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3" name="Line 159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4" name="Line 159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5" name="Group 159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6" name="Line 159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7" name="Line 159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28" name="Group 1599"/>
                <p:cNvGrpSpPr/>
                <p:nvPr/>
              </p:nvGrpSpPr>
              <p:grpSpPr>
                <a:xfrm>
                  <a:off x="248" y="2412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29" name="Group 160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0" name="Line 160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1" name="Line 160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2" name="Group 160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3" name="Line 160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4" name="Line 160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5" name="Group 160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6" name="Line 160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7" name="Line 160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38" name="Group 1609"/>
                <p:cNvGrpSpPr/>
                <p:nvPr/>
              </p:nvGrpSpPr>
              <p:grpSpPr>
                <a:xfrm>
                  <a:off x="230" y="1068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39" name="Group 1610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40" name="Group 161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1" name="Line 161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2" name="Line 161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3" name="Group 161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4" name="Line 161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5" name="Line 161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6" name="Group 161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7" name="Line 161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8" name="Line 161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49" name="Group 1620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50" name="Group 162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1" name="Line 162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2" name="Line 162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3" name="Group 162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4" name="Line 162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5" name="Line 162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6" name="Group 162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7" name="Line 162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8" name="Line 162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59" name="Group 1630"/>
                <p:cNvGrpSpPr/>
                <p:nvPr/>
              </p:nvGrpSpPr>
              <p:grpSpPr>
                <a:xfrm>
                  <a:off x="248" y="3294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60" name="Group 1631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61" name="Group 163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2" name="Line 163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3" name="Line 163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4" name="Group 163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5" name="Line 163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6" name="Line 163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7" name="Group 163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8" name="Line 163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9" name="Line 164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70" name="Group 1641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71" name="Group 164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2" name="Line 164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3" name="Line 164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4" name="Group 164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5" name="Line 164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6" name="Line 164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7" name="Group 164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8" name="Line 164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9" name="Line 165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80" name="Group 1651"/>
                <p:cNvGrpSpPr/>
                <p:nvPr/>
              </p:nvGrpSpPr>
              <p:grpSpPr>
                <a:xfrm>
                  <a:off x="234" y="158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81" name="Group 1652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2" name="Oval 1653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3" name="Oval 1654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4" name="Oval 1655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85" name="Group 1656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6" name="Oval 1657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7" name="Oval 1658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8" name="Oval 1659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89" name="Group 1660"/>
                <p:cNvGrpSpPr/>
                <p:nvPr/>
              </p:nvGrpSpPr>
              <p:grpSpPr>
                <a:xfrm>
                  <a:off x="252" y="50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0" name="Group 1661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1" name="Oval 1662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2" name="Oval 1663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3" name="Oval 1664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94" name="Group 1665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5" name="Oval 1666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6" name="Oval 1667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7" name="Oval 1668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98" name="Group 1669"/>
                <p:cNvGrpSpPr/>
                <p:nvPr/>
              </p:nvGrpSpPr>
              <p:grpSpPr>
                <a:xfrm>
                  <a:off x="258" y="270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9" name="Group 1670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0" name="Oval 1671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1" name="Oval 1672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2" name="Oval 1673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03" name="Group 1674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4" name="Oval 1675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5" name="Oval 1676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6" name="Oval 1677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507" name="Group 1678"/>
                <p:cNvGrpSpPr/>
                <p:nvPr/>
              </p:nvGrpSpPr>
              <p:grpSpPr>
                <a:xfrm>
                  <a:off x="258" y="381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508" name="Group 1679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9" name="Oval 1680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0" name="Oval 1681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1" name="Oval 1682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12" name="Group 1683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13" name="Oval 1684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4" name="Oval 1685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5" name="Oval 1686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73744516" name="AutoShape 1687" descr="6ec8aac122bd4f6e"/>
                <p:cNvSpPr/>
                <p:nvPr/>
              </p:nvSpPr>
              <p:spPr>
                <a:xfrm>
                  <a:off x="552" y="0"/>
                  <a:ext cx="36" cy="1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867410" y="737235"/>
            <a:ext cx="7116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忽略列车所受阻力，磁场匀速向右运动的速度为</a:t>
            </a:r>
            <a:r>
              <a:rPr lang="en-US" altLang="zh-CN"/>
              <a:t>v</a:t>
            </a:r>
            <a:r>
              <a:rPr lang="zh-CN" altLang="en-US"/>
              <a:t>，某时刻列车运动的速度为</a:t>
            </a:r>
            <a:r>
              <a:rPr lang="en-US" altLang="zh-CN"/>
              <a:t>v</a:t>
            </a:r>
            <a:r>
              <a:rPr lang="en-US" altLang="zh-CN" baseline="-25000"/>
              <a:t>1</a:t>
            </a:r>
            <a:r>
              <a:rPr lang="zh-CN" altLang="en-US"/>
              <a:t>，</a:t>
            </a:r>
            <a:r>
              <a:rPr lang="en-US" altLang="zh-CN"/>
              <a:t>v</a:t>
            </a:r>
            <a:r>
              <a:rPr lang="en-US" altLang="zh-CN" baseline="-25000"/>
              <a:t>1</a:t>
            </a:r>
            <a:r>
              <a:rPr lang="en-US" altLang="zh-CN"/>
              <a:t>&lt;v</a:t>
            </a:r>
            <a:r>
              <a:rPr lang="zh-CN" altLang="en-US"/>
              <a:t>，求此时</a:t>
            </a: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）线框所受安培力做功的功率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）线框中电流发热的功率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4135" y="2287270"/>
          <a:ext cx="2009775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4" imgW="1091565" imgH="215900" progId="Equation.KSEE3">
                  <p:embed/>
                </p:oleObj>
              </mc:Choice>
              <mc:Fallback>
                <p:oleObj r:id="rId4" imgW="1091565" imgH="215900" progId="Equation.KSEE3">
                  <p:embed/>
                  <p:pic>
                    <p:nvPicPr>
                      <p:cNvPr id="0" name="图片 204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4135" y="2287270"/>
                        <a:ext cx="2009775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94118" y="3215640"/>
          <a:ext cx="228981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6" imgW="1371600" imgH="393700" progId="Equation.KSEE3">
                  <p:embed/>
                </p:oleObj>
              </mc:Choice>
              <mc:Fallback>
                <p:oleObj r:id="rId6" imgW="1371600" imgH="393700" progId="Equation.KSEE3">
                  <p:embed/>
                  <p:pic>
                    <p:nvPicPr>
                      <p:cNvPr id="0" name="图片 204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4118" y="3215640"/>
                        <a:ext cx="228981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4135" y="4142740"/>
          <a:ext cx="325501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8" imgW="1892300" imgH="419100" progId="Equation.KSEE3">
                  <p:embed/>
                </p:oleObj>
              </mc:Choice>
              <mc:Fallback>
                <p:oleObj r:id="rId8" imgW="18923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4135" y="4142740"/>
                        <a:ext cx="325501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94435" y="5199380"/>
          <a:ext cx="320103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10" imgW="1790700" imgH="419100" progId="Equation.KSEE3">
                  <p:embed/>
                </p:oleObj>
              </mc:Choice>
              <mc:Fallback>
                <p:oleObj r:id="rId10" imgW="17907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4435" y="5199380"/>
                        <a:ext cx="320103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58093" y="5227955"/>
          <a:ext cx="31680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12" imgW="1841500" imgH="419100" progId="Equation.KSEE3">
                  <p:embed/>
                </p:oleObj>
              </mc:Choice>
              <mc:Fallback>
                <p:oleObj r:id="rId12" imgW="18415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58093" y="5227955"/>
                        <a:ext cx="316801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5505" y="817880"/>
          <a:ext cx="320103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4" imgW="1790700" imgH="419100" progId="Equation.KSEE3">
                  <p:embed/>
                </p:oleObj>
              </mc:Choice>
              <mc:Fallback>
                <p:oleObj r:id="rId4" imgW="17907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505" y="817880"/>
                        <a:ext cx="320103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59973" y="728980"/>
          <a:ext cx="31680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6" imgW="1841500" imgH="419100" progId="Equation.KSEE3">
                  <p:embed/>
                </p:oleObj>
              </mc:Choice>
              <mc:Fallback>
                <p:oleObj r:id="rId6" imgW="18415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9973" y="728980"/>
                        <a:ext cx="316801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81325" y="1449705"/>
          <a:ext cx="2576830" cy="6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8" imgW="1016000" imgH="241300" progId="Equation.KSEE3">
                  <p:embed/>
                </p:oleObj>
              </mc:Choice>
              <mc:Fallback>
                <p:oleObj r:id="rId8" imgW="1016000" imgH="241300" progId="Equation.KSEE3">
                  <p:embed/>
                  <p:pic>
                    <p:nvPicPr>
                      <p:cNvPr id="0" name="图片 184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1325" y="1449705"/>
                        <a:ext cx="2576830" cy="61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319270" y="1202055"/>
            <a:ext cx="687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99640" y="2711450"/>
          <a:ext cx="430911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10" imgW="1981200" imgH="419100" progId="Equation.KSEE3">
                  <p:embed/>
                </p:oleObj>
              </mc:Choice>
              <mc:Fallback>
                <p:oleObj r:id="rId10" imgW="19812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9640" y="2711450"/>
                        <a:ext cx="4309110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3744242" name="组合 1073744241"/>
          <p:cNvGrpSpPr/>
          <p:nvPr/>
        </p:nvGrpSpPr>
        <p:grpSpPr>
          <a:xfrm>
            <a:off x="4189730" y="5207179"/>
            <a:ext cx="3445510" cy="1011048"/>
            <a:chOff x="7901" y="2091"/>
            <a:chExt cx="2457" cy="774"/>
          </a:xfrm>
        </p:grpSpPr>
        <p:sp>
          <p:nvSpPr>
            <p:cNvPr id="1073744243" name="椭圆 1073744242"/>
            <p:cNvSpPr/>
            <p:nvPr/>
          </p:nvSpPr>
          <p:spPr>
            <a:xfrm>
              <a:off x="7901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4" name="椭圆 1073744243"/>
            <p:cNvSpPr/>
            <p:nvPr/>
          </p:nvSpPr>
          <p:spPr>
            <a:xfrm>
              <a:off x="10016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5" name="直接连接符 1073744244"/>
            <p:cNvSpPr/>
            <p:nvPr/>
          </p:nvSpPr>
          <p:spPr>
            <a:xfrm>
              <a:off x="8038" y="2488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4246" name="直接连接符 1073744245"/>
            <p:cNvSpPr/>
            <p:nvPr/>
          </p:nvSpPr>
          <p:spPr>
            <a:xfrm>
              <a:off x="8053" y="2713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4247" name="矩形 1073744246"/>
            <p:cNvSpPr/>
            <p:nvPr/>
          </p:nvSpPr>
          <p:spPr>
            <a:xfrm>
              <a:off x="8098" y="2334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8" name="任意多边形 1073744247"/>
            <p:cNvSpPr/>
            <p:nvPr/>
          </p:nvSpPr>
          <p:spPr>
            <a:xfrm>
              <a:off x="10160" y="2413"/>
              <a:ext cx="198" cy="391"/>
            </a:xfrm>
            <a:custGeom>
              <a:avLst/>
              <a:gdLst>
                <a:gd name="txL" fmla="*/ 0 w 21986"/>
                <a:gd name="txT" fmla="*/ 0 h 43200"/>
                <a:gd name="txR" fmla="*/ 21986 w 21986"/>
                <a:gd name="txB" fmla="*/ 43200 h 43200"/>
              </a:gdLst>
              <a:ahLst/>
              <a:cxnLst>
                <a:cxn ang="270">
                  <a:pos x="386" y="0"/>
                </a:cxn>
                <a:cxn ang="90">
                  <a:pos x="0" y="43196"/>
                </a:cxn>
                <a:cxn ang="90">
                  <a:pos x="386" y="21600"/>
                </a:cxn>
              </a:cxnLst>
              <a:rect l="txL" t="txT" r="txR" b="txB"/>
              <a:pathLst>
                <a:path w="21986" h="43200" fill="none">
                  <a:moveTo>
                    <a:pt x="386" y="0"/>
                  </a:moveTo>
                  <a:arcTo wR="21600" hR="21600" stAng="-5400000" swAng="10861439"/>
                </a:path>
                <a:path w="21986" h="43200" stroke="0">
                  <a:moveTo>
                    <a:pt x="386" y="0"/>
                  </a:moveTo>
                  <a:arcTo wR="21600" hR="21600" stAng="-5400000" swAng="10861439"/>
                  <a:lnTo>
                    <a:pt x="38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9" name="矩形 1073744248"/>
            <p:cNvSpPr/>
            <p:nvPr/>
          </p:nvSpPr>
          <p:spPr>
            <a:xfrm>
              <a:off x="8774" y="2319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50" name="椭圆 1073744249"/>
            <p:cNvSpPr/>
            <p:nvPr/>
          </p:nvSpPr>
          <p:spPr>
            <a:xfrm>
              <a:off x="8161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51" name="椭圆 1073744250"/>
            <p:cNvSpPr/>
            <p:nvPr/>
          </p:nvSpPr>
          <p:spPr>
            <a:xfrm>
              <a:off x="9513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252" name="组合 1073744251"/>
            <p:cNvGrpSpPr/>
            <p:nvPr/>
          </p:nvGrpSpPr>
          <p:grpSpPr>
            <a:xfrm>
              <a:off x="8176" y="2160"/>
              <a:ext cx="680" cy="180"/>
              <a:chOff x="3259" y="6213"/>
              <a:chExt cx="740" cy="180"/>
            </a:xfrm>
          </p:grpSpPr>
          <p:sp>
            <p:nvSpPr>
              <p:cNvPr id="1073744253" name="直接连接符 107374425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54" name="直接连接符 107374425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55" name="矩形 107374425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56" name="直接连接符 107374425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257" name="组合 1073744256"/>
            <p:cNvGrpSpPr/>
            <p:nvPr/>
          </p:nvGrpSpPr>
          <p:grpSpPr>
            <a:xfrm>
              <a:off x="8845" y="2160"/>
              <a:ext cx="695" cy="180"/>
              <a:chOff x="8845" y="2160"/>
              <a:chExt cx="695" cy="180"/>
            </a:xfrm>
          </p:grpSpPr>
          <p:sp>
            <p:nvSpPr>
              <p:cNvPr id="1073744258" name="直接连接符 1073744257"/>
              <p:cNvSpPr/>
              <p:nvPr/>
            </p:nvSpPr>
            <p:spPr>
              <a:xfrm>
                <a:off x="8850" y="2250"/>
                <a:ext cx="6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59" name="直接连接符 1073744258"/>
              <p:cNvSpPr/>
              <p:nvPr/>
            </p:nvSpPr>
            <p:spPr>
              <a:xfrm>
                <a:off x="9540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60" name="矩形 1073744259"/>
              <p:cNvSpPr/>
              <p:nvPr/>
            </p:nvSpPr>
            <p:spPr>
              <a:xfrm>
                <a:off x="9098" y="2160"/>
                <a:ext cx="193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61" name="直接连接符 1073744260"/>
              <p:cNvSpPr/>
              <p:nvPr/>
            </p:nvSpPr>
            <p:spPr>
              <a:xfrm>
                <a:off x="8845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262" name="组合 1073744261"/>
            <p:cNvGrpSpPr/>
            <p:nvPr/>
          </p:nvGrpSpPr>
          <p:grpSpPr>
            <a:xfrm>
              <a:off x="8191" y="2505"/>
              <a:ext cx="1360" cy="180"/>
              <a:chOff x="3259" y="6213"/>
              <a:chExt cx="740" cy="180"/>
            </a:xfrm>
          </p:grpSpPr>
          <p:sp>
            <p:nvSpPr>
              <p:cNvPr id="1073744263" name="直接连接符 107374426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64" name="直接连接符 107374426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65" name="矩形 107374426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66" name="直接连接符 107374426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73744267" name="文本框 1073744266"/>
            <p:cNvSpPr txBox="1"/>
            <p:nvPr/>
          </p:nvSpPr>
          <p:spPr>
            <a:xfrm>
              <a:off x="8381" y="2091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s1</a:t>
              </a:r>
            </a:p>
            <a:p>
              <a:endParaRPr lang="zh-CN" altLang="en-US"/>
            </a:p>
          </p:txBody>
        </p:sp>
        <p:sp>
          <p:nvSpPr>
            <p:cNvPr id="1073744268" name="文本框 1073744267"/>
            <p:cNvSpPr txBox="1"/>
            <p:nvPr/>
          </p:nvSpPr>
          <p:spPr>
            <a:xfrm>
              <a:off x="8692" y="2440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s2</a:t>
              </a:r>
            </a:p>
            <a:p>
              <a:endParaRPr lang="zh-CN" altLang="en-US"/>
            </a:p>
          </p:txBody>
        </p:sp>
        <p:sp>
          <p:nvSpPr>
            <p:cNvPr id="1073744269" name="文本框 1073744268"/>
            <p:cNvSpPr txBox="1"/>
            <p:nvPr/>
          </p:nvSpPr>
          <p:spPr>
            <a:xfrm>
              <a:off x="9098" y="2106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d</a:t>
              </a:r>
            </a:p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10920" y="5504815"/>
            <a:ext cx="2373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类比传送带问题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8030" y="3552825"/>
            <a:ext cx="72123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拖动磁场的力做功，向火车系统输入能量。这部分能量同时转化为火车的动能，和线圈上的焦耳热。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7490" y="1991360"/>
            <a:ext cx="5648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线圈和火车的总能量增加了，这是不是违反能量守恒定律了？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347345"/>
            <a:ext cx="1356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小结：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8840" y="1034415"/>
            <a:ext cx="714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一定要确定好研究的对象，研究的过程。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4880" y="1553210"/>
            <a:ext cx="7149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2.</a:t>
            </a:r>
            <a:r>
              <a:rPr lang="zh-CN" altLang="en-US" sz="2400"/>
              <a:t>不能简单的套用公式，而应该明确各个力做功对应的能量变化，以及能量转化的方向。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7585" y="2489200"/>
            <a:ext cx="7149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2.</a:t>
            </a:r>
            <a:r>
              <a:rPr lang="zh-CN" altLang="en-US" sz="2400"/>
              <a:t>不能简单的套用公式，而应该明确各个力做功对应的能量变化，以及能量转化的方向。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50240"/>
            <a:ext cx="4595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三、能量转化与守恒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3680" y="3375660"/>
            <a:ext cx="59569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确定系统内各物体的初末状态及所具有的能量形式，弄清能量转化的方向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3680" y="2580005"/>
            <a:ext cx="6049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明确对象（系统），确定是否守恒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3680" y="4648835"/>
            <a:ext cx="5450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/>
              <a:t>列出能量守恒表达式解决问题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4465" y="1785620"/>
            <a:ext cx="303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一般解题步骤：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85" y="2624455"/>
            <a:ext cx="1784350" cy="2444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5" y="4195445"/>
            <a:ext cx="2895600" cy="114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" y="573405"/>
            <a:ext cx="4140200" cy="205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655" y="3373755"/>
            <a:ext cx="1682750" cy="1885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355" y="782320"/>
            <a:ext cx="1957070" cy="1216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65" y="2700655"/>
            <a:ext cx="2699385" cy="16471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31135" y="5447665"/>
            <a:ext cx="460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常见的机械能守恒情景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425" y="1130935"/>
            <a:ext cx="6915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如图所示，物块和斜面都是光滑的，物块从静止沿斜面下滑过程中，物块机械能是否守恒？系统机械能是否守恒？</a:t>
            </a:r>
          </a:p>
        </p:txBody>
      </p:sp>
      <p:grpSp>
        <p:nvGrpSpPr>
          <p:cNvPr id="1073744628" name="组合 1073744627"/>
          <p:cNvGrpSpPr/>
          <p:nvPr/>
        </p:nvGrpSpPr>
        <p:grpSpPr>
          <a:xfrm>
            <a:off x="1360805" y="3111500"/>
            <a:ext cx="2614295" cy="1165860"/>
            <a:chOff x="5319" y="8004"/>
            <a:chExt cx="2022" cy="1010"/>
          </a:xfrm>
        </p:grpSpPr>
        <p:sp>
          <p:nvSpPr>
            <p:cNvPr id="1073744629" name="直角三角形 1073744628"/>
            <p:cNvSpPr/>
            <p:nvPr/>
          </p:nvSpPr>
          <p:spPr>
            <a:xfrm>
              <a:off x="5609" y="8055"/>
              <a:ext cx="1506" cy="823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30" name="矩形 1073744629"/>
            <p:cNvSpPr/>
            <p:nvPr/>
          </p:nvSpPr>
          <p:spPr>
            <a:xfrm rot="1737458">
              <a:off x="5723" y="8004"/>
              <a:ext cx="215" cy="1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631" name="组合 1073744630"/>
            <p:cNvGrpSpPr/>
            <p:nvPr/>
          </p:nvGrpSpPr>
          <p:grpSpPr>
            <a:xfrm>
              <a:off x="5319" y="8876"/>
              <a:ext cx="2022" cy="138"/>
              <a:chOff x="8052" y="10049"/>
              <a:chExt cx="2022" cy="138"/>
            </a:xfrm>
          </p:grpSpPr>
          <p:grpSp>
            <p:nvGrpSpPr>
              <p:cNvPr id="1073744632" name="组合 1073744631"/>
              <p:cNvGrpSpPr/>
              <p:nvPr/>
            </p:nvGrpSpPr>
            <p:grpSpPr>
              <a:xfrm>
                <a:off x="9352" y="10049"/>
                <a:ext cx="722" cy="130"/>
                <a:chOff x="3121" y="1752"/>
                <a:chExt cx="722" cy="130"/>
              </a:xfrm>
            </p:grpSpPr>
            <p:sp>
              <p:nvSpPr>
                <p:cNvPr id="1073744633" name="直接连接符 1073744632"/>
                <p:cNvSpPr/>
                <p:nvPr/>
              </p:nvSpPr>
              <p:spPr>
                <a:xfrm flipH="1">
                  <a:off x="3121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4" name="直接连接符 1073744633"/>
                <p:cNvSpPr/>
                <p:nvPr/>
              </p:nvSpPr>
              <p:spPr>
                <a:xfrm flipH="1">
                  <a:off x="3241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5" name="直接连接符 1073744634"/>
                <p:cNvSpPr/>
                <p:nvPr/>
              </p:nvSpPr>
              <p:spPr>
                <a:xfrm flipH="1">
                  <a:off x="336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6" name="直接连接符 1073744635"/>
                <p:cNvSpPr/>
                <p:nvPr/>
              </p:nvSpPr>
              <p:spPr>
                <a:xfrm flipH="1">
                  <a:off x="348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7" name="直接连接符 1073744636"/>
                <p:cNvSpPr/>
                <p:nvPr/>
              </p:nvSpPr>
              <p:spPr>
                <a:xfrm flipH="1">
                  <a:off x="360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8" name="直接连接符 1073744637"/>
                <p:cNvSpPr/>
                <p:nvPr/>
              </p:nvSpPr>
              <p:spPr>
                <a:xfrm flipH="1">
                  <a:off x="3722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9" name="直接连接符 1073744638"/>
                <p:cNvSpPr/>
                <p:nvPr/>
              </p:nvSpPr>
              <p:spPr>
                <a:xfrm>
                  <a:off x="3144" y="1752"/>
                  <a:ext cx="698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73744640" name="组合 1073744639"/>
              <p:cNvGrpSpPr/>
              <p:nvPr/>
            </p:nvGrpSpPr>
            <p:grpSpPr>
              <a:xfrm>
                <a:off x="8052" y="10057"/>
                <a:ext cx="1338" cy="130"/>
                <a:chOff x="2760" y="2640"/>
                <a:chExt cx="1338" cy="130"/>
              </a:xfrm>
            </p:grpSpPr>
            <p:sp>
              <p:nvSpPr>
                <p:cNvPr id="1073744641" name="直接连接符 1073744640"/>
                <p:cNvSpPr/>
                <p:nvPr/>
              </p:nvSpPr>
              <p:spPr>
                <a:xfrm flipH="1">
                  <a:off x="2760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2" name="直接连接符 1073744641"/>
                <p:cNvSpPr/>
                <p:nvPr/>
              </p:nvSpPr>
              <p:spPr>
                <a:xfrm flipH="1">
                  <a:off x="2880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3" name="直接连接符 1073744642"/>
                <p:cNvSpPr/>
                <p:nvPr/>
              </p:nvSpPr>
              <p:spPr>
                <a:xfrm flipH="1">
                  <a:off x="300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4" name="直接连接符 1073744643"/>
                <p:cNvSpPr/>
                <p:nvPr/>
              </p:nvSpPr>
              <p:spPr>
                <a:xfrm flipH="1">
                  <a:off x="312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5" name="直接连接符 1073744644"/>
                <p:cNvSpPr/>
                <p:nvPr/>
              </p:nvSpPr>
              <p:spPr>
                <a:xfrm flipH="1">
                  <a:off x="324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6" name="直接连接符 1073744645"/>
                <p:cNvSpPr/>
                <p:nvPr/>
              </p:nvSpPr>
              <p:spPr>
                <a:xfrm flipH="1">
                  <a:off x="3361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7" name="直接连接符 1073744646"/>
                <p:cNvSpPr/>
                <p:nvPr/>
              </p:nvSpPr>
              <p:spPr>
                <a:xfrm flipH="1">
                  <a:off x="348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8" name="直接连接符 1073744647"/>
                <p:cNvSpPr/>
                <p:nvPr/>
              </p:nvSpPr>
              <p:spPr>
                <a:xfrm flipH="1">
                  <a:off x="360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9" name="直接连接符 1073744648"/>
                <p:cNvSpPr/>
                <p:nvPr/>
              </p:nvSpPr>
              <p:spPr>
                <a:xfrm flipH="1">
                  <a:off x="372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0" name="直接连接符 1073744649"/>
                <p:cNvSpPr/>
                <p:nvPr/>
              </p:nvSpPr>
              <p:spPr>
                <a:xfrm flipH="1">
                  <a:off x="3842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1" name="直接连接符 1073744650"/>
                <p:cNvSpPr/>
                <p:nvPr/>
              </p:nvSpPr>
              <p:spPr>
                <a:xfrm flipH="1">
                  <a:off x="3963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2" name="直接连接符 1073744651"/>
                <p:cNvSpPr/>
                <p:nvPr/>
              </p:nvSpPr>
              <p:spPr>
                <a:xfrm>
                  <a:off x="2783" y="2640"/>
                  <a:ext cx="1315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073744653" name="组合 1073744652"/>
          <p:cNvGrpSpPr/>
          <p:nvPr/>
        </p:nvGrpSpPr>
        <p:grpSpPr>
          <a:xfrm>
            <a:off x="4881880" y="2647950"/>
            <a:ext cx="2703830" cy="1640205"/>
            <a:chOff x="9213" y="12635"/>
            <a:chExt cx="1845" cy="1326"/>
          </a:xfrm>
        </p:grpSpPr>
        <p:sp>
          <p:nvSpPr>
            <p:cNvPr id="1073744654" name="直角三角形 1073744653"/>
            <p:cNvSpPr/>
            <p:nvPr/>
          </p:nvSpPr>
          <p:spPr>
            <a:xfrm>
              <a:off x="9601" y="13093"/>
              <a:ext cx="1374" cy="751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55" name="矩形 1073744654"/>
            <p:cNvSpPr/>
            <p:nvPr/>
          </p:nvSpPr>
          <p:spPr>
            <a:xfrm rot="1737458">
              <a:off x="9705" y="13046"/>
              <a:ext cx="196" cy="14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656" name="组合 1073744655"/>
            <p:cNvGrpSpPr/>
            <p:nvPr/>
          </p:nvGrpSpPr>
          <p:grpSpPr>
            <a:xfrm>
              <a:off x="10399" y="13842"/>
              <a:ext cx="659" cy="119"/>
              <a:chOff x="3121" y="1752"/>
              <a:chExt cx="722" cy="130"/>
            </a:xfrm>
          </p:grpSpPr>
          <p:sp>
            <p:nvSpPr>
              <p:cNvPr id="1073744657" name="直接连接符 1073744656"/>
              <p:cNvSpPr/>
              <p:nvPr/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58" name="直接连接符 1073744657"/>
              <p:cNvSpPr/>
              <p:nvPr/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59" name="直接连接符 1073744658"/>
              <p:cNvSpPr/>
              <p:nvPr/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0" name="直接连接符 1073744659"/>
              <p:cNvSpPr/>
              <p:nvPr/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1" name="直接连接符 1073744660"/>
              <p:cNvSpPr/>
              <p:nvPr/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2" name="直接连接符 1073744661"/>
              <p:cNvSpPr/>
              <p:nvPr/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3" name="直接连接符 1073744662"/>
              <p:cNvSpPr/>
              <p:nvPr/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664" name="组合 1073744663"/>
            <p:cNvGrpSpPr/>
            <p:nvPr/>
          </p:nvGrpSpPr>
          <p:grpSpPr>
            <a:xfrm>
              <a:off x="9213" y="13834"/>
              <a:ext cx="1221" cy="119"/>
              <a:chOff x="2760" y="2640"/>
              <a:chExt cx="1338" cy="130"/>
            </a:xfrm>
          </p:grpSpPr>
          <p:sp>
            <p:nvSpPr>
              <p:cNvPr id="1073744665" name="直接连接符 1073744664"/>
              <p:cNvSpPr/>
              <p:nvPr/>
            </p:nvSpPr>
            <p:spPr>
              <a:xfrm flipH="1">
                <a:off x="2760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6" name="直接连接符 1073744665"/>
              <p:cNvSpPr/>
              <p:nvPr/>
            </p:nvSpPr>
            <p:spPr>
              <a:xfrm flipH="1">
                <a:off x="2880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7" name="直接连接符 1073744666"/>
              <p:cNvSpPr/>
              <p:nvPr/>
            </p:nvSpPr>
            <p:spPr>
              <a:xfrm flipH="1">
                <a:off x="300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8" name="直接连接符 1073744667"/>
              <p:cNvSpPr/>
              <p:nvPr/>
            </p:nvSpPr>
            <p:spPr>
              <a:xfrm flipH="1">
                <a:off x="312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9" name="直接连接符 1073744668"/>
              <p:cNvSpPr/>
              <p:nvPr/>
            </p:nvSpPr>
            <p:spPr>
              <a:xfrm flipH="1">
                <a:off x="324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0" name="直接连接符 1073744669"/>
              <p:cNvSpPr/>
              <p:nvPr/>
            </p:nvSpPr>
            <p:spPr>
              <a:xfrm flipH="1">
                <a:off x="3361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1" name="直接连接符 1073744670"/>
              <p:cNvSpPr/>
              <p:nvPr/>
            </p:nvSpPr>
            <p:spPr>
              <a:xfrm flipH="1">
                <a:off x="348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2" name="直接连接符 1073744671"/>
              <p:cNvSpPr/>
              <p:nvPr/>
            </p:nvSpPr>
            <p:spPr>
              <a:xfrm flipH="1">
                <a:off x="360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3" name="直接连接符 1073744672"/>
              <p:cNvSpPr/>
              <p:nvPr/>
            </p:nvSpPr>
            <p:spPr>
              <a:xfrm flipH="1">
                <a:off x="372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4" name="直接连接符 1073744673"/>
              <p:cNvSpPr/>
              <p:nvPr/>
            </p:nvSpPr>
            <p:spPr>
              <a:xfrm flipH="1">
                <a:off x="3842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5" name="直接连接符 1073744674"/>
              <p:cNvSpPr/>
              <p:nvPr/>
            </p:nvSpPr>
            <p:spPr>
              <a:xfrm flipH="1">
                <a:off x="3963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6" name="直接连接符 1073744675"/>
              <p:cNvSpPr/>
              <p:nvPr/>
            </p:nvSpPr>
            <p:spPr>
              <a:xfrm>
                <a:off x="2783" y="2640"/>
                <a:ext cx="131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73744677" name="直角三角形 1073744676"/>
            <p:cNvSpPr/>
            <p:nvPr/>
          </p:nvSpPr>
          <p:spPr>
            <a:xfrm>
              <a:off x="9251" y="13086"/>
              <a:ext cx="1374" cy="751"/>
            </a:xfrm>
            <a:prstGeom prst="rtTriangl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78" name="矩形 1073744677"/>
            <p:cNvSpPr/>
            <p:nvPr/>
          </p:nvSpPr>
          <p:spPr>
            <a:xfrm rot="1737458">
              <a:off x="10492" y="13669"/>
              <a:ext cx="196" cy="14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79" name="直接连接符 1073744678"/>
            <p:cNvSpPr/>
            <p:nvPr/>
          </p:nvSpPr>
          <p:spPr>
            <a:xfrm>
              <a:off x="9794" y="13113"/>
              <a:ext cx="821" cy="63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73744680" name="直接连接符 1073744679"/>
            <p:cNvSpPr/>
            <p:nvPr/>
          </p:nvSpPr>
          <p:spPr>
            <a:xfrm flipV="1">
              <a:off x="9788" y="12788"/>
              <a:ext cx="205" cy="3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73744681" name="文本框 1073744680"/>
            <p:cNvSpPr txBox="1"/>
            <p:nvPr/>
          </p:nvSpPr>
          <p:spPr>
            <a:xfrm>
              <a:off x="9883" y="12635"/>
              <a:ext cx="566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N</a:t>
              </a:r>
            </a:p>
            <a:p>
              <a:endParaRPr lang="zh-CN" altLang="en-US"/>
            </a:p>
          </p:txBody>
        </p:sp>
        <p:sp>
          <p:nvSpPr>
            <p:cNvPr id="1073744682" name="文本框 1073744681"/>
            <p:cNvSpPr txBox="1"/>
            <p:nvPr/>
          </p:nvSpPr>
          <p:spPr>
            <a:xfrm>
              <a:off x="9928" y="13184"/>
              <a:ext cx="566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</a:t>
              </a:r>
            </a:p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2888615"/>
            <a:ext cx="1619250" cy="2019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45" y="2441575"/>
            <a:ext cx="3194050" cy="2520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635" y="2961005"/>
            <a:ext cx="1143000" cy="163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285" y="928370"/>
            <a:ext cx="1537970" cy="16484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83130" y="5203825"/>
            <a:ext cx="4600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常见的多物体系统机械能守恒情景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335" y="1273175"/>
            <a:ext cx="2336800" cy="958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学法指导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60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学习过程中重视基本概念的深入理解，例如势能是如何定义的，理解功能关系与能量守恒之间的关系等。</a:t>
            </a:r>
          </a:p>
          <a:p>
            <a:r>
              <a:rPr lang="en-US" altLang="zh-CN" sz="2400"/>
              <a:t>2.</a:t>
            </a:r>
            <a:r>
              <a:rPr lang="zh-CN" altLang="en-US" sz="2400"/>
              <a:t>针对物理过程除了从力和运动的角度分析外，还需要能从能量的角度分析，拓展自己的思维，进一步促进能量观念的形成。</a:t>
            </a:r>
          </a:p>
          <a:p>
            <a:r>
              <a:rPr lang="en-US" altLang="zh-CN" sz="2400"/>
              <a:t>3.</a:t>
            </a:r>
            <a:r>
              <a:rPr lang="zh-CN" altLang="en-US" sz="2400"/>
              <a:t>注重理论联系实际，培养自己从复杂的真实情景中发现物理问题，提取物理信息，简化物理过程，培养模型建构能力。</a:t>
            </a:r>
          </a:p>
          <a:p>
            <a:r>
              <a:rPr lang="en-US" altLang="zh-CN" sz="2400"/>
              <a:t>4.</a:t>
            </a:r>
            <a:r>
              <a:rPr lang="zh-CN" altLang="en-US" sz="2400"/>
              <a:t>回归教材本质，关注课本上的实验和分析过程，勤反思总结，形成结构化的知识体系。</a:t>
            </a:r>
          </a:p>
          <a:p>
            <a:r>
              <a:rPr lang="en-US" altLang="zh-CN" sz="2400"/>
              <a:t>5.</a:t>
            </a:r>
            <a:r>
              <a:rPr lang="zh-CN" altLang="en-US" sz="2400"/>
              <a:t>用好习题资源，形成良好的解题习惯，规范解题，做好改错分析。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138" y="1067435"/>
          <a:ext cx="7936865" cy="31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5" imgW="5918200" imgH="2381250" progId="Office12.Word.TemplateMacroEnabled.12">
                  <p:embed/>
                </p:oleObj>
              </mc:Choice>
              <mc:Fallback>
                <p:oleObj r:id="rId5" imgW="5918200" imgH="2381250" progId="Office12.Word.TemplateMacroEnabled.12">
                  <p:embed/>
                  <p:pic>
                    <p:nvPicPr>
                      <p:cNvPr id="0" name="图片 215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1067435"/>
                        <a:ext cx="7936865" cy="319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62855" y="1503680"/>
            <a:ext cx="633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380" y="1062355"/>
            <a:ext cx="80295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18．（2015北京高考）“蹦极”运动中，长弹性绳的一端固定，另一端绑在人身上，人从几十米高处跳下。将蹦极过程简化为人沿竖直方向的运动。从绳恰好伸直，到人第一次下降至最低点的过程中，下列分析正确的是</a:t>
            </a:r>
          </a:p>
          <a:p>
            <a:r>
              <a:rPr lang="zh-CN" altLang="en-US" sz="2400"/>
              <a:t>    A．绳对人的冲量始终向上，人的动量先增大后减小</a:t>
            </a:r>
          </a:p>
          <a:p>
            <a:r>
              <a:rPr lang="zh-CN" altLang="en-US" sz="2400"/>
              <a:t>    B．绳对人的拉力始终做负功，人的动能一直减小</a:t>
            </a:r>
          </a:p>
          <a:p>
            <a:r>
              <a:rPr lang="zh-CN" altLang="en-US" sz="2400"/>
              <a:t>    C．绳恰好伸直时，绳的弹性势能为零，人的动能最大</a:t>
            </a:r>
          </a:p>
          <a:p>
            <a:r>
              <a:rPr lang="zh-CN" altLang="en-US" sz="2400"/>
              <a:t>    D．人在最低点时，绳对人的拉力等于人所受的重力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1235" y="634365"/>
            <a:ext cx="72116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例题</a:t>
            </a:r>
            <a:r>
              <a:rPr lang="en-US" altLang="zh-CN" sz="2000"/>
              <a:t>7</a:t>
            </a:r>
            <a:r>
              <a:rPr lang="zh-CN" altLang="en-US" sz="2000"/>
              <a:t>：如图甲所示，一质量不计的弹簧竖直地固定在水平面上，质量为m的物体由弹簧正上方h处无初速度释放，图乙为弹簧的弹力与物体下落高度的关系图象，重力加速度为g，忽略空气阻力。则下列说法正确的是(　　)        </a:t>
            </a:r>
          </a:p>
          <a:p>
            <a:r>
              <a:rPr lang="en-US" altLang="zh-CN" sz="2000"/>
              <a:t>A</a:t>
            </a:r>
            <a:r>
              <a:rPr lang="zh-CN" altLang="en-US" sz="2000"/>
              <a:t>．物体下落过程中的最大动能为mgh＋mgx</a:t>
            </a:r>
            <a:r>
              <a:rPr lang="zh-CN" altLang="en-US" sz="2000" baseline="-25000"/>
              <a:t>0</a:t>
            </a:r>
            <a:endParaRPr lang="zh-CN" altLang="en-US" sz="2000"/>
          </a:p>
          <a:p>
            <a:r>
              <a:rPr lang="en-US" altLang="zh-CN" sz="2000"/>
              <a:t>B</a:t>
            </a:r>
            <a:r>
              <a:rPr lang="zh-CN" altLang="en-US" sz="2000"/>
              <a:t>．弹簧最大的压缩量等于2x</a:t>
            </a:r>
            <a:r>
              <a:rPr lang="zh-CN" altLang="en-US" sz="2000" baseline="-25000"/>
              <a:t>0</a:t>
            </a:r>
            <a:r>
              <a:rPr lang="zh-CN" altLang="en-US" sz="2000"/>
              <a:t>         </a:t>
            </a:r>
          </a:p>
          <a:p>
            <a:r>
              <a:rPr lang="en-US" altLang="zh-CN" sz="2000"/>
              <a:t>C</a:t>
            </a:r>
            <a:r>
              <a:rPr lang="zh-CN" altLang="en-US" sz="2000"/>
              <a:t>．物体所具有的最大加速度大于g</a:t>
            </a:r>
          </a:p>
        </p:txBody>
      </p:sp>
      <p:pic>
        <p:nvPicPr>
          <p:cNvPr id="209" name="图片 11" descr="w202-6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91235" y="3187700"/>
            <a:ext cx="4010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815" y="3187700"/>
            <a:ext cx="3166745" cy="2397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4950" y="1572895"/>
            <a:ext cx="72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8490" y="897890"/>
            <a:ext cx="79070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如图所示，长木板A放在光滑的水平地面上，物体B以水平速度冲上A后，由于摩擦力作用，最后停止在木板A上，则从B冲到木板A上到相对木板A静止的过程中，下述说法中正确的是(　　)</a:t>
            </a:r>
          </a:p>
          <a:p>
            <a:r>
              <a:rPr lang="zh-CN" altLang="en-US" sz="2400"/>
              <a:t>A．物体B动能的减少量等于系统损失的机械能</a:t>
            </a:r>
          </a:p>
          <a:p>
            <a:r>
              <a:rPr lang="zh-CN" altLang="en-US" sz="2400"/>
              <a:t>B．物体B克服摩擦力做的功等于系统内能的增加量</a:t>
            </a:r>
          </a:p>
          <a:p>
            <a:r>
              <a:rPr lang="zh-CN" altLang="en-US" sz="2400"/>
              <a:t>C．物体B损失的机械能等于木板A获得的动能与系统损失的机械能之和</a:t>
            </a:r>
          </a:p>
          <a:p>
            <a:r>
              <a:rPr lang="zh-CN" altLang="en-US" sz="2400"/>
              <a:t>D．摩擦力对物体B做的功和对木板A做的功的总和的绝对值等于系统内能的增加量</a:t>
            </a:r>
          </a:p>
        </p:txBody>
      </p:sp>
      <p:pic>
        <p:nvPicPr>
          <p:cNvPr id="3" name="图片 -2147482609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589405" y="4621530"/>
            <a:ext cx="3537585" cy="1445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44650" y="252730"/>
            <a:ext cx="408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系统总能量守恒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9670" y="1330960"/>
          <a:ext cx="659574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5" imgW="5276850" imgH="2540000" progId="Office12.Word.TemplateMacroEnabled.12">
                  <p:embed/>
                </p:oleObj>
              </mc:Choice>
              <mc:Fallback>
                <p:oleObj r:id="rId5" imgW="5276850" imgH="2540000" progId="Office12.Word.TemplateMacroEnabled.12">
                  <p:embed/>
                  <p:pic>
                    <p:nvPicPr>
                      <p:cNvPr id="0" name="图片 235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670" y="1330960"/>
                        <a:ext cx="6595745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04670" y="4050665"/>
          <a:ext cx="566356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8" imgW="5276850" imgH="2381250" progId="Office12.Word.TemplateMacroEnabled.12">
                  <p:embed/>
                </p:oleObj>
              </mc:Choice>
              <mc:Fallback>
                <p:oleObj r:id="rId8" imgW="5276850" imgH="2381250" progId="Office12.Word.TemplateMacroEnabled.12">
                  <p:embed/>
                  <p:pic>
                    <p:nvPicPr>
                      <p:cNvPr id="0" name="图片 235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4670" y="4050665"/>
                        <a:ext cx="5663565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83005" y="634365"/>
            <a:ext cx="1445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例题</a:t>
            </a:r>
            <a:r>
              <a:rPr lang="en-US" altLang="zh-CN"/>
              <a:t>8</a:t>
            </a:r>
            <a:r>
              <a:rPr lang="zh-CN" altLang="en-US"/>
              <a:t>：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80" y="773430"/>
            <a:ext cx="2583180" cy="1666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50" y="694690"/>
            <a:ext cx="2791460" cy="202692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83965" y="2657475"/>
          <a:ext cx="1972310" cy="64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6" imgW="1206500" imgH="393700" progId="Equation.KSEE3">
                  <p:embed/>
                </p:oleObj>
              </mc:Choice>
              <mc:Fallback>
                <p:oleObj r:id="rId6" imgW="1206500" imgH="3937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3965" y="2657475"/>
                        <a:ext cx="1972310" cy="64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3520" y="3365500"/>
          <a:ext cx="123571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8" imgW="596900" imgH="228600" progId="Equation.KSEE3">
                  <p:embed/>
                </p:oleObj>
              </mc:Choice>
              <mc:Fallback>
                <p:oleObj r:id="rId8" imgW="596900" imgH="2286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3520" y="3365500"/>
                        <a:ext cx="1235710" cy="4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86915" y="3953510"/>
          <a:ext cx="1368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10" imgW="660400" imgH="393700" progId="Equation.KSEE3">
                  <p:embed/>
                </p:oleObj>
              </mc:Choice>
              <mc:Fallback>
                <p:oleObj r:id="rId10" imgW="660400" imgH="3937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6915" y="3953510"/>
                        <a:ext cx="13684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033520" y="4069715"/>
            <a:ext cx="2279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半能损失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44245" y="2840990"/>
            <a:ext cx="272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电容器储存的电能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44245" y="3309620"/>
            <a:ext cx="2839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电源消耗的电能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372235" y="5039539"/>
            <a:ext cx="3445510" cy="1011048"/>
            <a:chOff x="7901" y="2091"/>
            <a:chExt cx="2457" cy="774"/>
          </a:xfrm>
        </p:grpSpPr>
        <p:sp>
          <p:nvSpPr>
            <p:cNvPr id="43" name="椭圆 42"/>
            <p:cNvSpPr/>
            <p:nvPr/>
          </p:nvSpPr>
          <p:spPr>
            <a:xfrm>
              <a:off x="7901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016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直接连接符 44"/>
            <p:cNvSpPr/>
            <p:nvPr/>
          </p:nvSpPr>
          <p:spPr>
            <a:xfrm>
              <a:off x="8038" y="2488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" name="直接连接符 45"/>
            <p:cNvSpPr/>
            <p:nvPr/>
          </p:nvSpPr>
          <p:spPr>
            <a:xfrm>
              <a:off x="8053" y="2713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" name="矩形 46"/>
            <p:cNvSpPr/>
            <p:nvPr/>
          </p:nvSpPr>
          <p:spPr>
            <a:xfrm>
              <a:off x="8098" y="2334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0160" y="2413"/>
              <a:ext cx="198" cy="391"/>
            </a:xfrm>
            <a:custGeom>
              <a:avLst/>
              <a:gdLst>
                <a:gd name="txL" fmla="*/ 0 w 21986"/>
                <a:gd name="txT" fmla="*/ 0 h 43200"/>
                <a:gd name="txR" fmla="*/ 21986 w 21986"/>
                <a:gd name="txB" fmla="*/ 43200 h 43200"/>
              </a:gdLst>
              <a:ahLst/>
              <a:cxnLst>
                <a:cxn ang="270">
                  <a:pos x="386" y="0"/>
                </a:cxn>
                <a:cxn ang="90">
                  <a:pos x="0" y="43196"/>
                </a:cxn>
                <a:cxn ang="90">
                  <a:pos x="386" y="21600"/>
                </a:cxn>
              </a:cxnLst>
              <a:rect l="txL" t="txT" r="txR" b="txB"/>
              <a:pathLst>
                <a:path w="21986" h="43200" fill="none">
                  <a:moveTo>
                    <a:pt x="386" y="0"/>
                  </a:moveTo>
                  <a:arcTo wR="21600" hR="21600" stAng="-5400000" swAng="10861439"/>
                </a:path>
                <a:path w="21986" h="43200" stroke="0">
                  <a:moveTo>
                    <a:pt x="386" y="0"/>
                  </a:moveTo>
                  <a:arcTo wR="21600" hR="21600" stAng="-5400000" swAng="10861439"/>
                  <a:lnTo>
                    <a:pt x="38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774" y="2319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8161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9513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176" y="2160"/>
              <a:ext cx="680" cy="180"/>
              <a:chOff x="3259" y="6213"/>
              <a:chExt cx="740" cy="180"/>
            </a:xfrm>
          </p:grpSpPr>
          <p:sp>
            <p:nvSpPr>
              <p:cNvPr id="53" name="直接连接符 5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54" name="直接连接符 5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" name="矩形 5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直接连接符 5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7" name="组合 56"/>
            <p:cNvGrpSpPr/>
            <p:nvPr/>
          </p:nvGrpSpPr>
          <p:grpSpPr>
            <a:xfrm>
              <a:off x="8845" y="2160"/>
              <a:ext cx="695" cy="180"/>
              <a:chOff x="8845" y="2160"/>
              <a:chExt cx="695" cy="180"/>
            </a:xfrm>
          </p:grpSpPr>
          <p:sp>
            <p:nvSpPr>
              <p:cNvPr id="58" name="直接连接符 57"/>
              <p:cNvSpPr/>
              <p:nvPr/>
            </p:nvSpPr>
            <p:spPr>
              <a:xfrm>
                <a:off x="8850" y="2250"/>
                <a:ext cx="6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59" name="直接连接符 58"/>
              <p:cNvSpPr/>
              <p:nvPr/>
            </p:nvSpPr>
            <p:spPr>
              <a:xfrm>
                <a:off x="9540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" name="矩形 59"/>
              <p:cNvSpPr/>
              <p:nvPr/>
            </p:nvSpPr>
            <p:spPr>
              <a:xfrm>
                <a:off x="9098" y="2160"/>
                <a:ext cx="193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直接连接符 60"/>
              <p:cNvSpPr/>
              <p:nvPr/>
            </p:nvSpPr>
            <p:spPr>
              <a:xfrm>
                <a:off x="8845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2" name="组合 61"/>
            <p:cNvGrpSpPr/>
            <p:nvPr/>
          </p:nvGrpSpPr>
          <p:grpSpPr>
            <a:xfrm>
              <a:off x="8191" y="2505"/>
              <a:ext cx="1360" cy="180"/>
              <a:chOff x="3259" y="6213"/>
              <a:chExt cx="740" cy="180"/>
            </a:xfrm>
          </p:grpSpPr>
          <p:sp>
            <p:nvSpPr>
              <p:cNvPr id="63" name="直接连接符 6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64" name="直接连接符 6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" name="矩形 6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直接连接符 6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7" name="文本框 66"/>
            <p:cNvSpPr txBox="1"/>
            <p:nvPr/>
          </p:nvSpPr>
          <p:spPr>
            <a:xfrm>
              <a:off x="8381" y="2091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s1</a:t>
              </a:r>
            </a:p>
            <a:p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692" y="2440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s2</a:t>
              </a:r>
            </a:p>
            <a:p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098" y="2106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d</a:t>
              </a:r>
            </a:p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6890" y="4624705"/>
            <a:ext cx="2387600" cy="1866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0" grpId="0"/>
      <p:bldP spid="40" grpId="1"/>
      <p:bldP spid="41" grpId="0"/>
      <p:bldP spid="4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2450" y="334645"/>
          <a:ext cx="778510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r:id="rId5" imgW="6096000" imgH="3587750" progId="Office12.Word.Template.12">
                  <p:embed/>
                </p:oleObj>
              </mc:Choice>
              <mc:Fallback>
                <p:oleObj r:id="rId5" imgW="6096000" imgH="3587750" progId="Office12.Word.Template.12">
                  <p:embed/>
                  <p:pic>
                    <p:nvPicPr>
                      <p:cNvPr id="0" name="图片 153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50" y="334645"/>
                        <a:ext cx="778510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14" descr="\\Science3\绘图1\绘图1\物理\24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51100" y="4283075"/>
            <a:ext cx="336423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3149600" y="4293870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3133725" y="5228590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095240" y="5262880"/>
            <a:ext cx="72009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076190" y="5262880"/>
            <a:ext cx="13335" cy="9017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\\Science3\绘图1\绘图1\物理\答案2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68805" y="1640840"/>
            <a:ext cx="4421505" cy="28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2719070" y="1925955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703195" y="2860675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382260" y="2823210"/>
            <a:ext cx="72009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363210" y="2823210"/>
            <a:ext cx="13335" cy="9017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51785" y="1473835"/>
            <a:ext cx="3695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sym typeface="+mn-ea"/>
              </a:rPr>
              <a:t>u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93440" y="2894965"/>
            <a:ext cx="343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19705" y="1925955"/>
            <a:ext cx="751205" cy="0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64255" y="1917065"/>
            <a:ext cx="1270" cy="814705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703195" y="1988820"/>
            <a:ext cx="788670" cy="871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5" y="730885"/>
            <a:ext cx="2851150" cy="399859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1934845" y="1534160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1918970" y="2468880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81300" y="2186305"/>
            <a:ext cx="390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35480" y="1156970"/>
            <a:ext cx="390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u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27780" y="1692910"/>
          <a:ext cx="3723640" cy="6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5" imgW="1295400" imgH="215900" progId="Equation.KSEE3">
                  <p:embed/>
                </p:oleObj>
              </mc:Choice>
              <mc:Fallback>
                <p:oleObj r:id="rId5" imgW="1295400" imgH="2159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7780" y="1692910"/>
                        <a:ext cx="3723640" cy="62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58845" y="2980690"/>
          <a:ext cx="518668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7" imgW="1917065" imgH="215900" progId="Equation.KSEE3">
                  <p:embed/>
                </p:oleObj>
              </mc:Choice>
              <mc:Fallback>
                <p:oleObj r:id="rId7" imgW="1917065" imgH="2159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8845" y="2980690"/>
                        <a:ext cx="518668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84605" y="4833620"/>
            <a:ext cx="7067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宏观：安培力做负功，同时非静电力做正功，产生电动势，实现了机械能向电能的转化。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27780" y="3830003"/>
          <a:ext cx="298958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9" imgW="1104900" imgH="228600" progId="Equation.KSEE3">
                  <p:embed/>
                </p:oleObj>
              </mc:Choice>
              <mc:Fallback>
                <p:oleObj r:id="rId9" imgW="1104900" imgH="2286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7780" y="3830003"/>
                        <a:ext cx="298958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0" y="1689735"/>
            <a:ext cx="2703195" cy="3478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9285" y="2639060"/>
            <a:ext cx="259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你来试试！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本课内容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一、能量观念简述</a:t>
            </a:r>
          </a:p>
          <a:p>
            <a:r>
              <a:rPr lang="zh-CN" altLang="en-US"/>
              <a:t>二、功能关系</a:t>
            </a:r>
          </a:p>
          <a:p>
            <a:r>
              <a:rPr lang="zh-CN" altLang="en-US"/>
              <a:t>三、能量转化与守恒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0350" y="240030"/>
          <a:ext cx="8623300" cy="679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r:id="rId5" imgW="5276850" imgH="4692650" progId="Office12.Word.TemplateMacroEnabled.12">
                  <p:embed/>
                </p:oleObj>
              </mc:Choice>
              <mc:Fallback>
                <p:oleObj r:id="rId5" imgW="5276850" imgH="4692650" progId="Office12.Word.TemplateMacroEnabled.12">
                  <p:embed/>
                  <p:pic>
                    <p:nvPicPr>
                      <p:cNvPr id="0" name="图片 266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50" y="240030"/>
                        <a:ext cx="8623300" cy="679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90" y="1023620"/>
            <a:ext cx="1732915" cy="144716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67095" y="1023620"/>
          <a:ext cx="1442720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5" imgW="1955165" imgH="461645" progId="Equation.KSEE3">
                  <p:embed/>
                </p:oleObj>
              </mc:Choice>
              <mc:Fallback>
                <p:oleObj r:id="rId5" imgW="1955165" imgH="461645" progId="Equation.KSEE3">
                  <p:embed/>
                  <p:pic>
                    <p:nvPicPr>
                      <p:cNvPr id="0" name="图片 276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7095" y="1023620"/>
                        <a:ext cx="1442720" cy="67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40455" y="1106170"/>
            <a:ext cx="296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由第一问得出：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21330" y="280733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机械能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7220" y="280733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内能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1330" y="3658870"/>
            <a:ext cx="1550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分子统一的运动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97220" y="3602355"/>
            <a:ext cx="1457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分子无规则运动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1905" y="284988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宏观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1905" y="372554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微观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60" y="4900930"/>
            <a:ext cx="6273800" cy="519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055" y="5525135"/>
            <a:ext cx="3662680" cy="748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40455" y="1847850"/>
            <a:ext cx="351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求气体温度变化量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426" y="1145010"/>
            <a:ext cx="2127395" cy="54756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7871" y="838957"/>
            <a:ext cx="9182481" cy="11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/>
              <a:t>热力学第一定律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510" y="1782445"/>
            <a:ext cx="8430895" cy="203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）热一律是能量守恒定律在热现象中的体现，但两个定律的研究对象不同，热一律研究的是关注内能变化的那个热力学系统。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115" y="3818890"/>
            <a:ext cx="8288655" cy="17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）热一律中的做功是指由其他形式能与内能相互转化时对应的做功，使系统内能增加的功是正功，使内能减小的功是负功。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" y="2111375"/>
            <a:ext cx="462978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60755" y="551815"/>
            <a:ext cx="722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原子物理中的能量守恒：氢原子的波尔模型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322638" y="1306038"/>
          <a:ext cx="3219450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公式" r:id="rId5" imgW="1308100" imgH="228600" progId="Equation.3">
                  <p:embed/>
                </p:oleObj>
              </mc:Choice>
              <mc:Fallback>
                <p:oleObj name="公式" r:id="rId5" imgW="1308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1306038"/>
                        <a:ext cx="3219450" cy="561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88415" y="1356360"/>
            <a:ext cx="203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发光的本质：</a:t>
            </a:r>
          </a:p>
        </p:txBody>
      </p:sp>
      <p:pic>
        <p:nvPicPr>
          <p:cNvPr id="40963" name="Picture 2" descr="K:\选修3-5光盘\esph教参\PIC\24\2401D.JPG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9705" y="2514600"/>
            <a:ext cx="4065270" cy="315341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Administrator\AppData\Roaming\Tencent\Users\466625504\QQ\WinTemp\RichOle\~N{5]$}}V{W_JSIT7R_M42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0" y="2795270"/>
            <a:ext cx="410591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60755" y="1014095"/>
            <a:ext cx="722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光电效应中的能量守恒：光电效应方程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07970" y="1812290"/>
            <a:ext cx="3036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i="1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3600" b="1" baseline="-2500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3600" b="1" baseline="-25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600" b="1" i="1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hv</a:t>
            </a:r>
            <a:r>
              <a:rPr lang="en-US" altLang="zh-CN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3600" b="1" i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Administrator\AppData\Roaming\Tencent\Users\466625504\QQ\WinTemp\RichOle\VMJ(14L~7_GSFI{KNHJ9@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62" y="665652"/>
            <a:ext cx="3979719" cy="24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3" y="3666996"/>
            <a:ext cx="3271405" cy="226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C:\Users\Administrator\AppData\Roaming\Tencent\Users\466625504\QQ\WinTemp\RichOle\C1}])RJK9){_PJYF9CB1YZ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" y="1265094"/>
            <a:ext cx="3545357" cy="4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2120" y="467995"/>
            <a:ext cx="3101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最后一个问题：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9690" y="1044575"/>
            <a:ext cx="6677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既然能量总是守恒的，那我们还需要节约能源吗？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5655871" y="3238529"/>
            <a:ext cx="1603875" cy="83864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dirty="0"/>
              <a:t>内能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871146" y="4394895"/>
            <a:ext cx="1558791" cy="81198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电能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500850" y="1997645"/>
            <a:ext cx="2068499" cy="88455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机械能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465477" y="3275614"/>
            <a:ext cx="2139519" cy="76540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化学能</a:t>
            </a:r>
          </a:p>
        </p:txBody>
      </p:sp>
      <p:sp>
        <p:nvSpPr>
          <p:cNvPr id="5" name="右箭头 4"/>
          <p:cNvSpPr/>
          <p:nvPr/>
        </p:nvSpPr>
        <p:spPr>
          <a:xfrm rot="1680000">
            <a:off x="3778250" y="2703830"/>
            <a:ext cx="1711325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9620000">
            <a:off x="3684270" y="4362450"/>
            <a:ext cx="1774825" cy="39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684905" y="3583305"/>
            <a:ext cx="1774825" cy="39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76595" y="4394835"/>
            <a:ext cx="172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品质降低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35655" y="5593080"/>
            <a:ext cx="2087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能量的耗散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3480" y="3385185"/>
            <a:ext cx="67964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“物理观念”主要包括物质观念、运动与相互作用观念、能量观念等要素。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8575" y="2395220"/>
            <a:ext cx="634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物理学科核心素养</a:t>
            </a:r>
            <a:r>
              <a:rPr lang="en-US" altLang="zh-CN" sz="3200"/>
              <a:t>——</a:t>
            </a:r>
            <a:r>
              <a:rPr lang="zh-CN" altLang="en-US" sz="3200"/>
              <a:t>物理观念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3480" y="1153160"/>
            <a:ext cx="634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一、能量观念简述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1525" y="2400300"/>
            <a:ext cx="79629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力学问题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752600" y="1786255"/>
            <a:ext cx="432435" cy="216027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1305" y="1325880"/>
            <a:ext cx="2657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牛顿运动定律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1305" y="2585085"/>
            <a:ext cx="3205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功能关系和能量守恒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21305" y="3836035"/>
            <a:ext cx="3023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动量定理和动量守恒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96175" y="1325880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矢量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96175" y="3836035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矢量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96175" y="2585085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标量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1065" y="52832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力学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4060" y="66548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机械能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40095" y="22415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动能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0095" y="101917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重力势能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40095" y="180467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弹性势能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0440" y="281178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电磁学</a:t>
            </a:r>
            <a:endParaRPr lang="en-US" altLang="zh-CN" sz="3200"/>
          </a:p>
        </p:txBody>
      </p:sp>
      <p:sp>
        <p:nvSpPr>
          <p:cNvPr id="10" name="文本框 9"/>
          <p:cNvSpPr txBox="1"/>
          <p:nvPr/>
        </p:nvSpPr>
        <p:spPr>
          <a:xfrm>
            <a:off x="3718560" y="2581275"/>
            <a:ext cx="4943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电能（电势能）（电场能）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41115" y="339534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磁场能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1065" y="422275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热学</a:t>
            </a:r>
            <a:endParaRPr lang="en-US" altLang="zh-CN" sz="3200"/>
          </a:p>
        </p:txBody>
      </p:sp>
      <p:sp>
        <p:nvSpPr>
          <p:cNvPr id="13" name="文本框 12"/>
          <p:cNvSpPr txBox="1"/>
          <p:nvPr/>
        </p:nvSpPr>
        <p:spPr>
          <a:xfrm>
            <a:off x="4833620" y="435483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内能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1065" y="5118735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光学</a:t>
            </a:r>
            <a:endParaRPr lang="en-US" altLang="zh-CN" sz="3200"/>
          </a:p>
        </p:txBody>
      </p:sp>
      <p:sp>
        <p:nvSpPr>
          <p:cNvPr id="15" name="文本框 14"/>
          <p:cNvSpPr txBox="1"/>
          <p:nvPr/>
        </p:nvSpPr>
        <p:spPr>
          <a:xfrm>
            <a:off x="4833620" y="511873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光能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1065" y="590931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原子物理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33620" y="604202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核能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5013960" y="405130"/>
            <a:ext cx="709930" cy="1727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3131185" y="2581275"/>
            <a:ext cx="587375" cy="1383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433756" y="2056159"/>
            <a:ext cx="1603875" cy="83864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dirty="0"/>
              <a:t>内能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00941" y="4394895"/>
            <a:ext cx="1558791" cy="81198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电能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076535" y="2033205"/>
            <a:ext cx="2068499" cy="88455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机械能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176417" y="4441474"/>
            <a:ext cx="2139519" cy="76540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化学能</a:t>
            </a:r>
          </a:p>
        </p:txBody>
      </p:sp>
      <p:sp>
        <p:nvSpPr>
          <p:cNvPr id="9" name="左右箭头 8"/>
          <p:cNvSpPr/>
          <p:nvPr/>
        </p:nvSpPr>
        <p:spPr>
          <a:xfrm>
            <a:off x="3219794" y="2315680"/>
            <a:ext cx="1713391" cy="3195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0" name="左右箭头 9"/>
          <p:cNvSpPr/>
          <p:nvPr/>
        </p:nvSpPr>
        <p:spPr>
          <a:xfrm>
            <a:off x="3134066" y="4707323"/>
            <a:ext cx="1713391" cy="3195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左右箭头 10"/>
          <p:cNvSpPr/>
          <p:nvPr/>
        </p:nvSpPr>
        <p:spPr>
          <a:xfrm rot="16200000">
            <a:off x="1495010" y="3597828"/>
            <a:ext cx="1421167" cy="194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2" name="左右箭头 11"/>
          <p:cNvSpPr/>
          <p:nvPr/>
        </p:nvSpPr>
        <p:spPr>
          <a:xfrm rot="16200000">
            <a:off x="5188087" y="3597828"/>
            <a:ext cx="1421167" cy="194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3" name="左右箭头 12"/>
          <p:cNvSpPr/>
          <p:nvPr/>
        </p:nvSpPr>
        <p:spPr>
          <a:xfrm rot="19404129">
            <a:off x="2859765" y="3536317"/>
            <a:ext cx="2485747" cy="265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4" name="左右箭头 13"/>
          <p:cNvSpPr/>
          <p:nvPr/>
        </p:nvSpPr>
        <p:spPr>
          <a:xfrm rot="2001527">
            <a:off x="2928091" y="3579277"/>
            <a:ext cx="2485747" cy="265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" name="文本框 1"/>
          <p:cNvSpPr txBox="1"/>
          <p:nvPr/>
        </p:nvSpPr>
        <p:spPr>
          <a:xfrm>
            <a:off x="2633980" y="1062990"/>
            <a:ext cx="3167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能量</a:t>
            </a:r>
            <a:r>
              <a:rPr lang="zh-CN" altLang="en-US" sz="3200">
                <a:solidFill>
                  <a:srgbClr val="FF0000"/>
                </a:solidFill>
              </a:rPr>
              <a:t>转化</a:t>
            </a:r>
            <a:r>
              <a:rPr lang="zh-CN" altLang="en-US" sz="3200"/>
              <a:t>与守恒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526415" y="1648460"/>
            <a:ext cx="2747010" cy="838835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/>
              <a:t>一种形式的能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883910" y="1625600"/>
            <a:ext cx="2639060" cy="884555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/>
              <a:t>另一种形式的能</a:t>
            </a:r>
          </a:p>
        </p:txBody>
      </p:sp>
      <p:sp>
        <p:nvSpPr>
          <p:cNvPr id="2" name="右箭头 1"/>
          <p:cNvSpPr/>
          <p:nvPr/>
        </p:nvSpPr>
        <p:spPr>
          <a:xfrm>
            <a:off x="3563620" y="1995805"/>
            <a:ext cx="2016760" cy="1441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931285" y="986155"/>
            <a:ext cx="1281430" cy="90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做功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8415" y="3075940"/>
            <a:ext cx="6586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功能关系：能是状态量，功是过程量，做功的过程就是能量转化的过程。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8330" y="4267200"/>
            <a:ext cx="5386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功是能量转化的量度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93d89a-1c56-470d-abdb-c3c63dde12c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f5c9ff5-bb7a-4082-aa0d-1668d22b0c0a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f5c9ff5-bb7a-4082-aa0d-1668d22b0c0a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142184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全屏显示(4:3)</PresentationFormat>
  <Paragraphs>254</Paragraphs>
  <Slides>47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Office 主题</vt:lpstr>
      <vt:lpstr>Equation.KSEE3</vt:lpstr>
      <vt:lpstr>Microsoft Word 97 - 2003 文档</vt:lpstr>
      <vt:lpstr>Office12.Word.TemplateMacroEnabled.12</vt:lpstr>
      <vt:lpstr>MathType 6.0 Equation</vt:lpstr>
      <vt:lpstr>Equation.3</vt:lpstr>
      <vt:lpstr>Office12.Word.Template.12</vt:lpstr>
      <vt:lpstr>公式</vt:lpstr>
      <vt:lpstr>能量专题</vt:lpstr>
      <vt:lpstr>PowerPoint 演示文稿</vt:lpstr>
      <vt:lpstr>学法指导</vt:lpstr>
      <vt:lpstr>本课内容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Administrator</dc:creator>
  <cp:lastModifiedBy>apple</cp:lastModifiedBy>
  <cp:revision>146</cp:revision>
  <dcterms:created xsi:type="dcterms:W3CDTF">2020-02-02T09:32:00Z</dcterms:created>
  <dcterms:modified xsi:type="dcterms:W3CDTF">2020-02-18T12:35:56Z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