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05" r:id="rId3"/>
    <p:sldId id="388" r:id="rId4"/>
    <p:sldId id="396" r:id="rId5"/>
    <p:sldId id="399" r:id="rId6"/>
    <p:sldId id="380" r:id="rId7"/>
    <p:sldId id="394" r:id="rId8"/>
    <p:sldId id="382" r:id="rId9"/>
    <p:sldId id="384" r:id="rId10"/>
    <p:sldId id="389" r:id="rId11"/>
    <p:sldId id="402" r:id="rId12"/>
    <p:sldId id="390" r:id="rId13"/>
    <p:sldId id="400" r:id="rId14"/>
    <p:sldId id="391" r:id="rId15"/>
    <p:sldId id="401" r:id="rId16"/>
    <p:sldId id="258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9" autoAdjust="0"/>
  </p:normalViewPr>
  <p:slideViewPr>
    <p:cSldViewPr>
      <p:cViewPr varScale="1">
        <p:scale>
          <a:sx n="52" d="100"/>
          <a:sy n="52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58FB-1322-496C-8598-A23397353436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3ECE-C0A1-499E-B724-B775EBD6C9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3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简谐运动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从动力学角度定义：如果质点所受的力与它偏离平衡位置位移的大小成正比，并且总是指向平衡位置，质点的运动就是简谐运动。即回复力</a:t>
            </a: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-</a:t>
            </a:r>
            <a:r>
              <a:rPr kumimoji="0" lang="en-US" altLang="zh-CN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kx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，这是质点做简谐运动的充要条件。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两个基本模型，圆周和平抛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匀速圆周运动，基本模型都是大同小异，上天体，下到微观粒子，关键是要分析清楚研究对象受到的力是什么</a:t>
            </a:r>
            <a:r>
              <a:rPr lang="en-US" altLang="zh-CN" dirty="0" smtClean="0"/>
              <a:t>,</a:t>
            </a:r>
            <a:r>
              <a:rPr lang="zh-CN" altLang="en-US" dirty="0" smtClean="0"/>
              <a:t>其核心的东西都是一样的，找到谁提供向心力，利用圆周运动的关系求解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带电粒子在磁场中做匀速圆周运动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很典型的一道类平抛运动问题，解决方法与平抛类似，我们将其分解为水平和竖直两个方向的运动</a:t>
            </a:r>
            <a:endParaRPr lang="en-US" altLang="zh-CN" dirty="0" smtClean="0"/>
          </a:p>
          <a:p>
            <a:r>
              <a:rPr lang="zh-CN" altLang="en-US" dirty="0" smtClean="0"/>
              <a:t>首先加速电场部分，由于只收电场力，做匀加速直线运动，可通过加动能定理求解初速度</a:t>
            </a:r>
            <a:endParaRPr lang="en-US" altLang="zh-CN" dirty="0" smtClean="0"/>
          </a:p>
          <a:p>
            <a:r>
              <a:rPr lang="zh-CN" altLang="en-US" dirty="0" smtClean="0"/>
              <a:t>然后在偏转电场中，水平方向做匀速直线，竖直方向匀加速直线运动，加速度由电场力提供，</a:t>
            </a:r>
            <a:endParaRPr lang="en-US" altLang="zh-CN" dirty="0" smtClean="0"/>
          </a:p>
          <a:p>
            <a:r>
              <a:rPr lang="zh-CN" altLang="en-US" dirty="0" smtClean="0"/>
              <a:t>这道题也帮我们辨析了，什么模型我们需要考虑重力？什么模型不用分析重力，如果一上来就分析有重力那就离正确答案越来越远了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定性分析，运动的合成和分解</a:t>
            </a:r>
            <a:endParaRPr lang="en-US" altLang="zh-CN" dirty="0" smtClean="0"/>
          </a:p>
          <a:p>
            <a:r>
              <a:rPr lang="zh-CN" altLang="en-US" smtClean="0"/>
              <a:t>可以利用图像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2.wmf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2558641"/>
            <a:ext cx="541210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力与运动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高三物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493275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  李进德 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四、力与简谐运动</a:t>
            </a:r>
            <a:endParaRPr lang="zh-CN" altLang="en-US" sz="3200" dirty="0"/>
          </a:p>
        </p:txBody>
      </p:sp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395536" y="1916832"/>
            <a:ext cx="83164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根据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-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kx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证明简谐运动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①建立以平衡位置为原点的坐标系；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②在坐标系上任取位移为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的一点（取在正方向即可，位移必须设为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，不能设为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等常量；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③证明沿振动方向的合力（回复力）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-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kx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9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9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9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34076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新人教版教材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如图，小球在半径为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的光滑球面上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之间来回运动。若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＜＜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，试证明小球的运动是简谐运动，</a:t>
            </a:r>
            <a:r>
              <a:rPr lang="zh-CN" alt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已知简谐运动的周期为</a:t>
            </a:r>
            <a:endParaRPr lang="zh-CN" altLang="en-US" sz="2400" dirty="0" smtClean="0"/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求出小球振动的周期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2376264" cy="29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/>
          <p:cNvCxnSpPr/>
          <p:nvPr/>
        </p:nvCxnSpPr>
        <p:spPr>
          <a:xfrm>
            <a:off x="6228184" y="530120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6228184" y="4293096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300192" y="5445224"/>
            <a:ext cx="36004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228184" y="530120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80862" y="61653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407707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5868144" y="6165304"/>
            <a:ext cx="360040" cy="14401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5868144" y="5229200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88224" y="508518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1800" y="36357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O’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6230" y="36357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07704" y="3635732"/>
            <a:ext cx="37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9752" y="363573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547664" y="3419708"/>
            <a:ext cx="3167578" cy="513348"/>
            <a:chOff x="1547664" y="4365104"/>
            <a:chExt cx="3167578" cy="513348"/>
          </a:xfrm>
        </p:grpSpPr>
        <p:grpSp>
          <p:nvGrpSpPr>
            <p:cNvPr id="47" name="组合 46"/>
            <p:cNvGrpSpPr/>
            <p:nvPr/>
          </p:nvGrpSpPr>
          <p:grpSpPr>
            <a:xfrm>
              <a:off x="1547664" y="4365104"/>
              <a:ext cx="3167578" cy="513348"/>
              <a:chOff x="1547664" y="4365104"/>
              <a:chExt cx="3167578" cy="51334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427984" y="450912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zh-CN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1547664" y="4365104"/>
                <a:ext cx="2952328" cy="72008"/>
                <a:chOff x="1547664" y="4365104"/>
                <a:chExt cx="2952328" cy="72008"/>
              </a:xfrm>
            </p:grpSpPr>
            <p:cxnSp>
              <p:nvCxnSpPr>
                <p:cNvPr id="36" name="直接箭头连接符 35"/>
                <p:cNvCxnSpPr/>
                <p:nvPr/>
              </p:nvCxnSpPr>
              <p:spPr>
                <a:xfrm>
                  <a:off x="1547664" y="4437112"/>
                  <a:ext cx="295232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V="1">
                  <a:off x="2987824" y="4365104"/>
                  <a:ext cx="0" cy="720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直接连接符 44"/>
              <p:cNvCxnSpPr/>
              <p:nvPr/>
            </p:nvCxnSpPr>
            <p:spPr>
              <a:xfrm flipV="1">
                <a:off x="3923928" y="4365104"/>
                <a:ext cx="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2123728" y="4365104"/>
                <a:ext cx="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接连接符 50"/>
            <p:cNvCxnSpPr/>
            <p:nvPr/>
          </p:nvCxnSpPr>
          <p:spPr>
            <a:xfrm flipV="1">
              <a:off x="2483768" y="436510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对象 52"/>
          <p:cNvGraphicFramePr>
            <a:graphicFrameLocks noChangeAspect="1"/>
          </p:cNvGraphicFramePr>
          <p:nvPr/>
        </p:nvGraphicFramePr>
        <p:xfrm>
          <a:off x="467544" y="4365104"/>
          <a:ext cx="4947345" cy="86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5" name="Equation" r:id="rId4" imgW="2247840" imgH="393480" progId="Equation.DSMT4">
                  <p:embed/>
                </p:oleObj>
              </mc:Choice>
              <mc:Fallback>
                <p:oleObj name="Equation" r:id="rId4" imgW="22478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365104"/>
                        <a:ext cx="4947345" cy="867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4283968" y="5301208"/>
          <a:ext cx="1008112" cy="7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6"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301208"/>
                        <a:ext cx="1008112" cy="78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"/>
          <p:cNvGraphicFramePr>
            <a:graphicFrameLocks noChangeAspect="1"/>
          </p:cNvGraphicFramePr>
          <p:nvPr/>
        </p:nvGraphicFramePr>
        <p:xfrm>
          <a:off x="6156176" y="2006842"/>
          <a:ext cx="1152128" cy="70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7" name="Equation" r:id="rId8" imgW="736280" imgH="444307" progId="Equation.DSMT4">
                  <p:embed/>
                </p:oleObj>
              </mc:Choice>
              <mc:Fallback>
                <p:oleObj name="Equation" r:id="rId8" imgW="736280" imgH="444307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06842"/>
                        <a:ext cx="1152128" cy="702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/>
        </p:nvGraphicFramePr>
        <p:xfrm>
          <a:off x="1259632" y="5301208"/>
          <a:ext cx="1584176" cy="10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8" name="Equation" r:id="rId10" imgW="711000" imgH="469800" progId="Equation.DSMT4">
                  <p:embed/>
                </p:oleObj>
              </mc:Choice>
              <mc:Fallback>
                <p:oleObj name="Equation" r:id="rId10" imgW="7110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301208"/>
                        <a:ext cx="1584176" cy="104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四、力与简谐运动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4" grpId="0"/>
      <p:bldP spid="39" grpId="0" build="allAtOnce"/>
      <p:bldP spid="48" grpId="0" build="allAtOnce"/>
      <p:bldP spid="49" grpId="0" build="allAtOnce"/>
      <p:bldP spid="5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四、力与简谐运动</a:t>
            </a:r>
            <a:endParaRPr lang="zh-CN" altLang="en-US" sz="3200" dirty="0"/>
          </a:p>
        </p:txBody>
      </p:sp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6660232" y="3861048"/>
            <a:ext cx="1979712" cy="1979712"/>
            <a:chOff x="7858" y="10956"/>
            <a:chExt cx="1621" cy="1621"/>
          </a:xfrm>
        </p:grpSpPr>
        <p:sp>
          <p:nvSpPr>
            <p:cNvPr id="148488" name="Oval 8" descr="20%"/>
            <p:cNvSpPr>
              <a:spLocks noChangeArrowheads="1"/>
            </p:cNvSpPr>
            <p:nvPr/>
          </p:nvSpPr>
          <p:spPr bwMode="auto">
            <a:xfrm>
              <a:off x="7906" y="11004"/>
              <a:ext cx="1528" cy="1528"/>
            </a:xfrm>
            <a:prstGeom prst="ellipse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8639" y="11004"/>
              <a:ext cx="71" cy="1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486" name="Oval 6"/>
            <p:cNvSpPr>
              <a:spLocks noChangeArrowheads="1"/>
            </p:cNvSpPr>
            <p:nvPr/>
          </p:nvSpPr>
          <p:spPr bwMode="auto">
            <a:xfrm>
              <a:off x="8658" y="11719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8610" y="11504"/>
              <a:ext cx="45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48484" name="Oval 4"/>
            <p:cNvSpPr>
              <a:spLocks noChangeArrowheads="1"/>
            </p:cNvSpPr>
            <p:nvPr/>
          </p:nvSpPr>
          <p:spPr bwMode="auto">
            <a:xfrm>
              <a:off x="7858" y="10956"/>
              <a:ext cx="1621" cy="16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483" name="Oval 3"/>
            <p:cNvSpPr>
              <a:spLocks noChangeArrowheads="1"/>
            </p:cNvSpPr>
            <p:nvPr/>
          </p:nvSpPr>
          <p:spPr bwMode="auto">
            <a:xfrm>
              <a:off x="8650" y="10968"/>
              <a:ext cx="45" cy="4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3528" y="1052736"/>
            <a:ext cx="7920880" cy="4093428"/>
            <a:chOff x="0" y="1412776"/>
            <a:chExt cx="7920880" cy="4093428"/>
          </a:xfrm>
        </p:grpSpPr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0" y="1412776"/>
              <a:ext cx="7920880" cy="409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【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例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】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理论研究表明：质量均匀分布的球壳对其内部物体的引力之和为零。设万有引力常量为</a:t>
              </a:r>
              <a:r>
                <a:rPr kumimoji="0" lang="en-GB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，地球质量为</a:t>
              </a:r>
              <a:r>
                <a:rPr kumimoji="0" lang="en-GB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，半径为</a:t>
              </a:r>
              <a:r>
                <a:rPr kumimoji="0" lang="en-GB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，球心为</a:t>
              </a:r>
              <a:r>
                <a:rPr kumimoji="0" lang="en-GB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，不考虑地球自转。求：</a:t>
              </a:r>
              <a:endPara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⑴在地面以下距地心</a:t>
              </a:r>
              <a:r>
                <a:rPr kumimoji="0" lang="en-GB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x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处（</a:t>
              </a:r>
              <a:r>
                <a:rPr kumimoji="0" lang="en-GB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x</a:t>
              </a:r>
              <a:r>
                <a:rPr kumimoji="0" lang="en-GB" altLang="zh-CN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</a:t>
              </a:r>
              <a:r>
                <a:rPr kumimoji="0" lang="en-GB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）的重力加速度大小</a:t>
              </a:r>
              <a:r>
                <a:rPr kumimoji="0" lang="en-GB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GB" altLang="zh-CN" sz="20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x</a:t>
              </a: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；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⑵设想沿地球直径开通一条隧道，由隧道上端由静止释放一个质量为</a:t>
              </a:r>
              <a:r>
                <a:rPr lang="en-US" altLang="zh-CN" sz="2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</a:t>
              </a:r>
              <a:r>
                <a:rPr lang="zh-CN" altLang="en-US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的小球</a:t>
              </a:r>
              <a:endParaRPr lang="zh-CN" altLang="en-US" sz="2000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zh-CN" altLang="en-US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．试证明小球将做简谐运动；</a:t>
              </a:r>
              <a:endParaRPr lang="zh-CN" altLang="en-US" sz="2000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lang="zh-CN" altLang="en-US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．已知简谐运动的周期为</a:t>
              </a:r>
              <a:endPara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其中</a:t>
              </a:r>
              <a:r>
                <a:rPr lang="en-US" altLang="zh-CN" sz="2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</a:t>
              </a:r>
              <a:r>
                <a:rPr lang="zh-CN" altLang="en-US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为振子质量，</a:t>
              </a:r>
              <a:r>
                <a:rPr lang="en-US" altLang="zh-CN" sz="2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</a:t>
              </a:r>
              <a:r>
                <a:rPr lang="zh-CN" altLang="en-US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为回复力系数。求小球的振动周期</a:t>
              </a:r>
              <a:r>
                <a:rPr lang="en-US" altLang="zh-CN" sz="2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lang="zh-CN" altLang="en-US" sz="2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</a:t>
              </a:r>
              <a:endParaRPr lang="zh-CN" altLang="en-US" sz="2000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aphicFrame>
          <p:nvGraphicFramePr>
            <p:cNvPr id="148481" name="Object 1"/>
            <p:cNvGraphicFramePr>
              <a:graphicFrameLocks noChangeAspect="1"/>
            </p:cNvGraphicFramePr>
            <p:nvPr/>
          </p:nvGraphicFramePr>
          <p:xfrm>
            <a:off x="3131840" y="3476255"/>
            <a:ext cx="985956" cy="600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83" name="Equation" r:id="rId3" imgW="736280" imgH="444307" progId="Equation.DSMT4">
                    <p:embed/>
                  </p:oleObj>
                </mc:Choice>
                <mc:Fallback>
                  <p:oleObj name="Equation" r:id="rId3" imgW="736280" imgH="444307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3476255"/>
                          <a:ext cx="985956" cy="6008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87" name="Object 51"/>
          <p:cNvGraphicFramePr>
            <a:graphicFrameLocks noChangeAspect="1"/>
          </p:cNvGraphicFramePr>
          <p:nvPr/>
        </p:nvGraphicFramePr>
        <p:xfrm>
          <a:off x="5796137" y="692696"/>
          <a:ext cx="1656184" cy="76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5" name="Equation" r:id="rId3" imgW="901309" imgH="406224" progId="Equation.DSMT4">
                  <p:embed/>
                </p:oleObj>
              </mc:Choice>
              <mc:Fallback>
                <p:oleObj name="Equation" r:id="rId3" imgW="901309" imgH="406224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7" y="692696"/>
                        <a:ext cx="1656184" cy="762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86" name="Object 50"/>
          <p:cNvGraphicFramePr>
            <a:graphicFrameLocks noChangeAspect="1"/>
          </p:cNvGraphicFramePr>
          <p:nvPr/>
        </p:nvGraphicFramePr>
        <p:xfrm>
          <a:off x="1187624" y="1484784"/>
          <a:ext cx="211788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6" name="Equation" r:id="rId5" imgW="1180588" imgH="393529" progId="Equation.DSMT4">
                  <p:embed/>
                </p:oleObj>
              </mc:Choice>
              <mc:Fallback>
                <p:oleObj name="Equation" r:id="rId5" imgW="1180588" imgH="393529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84784"/>
                        <a:ext cx="2117882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85" name="Object 49"/>
          <p:cNvGraphicFramePr>
            <a:graphicFrameLocks noChangeAspect="1"/>
          </p:cNvGraphicFramePr>
          <p:nvPr/>
        </p:nvGraphicFramePr>
        <p:xfrm>
          <a:off x="4716016" y="1484784"/>
          <a:ext cx="1224136" cy="81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7" name="Equation" r:id="rId7" imgW="634725" imgH="418918" progId="Equation.DSMT4">
                  <p:embed/>
                </p:oleObj>
              </mc:Choice>
              <mc:Fallback>
                <p:oleObj name="Equation" r:id="rId7" imgW="634725" imgH="418918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484784"/>
                        <a:ext cx="1224136" cy="816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84" name="Object 48"/>
          <p:cNvGraphicFramePr>
            <a:graphicFrameLocks noChangeAspect="1"/>
          </p:cNvGraphicFramePr>
          <p:nvPr/>
        </p:nvGraphicFramePr>
        <p:xfrm>
          <a:off x="2915816" y="2132856"/>
          <a:ext cx="146769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8" name="Equation" r:id="rId9" imgW="748975" imgH="393529" progId="Equation.DSMT4">
                  <p:embed/>
                </p:oleObj>
              </mc:Choice>
              <mc:Fallback>
                <p:oleObj name="Equation" r:id="rId9" imgW="748975" imgH="393529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132856"/>
                        <a:ext cx="1467692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83" name="Object 47"/>
          <p:cNvGraphicFramePr>
            <a:graphicFrameLocks noChangeAspect="1"/>
          </p:cNvGraphicFramePr>
          <p:nvPr/>
        </p:nvGraphicFramePr>
        <p:xfrm>
          <a:off x="2267744" y="3689718"/>
          <a:ext cx="2843808" cy="819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9" name="Equation" r:id="rId11" imgW="1396394" imgH="393529" progId="Equation.DSMT4">
                  <p:embed/>
                </p:oleObj>
              </mc:Choice>
              <mc:Fallback>
                <p:oleObj name="Equation" r:id="rId11" imgW="1396394" imgH="393529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89718"/>
                        <a:ext cx="2843808" cy="819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5868144" y="3753222"/>
          <a:ext cx="1222776" cy="75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0" name="Equation" r:id="rId13" imgW="647419" imgH="393529" progId="Equation.DSMT4">
                  <p:embed/>
                </p:oleObj>
              </mc:Choice>
              <mc:Fallback>
                <p:oleObj name="Equation" r:id="rId13" imgW="647419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753222"/>
                        <a:ext cx="1222776" cy="755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4283968" y="4869160"/>
          <a:ext cx="1512168" cy="79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1" name="Equation" r:id="rId15" imgW="876300" imgH="457200" progId="Equation.DSMT4">
                  <p:embed/>
                </p:oleObj>
              </mc:Choice>
              <mc:Fallback>
                <p:oleObj name="Equation" r:id="rId15" imgW="876300" imgH="457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869160"/>
                        <a:ext cx="1512168" cy="79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88" name="Rectangle 52"/>
          <p:cNvSpPr>
            <a:spLocks noChangeArrowheads="1"/>
          </p:cNvSpPr>
          <p:nvPr/>
        </p:nvSpPr>
        <p:spPr bwMode="auto">
          <a:xfrm>
            <a:off x="467544" y="908720"/>
            <a:ext cx="5389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解：⑴以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Ox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为半径的地球球体的质量为</a:t>
            </a: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kumimoji="0" lang="en-US" altLang="zh-CN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，由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9192" name="Rectangle 56"/>
          <p:cNvSpPr>
            <a:spLocks noChangeArrowheads="1"/>
          </p:cNvSpPr>
          <p:nvPr/>
        </p:nvSpPr>
        <p:spPr bwMode="auto">
          <a:xfrm>
            <a:off x="539552" y="2708920"/>
            <a:ext cx="7056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1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⑵a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．如图建立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Ox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坐标系，设振动过程任一位置的位移为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以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Ox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为半径的地球球体对小球的万有引力充当回复力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9199" name="Rectangle 63"/>
          <p:cNvSpPr>
            <a:spLocks noChangeArrowheads="1"/>
          </p:cNvSpPr>
          <p:nvPr/>
        </p:nvSpPr>
        <p:spPr bwMode="auto">
          <a:xfrm>
            <a:off x="827584" y="4797152"/>
            <a:ext cx="4932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．简谐运动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F=-</a:t>
            </a: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kx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，因此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19201" name="Picture 6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4288" y="1412775"/>
            <a:ext cx="1979712" cy="254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92" grpId="0" build="allAtOnce"/>
      <p:bldP spid="219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467544" y="422662"/>
            <a:ext cx="8064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如图所示，在直角坐标系</a:t>
            </a:r>
            <a:r>
              <a:rPr kumimoji="0" lang="en-GB" altLang="zh-CN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xOy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轴上与原点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相距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的两点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分别固定有电荷量均为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的两个点电荷。在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轴上与原点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相距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点（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&lt;&lt;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）无初速释放一个质量为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，电荷量为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的正点电荷，释放后该点电荷仅在电场力作用下运动。已知静电力常量为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。已知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简谐运动的周期均可表示为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</a:t>
            </a:r>
            <a:r>
              <a:rPr lang="zh-CN" altLang="en-GB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，其中</a:t>
            </a:r>
            <a:r>
              <a:rPr lang="en-GB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lang="zh-CN" altLang="en-GB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为振子质量，</a:t>
            </a:r>
            <a:r>
              <a:rPr lang="en-GB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en-GB" altLang="zh-CN" sz="2000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en-GB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为回复力系数。</a:t>
            </a:r>
            <a:endParaRPr lang="zh-CN" altLang="en-GB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GB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试证明释放后该点电荷做简谐运动，并求该简谐运动的周期。</a:t>
            </a:r>
            <a:endParaRPr lang="zh-CN" altLang="en-GB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GB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53616" name="Object 16"/>
          <p:cNvGraphicFramePr>
            <a:graphicFrameLocks noChangeAspect="1"/>
          </p:cNvGraphicFramePr>
          <p:nvPr/>
        </p:nvGraphicFramePr>
        <p:xfrm>
          <a:off x="3779912" y="1844824"/>
          <a:ext cx="101839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8" name="Equation" r:id="rId3" imgW="761669" imgH="482391" progId="Equation.DSMT4">
                  <p:embed/>
                </p:oleObj>
              </mc:Choice>
              <mc:Fallback>
                <p:oleObj name="Equation" r:id="rId3" imgW="761669" imgH="482391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844824"/>
                        <a:ext cx="101839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44" name="Group 44"/>
          <p:cNvGrpSpPr>
            <a:grpSpLocks/>
          </p:cNvGrpSpPr>
          <p:nvPr/>
        </p:nvGrpSpPr>
        <p:grpSpPr bwMode="auto">
          <a:xfrm>
            <a:off x="2627784" y="3717032"/>
            <a:ext cx="4737145" cy="2016224"/>
            <a:chOff x="4671" y="4795"/>
            <a:chExt cx="3025" cy="1288"/>
          </a:xfrm>
        </p:grpSpPr>
        <p:sp>
          <p:nvSpPr>
            <p:cNvPr id="153645" name="Line 45"/>
            <p:cNvSpPr>
              <a:spLocks noChangeShapeType="1"/>
            </p:cNvSpPr>
            <p:nvPr/>
          </p:nvSpPr>
          <p:spPr bwMode="auto">
            <a:xfrm>
              <a:off x="4838" y="5526"/>
              <a:ext cx="24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46" name="Text Box 46"/>
            <p:cNvSpPr txBox="1">
              <a:spLocks noChangeArrowheads="1"/>
            </p:cNvSpPr>
            <p:nvPr/>
          </p:nvSpPr>
          <p:spPr bwMode="auto">
            <a:xfrm>
              <a:off x="5729" y="5531"/>
              <a:ext cx="45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</a:t>
              </a:r>
              <a:endParaRPr kumimoji="0" lang="zh-CN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47" name="Text Box 47"/>
            <p:cNvSpPr txBox="1">
              <a:spLocks noChangeArrowheads="1"/>
            </p:cNvSpPr>
            <p:nvPr/>
          </p:nvSpPr>
          <p:spPr bwMode="auto">
            <a:xfrm>
              <a:off x="6676" y="5540"/>
              <a:ext cx="57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+Q</a:t>
              </a:r>
              <a:endParaRPr kumimoji="0" lang="zh-CN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48" name="Text Box 48"/>
            <p:cNvSpPr txBox="1">
              <a:spLocks noChangeArrowheads="1"/>
            </p:cNvSpPr>
            <p:nvPr/>
          </p:nvSpPr>
          <p:spPr bwMode="auto">
            <a:xfrm>
              <a:off x="4671" y="5531"/>
              <a:ext cx="59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+Q</a:t>
              </a:r>
              <a:endParaRPr kumimoji="0" lang="zh-CN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49" name="Text Box 49"/>
            <p:cNvSpPr txBox="1">
              <a:spLocks noChangeArrowheads="1"/>
            </p:cNvSpPr>
            <p:nvPr/>
          </p:nvSpPr>
          <p:spPr bwMode="auto">
            <a:xfrm>
              <a:off x="7237" y="5275"/>
              <a:ext cx="45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x</a:t>
              </a:r>
              <a:endParaRPr kumimoji="0" lang="zh-CN" altLang="zh-CN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50" name="Text Box 50"/>
            <p:cNvSpPr txBox="1">
              <a:spLocks noChangeArrowheads="1"/>
            </p:cNvSpPr>
            <p:nvPr/>
          </p:nvSpPr>
          <p:spPr bwMode="auto">
            <a:xfrm>
              <a:off x="4855" y="5188"/>
              <a:ext cx="14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</a:t>
              </a:r>
              <a:endParaRPr kumimoji="0" lang="zh-CN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51" name="Text Box 51"/>
            <p:cNvSpPr txBox="1">
              <a:spLocks noChangeArrowheads="1"/>
            </p:cNvSpPr>
            <p:nvPr/>
          </p:nvSpPr>
          <p:spPr bwMode="auto">
            <a:xfrm>
              <a:off x="6786" y="5218"/>
              <a:ext cx="45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endParaRPr kumimoji="0" lang="zh-CN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52" name="Oval 52"/>
            <p:cNvSpPr>
              <a:spLocks noChangeArrowheads="1"/>
            </p:cNvSpPr>
            <p:nvPr/>
          </p:nvSpPr>
          <p:spPr bwMode="auto">
            <a:xfrm>
              <a:off x="4930" y="5468"/>
              <a:ext cx="92" cy="9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53" name="Oval 53"/>
            <p:cNvSpPr>
              <a:spLocks noChangeArrowheads="1"/>
            </p:cNvSpPr>
            <p:nvPr/>
          </p:nvSpPr>
          <p:spPr bwMode="auto">
            <a:xfrm>
              <a:off x="6911" y="5477"/>
              <a:ext cx="92" cy="9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54" name="Line 54"/>
            <p:cNvSpPr>
              <a:spLocks noChangeShapeType="1"/>
            </p:cNvSpPr>
            <p:nvPr/>
          </p:nvSpPr>
          <p:spPr bwMode="auto">
            <a:xfrm rot="-5400000">
              <a:off x="5410" y="5517"/>
              <a:ext cx="1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55" name="Oval 55"/>
            <p:cNvSpPr>
              <a:spLocks noChangeArrowheads="1"/>
            </p:cNvSpPr>
            <p:nvPr/>
          </p:nvSpPr>
          <p:spPr bwMode="auto">
            <a:xfrm>
              <a:off x="6227" y="5489"/>
              <a:ext cx="68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56" name="Text Box 56"/>
            <p:cNvSpPr txBox="1">
              <a:spLocks noChangeArrowheads="1"/>
            </p:cNvSpPr>
            <p:nvPr/>
          </p:nvSpPr>
          <p:spPr bwMode="auto">
            <a:xfrm>
              <a:off x="6051" y="4795"/>
              <a:ext cx="45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y</a:t>
              </a:r>
              <a:endParaRPr kumimoji="0" lang="zh-CN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57" name="Text Box 57"/>
            <p:cNvSpPr txBox="1">
              <a:spLocks noChangeArrowheads="1"/>
            </p:cNvSpPr>
            <p:nvPr/>
          </p:nvSpPr>
          <p:spPr bwMode="auto">
            <a:xfrm>
              <a:off x="6143" y="5494"/>
              <a:ext cx="45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x</a:t>
              </a:r>
              <a:endParaRPr kumimoji="0" lang="zh-CN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658" name="Text Box 58"/>
            <p:cNvSpPr txBox="1">
              <a:spLocks noChangeArrowheads="1"/>
            </p:cNvSpPr>
            <p:nvPr/>
          </p:nvSpPr>
          <p:spPr bwMode="auto">
            <a:xfrm>
              <a:off x="6096" y="5218"/>
              <a:ext cx="45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</a:t>
              </a:r>
              <a:endParaRPr kumimoji="0" lang="zh-CN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323528" y="1351221"/>
            <a:ext cx="7092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设振动过程某一时刻位移为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，正点电荷所受的两个库仑力的合力充当回复力，方向向左，</a:t>
            </a:r>
            <a:endParaRPr kumimoji="0" lang="zh-CN" altLang="en-GB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755576" y="2276872"/>
          <a:ext cx="705678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5" name="Equation" r:id="rId3" imgW="3187700" imgH="495300" progId="Equation.DSMT4">
                  <p:embed/>
                </p:oleObj>
              </mc:Choice>
              <mc:Fallback>
                <p:oleObj name="Equation" r:id="rId3" imgW="3187700" imgH="495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76872"/>
                        <a:ext cx="7056784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467544" y="3516978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由于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&lt;&lt;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，因此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GB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en-GB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en-GB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≈</a:t>
            </a:r>
            <a:r>
              <a:rPr kumimoji="0" lang="en-GB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GB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GB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2195736" y="4149080"/>
          <a:ext cx="172144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6" name="Equation" r:id="rId5" imgW="926698" imgH="393529" progId="Equation.DSMT4">
                  <p:embed/>
                </p:oleObj>
              </mc:Choice>
              <mc:Fallback>
                <p:oleObj name="Equation" r:id="rId5" imgW="926698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149080"/>
                        <a:ext cx="1721441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4788024" y="4149080"/>
          <a:ext cx="141765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7" name="Equation" r:id="rId7" imgW="685800" imgH="393700" progId="Equation.DSMT4">
                  <p:embed/>
                </p:oleObj>
              </mc:Choice>
              <mc:Fallback>
                <p:oleObj name="Equation" r:id="rId7" imgW="685800" imgH="393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149080"/>
                        <a:ext cx="1417658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755576" y="4349715"/>
            <a:ext cx="140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整理得</a:t>
            </a:r>
            <a:endParaRPr kumimoji="0" lang="zh-CN" altLang="en-GB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2411760" y="5157192"/>
          <a:ext cx="337717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8" name="Equation" r:id="rId9" imgW="1548728" imgH="482391" progId="Equation.DSMT4">
                  <p:embed/>
                </p:oleObj>
              </mc:Choice>
              <mc:Fallback>
                <p:oleObj name="Equation" r:id="rId9" imgW="1548728" imgH="482391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157192"/>
                        <a:ext cx="3377176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1" grpId="0" build="allAtOnce"/>
      <p:bldP spid="220164" grpId="0" build="allAtOnce"/>
      <p:bldP spid="2201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98072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力与运动专题</a:t>
            </a:r>
            <a:endParaRPr lang="en-US" altLang="zh-CN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一、力与物体平衡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804931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二、力与直线运动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693030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58112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四、力与简谐运动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13285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方法：运动分解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4127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圆周运动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412776"/>
            <a:ext cx="327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（类）平抛运动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04805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X</a:t>
            </a:r>
            <a:r>
              <a:rPr lang="zh-CN" altLang="en-US" sz="2400" dirty="0" smtClean="0"/>
              <a:t>方向：匀速直线</a:t>
            </a:r>
            <a:endParaRPr lang="en-US" altLang="zh-CN" sz="2400" dirty="0" smtClean="0"/>
          </a:p>
          <a:p>
            <a:r>
              <a:rPr lang="en-US" altLang="zh-CN" sz="2400" dirty="0" smtClean="0"/>
              <a:t>Y</a:t>
            </a:r>
            <a:r>
              <a:rPr lang="zh-CN" altLang="en-US" sz="2400" dirty="0" smtClean="0"/>
              <a:t>方向：匀变速直线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355976" y="4695527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aseline="-25000" dirty="0" smtClean="0"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，且为恒力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4355976" y="4149661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aseline="-25000" dirty="0" smtClean="0"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CN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213285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几何关系分析：确定圆心、半径</a:t>
            </a:r>
            <a:endParaRPr lang="zh-CN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67544" y="299230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受力分析：表示出做圆周运动时，外界提供的向心力</a:t>
            </a:r>
            <a:endParaRPr lang="zh-CN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4221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运动分析：表示出做圆周运动时，所需要的向心力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8" grpId="0" build="allAtOnce"/>
      <p:bldP spid="12" grpId="0" build="allAtOnce"/>
      <p:bldP spid="13" grpId="0" build="allAtOnce"/>
      <p:bldP spid="25" grpId="0" build="allAtOnce"/>
      <p:bldP spid="26" grpId="0" build="allAtOnce"/>
      <p:bldP spid="2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sp>
        <p:nvSpPr>
          <p:cNvPr id="3" name="椭圆 2"/>
          <p:cNvSpPr/>
          <p:nvPr/>
        </p:nvSpPr>
        <p:spPr>
          <a:xfrm>
            <a:off x="3779912" y="126876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907704" y="1412776"/>
            <a:ext cx="4248472" cy="4248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995936" y="1628800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6" name="Picture 2" descr="https://timgsa.baidu.com/timg?image&amp;quality=80&amp;size=b9999_10000&amp;sec=1580745913027&amp;di=775c896975aaf8b6461380e144f28087&amp;imgtype=0&amp;src=http%3A%2F%2Fdpic.tiankong.com%2Fj5%2Fv1%2FQJ8853612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720080" cy="689109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3563888" y="3068960"/>
            <a:ext cx="864096" cy="864096"/>
            <a:chOff x="7596336" y="4005064"/>
            <a:chExt cx="792088" cy="792088"/>
          </a:xfrm>
        </p:grpSpPr>
        <p:sp>
          <p:nvSpPr>
            <p:cNvPr id="10" name="椭圆 9"/>
            <p:cNvSpPr/>
            <p:nvPr/>
          </p:nvSpPr>
          <p:spPr>
            <a:xfrm>
              <a:off x="7596336" y="4005064"/>
              <a:ext cx="792088" cy="7920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十字形 10"/>
            <p:cNvSpPr/>
            <p:nvPr/>
          </p:nvSpPr>
          <p:spPr>
            <a:xfrm>
              <a:off x="7812360" y="4159367"/>
              <a:ext cx="432048" cy="493769"/>
            </a:xfrm>
            <a:prstGeom prst="plus">
              <a:avLst>
                <a:gd name="adj" fmla="val 4158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331640" y="908720"/>
            <a:ext cx="5472608" cy="5184576"/>
            <a:chOff x="1043608" y="908720"/>
            <a:chExt cx="5472608" cy="5184576"/>
          </a:xfrm>
        </p:grpSpPr>
        <p:grpSp>
          <p:nvGrpSpPr>
            <p:cNvPr id="51" name="组合 50"/>
            <p:cNvGrpSpPr/>
            <p:nvPr/>
          </p:nvGrpSpPr>
          <p:grpSpPr>
            <a:xfrm>
              <a:off x="1043608" y="920914"/>
              <a:ext cx="2592288" cy="707886"/>
              <a:chOff x="6156176" y="980728"/>
              <a:chExt cx="2592288" cy="70788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043608" y="1664997"/>
              <a:ext cx="2592288" cy="707886"/>
              <a:chOff x="6156176" y="980728"/>
              <a:chExt cx="2592288" cy="70788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1043608" y="2409080"/>
              <a:ext cx="2592288" cy="707886"/>
              <a:chOff x="6156176" y="980728"/>
              <a:chExt cx="2592288" cy="70788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1043608" y="3153163"/>
              <a:ext cx="2592288" cy="707886"/>
              <a:chOff x="6156176" y="980728"/>
              <a:chExt cx="2592288" cy="70788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043608" y="3897246"/>
              <a:ext cx="2592288" cy="707886"/>
              <a:chOff x="6156176" y="980728"/>
              <a:chExt cx="2592288" cy="70788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043608" y="4641329"/>
              <a:ext cx="2592288" cy="707886"/>
              <a:chOff x="6156176" y="980728"/>
              <a:chExt cx="2592288" cy="707886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043608" y="5385410"/>
              <a:ext cx="2592288" cy="707886"/>
              <a:chOff x="6156176" y="980728"/>
              <a:chExt cx="2592288" cy="70788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3923928" y="908720"/>
              <a:ext cx="2592288" cy="707886"/>
              <a:chOff x="6156176" y="980728"/>
              <a:chExt cx="2592288" cy="707886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3923928" y="1652803"/>
              <a:ext cx="2592288" cy="707886"/>
              <a:chOff x="6156176" y="980728"/>
              <a:chExt cx="2592288" cy="707886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3923928" y="2396886"/>
              <a:ext cx="2592288" cy="707886"/>
              <a:chOff x="6156176" y="980728"/>
              <a:chExt cx="2592288" cy="707886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3923928" y="3140969"/>
              <a:ext cx="2592288" cy="707886"/>
              <a:chOff x="6156176" y="980728"/>
              <a:chExt cx="2592288" cy="707886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3923928" y="3885052"/>
              <a:ext cx="2592288" cy="707886"/>
              <a:chOff x="6156176" y="980728"/>
              <a:chExt cx="2592288" cy="707886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923928" y="4629135"/>
              <a:ext cx="2592288" cy="707886"/>
              <a:chOff x="6156176" y="980728"/>
              <a:chExt cx="2592288" cy="707886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3923928" y="5373216"/>
              <a:ext cx="2592288" cy="707886"/>
              <a:chOff x="6156176" y="980728"/>
              <a:chExt cx="2592288" cy="707886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6156176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852253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548330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244408" y="980728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/>
                  <a:t>X</a:t>
                </a:r>
                <a:endParaRPr lang="zh-CN" altLang="en-US" sz="4000" dirty="0"/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7020272" y="5445224"/>
            <a:ext cx="1801272" cy="584775"/>
            <a:chOff x="1008862" y="2276872"/>
            <a:chExt cx="1801272" cy="584775"/>
          </a:xfrm>
        </p:grpSpPr>
        <p:sp>
          <p:nvSpPr>
            <p:cNvPr id="119" name="矩形 118"/>
            <p:cNvSpPr/>
            <p:nvPr/>
          </p:nvSpPr>
          <p:spPr>
            <a:xfrm>
              <a:off x="1008862" y="2276872"/>
              <a:ext cx="8988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3200" baseline="-25000" dirty="0" smtClean="0">
                  <a:latin typeface="Times New Roman" pitchFamily="18" charset="0"/>
                  <a:cs typeface="Times New Roman" pitchFamily="18" charset="0"/>
                </a:rPr>
                <a:t>合</a:t>
              </a:r>
              <a:endParaRPr lang="zh-CN" altLang="en-US" sz="3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91680" y="227687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=</a:t>
              </a:r>
              <a:endParaRPr lang="zh-CN" altLang="en-US" sz="3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123728" y="2276872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3200" baseline="-25000" dirty="0" smtClean="0">
                  <a:latin typeface="Times New Roman" pitchFamily="18" charset="0"/>
                  <a:cs typeface="Times New Roman" pitchFamily="18" charset="0"/>
                </a:rPr>
                <a:t>向</a:t>
              </a:r>
              <a:endParaRPr lang="zh-CN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1.48148E-6 C 0.13229 1.48148E-6 0.23628 0.13842 0.23628 0.30903 C 0.23628 0.4794 0.13229 0.61805 0.00451 0.61805 C -0.12344 0.61805 -0.22726 0.4794 -0.22726 0.30903 C -0.22726 0.13842 -0.12344 1.48148E-6 0.00451 1.48148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1268760"/>
            <a:ext cx="7956376" cy="1800200"/>
            <a:chOff x="539552" y="2276872"/>
            <a:chExt cx="7956376" cy="180020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539552" y="2276872"/>
              <a:ext cx="7956376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7025" algn="l"/>
                </a:tabLst>
              </a:pPr>
              <a:r>
                <a:rPr kumimoji="0" lang="zh-CN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【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2014 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北京高考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】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带电粒子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在同一匀强磁场中做匀速圆周运动，它们的动量大小相等，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运动的半径大于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运动的半径。若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的电荷量分别为</a:t>
              </a:r>
              <a:r>
                <a:rPr kumimoji="0" lang="en-US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r>
                <a:rPr kumimoji="0" lang="en-US" altLang="zh-CN" sz="20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kumimoji="0" lang="en-US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r>
                <a:rPr kumimoji="0" lang="en-US" altLang="zh-CN" sz="20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，质量分别为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</a:t>
              </a:r>
              <a:r>
                <a:rPr kumimoji="0" lang="en-US" altLang="zh-CN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kumimoji="0" lang="en-US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</a:t>
              </a:r>
              <a:r>
                <a:rPr kumimoji="0" lang="en-US" altLang="zh-CN" sz="20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，周期分别为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US" altLang="zh-CN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US" altLang="zh-CN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。则一定有</a:t>
              </a:r>
              <a:r>
                <a:rPr kumimoji="0" lang="zh-CN" altLang="en-US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 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7025" algn="l"/>
                </a:tabLst>
              </a:pP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A.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r>
                <a:rPr kumimoji="0" lang="en-US" altLang="zh-CN" sz="20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&lt; </a:t>
              </a:r>
              <a:r>
                <a:rPr kumimoji="0" lang="en-US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r>
                <a:rPr kumimoji="0" lang="en-US" altLang="zh-CN" sz="20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	B.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m</a:t>
              </a:r>
              <a:r>
                <a:rPr kumimoji="0" lang="en-US" altLang="zh-CN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 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&lt; </a:t>
              </a:r>
              <a:r>
                <a:rPr kumimoji="0" lang="en-US" altLang="zh-CN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</a:t>
              </a:r>
              <a:r>
                <a:rPr kumimoji="0" lang="en-US" altLang="zh-CN" sz="20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	C.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T</a:t>
              </a:r>
              <a:r>
                <a:rPr kumimoji="0" lang="en-US" altLang="zh-CN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  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&lt;  </a:t>
              </a:r>
              <a:r>
                <a:rPr kumimoji="0" lang="en-US" altLang="zh-CN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US" altLang="zh-CN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	D. 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4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501008"/>
              <a:ext cx="1188132" cy="576064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99592" y="3212976"/>
          <a:ext cx="174128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6" name="Equation" r:id="rId5" imgW="723600" imgH="419040" progId="Equation.DSMT4">
                  <p:embed/>
                </p:oleObj>
              </mc:Choice>
              <mc:Fallback>
                <p:oleObj name="Equation" r:id="rId5" imgW="7236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2976"/>
                        <a:ext cx="1741284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7544" y="4797152"/>
          <a:ext cx="1152128" cy="86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7"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97152"/>
                        <a:ext cx="1152128" cy="864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123728" y="4797152"/>
          <a:ext cx="1296144" cy="89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8"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797152"/>
                        <a:ext cx="1296144" cy="892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073400" y="1778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9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7780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067943" y="3429000"/>
          <a:ext cx="396043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0" name="Equation" r:id="rId13" imgW="1460160" imgH="583920" progId="Equation.DSMT4">
                  <p:embed/>
                </p:oleObj>
              </mc:Choice>
              <mc:Fallback>
                <p:oleObj name="Equation" r:id="rId13" imgW="146016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3" y="3429000"/>
                        <a:ext cx="3960439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923928" y="4725144"/>
          <a:ext cx="123807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1" name="Equation" r:id="rId15" imgW="520560" imgH="393480" progId="Equation.DSMT4">
                  <p:embed/>
                </p:oleObj>
              </mc:Choice>
              <mc:Fallback>
                <p:oleObj name="Equation" r:id="rId15" imgW="5205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725144"/>
                        <a:ext cx="1238073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103457"/>
            <a:ext cx="81003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141277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北京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高考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】某原子电离后其核外只有一个电子，若该电子在核的静电力作用下绕核做匀速圆周运动，那么电子运动 </a:t>
            </a:r>
            <a:r>
              <a:rPr lang="en-US" altLang="zh-CN" sz="2000" u="sng" dirty="0" smtClean="0">
                <a:latin typeface="Times New Roman" pitchFamily="18" charset="0"/>
                <a:cs typeface="Times New Roman" pitchFamily="18" charset="0"/>
              </a:rPr>
              <a:t>                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半径越大，加速度越大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     B. 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半径越小，周期越大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半径越大，角速度越小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     D. 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半径越小，线速度越小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555776" y="4797152"/>
          <a:ext cx="398007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Equation" r:id="rId4" imgW="1930320" imgH="419040" progId="Equation.DSMT4">
                  <p:embed/>
                </p:oleObj>
              </mc:Choice>
              <mc:Fallback>
                <p:oleObj name="Equation" r:id="rId4" imgW="193032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97152"/>
                        <a:ext cx="3980079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452320" y="2708920"/>
          <a:ext cx="88261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4" name="Equation" r:id="rId6" imgW="495000" imgH="444240" progId="Equation.DSMT4">
                  <p:embed/>
                </p:oleObj>
              </mc:Choice>
              <mc:Fallback>
                <p:oleObj name="Equation" r:id="rId6" imgW="49500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708920"/>
                        <a:ext cx="882612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3419872" y="2924944"/>
          <a:ext cx="1062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5" name="Equation" r:id="rId8" imgW="596880" imgH="444240" progId="Equation.DSMT4">
                  <p:embed/>
                </p:oleObj>
              </mc:Choice>
              <mc:Fallback>
                <p:oleObj name="Equation" r:id="rId8" imgW="59688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924944"/>
                        <a:ext cx="10620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3594100" y="2105025"/>
          <a:ext cx="8128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6" name="Equation" r:id="rId10" imgW="457200" imgH="393480" progId="Equation.DSMT4">
                  <p:embed/>
                </p:oleObj>
              </mc:Choice>
              <mc:Fallback>
                <p:oleObj name="Equation" r:id="rId10" imgW="4572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105025"/>
                        <a:ext cx="8128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164288" y="2132856"/>
          <a:ext cx="1224136" cy="52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7" name="Equation" r:id="rId12" imgW="558720" imgH="241200" progId="Equation.DSMT4">
                  <p:embed/>
                </p:oleObj>
              </mc:Choice>
              <mc:Fallback>
                <p:oleObj name="Equation" r:id="rId12" imgW="5587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132856"/>
                        <a:ext cx="1224136" cy="528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2555776" y="4077073"/>
            <a:ext cx="1738092" cy="523220"/>
            <a:chOff x="1008862" y="2276872"/>
            <a:chExt cx="1739127" cy="531132"/>
          </a:xfrm>
        </p:grpSpPr>
        <p:sp>
          <p:nvSpPr>
            <p:cNvPr id="16" name="矩形 15"/>
            <p:cNvSpPr/>
            <p:nvPr/>
          </p:nvSpPr>
          <p:spPr>
            <a:xfrm>
              <a:off x="1008862" y="2276872"/>
              <a:ext cx="898842" cy="531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800" baseline="-25000" dirty="0" smtClean="0">
                  <a:latin typeface="Times New Roman" pitchFamily="18" charset="0"/>
                  <a:cs typeface="Times New Roman" pitchFamily="18" charset="0"/>
                </a:rPr>
                <a:t>合</a:t>
              </a:r>
              <a:endParaRPr lang="zh-CN" alt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1680" y="2276872"/>
              <a:ext cx="364419" cy="53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=</a:t>
              </a:r>
              <a:endParaRPr lang="zh-CN" alt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23728" y="2276872"/>
              <a:ext cx="624261" cy="53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800" baseline="-25000" dirty="0" smtClean="0">
                  <a:latin typeface="Times New Roman" pitchFamily="18" charset="0"/>
                  <a:cs typeface="Times New Roman" pitchFamily="18" charset="0"/>
                </a:rPr>
                <a:t>向</a:t>
              </a:r>
              <a:endParaRPr lang="zh-CN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467544" y="1124744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  <a:tab pos="3209925" algn="l"/>
              </a:tabLst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2018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北京高考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某空间存在匀强磁场和匀强电场。一个带电粒子（不计重力）以一定初速度射入该空间后，做匀速直线运动；若仅撤除电场，则该粒子做匀速圆周运动。下列因素与完成上述两类运动无关的是</a:t>
            </a:r>
            <a:r>
              <a:rPr kumimoji="0" lang="zh-CN" altLang="en-US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 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  <a:tab pos="3209925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磁场和电场的方向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磁场和电场的强弱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  <a:tab pos="3209925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粒子的电性和电量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粒子入射时的速度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pic>
        <p:nvPicPr>
          <p:cNvPr id="156674" name="Picture 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1550"/>
            <a:ext cx="85725" cy="66675"/>
          </a:xfrm>
          <a:prstGeom prst="rect">
            <a:avLst/>
          </a:prstGeom>
          <a:noFill/>
        </p:spPr>
      </p:pic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899592" y="4676829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</a:tabLst>
            </a:pP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75656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12" idx="4"/>
          </p:cNvCxnSpPr>
          <p:nvPr/>
        </p:nvCxnSpPr>
        <p:spPr>
          <a:xfrm>
            <a:off x="1583668" y="4437112"/>
            <a:ext cx="12155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1572728" y="3573016"/>
            <a:ext cx="10940" cy="64807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4008" y="37890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若撤去磁场呢？</a:t>
            </a:r>
            <a:endParaRPr lang="zh-CN" altLang="en-US" sz="2400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899592" y="5445224"/>
          <a:ext cx="154367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0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445224"/>
                        <a:ext cx="154367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3758963" cy="1368152"/>
          </a:xfrm>
          <a:prstGeom prst="rect">
            <a:avLst/>
          </a:prstGeom>
          <a:noFill/>
        </p:spPr>
      </p:pic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467544" y="1196752"/>
            <a:ext cx="81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</a:tabLst>
            </a:pPr>
            <a:r>
              <a:rPr lang="zh-CN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2016 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北京高考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如图所示，电子由静止开始经加速电场加速后，沿平行于版面的方向射入偏转电场，并从另一侧射出。已知电子质量为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，电荷量为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，加速电场电压为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sz="2000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，偏转电场可看做匀强电场，极板间电压为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，极板长度为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，板间距为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6738" algn="l"/>
              </a:tabLst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）忽略电子所受重力，求电子射入偏转电场时初速度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和从电场射出时沿垂直版面方向的偏转距离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Δy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673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）分析物理量的数量级，是解决物理问题的常用方法。在解决（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）问时忽略了电子所受重力，请利用下列数据分析说明其原因。已知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U=2.0×10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d=4.0×10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m=9.1×10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-31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e=1.6×10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-19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g=10m/s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547664" y="4725144"/>
          <a:ext cx="100811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8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725144"/>
                        <a:ext cx="100811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443136" y="5229200"/>
          <a:ext cx="132866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9" name="Equation" r:id="rId7" imgW="660240" imgH="393480" progId="Equation.DSMT4">
                  <p:embed/>
                </p:oleObj>
              </mc:Choice>
              <mc:Fallback>
                <p:oleObj name="Equation" r:id="rId7" imgW="660240" imgH="393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136" y="5229200"/>
                        <a:ext cx="1328664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254986" y="3933056"/>
          <a:ext cx="1660830" cy="81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0"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986" y="3933056"/>
                        <a:ext cx="1660830" cy="817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1256395" y="5949280"/>
          <a:ext cx="2379501" cy="81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1" name="Equation" r:id="rId11" imgW="1155600" imgH="393480" progId="Equation.DSMT4">
                  <p:embed/>
                </p:oleObj>
              </mc:Choice>
              <mc:Fallback>
                <p:oleObj name="Equation" r:id="rId11" imgW="1155600" imgH="3934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395" y="5949280"/>
                        <a:ext cx="2379501" cy="81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980728"/>
            <a:ext cx="8820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【2018 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北京高考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根据高中所学知识可知，做自由落体运动的小球，将落在正下方位置。但实际上，赤道上方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200m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处无初速下落的小球将落在正下方位置偏东约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6cm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处。这一现象可解释为，除重力外，由于地球自转，下落过程小球还受到一个水平向东的“力”，该“力”与竖直方向的速度大小成正比。现将小球从赤道地面竖直上抛，考虑对称性，上升过程该“力”水平向西，则小球</a:t>
            </a:r>
            <a:r>
              <a:rPr kumimoji="0" lang="zh-CN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 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到最高点时，水平方向的加速度和速度均为零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到最高点时，水平方向的加速度和速度均不为零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落地点在抛出点东侧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落地点在抛出点西侧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sp>
        <p:nvSpPr>
          <p:cNvPr id="4" name="椭圆 3"/>
          <p:cNvSpPr/>
          <p:nvPr/>
        </p:nvSpPr>
        <p:spPr>
          <a:xfrm>
            <a:off x="2339752" y="479715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123728" y="46531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91680" y="465313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>
            <a:stCxn id="4" idx="4"/>
          </p:cNvCxnSpPr>
          <p:nvPr/>
        </p:nvCxnSpPr>
        <p:spPr>
          <a:xfrm>
            <a:off x="2519772" y="5157192"/>
            <a:ext cx="1524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699792" y="501317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486916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55172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弧形 23"/>
          <p:cNvSpPr/>
          <p:nvPr/>
        </p:nvSpPr>
        <p:spPr>
          <a:xfrm>
            <a:off x="2267744" y="5085184"/>
            <a:ext cx="936104" cy="2592288"/>
          </a:xfrm>
          <a:prstGeom prst="arc">
            <a:avLst>
              <a:gd name="adj1" fmla="val 16200000"/>
              <a:gd name="adj2" fmla="val 1541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084168" y="4941168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6876256" y="472514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6256" y="47971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直接箭头连接符 27"/>
          <p:cNvCxnSpPr>
            <a:stCxn id="25" idx="4"/>
          </p:cNvCxnSpPr>
          <p:nvPr/>
        </p:nvCxnSpPr>
        <p:spPr>
          <a:xfrm>
            <a:off x="6264188" y="5301208"/>
            <a:ext cx="1524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5436096" y="51571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4048" y="46531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566124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4355976" y="4293096"/>
            <a:ext cx="1872208" cy="1296144"/>
          </a:xfrm>
          <a:prstGeom prst="arc">
            <a:avLst>
              <a:gd name="adj1" fmla="val 186016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508104" y="414908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 animBg="1"/>
      <p:bldP spid="27" grpId="0"/>
      <p:bldP spid="30" grpId="0"/>
      <p:bldP spid="31" grpId="0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1398</Words>
  <Application>Microsoft Office PowerPoint</Application>
  <PresentationFormat>全屏显示(4:3)</PresentationFormat>
  <Paragraphs>187</Paragraphs>
  <Slides>16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Equation</vt:lpstr>
      <vt:lpstr>力与运动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</dc:title>
  <dc:creator>Administrator</dc:creator>
  <cp:lastModifiedBy>apple</cp:lastModifiedBy>
  <cp:revision>138</cp:revision>
  <dcterms:created xsi:type="dcterms:W3CDTF">2020-02-02T09:32:17Z</dcterms:created>
  <dcterms:modified xsi:type="dcterms:W3CDTF">2020-02-18T12:33:34Z</dcterms:modified>
</cp:coreProperties>
</file>