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397" r:id="rId3"/>
    <p:sldId id="377" r:id="rId4"/>
    <p:sldId id="373" r:id="rId5"/>
    <p:sldId id="387" r:id="rId6"/>
    <p:sldId id="392" r:id="rId7"/>
    <p:sldId id="393" r:id="rId8"/>
    <p:sldId id="385" r:id="rId9"/>
    <p:sldId id="374" r:id="rId10"/>
    <p:sldId id="381" r:id="rId11"/>
    <p:sldId id="375" r:id="rId12"/>
    <p:sldId id="378" r:id="rId13"/>
    <p:sldId id="379" r:id="rId14"/>
    <p:sldId id="258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1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519" autoAdjust="0"/>
  </p:normalViewPr>
  <p:slideViewPr>
    <p:cSldViewPr>
      <p:cViewPr>
        <p:scale>
          <a:sx n="60" d="100"/>
          <a:sy n="60" d="100"/>
        </p:scale>
        <p:origin x="-984" y="28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BC58FB-1322-496C-8598-A23397353436}" type="datetimeFigureOut">
              <a:rPr lang="zh-CN" altLang="en-US" smtClean="0"/>
              <a:pPr/>
              <a:t>2020/2/18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83ECE-C0A1-499E-B724-B775EBD6C95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1441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83ECE-C0A1-499E-B724-B775EBD6C95A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83ECE-C0A1-499E-B724-B775EBD6C95A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先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83ECE-C0A1-499E-B724-B775EBD6C95A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z="1200" dirty="0" smtClean="0">
                <a:latin typeface="+mn-ea"/>
              </a:rPr>
              <a:t>通常我们解决物理力与运动问题从两方面入手</a:t>
            </a:r>
            <a:endParaRPr lang="en-US" altLang="zh-CN" sz="1200" dirty="0" smtClean="0">
              <a:latin typeface="+mn-ea"/>
            </a:endParaRPr>
          </a:p>
          <a:p>
            <a:r>
              <a:rPr lang="en-US" altLang="zh-CN" sz="1200" dirty="0" smtClean="0">
                <a:latin typeface="+mn-ea"/>
              </a:rPr>
              <a:t>1.</a:t>
            </a:r>
            <a:r>
              <a:rPr lang="zh-CN" altLang="zh-CN" sz="1200" dirty="0" smtClean="0">
                <a:latin typeface="+mn-ea"/>
              </a:rPr>
              <a:t>中学常见的力：重力，弹力，摩擦力，万有引力，电场力，安培力，洛伦兹力，分子力，核力</a:t>
            </a:r>
            <a:r>
              <a:rPr lang="zh-CN" altLang="en-US" sz="1200" dirty="0" smtClean="0">
                <a:latin typeface="+mn-ea"/>
              </a:rPr>
              <a:t>（按照效果分，向心力、回复力、动力、阻力）</a:t>
            </a:r>
            <a:endParaRPr lang="zh-CN" altLang="zh-CN" sz="1200" dirty="0" smtClean="0">
              <a:latin typeface="+mn-ea"/>
            </a:endParaRPr>
          </a:p>
          <a:p>
            <a:r>
              <a:rPr lang="en-US" altLang="zh-CN" sz="1200" dirty="0" smtClean="0">
                <a:latin typeface="+mn-ea"/>
              </a:rPr>
              <a:t>2.</a:t>
            </a:r>
            <a:r>
              <a:rPr lang="zh-CN" altLang="zh-CN" sz="1200" dirty="0" smtClean="0">
                <a:latin typeface="+mn-ea"/>
              </a:rPr>
              <a:t>中学常见的运动：匀速直线运动（静止）、匀变速直线运动、简谐运动、（类）平抛运动、匀速圆周运动、椭圆运动等</a:t>
            </a:r>
            <a:endParaRPr lang="en-US" altLang="zh-CN" sz="1200" dirty="0" smtClean="0">
              <a:latin typeface="+mn-ea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83ECE-C0A1-499E-B724-B775EBD6C95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83ECE-C0A1-499E-B724-B775EBD6C95A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83ECE-C0A1-499E-B724-B775EBD6C95A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83ECE-C0A1-499E-B724-B775EBD6C95A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这是一道典型的物体平衡问题，同时也结合电场，难度不大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83ECE-C0A1-499E-B724-B775EBD6C95A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整体法隔离法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83ECE-C0A1-499E-B724-B775EBD6C95A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现在更多是这种实际的物理情境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83ECE-C0A1-499E-B724-B775EBD6C95A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83ECE-C0A1-499E-B724-B775EBD6C95A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1">
          <a:blip r:embed="rId9" cstate="print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6350618"/>
            <a:ext cx="2025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6350618"/>
            <a:ext cx="297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6350618"/>
            <a:ext cx="2025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4663914"/>
            <a:ext cx="1433036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5138953"/>
            <a:ext cx="1433036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3188625"/>
            <a:ext cx="36195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2013096"/>
            <a:ext cx="3619024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2020/2/18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7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7.wmf"/><Relationship Id="rId4" Type="http://schemas.openxmlformats.org/officeDocument/2006/relationships/image" Target="../media/image20.jpeg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53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2" y="2558641"/>
            <a:ext cx="5412105" cy="971127"/>
          </a:xfrm>
        </p:spPr>
        <p:txBody>
          <a:bodyPr>
            <a:normAutofit/>
          </a:bodyPr>
          <a:lstStyle/>
          <a:p>
            <a:pPr algn="ctr"/>
            <a:r>
              <a:rPr lang="zh-CN" altLang="en-US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力与运动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4847167"/>
            <a:ext cx="36017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20" y="1592165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高三物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理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324224" y="4932754"/>
            <a:ext cx="483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</a:t>
            </a: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朝阳外国语</a:t>
            </a: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学校  李进德   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3467616" cy="58477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zh-CN" altLang="en-US" sz="3200" dirty="0" smtClean="0"/>
              <a:t>二、力与直线运动</a:t>
            </a:r>
            <a:endParaRPr lang="zh-CN" alt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1340768"/>
            <a:ext cx="23391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匀速直线运动</a:t>
            </a:r>
            <a:endParaRPr lang="en-US" altLang="zh-CN" sz="2800" dirty="0" smtClean="0"/>
          </a:p>
          <a:p>
            <a:endParaRPr lang="en-US" altLang="zh-CN" sz="2800" dirty="0" smtClean="0"/>
          </a:p>
        </p:txBody>
      </p:sp>
      <p:sp>
        <p:nvSpPr>
          <p:cNvPr id="7" name="矩形 6"/>
          <p:cNvSpPr/>
          <p:nvPr/>
        </p:nvSpPr>
        <p:spPr>
          <a:xfrm>
            <a:off x="3923928" y="3212976"/>
            <a:ext cx="2664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zh-CN" altLang="en-US" sz="2400" baseline="-25000" dirty="0" smtClean="0">
                <a:latin typeface="Times New Roman" pitchFamily="18" charset="0"/>
                <a:cs typeface="Times New Roman" pitchFamily="18" charset="0"/>
              </a:rPr>
              <a:t>合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≠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，且为恒力</a:t>
            </a:r>
            <a:endParaRPr lang="zh-CN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3707904" y="1844824"/>
            <a:ext cx="1008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zh-CN" altLang="en-US" sz="2400" baseline="-25000" dirty="0" smtClean="0">
                <a:latin typeface="Times New Roman" pitchFamily="18" charset="0"/>
                <a:cs typeface="Times New Roman" pitchFamily="18" charset="0"/>
              </a:rPr>
              <a:t>合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=0</a:t>
            </a:r>
            <a:endParaRPr lang="zh-CN" alt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148064" y="1772816"/>
            <a:ext cx="899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zh-CN" altLang="en-US" sz="2800" dirty="0" smtClean="0">
                <a:latin typeface="Times New Roman" pitchFamily="18" charset="0"/>
                <a:cs typeface="Times New Roman" pitchFamily="18" charset="0"/>
              </a:rPr>
              <a:t> ≠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27584" y="2636912"/>
            <a:ext cx="2736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/>
              <a:t>匀变速直线运动</a:t>
            </a:r>
            <a:endParaRPr lang="en-US" altLang="zh-CN" sz="2800" dirty="0" smtClean="0"/>
          </a:p>
        </p:txBody>
      </p:sp>
      <p:sp>
        <p:nvSpPr>
          <p:cNvPr id="13" name="矩形 12"/>
          <p:cNvSpPr/>
          <p:nvPr/>
        </p:nvSpPr>
        <p:spPr>
          <a:xfrm>
            <a:off x="827584" y="4005064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/>
              <a:t>非匀变速直线运动</a:t>
            </a:r>
            <a:endParaRPr lang="zh-CN" alt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2195736" y="4725144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合力发生变化但方向始终和速度方向一致，且合力的变化与速度有关</a:t>
            </a:r>
            <a:endParaRPr lang="zh-CN" altLang="en-US" sz="2400" dirty="0"/>
          </a:p>
        </p:txBody>
      </p:sp>
      <p:sp>
        <p:nvSpPr>
          <p:cNvPr id="11" name="矩形 10"/>
          <p:cNvSpPr/>
          <p:nvPr/>
        </p:nvSpPr>
        <p:spPr>
          <a:xfrm>
            <a:off x="4283968" y="2708920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自由落体、竖直上抛</a:t>
            </a: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7" grpId="0" build="allAtOnce"/>
      <p:bldP spid="8" grpId="0" build="allAtOnce"/>
      <p:bldP spid="10" grpId="0" build="allAtOnce"/>
      <p:bldP spid="12" grpId="0" build="allAtOnce"/>
      <p:bldP spid="13" grpId="0" build="allAtOnce"/>
      <p:bldP spid="14" grpId="0" build="allAtOnce"/>
      <p:bldP spid="11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3467616" cy="58477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zh-CN" altLang="en-US" sz="3200" dirty="0" smtClean="0"/>
              <a:t>二、力与直线运动</a:t>
            </a:r>
            <a:endParaRPr lang="zh-CN" altLang="en-US" sz="3200" dirty="0"/>
          </a:p>
        </p:txBody>
      </p:sp>
      <p:sp>
        <p:nvSpPr>
          <p:cNvPr id="131079" name="Rectangle 7"/>
          <p:cNvSpPr>
            <a:spLocks noChangeArrowheads="1"/>
          </p:cNvSpPr>
          <p:nvPr/>
        </p:nvSpPr>
        <p:spPr bwMode="auto">
          <a:xfrm>
            <a:off x="0" y="2271938"/>
            <a:ext cx="64772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endParaRPr kumimoji="0" lang="zh-CN" alt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31080" name="Rectangle 8"/>
          <p:cNvSpPr>
            <a:spLocks noChangeArrowheads="1"/>
          </p:cNvSpPr>
          <p:nvPr/>
        </p:nvSpPr>
        <p:spPr bwMode="auto">
          <a:xfrm>
            <a:off x="327025" y="1359007"/>
            <a:ext cx="66212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endParaRPr kumimoji="0" lang="zh-CN" alt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31082" name="Rectangle 10"/>
          <p:cNvSpPr>
            <a:spLocks noChangeArrowheads="1"/>
          </p:cNvSpPr>
          <p:nvPr/>
        </p:nvSpPr>
        <p:spPr bwMode="auto">
          <a:xfrm>
            <a:off x="683568" y="1638672"/>
            <a:ext cx="756084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2588" algn="l"/>
              </a:tabLst>
            </a:pPr>
            <a:r>
              <a:rPr kumimoji="0" lang="zh-CN" altLang="zh-CN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【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2014 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北京高考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】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应用物理知识分析生活中的常见现象，可以使物理学习更加有趣和深入。例如平伸手掌托起物体，由静止开始竖直向上运动，直至将物体抛出。对此现象分析正确的是</a:t>
            </a:r>
            <a:r>
              <a:rPr kumimoji="0" lang="zh-CN" altLang="en-US" sz="2000" b="0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         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2588" algn="l"/>
              </a:tabLst>
            </a:pP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	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A. 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手托物体向上运动的过程中，物体始终处于超重状态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2588" algn="l"/>
              </a:tabLst>
            </a:pP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	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B. 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手托物体向上运动的过程中，物体始终处于失重状态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2588" algn="l"/>
              </a:tabLst>
            </a:pP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	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C. 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在物体离开手的瞬间，物体的加速度大于重力加速度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2588" algn="l"/>
              </a:tabLst>
            </a:pP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	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D. 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在物体离开手的瞬间，手的加速度大于重力加速度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67544" y="4509120"/>
            <a:ext cx="4536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         很多智能手机都有加速度传感器。安装能显示加速度情况的应用程序，会看到红、绿、蓝三条加速度图线，它们分别记录手机沿右图所示坐标轴方向的加速度变化情况。</a:t>
            </a:r>
            <a:endParaRPr lang="en-US" altLang="zh-CN" dirty="0" smtClean="0"/>
          </a:p>
        </p:txBody>
      </p:sp>
      <p:pic>
        <p:nvPicPr>
          <p:cNvPr id="13108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365104"/>
            <a:ext cx="19247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65" name="Picture 1" descr="C:\Users\Administrator.5QNJOTCILR7TNZ1\Desktop\假期讲课\区要求\IMG_1858(20200204-113748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1124744"/>
            <a:ext cx="6229300" cy="52663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4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552" y="1052736"/>
            <a:ext cx="83164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/>
              <a:t>【</a:t>
            </a:r>
            <a:r>
              <a:rPr lang="zh-CN" altLang="en-US" sz="2000" dirty="0" smtClean="0"/>
              <a:t>新人教版教材</a:t>
            </a:r>
            <a:r>
              <a:rPr lang="en-US" altLang="zh-CN" sz="2000" dirty="0" smtClean="0"/>
              <a:t>】</a:t>
            </a:r>
            <a:r>
              <a:rPr lang="zh-CN" altLang="en-US" sz="2000" dirty="0" smtClean="0"/>
              <a:t>人站在力传感器上完成下蹲动作。观察计算机采集的图线。左图 呈现的是某人下蹲过程中力传感器的示数随时间变化的情况。</a:t>
            </a:r>
          </a:p>
          <a:p>
            <a:r>
              <a:rPr lang="zh-CN" altLang="en-US" sz="2000" dirty="0" smtClean="0"/>
              <a:t>很明显，图线直观地描绘了人在下蹲过程中力传感器的示数先变小，后变大，再变小，最后保持某一数值不变的全过程。</a:t>
            </a:r>
          </a:p>
          <a:p>
            <a:r>
              <a:rPr lang="zh-CN" altLang="en-US" sz="2000" dirty="0" smtClean="0"/>
              <a:t>右图图线显示的是某人站在力传感器上，先“下蹲”后“站起”过程中力</a:t>
            </a:r>
          </a:p>
          <a:p>
            <a:r>
              <a:rPr lang="zh-CN" altLang="en-US" sz="2000" dirty="0" smtClean="0"/>
              <a:t>传感器的示数随时间的变化情况。</a:t>
            </a:r>
          </a:p>
          <a:p>
            <a:r>
              <a:rPr lang="zh-CN" altLang="en-US" sz="2000" dirty="0" smtClean="0"/>
              <a:t>请你分析力传感器上的人“站起”过程中超重和失重的情况。</a:t>
            </a:r>
            <a:endParaRPr lang="zh-CN" altLang="en-US" sz="2000" dirty="0"/>
          </a:p>
        </p:txBody>
      </p:sp>
      <p:pic>
        <p:nvPicPr>
          <p:cNvPr id="137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56992"/>
            <a:ext cx="4216648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99104"/>
            <a:ext cx="4355976" cy="255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5536" y="260648"/>
            <a:ext cx="3467616" cy="58477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zh-CN" altLang="en-US" sz="3200" dirty="0" smtClean="0"/>
              <a:t>二、力与直线运动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图片 34" descr="24"/>
          <p:cNvPicPr>
            <a:picLocks noChangeAspect="1" noChangeArrowheads="1"/>
          </p:cNvPicPr>
          <p:nvPr/>
        </p:nvPicPr>
        <p:blipFill>
          <a:blip r:embed="rId4" cstate="print"/>
          <a:srcRect t="2242" r="-2016"/>
          <a:stretch>
            <a:fillRect/>
          </a:stretch>
        </p:blipFill>
        <p:spPr bwMode="auto">
          <a:xfrm>
            <a:off x="5868144" y="4149080"/>
            <a:ext cx="2945292" cy="2088232"/>
          </a:xfrm>
          <a:prstGeom prst="rect">
            <a:avLst/>
          </a:prstGeom>
          <a:noFill/>
        </p:spPr>
      </p:pic>
      <p:sp>
        <p:nvSpPr>
          <p:cNvPr id="138243" name="Rectangle 3"/>
          <p:cNvSpPr>
            <a:spLocks noChangeArrowheads="1"/>
          </p:cNvSpPr>
          <p:nvPr/>
        </p:nvSpPr>
        <p:spPr bwMode="auto">
          <a:xfrm>
            <a:off x="0" y="1052736"/>
            <a:ext cx="8496944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66850" algn="l"/>
                <a:tab pos="2667000" algn="l"/>
                <a:tab pos="3867150" algn="l"/>
              </a:tabLst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【2019 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北京高考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】</a:t>
            </a:r>
            <a:r>
              <a:rPr kumimoji="0" 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雨滴落到地面的速度通常仅为几米每秒</a:t>
            </a:r>
            <a:r>
              <a:rPr kumimoji="0" 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，</a:t>
            </a:r>
            <a:r>
              <a:rPr kumimoji="0" 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这与雨滴下落过程中受到空气阻力有关</a:t>
            </a:r>
            <a:r>
              <a:rPr kumimoji="0" 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。</a:t>
            </a:r>
            <a:r>
              <a:rPr kumimoji="0" 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雨滴间无相互作用且雨滴质量不变</a:t>
            </a:r>
            <a:r>
              <a:rPr kumimoji="0" 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，</a:t>
            </a:r>
            <a:r>
              <a:rPr kumimoji="0" 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重力加速度为</a:t>
            </a:r>
            <a:r>
              <a:rPr kumimoji="0" lang="en-US" altLang="zh-CN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g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。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66850" algn="l"/>
                <a:tab pos="2667000" algn="l"/>
                <a:tab pos="3867150" algn="l"/>
              </a:tabLst>
            </a:pP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）将雨滴看作半径为</a:t>
            </a:r>
            <a:r>
              <a:rPr kumimoji="0" lang="en-US" altLang="zh-CN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r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的球体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，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设其竖直落向地面的过程中所受空气阻力</a:t>
            </a:r>
            <a:r>
              <a:rPr kumimoji="0" lang="en-US" altLang="zh-CN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f 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=</a:t>
            </a:r>
            <a:r>
              <a:rPr kumimoji="0" lang="en-US" altLang="zh-CN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kr</a:t>
            </a:r>
            <a:r>
              <a:rPr kumimoji="0" lang="en-US" altLang="zh-CN" sz="2000" b="0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en-US" altLang="zh-CN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Book Antiqua"/>
                <a:cs typeface="Times New Roman" pitchFamily="18" charset="0"/>
              </a:rPr>
              <a:t>v</a:t>
            </a:r>
            <a:r>
              <a:rPr kumimoji="0" lang="en-US" altLang="zh-CN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，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其中</a:t>
            </a:r>
            <a:r>
              <a:rPr kumimoji="0" lang="en-US" altLang="zh-CN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Book Antiqua"/>
                <a:cs typeface="Times New Roman" pitchFamily="18" charset="0"/>
              </a:rPr>
              <a:t>v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是雨滴的速度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，</a:t>
            </a:r>
            <a:r>
              <a:rPr kumimoji="0" lang="en-US" altLang="zh-CN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是比例系数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。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466850" algn="l"/>
                <a:tab pos="2667000" algn="l"/>
                <a:tab pos="3867150" algn="l"/>
              </a:tabLst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．设雨滴的密度为</a:t>
            </a:r>
            <a:r>
              <a:rPr kumimoji="0" lang="zh-CN" alt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，</a:t>
            </a:r>
            <a:r>
              <a:rPr kumimoji="0" lang="zh-CN" alt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  <a:sym typeface="Symbol" pitchFamily="18" charset="2"/>
              </a:rPr>
              <a:t>推导雨滴下落趋近的最大速度</a:t>
            </a:r>
            <a:r>
              <a:rPr kumimoji="0" lang="en-US" altLang="zh-CN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Book Antiqua"/>
                <a:cs typeface="Times New Roman" pitchFamily="18" charset="0"/>
                <a:sym typeface="Symbol" pitchFamily="18" charset="2"/>
              </a:rPr>
              <a:t>v</a:t>
            </a:r>
            <a:r>
              <a:rPr kumimoji="0" lang="en-US" altLang="zh-CN" sz="20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  <a:sym typeface="Symbol" pitchFamily="18" charset="2"/>
              </a:rPr>
              <a:t>m</a:t>
            </a:r>
            <a:r>
              <a:rPr kumimoji="0" lang="zh-CN" alt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  <a:sym typeface="Symbol" pitchFamily="18" charset="2"/>
              </a:rPr>
              <a:t>与半径</a:t>
            </a:r>
            <a:r>
              <a:rPr kumimoji="0" lang="en-US" altLang="zh-CN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  <a:sym typeface="Symbol" pitchFamily="18" charset="2"/>
              </a:rPr>
              <a:t>r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  <a:sym typeface="Symbol" pitchFamily="18" charset="2"/>
              </a:rPr>
              <a:t>的关系；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  <a:sym typeface="Symbol" pitchFamily="18" charset="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466850" algn="l"/>
                <a:tab pos="2667000" algn="l"/>
                <a:tab pos="3867150" algn="l"/>
              </a:tabLst>
            </a:pP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</a:t>
            </a:r>
            <a:r>
              <a:rPr lang="zh-CN" altLang="en-US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．示意图中画出了半径为</a:t>
            </a:r>
            <a:r>
              <a:rPr lang="en-US" altLang="zh-CN" sz="2000" i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r</a:t>
            </a:r>
            <a:r>
              <a:rPr lang="en-US" altLang="zh-CN" sz="2000" baseline="-30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</a:t>
            </a:r>
            <a:r>
              <a:rPr lang="zh-CN" altLang="en-US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、</a:t>
            </a:r>
            <a:r>
              <a:rPr lang="en-US" altLang="zh-CN" sz="2000" i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r</a:t>
            </a:r>
            <a:r>
              <a:rPr lang="en-US" altLang="zh-CN" sz="2000" baseline="-30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en-US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</a:t>
            </a:r>
            <a:r>
              <a:rPr lang="en-US" altLang="zh-CN" sz="2000" i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r</a:t>
            </a:r>
            <a:r>
              <a:rPr lang="en-US" altLang="zh-CN" sz="2000" baseline="-30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&gt;</a:t>
            </a:r>
            <a:r>
              <a:rPr lang="en-US" altLang="zh-CN" sz="2000" i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r</a:t>
            </a:r>
            <a:r>
              <a:rPr lang="en-US" altLang="zh-CN" sz="2000" baseline="-30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en-US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）的雨滴在空气中无初速下落的</a:t>
            </a:r>
            <a:r>
              <a:rPr lang="en-US" altLang="zh-CN" sz="2000" i="1" dirty="0" smtClean="0">
                <a:latin typeface="Calibri" pitchFamily="34" charset="0"/>
                <a:ea typeface="Book Antiqua"/>
                <a:cs typeface="Times New Roman" pitchFamily="18" charset="0"/>
              </a:rPr>
              <a:t>v</a:t>
            </a:r>
            <a:r>
              <a:rPr lang="en-US" altLang="zh-CN" sz="2000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-</a:t>
            </a:r>
            <a:r>
              <a:rPr lang="en-US" altLang="zh-CN" sz="2000" i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</a:t>
            </a:r>
            <a:r>
              <a:rPr lang="zh-CN" altLang="en-US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图线</a:t>
            </a:r>
            <a:r>
              <a:rPr lang="zh-CN" altLang="en-US" sz="2000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，</a:t>
            </a:r>
            <a:r>
              <a:rPr lang="zh-CN" altLang="en-US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其中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______</a:t>
            </a:r>
            <a:r>
              <a:rPr lang="zh-CN" altLang="en-US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对应半径为</a:t>
            </a:r>
            <a:r>
              <a:rPr lang="en-US" altLang="zh-CN" sz="2000" i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r</a:t>
            </a:r>
            <a:r>
              <a:rPr lang="en-US" altLang="zh-CN" sz="2000" baseline="-30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</a:t>
            </a:r>
            <a:r>
              <a:rPr lang="zh-CN" altLang="en-US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的雨滴（选填①、②）；若不计空气阻力</a:t>
            </a:r>
            <a:r>
              <a:rPr lang="zh-CN" altLang="en-US" sz="2000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，</a:t>
            </a:r>
            <a:r>
              <a:rPr lang="zh-CN" altLang="en-US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请在图中画出雨滴无初速下落的</a:t>
            </a:r>
            <a:r>
              <a:rPr lang="en-US" altLang="zh-CN" sz="2000" i="1" dirty="0" smtClean="0">
                <a:latin typeface="Calibri" pitchFamily="34" charset="0"/>
                <a:ea typeface="Book Antiqua"/>
                <a:cs typeface="Times New Roman" pitchFamily="18" charset="0"/>
              </a:rPr>
              <a:t>v</a:t>
            </a:r>
            <a:r>
              <a:rPr lang="en-US" altLang="zh-CN" sz="2000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-</a:t>
            </a:r>
            <a:r>
              <a:rPr lang="en-US" altLang="zh-CN" sz="2000" i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</a:t>
            </a:r>
            <a:r>
              <a:rPr lang="zh-CN" altLang="en-US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图线</a:t>
            </a:r>
            <a:r>
              <a:rPr lang="zh-CN" altLang="en-US" sz="2000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。</a:t>
            </a:r>
            <a:endParaRPr lang="zh-CN" altLang="en-US" sz="2000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66850" algn="l"/>
                <a:tab pos="2667000" algn="l"/>
                <a:tab pos="3867150" algn="l"/>
              </a:tabLst>
            </a:pPr>
            <a:endParaRPr kumimoji="0" lang="zh-CN" altLang="en-US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66850" algn="l"/>
                <a:tab pos="2667000" algn="l"/>
                <a:tab pos="3867150" algn="l"/>
              </a:tabLst>
            </a:pPr>
            <a:endParaRPr kumimoji="0" lang="zh-CN" altLang="en-US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260648"/>
            <a:ext cx="3467616" cy="58477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zh-CN" altLang="en-US" sz="3200" dirty="0" smtClean="0"/>
              <a:t>二、力与直线运动</a:t>
            </a:r>
            <a:endParaRPr lang="zh-CN" altLang="en-US" sz="3200" dirty="0"/>
          </a:p>
        </p:txBody>
      </p:sp>
      <p:sp>
        <p:nvSpPr>
          <p:cNvPr id="5" name="椭圆 4"/>
          <p:cNvSpPr/>
          <p:nvPr/>
        </p:nvSpPr>
        <p:spPr>
          <a:xfrm>
            <a:off x="899592" y="5301208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箭头连接符 5"/>
          <p:cNvCxnSpPr>
            <a:stCxn id="5" idx="4"/>
          </p:cNvCxnSpPr>
          <p:nvPr/>
        </p:nvCxnSpPr>
        <p:spPr>
          <a:xfrm>
            <a:off x="1007604" y="5517232"/>
            <a:ext cx="12155" cy="720080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H="1" flipV="1">
            <a:off x="996664" y="4653136"/>
            <a:ext cx="10940" cy="648072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1763688" y="4077072"/>
          <a:ext cx="1008112" cy="403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14" name="Equation" r:id="rId5" imgW="507960" imgH="203040" progId="Equation.DSMT4">
                  <p:embed/>
                </p:oleObj>
              </mc:Choice>
              <mc:Fallback>
                <p:oleObj name="Equation" r:id="rId5" imgW="507960" imgH="20304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4077072"/>
                        <a:ext cx="1008112" cy="4032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1691680" y="5085184"/>
          <a:ext cx="1372153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15" name="Equation" r:id="rId7" imgW="622080" imgH="228600" progId="Equation.DSMT4">
                  <p:embed/>
                </p:oleObj>
              </mc:Choice>
              <mc:Fallback>
                <p:oleObj name="Equation" r:id="rId7" imgW="62208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5085184"/>
                        <a:ext cx="1372153" cy="5040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1691680" y="4365104"/>
          <a:ext cx="3430002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16" name="Equation" r:id="rId9" imgW="1244520" imgH="393480" progId="Equation.DSMT4">
                  <p:embed/>
                </p:oleObj>
              </mc:Choice>
              <mc:Fallback>
                <p:oleObj name="Equation" r:id="rId9" imgW="1244520" imgH="393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4365104"/>
                        <a:ext cx="3430002" cy="792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797" name="Object 5"/>
          <p:cNvGraphicFramePr>
            <a:graphicFrameLocks noChangeAspect="1"/>
          </p:cNvGraphicFramePr>
          <p:nvPr/>
        </p:nvGraphicFramePr>
        <p:xfrm>
          <a:off x="1475656" y="5661248"/>
          <a:ext cx="2519119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17" name="Equation" r:id="rId11" imgW="1117440" imgH="393480" progId="Equation.DSMT4">
                  <p:embed/>
                </p:oleObj>
              </mc:Choice>
              <mc:Fallback>
                <p:oleObj name="Equation" r:id="rId11" imgW="1117440" imgH="393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5661248"/>
                        <a:ext cx="2519119" cy="6480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/>
        </p:nvGraphicFramePr>
        <p:xfrm>
          <a:off x="4355976" y="5445224"/>
          <a:ext cx="1512168" cy="945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18" name="Equation" r:id="rId13" imgW="711000" imgH="444240" progId="Equation.DSMT4">
                  <p:embed/>
                </p:oleObj>
              </mc:Choice>
              <mc:Fallback>
                <p:oleObj name="Equation" r:id="rId13" imgW="711000" imgH="4442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5445224"/>
                        <a:ext cx="1512168" cy="9451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左大括号 15"/>
          <p:cNvSpPr/>
          <p:nvPr/>
        </p:nvSpPr>
        <p:spPr>
          <a:xfrm>
            <a:off x="1187624" y="4149080"/>
            <a:ext cx="360040" cy="122413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右箭头 16"/>
          <p:cNvSpPr/>
          <p:nvPr/>
        </p:nvSpPr>
        <p:spPr>
          <a:xfrm>
            <a:off x="1403648" y="5661248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右箭头 17"/>
          <p:cNvSpPr/>
          <p:nvPr/>
        </p:nvSpPr>
        <p:spPr>
          <a:xfrm>
            <a:off x="3995936" y="5661248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6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1058444"/>
            <a:ext cx="1234440" cy="163068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6" y="3147060"/>
            <a:ext cx="46589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4676987"/>
            <a:ext cx="420541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1903" y="2564904"/>
            <a:ext cx="461665" cy="11521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r>
              <a:rPr lang="zh-CN" altLang="en-US" dirty="0" smtClean="0"/>
              <a:t>受力分析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460432" y="2492896"/>
            <a:ext cx="461665" cy="1080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r>
              <a:rPr lang="zh-CN" altLang="en-US" dirty="0" smtClean="0"/>
              <a:t>运动分析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1052736"/>
            <a:ext cx="79208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恒力</a:t>
            </a:r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F</a:t>
            </a:r>
            <a:endParaRPr lang="zh-CN" alt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4571836"/>
            <a:ext cx="79208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变力</a:t>
            </a:r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F</a:t>
            </a:r>
            <a:endParaRPr lang="zh-CN" alt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79712" y="692696"/>
            <a:ext cx="648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=0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1720" y="1916832"/>
            <a:ext cx="648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≠0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87824" y="404664"/>
            <a:ext cx="648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=0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87824" y="1052736"/>
            <a:ext cx="648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≠0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88224" y="404664"/>
            <a:ext cx="79208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静止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660232" y="1052736"/>
            <a:ext cx="13681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匀速直线</a:t>
            </a:r>
            <a:endParaRPr lang="zh-CN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987824" y="1691516"/>
            <a:ext cx="13681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与</a:t>
            </a:r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共线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87824" y="2339588"/>
            <a:ext cx="13681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与</a:t>
            </a:r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zh-CN" altLang="en-US" i="1" dirty="0" smtClean="0">
                <a:latin typeface="Times New Roman" pitchFamily="18" charset="0"/>
                <a:cs typeface="Times New Roman" pitchFamily="18" charset="0"/>
              </a:rPr>
              <a:t>不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共线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0" y="1691516"/>
            <a:ext cx="13681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匀变速直线</a:t>
            </a:r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572000" y="2339588"/>
            <a:ext cx="13681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匀变速曲线</a:t>
            </a:r>
            <a:endParaRPr lang="zh-CN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300192" y="1558533"/>
            <a:ext cx="1800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自由落体</a:t>
            </a:r>
            <a:endParaRPr lang="en-US" altLang="zh-CN" dirty="0" smtClean="0"/>
          </a:p>
          <a:p>
            <a:r>
              <a:rPr lang="zh-CN" altLang="en-US" dirty="0" smtClean="0"/>
              <a:t>竖直上抛</a:t>
            </a:r>
            <a:endParaRPr lang="zh-CN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300192" y="2339588"/>
            <a:ext cx="18002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（类）平抛运动</a:t>
            </a:r>
            <a:endParaRPr lang="zh-CN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123728" y="4571836"/>
            <a:ext cx="338437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zh-CN" altLang="en-US" dirty="0" smtClean="0"/>
              <a:t>大小不变，方向与速度垂直</a:t>
            </a:r>
            <a:endParaRPr lang="zh-CN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123728" y="5301208"/>
            <a:ext cx="338437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zh-CN" altLang="en-US" dirty="0" smtClean="0"/>
              <a:t>大小与物体距平衡位置的位移成正比，且方向与位移相反</a:t>
            </a:r>
            <a:endParaRPr lang="zh-CN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123728" y="3789040"/>
            <a:ext cx="338437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方向始终与速度方向共线</a:t>
            </a:r>
            <a:endParaRPr lang="zh-CN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084168" y="3789040"/>
            <a:ext cx="201622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非匀变速直线运动</a:t>
            </a:r>
            <a:endParaRPr lang="zh-CN" alt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084168" y="4571836"/>
            <a:ext cx="201622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匀速圆周运动</a:t>
            </a:r>
            <a:endParaRPr lang="zh-CN" alt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084168" y="5435932"/>
            <a:ext cx="201622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简谐运动</a:t>
            </a:r>
            <a:endParaRPr lang="zh-CN" altLang="en-US" dirty="0"/>
          </a:p>
        </p:txBody>
      </p:sp>
      <p:sp>
        <p:nvSpPr>
          <p:cNvPr id="29" name="左右箭头 28"/>
          <p:cNvSpPr/>
          <p:nvPr/>
        </p:nvSpPr>
        <p:spPr>
          <a:xfrm>
            <a:off x="971600" y="2780928"/>
            <a:ext cx="7200800" cy="720080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牛顿运动定律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F=ma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）</a:t>
            </a:r>
            <a:endParaRPr lang="zh-CN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肘形连接符 30"/>
          <p:cNvCxnSpPr>
            <a:stCxn id="3" idx="3"/>
            <a:endCxn id="8" idx="1"/>
          </p:cNvCxnSpPr>
          <p:nvPr/>
        </p:nvCxnSpPr>
        <p:spPr>
          <a:xfrm flipV="1">
            <a:off x="683568" y="1237402"/>
            <a:ext cx="216024" cy="190356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肘形连接符 32"/>
          <p:cNvCxnSpPr>
            <a:stCxn id="3" idx="3"/>
            <a:endCxn id="9" idx="1"/>
          </p:cNvCxnSpPr>
          <p:nvPr/>
        </p:nvCxnSpPr>
        <p:spPr>
          <a:xfrm>
            <a:off x="683568" y="3140968"/>
            <a:ext cx="216024" cy="161553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肘形连接符 36"/>
          <p:cNvCxnSpPr>
            <a:stCxn id="8" idx="3"/>
            <a:endCxn id="11" idx="1"/>
          </p:cNvCxnSpPr>
          <p:nvPr/>
        </p:nvCxnSpPr>
        <p:spPr>
          <a:xfrm flipV="1">
            <a:off x="1691680" y="877362"/>
            <a:ext cx="288032" cy="36004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肘形连接符 38"/>
          <p:cNvCxnSpPr>
            <a:stCxn id="11" idx="3"/>
            <a:endCxn id="13" idx="1"/>
          </p:cNvCxnSpPr>
          <p:nvPr/>
        </p:nvCxnSpPr>
        <p:spPr>
          <a:xfrm flipV="1">
            <a:off x="2627784" y="589330"/>
            <a:ext cx="360040" cy="28803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>
            <a:stCxn id="13" idx="3"/>
            <a:endCxn id="15" idx="1"/>
          </p:cNvCxnSpPr>
          <p:nvPr/>
        </p:nvCxnSpPr>
        <p:spPr>
          <a:xfrm>
            <a:off x="3635896" y="589330"/>
            <a:ext cx="29523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肘形连接符 50"/>
          <p:cNvCxnSpPr>
            <a:stCxn id="8" idx="3"/>
            <a:endCxn id="12" idx="1"/>
          </p:cNvCxnSpPr>
          <p:nvPr/>
        </p:nvCxnSpPr>
        <p:spPr>
          <a:xfrm>
            <a:off x="1691680" y="1237402"/>
            <a:ext cx="360040" cy="86409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肘形连接符 52"/>
          <p:cNvCxnSpPr>
            <a:stCxn id="12" idx="3"/>
            <a:endCxn id="14" idx="1"/>
          </p:cNvCxnSpPr>
          <p:nvPr/>
        </p:nvCxnSpPr>
        <p:spPr>
          <a:xfrm flipV="1">
            <a:off x="2699792" y="1237402"/>
            <a:ext cx="288032" cy="86409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肘形连接符 54"/>
          <p:cNvCxnSpPr>
            <a:stCxn id="12" idx="3"/>
            <a:endCxn id="17" idx="1"/>
          </p:cNvCxnSpPr>
          <p:nvPr/>
        </p:nvCxnSpPr>
        <p:spPr>
          <a:xfrm flipV="1">
            <a:off x="2699792" y="1876182"/>
            <a:ext cx="288032" cy="22531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肘形连接符 56"/>
          <p:cNvCxnSpPr>
            <a:stCxn id="12" idx="3"/>
            <a:endCxn id="18" idx="1"/>
          </p:cNvCxnSpPr>
          <p:nvPr/>
        </p:nvCxnSpPr>
        <p:spPr>
          <a:xfrm>
            <a:off x="2699792" y="2101498"/>
            <a:ext cx="288032" cy="42275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58"/>
          <p:cNvCxnSpPr>
            <a:stCxn id="17" idx="3"/>
            <a:endCxn id="19" idx="1"/>
          </p:cNvCxnSpPr>
          <p:nvPr/>
        </p:nvCxnSpPr>
        <p:spPr>
          <a:xfrm>
            <a:off x="4355976" y="1876182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箭头连接符 60"/>
          <p:cNvCxnSpPr>
            <a:stCxn id="18" idx="3"/>
            <a:endCxn id="20" idx="1"/>
          </p:cNvCxnSpPr>
          <p:nvPr/>
        </p:nvCxnSpPr>
        <p:spPr>
          <a:xfrm>
            <a:off x="4355976" y="2524254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箭头连接符 62"/>
          <p:cNvCxnSpPr/>
          <p:nvPr/>
        </p:nvCxnSpPr>
        <p:spPr>
          <a:xfrm>
            <a:off x="3707904" y="1268760"/>
            <a:ext cx="29523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箭头连接符 64"/>
          <p:cNvCxnSpPr>
            <a:stCxn id="19" idx="3"/>
            <a:endCxn id="21" idx="1"/>
          </p:cNvCxnSpPr>
          <p:nvPr/>
        </p:nvCxnSpPr>
        <p:spPr>
          <a:xfrm>
            <a:off x="5940152" y="1876182"/>
            <a:ext cx="360040" cy="55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箭头连接符 68"/>
          <p:cNvCxnSpPr>
            <a:stCxn id="20" idx="3"/>
            <a:endCxn id="22" idx="1"/>
          </p:cNvCxnSpPr>
          <p:nvPr/>
        </p:nvCxnSpPr>
        <p:spPr>
          <a:xfrm>
            <a:off x="5940152" y="2524254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箭头连接符 73"/>
          <p:cNvCxnSpPr>
            <a:stCxn id="9" idx="3"/>
            <a:endCxn id="23" idx="1"/>
          </p:cNvCxnSpPr>
          <p:nvPr/>
        </p:nvCxnSpPr>
        <p:spPr>
          <a:xfrm>
            <a:off x="1691680" y="4756502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肘形连接符 75"/>
          <p:cNvCxnSpPr>
            <a:stCxn id="9" idx="3"/>
            <a:endCxn id="25" idx="1"/>
          </p:cNvCxnSpPr>
          <p:nvPr/>
        </p:nvCxnSpPr>
        <p:spPr>
          <a:xfrm flipV="1">
            <a:off x="1691680" y="3973706"/>
            <a:ext cx="432048" cy="78279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肘形连接符 77"/>
          <p:cNvCxnSpPr>
            <a:stCxn id="9" idx="3"/>
            <a:endCxn id="24" idx="1"/>
          </p:cNvCxnSpPr>
          <p:nvPr/>
        </p:nvCxnSpPr>
        <p:spPr>
          <a:xfrm>
            <a:off x="1691680" y="4756502"/>
            <a:ext cx="432048" cy="86787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箭头连接符 79"/>
          <p:cNvCxnSpPr>
            <a:stCxn id="25" idx="3"/>
            <a:endCxn id="26" idx="1"/>
          </p:cNvCxnSpPr>
          <p:nvPr/>
        </p:nvCxnSpPr>
        <p:spPr>
          <a:xfrm>
            <a:off x="5508104" y="3973706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箭头连接符 81"/>
          <p:cNvCxnSpPr>
            <a:stCxn id="23" idx="3"/>
            <a:endCxn id="27" idx="1"/>
          </p:cNvCxnSpPr>
          <p:nvPr/>
        </p:nvCxnSpPr>
        <p:spPr>
          <a:xfrm>
            <a:off x="5508104" y="4756502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箭头连接符 83"/>
          <p:cNvCxnSpPr>
            <a:stCxn id="24" idx="3"/>
            <a:endCxn id="28" idx="1"/>
          </p:cNvCxnSpPr>
          <p:nvPr/>
        </p:nvCxnSpPr>
        <p:spPr>
          <a:xfrm flipV="1">
            <a:off x="5508104" y="5620598"/>
            <a:ext cx="576064" cy="37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肘形连接符 91"/>
          <p:cNvCxnSpPr>
            <a:stCxn id="4" idx="1"/>
            <a:endCxn id="15" idx="3"/>
          </p:cNvCxnSpPr>
          <p:nvPr/>
        </p:nvCxnSpPr>
        <p:spPr>
          <a:xfrm rot="10800000">
            <a:off x="7380312" y="589330"/>
            <a:ext cx="1080120" cy="2443626"/>
          </a:xfrm>
          <a:prstGeom prst="bentConnector3">
            <a:avLst>
              <a:gd name="adj1" fmla="val 1864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肘形连接符 97"/>
          <p:cNvCxnSpPr>
            <a:stCxn id="4" idx="1"/>
            <a:endCxn id="16" idx="3"/>
          </p:cNvCxnSpPr>
          <p:nvPr/>
        </p:nvCxnSpPr>
        <p:spPr>
          <a:xfrm rot="10800000">
            <a:off x="8028384" y="1237402"/>
            <a:ext cx="432048" cy="179555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肘形连接符 99"/>
          <p:cNvCxnSpPr>
            <a:stCxn id="4" idx="1"/>
            <a:endCxn id="21" idx="3"/>
          </p:cNvCxnSpPr>
          <p:nvPr/>
        </p:nvCxnSpPr>
        <p:spPr>
          <a:xfrm rot="10800000">
            <a:off x="8100392" y="1881700"/>
            <a:ext cx="360040" cy="115125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肘形连接符 101"/>
          <p:cNvCxnSpPr>
            <a:stCxn id="4" idx="1"/>
            <a:endCxn id="22" idx="3"/>
          </p:cNvCxnSpPr>
          <p:nvPr/>
        </p:nvCxnSpPr>
        <p:spPr>
          <a:xfrm rot="10800000">
            <a:off x="8100392" y="2524254"/>
            <a:ext cx="360040" cy="50870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肘形连接符 105"/>
          <p:cNvCxnSpPr>
            <a:stCxn id="4" idx="1"/>
            <a:endCxn id="27" idx="3"/>
          </p:cNvCxnSpPr>
          <p:nvPr/>
        </p:nvCxnSpPr>
        <p:spPr>
          <a:xfrm rot="10800000" flipV="1">
            <a:off x="8100392" y="3032956"/>
            <a:ext cx="360040" cy="1723546"/>
          </a:xfrm>
          <a:prstGeom prst="bentConnector3">
            <a:avLst>
              <a:gd name="adj1" fmla="val 1707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肘形连接符 107"/>
          <p:cNvCxnSpPr>
            <a:stCxn id="4" idx="1"/>
            <a:endCxn id="28" idx="3"/>
          </p:cNvCxnSpPr>
          <p:nvPr/>
        </p:nvCxnSpPr>
        <p:spPr>
          <a:xfrm rot="10800000" flipV="1">
            <a:off x="8100392" y="3032956"/>
            <a:ext cx="360040" cy="2587642"/>
          </a:xfrm>
          <a:prstGeom prst="bentConnector3">
            <a:avLst>
              <a:gd name="adj1" fmla="val 1707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肘形连接符 111"/>
          <p:cNvCxnSpPr>
            <a:stCxn id="4" idx="1"/>
            <a:endCxn id="26" idx="3"/>
          </p:cNvCxnSpPr>
          <p:nvPr/>
        </p:nvCxnSpPr>
        <p:spPr>
          <a:xfrm rot="10800000" flipV="1">
            <a:off x="8100392" y="3032956"/>
            <a:ext cx="360040" cy="940750"/>
          </a:xfrm>
          <a:prstGeom prst="bentConnector3">
            <a:avLst>
              <a:gd name="adj1" fmla="val 1237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179512" y="5877272"/>
            <a:ext cx="172819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各种性质的力</a:t>
            </a:r>
            <a:endParaRPr lang="en-US" altLang="zh-CN" dirty="0" smtClean="0"/>
          </a:p>
          <a:p>
            <a:r>
              <a:rPr lang="zh-CN" altLang="en-US" dirty="0" smtClean="0"/>
              <a:t>各种效果的力</a:t>
            </a:r>
            <a:endParaRPr lang="zh-CN" altLang="en-US" dirty="0"/>
          </a:p>
        </p:txBody>
      </p:sp>
      <p:cxnSp>
        <p:nvCxnSpPr>
          <p:cNvPr id="117" name="肘形连接符 116"/>
          <p:cNvCxnSpPr>
            <a:stCxn id="3" idx="2"/>
            <a:endCxn id="115" idx="0"/>
          </p:cNvCxnSpPr>
          <p:nvPr/>
        </p:nvCxnSpPr>
        <p:spPr>
          <a:xfrm rot="16200000" flipH="1">
            <a:off x="-331948" y="4501716"/>
            <a:ext cx="2160240" cy="590872"/>
          </a:xfrm>
          <a:prstGeom prst="bentConnector3">
            <a:avLst>
              <a:gd name="adj1" fmla="val 6734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6948264" y="6237312"/>
            <a:ext cx="176368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各种运动规律</a:t>
            </a:r>
            <a:endParaRPr lang="zh-CN" altLang="en-US" dirty="0"/>
          </a:p>
        </p:txBody>
      </p:sp>
      <p:cxnSp>
        <p:nvCxnSpPr>
          <p:cNvPr id="123" name="肘形连接符 122"/>
          <p:cNvCxnSpPr>
            <a:stCxn id="4" idx="2"/>
            <a:endCxn id="121" idx="0"/>
          </p:cNvCxnSpPr>
          <p:nvPr/>
        </p:nvCxnSpPr>
        <p:spPr>
          <a:xfrm rot="5400000">
            <a:off x="6928539" y="4474586"/>
            <a:ext cx="2664296" cy="861157"/>
          </a:xfrm>
          <a:prstGeom prst="bentConnector3">
            <a:avLst>
              <a:gd name="adj1" fmla="val 8876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0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uiExpand="1" build="allAtOnce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build="allAtOnce" animBg="1"/>
      <p:bldP spid="115" grpId="0" animBg="1"/>
      <p:bldP spid="1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3" y="764704"/>
            <a:ext cx="82089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受力分析：</a:t>
            </a:r>
            <a:endParaRPr lang="en-US" altLang="zh-CN" sz="2400" dirty="0" smtClean="0"/>
          </a:p>
          <a:p>
            <a:r>
              <a:rPr lang="en-US" altLang="zh-CN" sz="2400" dirty="0" smtClean="0"/>
              <a:t>1</a:t>
            </a:r>
            <a:r>
              <a:rPr lang="zh-CN" altLang="en-US" sz="2400" dirty="0" smtClean="0"/>
              <a:t>、确定研究对象（先整体后隔离）</a:t>
            </a:r>
            <a:endParaRPr lang="en-US" altLang="zh-CN" sz="2400" dirty="0" smtClean="0"/>
          </a:p>
          <a:p>
            <a:r>
              <a:rPr lang="en-US" altLang="zh-CN" sz="2400" dirty="0" smtClean="0"/>
              <a:t>2</a:t>
            </a:r>
            <a:r>
              <a:rPr lang="zh-CN" altLang="en-US" sz="2400" dirty="0" smtClean="0"/>
              <a:t>、根据情境分析场力（重力、电场力、磁场力）</a:t>
            </a:r>
            <a:endParaRPr lang="en-US" altLang="zh-CN" sz="2400" dirty="0" smtClean="0"/>
          </a:p>
          <a:p>
            <a:r>
              <a:rPr lang="en-US" altLang="zh-CN" sz="2400" dirty="0" smtClean="0"/>
              <a:t>3</a:t>
            </a:r>
            <a:r>
              <a:rPr lang="zh-CN" altLang="en-US" sz="2400" dirty="0" smtClean="0"/>
              <a:t>、再分析接触力（弹力、摩擦力）</a:t>
            </a:r>
            <a:endParaRPr lang="en-US" altLang="zh-CN" sz="2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67544" y="3068960"/>
            <a:ext cx="81369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运动分析：</a:t>
            </a:r>
            <a:endParaRPr lang="en-US" altLang="zh-CN" sz="2400" dirty="0" smtClean="0"/>
          </a:p>
          <a:p>
            <a:r>
              <a:rPr lang="en-US" altLang="zh-CN" sz="2400" dirty="0" smtClean="0"/>
              <a:t>1</a:t>
            </a:r>
            <a:r>
              <a:rPr lang="zh-CN" altLang="en-US" sz="2400" dirty="0" smtClean="0"/>
              <a:t>、分析物体加速度、速度、位移的变化</a:t>
            </a:r>
            <a:endParaRPr lang="en-US" altLang="zh-CN" sz="2400" dirty="0" smtClean="0"/>
          </a:p>
          <a:p>
            <a:r>
              <a:rPr lang="en-US" altLang="zh-CN" sz="2400" dirty="0" smtClean="0"/>
              <a:t>2</a:t>
            </a:r>
            <a:r>
              <a:rPr lang="zh-CN" altLang="en-US" sz="2400" dirty="0" smtClean="0"/>
              <a:t>、可画出物体运动的情境图或者位移</a:t>
            </a:r>
            <a:r>
              <a:rPr lang="en-US" altLang="zh-CN" sz="2400" dirty="0" smtClean="0"/>
              <a:t>-</a:t>
            </a:r>
            <a:r>
              <a:rPr lang="zh-CN" altLang="en-US" sz="2400" dirty="0" smtClean="0"/>
              <a:t>时间、速度</a:t>
            </a:r>
            <a:r>
              <a:rPr lang="en-US" altLang="zh-CN" sz="2400" dirty="0" smtClean="0"/>
              <a:t>-</a:t>
            </a:r>
            <a:r>
              <a:rPr lang="zh-CN" altLang="en-US" sz="2400" dirty="0" smtClean="0"/>
              <a:t>时间、加速度</a:t>
            </a:r>
            <a:r>
              <a:rPr lang="en-US" altLang="zh-CN" sz="2400" dirty="0" smtClean="0"/>
              <a:t>-</a:t>
            </a:r>
            <a:r>
              <a:rPr lang="zh-CN" altLang="en-US" sz="2400" dirty="0" smtClean="0"/>
              <a:t>时间图像</a:t>
            </a:r>
            <a:endParaRPr lang="en-US" altLang="zh-CN" sz="2400" dirty="0" smtClean="0"/>
          </a:p>
          <a:p>
            <a:r>
              <a:rPr lang="en-US" altLang="zh-CN" sz="2400" dirty="0" smtClean="0"/>
              <a:t>3</a:t>
            </a:r>
            <a:r>
              <a:rPr lang="zh-CN" altLang="en-US" sz="2400" dirty="0" smtClean="0"/>
              <a:t>、可先分析某几个特殊状态，再分析过程中物理量的变化</a:t>
            </a:r>
            <a:endParaRPr lang="en-US" altLang="zh-CN" sz="2400" dirty="0" smtClean="0"/>
          </a:p>
          <a:p>
            <a:r>
              <a:rPr lang="en-US" altLang="zh-CN" sz="2400" dirty="0" smtClean="0"/>
              <a:t>4</a:t>
            </a:r>
            <a:r>
              <a:rPr lang="zh-CN" altLang="en-US" sz="2400" dirty="0" smtClean="0"/>
              <a:t>、运动的合成和分解</a:t>
            </a:r>
            <a:endParaRPr lang="en-US" altLang="zh-CN" sz="2400" dirty="0" smtClean="0"/>
          </a:p>
          <a:p>
            <a:endParaRPr lang="en-US" altLang="zh-CN" sz="2400" dirty="0" smtClean="0"/>
          </a:p>
          <a:p>
            <a:endParaRPr lang="en-US" altLang="zh-CN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43808" y="980728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/>
              <a:t>力与运动专题</a:t>
            </a:r>
            <a:endParaRPr lang="en-US" altLang="zh-CN" sz="32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83568" y="1916832"/>
            <a:ext cx="3467616" cy="58477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zh-CN" altLang="en-US" sz="3200" dirty="0" smtClean="0"/>
              <a:t>一、力与物体平衡</a:t>
            </a:r>
            <a:endParaRPr lang="zh-CN" alt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2804931"/>
            <a:ext cx="3467616" cy="58477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zh-CN" altLang="en-US" sz="3200" dirty="0" smtClean="0"/>
              <a:t>二、力与直线运动</a:t>
            </a:r>
            <a:endParaRPr lang="zh-CN" alt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3693030"/>
            <a:ext cx="3467616" cy="58477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zh-CN" altLang="en-US" sz="3200" dirty="0" smtClean="0"/>
              <a:t>三、力与曲线运动</a:t>
            </a:r>
            <a:endParaRPr lang="zh-CN" alt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83568" y="4581128"/>
            <a:ext cx="3467616" cy="58477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zh-CN" altLang="en-US" sz="3200" dirty="0" smtClean="0"/>
              <a:t>四、力与简谐运动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  <p:bldP spid="8" grpId="0" build="allAtOnce"/>
      <p:bldP spid="9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3467616" cy="58477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zh-CN" altLang="en-US" sz="3200" dirty="0" smtClean="0"/>
              <a:t>一、力与物体平衡</a:t>
            </a:r>
            <a:endParaRPr lang="zh-CN" alt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1196752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平衡态：物体处于静止或者匀速直线运动状态</a:t>
            </a:r>
            <a:endParaRPr lang="zh-CN" alt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627784" y="4365104"/>
            <a:ext cx="2736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zh-CN" altLang="en-US" sz="2800" baseline="-25000" dirty="0" smtClean="0">
                <a:latin typeface="Times New Roman" pitchFamily="18" charset="0"/>
                <a:cs typeface="Times New Roman" pitchFamily="18" charset="0"/>
              </a:rPr>
              <a:t>合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=0</a:t>
            </a:r>
          </a:p>
          <a:p>
            <a:r>
              <a:rPr lang="zh-CN" altLang="en-US" sz="2800" dirty="0" smtClean="0">
                <a:latin typeface="Times New Roman" pitchFamily="18" charset="0"/>
                <a:cs typeface="Times New Roman" pitchFamily="18" charset="0"/>
              </a:rPr>
              <a:t>列平衡方程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2060848"/>
            <a:ext cx="7007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受力分析：二力平衡、三力平衡、多力平衡</a:t>
            </a:r>
            <a:endParaRPr lang="zh-CN" alt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55576" y="2780928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合成法、分解法、矢量三角形法、正交分解法、整体法和隔离法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  <p:bldP spid="8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ChangeArrowheads="1"/>
          </p:cNvSpPr>
          <p:nvPr/>
        </p:nvSpPr>
        <p:spPr bwMode="auto">
          <a:xfrm>
            <a:off x="467544" y="1276885"/>
            <a:ext cx="792088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7025" algn="l"/>
              </a:tabLst>
            </a:pPr>
            <a:r>
              <a:rPr kumimoji="0" lang="zh-CN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【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2017 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北京高考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】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如图所示，长</a:t>
            </a:r>
            <a:r>
              <a:rPr kumimoji="0" lang="en-US" altLang="zh-CN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=1m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的轻质细绳上端固定，下端连接一个可视为质点的带电小球，小球静止在水平向右的匀强电场中，绳与竖直方向的夹角</a:t>
            </a:r>
            <a:r>
              <a:rPr kumimoji="0" lang="en-US" altLang="zh-CN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θ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=37°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。已知小球所带电荷量 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q=1.0×10</a:t>
            </a:r>
            <a:r>
              <a:rPr kumimoji="0" lang="en-US" altLang="zh-CN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-6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，匀强电场的场强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E=3.0×10</a:t>
            </a:r>
            <a:r>
              <a:rPr kumimoji="0" lang="en-US" altLang="zh-CN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N/C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，取重力加速度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g=10m/s</a:t>
            </a:r>
            <a:r>
              <a:rPr kumimoji="0" lang="en-US" altLang="zh-CN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sin37°=0.6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cos37°=0.8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。求：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66738" algn="l"/>
              </a:tabLst>
            </a:pPr>
            <a:r>
              <a:rPr lang="zh-CN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</a:t>
            </a:r>
            <a:r>
              <a:rPr lang="zh-CN" altLang="en-US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）小球所受电场力</a:t>
            </a:r>
            <a:r>
              <a:rPr lang="en-US" altLang="zh-CN" sz="2000" i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F</a:t>
            </a:r>
            <a:r>
              <a:rPr lang="zh-CN" altLang="en-US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的大小。</a:t>
            </a:r>
            <a:endParaRPr lang="zh-CN" altLang="en-US" sz="2000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66738" algn="l"/>
              </a:tabLst>
            </a:pPr>
            <a:r>
              <a:rPr lang="zh-CN" altLang="en-US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en-US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）小球的质量</a:t>
            </a:r>
            <a:r>
              <a:rPr lang="en-US" altLang="zh-CN" sz="2000" i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</a:t>
            </a:r>
            <a:r>
              <a:rPr lang="zh-CN" altLang="en-US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。</a:t>
            </a:r>
            <a:endParaRPr lang="zh-CN" altLang="en-US" sz="2000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7025" algn="l"/>
              </a:tabLst>
            </a:pP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7025" algn="l"/>
              </a:tabLst>
            </a:pP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	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154625" name="Picture 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429000"/>
            <a:ext cx="2217847" cy="230425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260648"/>
            <a:ext cx="3467616" cy="58477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zh-CN" altLang="en-US" sz="3200" dirty="0" smtClean="0"/>
              <a:t>一、力与物体平衡</a:t>
            </a:r>
            <a:endParaRPr lang="zh-CN" altLang="en-US" sz="3200" dirty="0"/>
          </a:p>
        </p:txBody>
      </p:sp>
      <p:pic>
        <p:nvPicPr>
          <p:cNvPr id="6" name="Picture 14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3608" y="3789040"/>
            <a:ext cx="1872208" cy="2160240"/>
          </a:xfrm>
          <a:prstGeom prst="rect">
            <a:avLst/>
          </a:prstGeom>
        </p:spPr>
      </p:pic>
      <p:pic>
        <p:nvPicPr>
          <p:cNvPr id="175105" name="Picture 14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4581128"/>
            <a:ext cx="2120963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5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ChangeArrowheads="1"/>
          </p:cNvSpPr>
          <p:nvPr/>
        </p:nvSpPr>
        <p:spPr bwMode="auto">
          <a:xfrm>
            <a:off x="683568" y="836712"/>
            <a:ext cx="759633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7025" algn="l"/>
              </a:tabLst>
            </a:pPr>
            <a:r>
              <a:rPr kumimoji="0" lang="zh-CN" altLang="zh-CN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【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2019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朝阳一模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】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如图所示，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 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、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是两个带异号电荷的小球，其质量相等，所带电荷量分别为</a:t>
            </a:r>
            <a:r>
              <a:rPr kumimoji="0" lang="en-US" altLang="zh-CN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q</a:t>
            </a:r>
            <a:r>
              <a:rPr kumimoji="0" lang="en-US" altLang="zh-CN" sz="2000" b="0" i="1" u="none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</a:t>
            </a:r>
            <a:r>
              <a:rPr kumimoji="0" lang="en-US" altLang="zh-CN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q</a:t>
            </a:r>
            <a:r>
              <a:rPr kumimoji="0" lang="en-US" altLang="zh-CN" sz="2000" b="0" i="1" u="none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球用绝缘细线悬挂于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O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点，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 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、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球用绝缘细线相连，两细线长度相等，整个装置处于水平匀强电场中，平衡时，两细线张紧，且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球恰好处于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O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点正下方，则可以判定，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 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、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两球所带电荷量的关系为</a:t>
            </a:r>
            <a:r>
              <a:rPr kumimoji="0" lang="zh-CN" altLang="en-US" sz="2000" b="0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         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7025" algn="l"/>
              </a:tabLst>
            </a:pP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	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155649" name="Picture 6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3429000"/>
            <a:ext cx="1512168" cy="2619671"/>
          </a:xfrm>
          <a:prstGeom prst="rect">
            <a:avLst/>
          </a:prstGeom>
          <a:noFill/>
        </p:spPr>
      </p:pic>
      <p:sp>
        <p:nvSpPr>
          <p:cNvPr id="155651" name="Rectangle 3"/>
          <p:cNvSpPr>
            <a:spLocks noChangeArrowheads="1"/>
          </p:cNvSpPr>
          <p:nvPr/>
        </p:nvSpPr>
        <p:spPr bwMode="auto">
          <a:xfrm>
            <a:off x="899592" y="2564904"/>
            <a:ext cx="61926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2588" algn="l"/>
                <a:tab pos="1778000" algn="l"/>
                <a:tab pos="3209925" algn="l"/>
                <a:tab pos="4657725" algn="l"/>
              </a:tabLst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	A. </a:t>
            </a:r>
            <a:r>
              <a:rPr kumimoji="0" lang="en-US" altLang="zh-CN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q</a:t>
            </a:r>
            <a:r>
              <a:rPr kumimoji="0" lang="en-US" altLang="zh-CN" sz="2000" b="0" i="1" u="none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=-q</a:t>
            </a:r>
            <a:r>
              <a:rPr kumimoji="0" lang="en-US" altLang="zh-CN" sz="2000" b="0" i="1" u="none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en-US" altLang="zh-CN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	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B. </a:t>
            </a:r>
            <a:r>
              <a:rPr kumimoji="0" lang="en-US" altLang="zh-CN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q</a:t>
            </a:r>
            <a:r>
              <a:rPr kumimoji="0" lang="en-US" altLang="zh-CN" sz="2000" b="0" i="1" u="none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=-</a:t>
            </a:r>
            <a:r>
              <a:rPr kumimoji="0" lang="en-US" altLang="zh-CN" sz="2000" b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en-US" altLang="zh-CN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q</a:t>
            </a:r>
            <a:r>
              <a:rPr kumimoji="0" lang="en-US" altLang="zh-CN" sz="2000" b="0" i="1" u="none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	C. </a:t>
            </a:r>
            <a:r>
              <a:rPr kumimoji="0" lang="en-US" altLang="zh-CN" sz="2000" b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en-US" altLang="zh-CN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q</a:t>
            </a:r>
            <a:r>
              <a:rPr kumimoji="0" lang="en-US" altLang="zh-CN" sz="2000" b="0" i="1" u="none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=-q</a:t>
            </a:r>
            <a:r>
              <a:rPr kumimoji="0" lang="en-US" altLang="zh-CN" sz="2000" b="0" i="1" u="none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en-US" altLang="zh-CN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	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D. </a:t>
            </a:r>
            <a:r>
              <a:rPr kumimoji="0" lang="en-US" altLang="zh-CN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q</a:t>
            </a:r>
            <a:r>
              <a:rPr kumimoji="0" lang="en-US" altLang="zh-CN" sz="2000" b="0" i="1" u="none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=-</a:t>
            </a:r>
            <a:r>
              <a:rPr kumimoji="0" lang="en-US" altLang="zh-CN" sz="2000" b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en-US" altLang="zh-CN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q</a:t>
            </a:r>
            <a:r>
              <a:rPr kumimoji="0" lang="en-US" altLang="zh-CN" sz="2000" b="0" i="1" u="none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endParaRPr kumimoji="0" lang="en-US" altLang="zh-CN" sz="2000" b="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964103" y="4221088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箭头连接符 12"/>
          <p:cNvCxnSpPr>
            <a:stCxn id="9" idx="4"/>
          </p:cNvCxnSpPr>
          <p:nvPr/>
        </p:nvCxnSpPr>
        <p:spPr>
          <a:xfrm>
            <a:off x="2072115" y="4437112"/>
            <a:ext cx="12155" cy="720080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>
            <a:stCxn id="9" idx="7"/>
            <a:endCxn id="39" idx="1"/>
          </p:cNvCxnSpPr>
          <p:nvPr/>
        </p:nvCxnSpPr>
        <p:spPr>
          <a:xfrm flipV="1">
            <a:off x="2148491" y="3820398"/>
            <a:ext cx="407285" cy="432326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>
            <a:stCxn id="9" idx="2"/>
          </p:cNvCxnSpPr>
          <p:nvPr/>
        </p:nvCxnSpPr>
        <p:spPr>
          <a:xfrm flipH="1">
            <a:off x="1532055" y="4329100"/>
            <a:ext cx="432048" cy="9195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072115" y="479715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2mg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08427" y="4427820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</a:t>
            </a:r>
            <a:r>
              <a:rPr lang="en-US" altLang="zh-CN" i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q</a:t>
            </a:r>
            <a:r>
              <a:rPr lang="en-US" altLang="zh-CN" i="1" baseline="-30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</a:t>
            </a:r>
            <a:r>
              <a:rPr lang="en-US" altLang="zh-CN" i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-q</a:t>
            </a:r>
            <a:r>
              <a:rPr lang="en-US" altLang="zh-CN" i="1" baseline="-30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 </a:t>
            </a:r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）</a:t>
            </a:r>
            <a:r>
              <a:rPr lang="en-US" altLang="zh-CN" i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	</a:t>
            </a:r>
            <a:endParaRPr lang="zh-CN" alt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555776" y="363573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" name="对象 39"/>
          <p:cNvGraphicFramePr>
            <a:graphicFrameLocks noChangeAspect="1"/>
          </p:cNvGraphicFramePr>
          <p:nvPr/>
        </p:nvGraphicFramePr>
        <p:xfrm>
          <a:off x="1115616" y="5373216"/>
          <a:ext cx="2094778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65" name="Equation" r:id="rId5" imgW="1218960" imgH="419040" progId="Equation.DSMT4">
                  <p:embed/>
                </p:oleObj>
              </mc:Choice>
              <mc:Fallback>
                <p:oleObj name="Equation" r:id="rId5" imgW="1218960" imgH="41904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5373216"/>
                        <a:ext cx="2094778" cy="720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椭圆 41"/>
          <p:cNvSpPr/>
          <p:nvPr/>
        </p:nvSpPr>
        <p:spPr>
          <a:xfrm>
            <a:off x="5204463" y="4373488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3" name="直接箭头连接符 42"/>
          <p:cNvCxnSpPr>
            <a:stCxn id="42" idx="4"/>
          </p:cNvCxnSpPr>
          <p:nvPr/>
        </p:nvCxnSpPr>
        <p:spPr>
          <a:xfrm>
            <a:off x="5312475" y="4589512"/>
            <a:ext cx="9724" cy="576064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>
            <a:stCxn id="42" idx="1"/>
          </p:cNvCxnSpPr>
          <p:nvPr/>
        </p:nvCxnSpPr>
        <p:spPr>
          <a:xfrm flipH="1" flipV="1">
            <a:off x="4788025" y="4005064"/>
            <a:ext cx="448074" cy="400060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>
            <a:stCxn id="42" idx="6"/>
          </p:cNvCxnSpPr>
          <p:nvPr/>
        </p:nvCxnSpPr>
        <p:spPr>
          <a:xfrm flipV="1">
            <a:off x="5420487" y="4473776"/>
            <a:ext cx="591673" cy="7724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312475" y="494955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mg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5940152" y="414908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q</a:t>
            </a:r>
            <a:r>
              <a:rPr lang="en-US" altLang="zh-CN" i="1" baseline="-30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 </a:t>
            </a:r>
            <a:r>
              <a:rPr lang="en-US" altLang="zh-CN" i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	</a:t>
            </a:r>
            <a:endParaRPr lang="zh-CN" alt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499992" y="357301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zh-CN" altLang="en-US" baseline="-25000" dirty="0" smtClean="0">
                <a:latin typeface="Times New Roman" pitchFamily="18" charset="0"/>
                <a:cs typeface="Times New Roman" pitchFamily="18" charset="0"/>
              </a:rPr>
              <a:t>内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3058" name="Object 2"/>
          <p:cNvGraphicFramePr>
            <a:graphicFrameLocks noChangeAspect="1"/>
          </p:cNvGraphicFramePr>
          <p:nvPr/>
        </p:nvGraphicFramePr>
        <p:xfrm>
          <a:off x="4860032" y="5373216"/>
          <a:ext cx="133032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66" name="Equation" r:id="rId7" imgW="774360" imgH="419040" progId="Equation.DSMT4">
                  <p:embed/>
                </p:oleObj>
              </mc:Choice>
              <mc:Fallback>
                <p:oleObj name="Equation" r:id="rId7" imgW="774360" imgH="419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5373216"/>
                        <a:ext cx="1330325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6" name="组合 75"/>
          <p:cNvGrpSpPr/>
          <p:nvPr/>
        </p:nvGrpSpPr>
        <p:grpSpPr>
          <a:xfrm>
            <a:off x="3563888" y="4797152"/>
            <a:ext cx="436416" cy="720080"/>
            <a:chOff x="3415504" y="4909810"/>
            <a:chExt cx="436416" cy="720080"/>
          </a:xfrm>
        </p:grpSpPr>
        <p:cxnSp>
          <p:nvCxnSpPr>
            <p:cNvPr id="72" name="直接箭头连接符 71"/>
            <p:cNvCxnSpPr/>
            <p:nvPr/>
          </p:nvCxnSpPr>
          <p:spPr>
            <a:xfrm>
              <a:off x="3415504" y="4909810"/>
              <a:ext cx="12155" cy="720080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箭头连接符 72"/>
            <p:cNvCxnSpPr/>
            <p:nvPr/>
          </p:nvCxnSpPr>
          <p:spPr>
            <a:xfrm flipV="1">
              <a:off x="3419872" y="4941168"/>
              <a:ext cx="432048" cy="648350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箭头连接符 73"/>
            <p:cNvCxnSpPr/>
            <p:nvPr/>
          </p:nvCxnSpPr>
          <p:spPr>
            <a:xfrm flipH="1">
              <a:off x="3419872" y="4941168"/>
              <a:ext cx="432048" cy="9195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组合 82"/>
          <p:cNvGrpSpPr/>
          <p:nvPr/>
        </p:nvGrpSpPr>
        <p:grpSpPr>
          <a:xfrm>
            <a:off x="6588224" y="4797152"/>
            <a:ext cx="504056" cy="656455"/>
            <a:chOff x="7020272" y="5733257"/>
            <a:chExt cx="504056" cy="656455"/>
          </a:xfrm>
        </p:grpSpPr>
        <p:cxnSp>
          <p:nvCxnSpPr>
            <p:cNvPr id="77" name="直接箭头连接符 76"/>
            <p:cNvCxnSpPr/>
            <p:nvPr/>
          </p:nvCxnSpPr>
          <p:spPr>
            <a:xfrm>
              <a:off x="7040666" y="5813648"/>
              <a:ext cx="9724" cy="576064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箭头连接符 77"/>
            <p:cNvCxnSpPr/>
            <p:nvPr/>
          </p:nvCxnSpPr>
          <p:spPr>
            <a:xfrm flipH="1" flipV="1">
              <a:off x="7020272" y="5733257"/>
              <a:ext cx="504056" cy="648071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箭头连接符 78"/>
            <p:cNvCxnSpPr/>
            <p:nvPr/>
          </p:nvCxnSpPr>
          <p:spPr>
            <a:xfrm>
              <a:off x="7020272" y="6373606"/>
              <a:ext cx="504056" cy="7723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73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6" grpId="0"/>
      <p:bldP spid="38" grpId="0"/>
      <p:bldP spid="39" grpId="0"/>
      <p:bldP spid="42" grpId="0" animBg="1"/>
      <p:bldP spid="46" grpId="0"/>
      <p:bldP spid="47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1520" y="1268760"/>
            <a:ext cx="84249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/>
              <a:t>【</a:t>
            </a:r>
            <a:r>
              <a:rPr lang="zh-CN" altLang="en-US" sz="2000" dirty="0" smtClean="0"/>
              <a:t>新人教版教材</a:t>
            </a:r>
            <a:r>
              <a:rPr lang="en-US" altLang="zh-CN" sz="2000" dirty="0" smtClean="0"/>
              <a:t>】</a:t>
            </a:r>
            <a:r>
              <a:rPr lang="zh-CN" altLang="en-US" sz="2000" dirty="0" smtClean="0"/>
              <a:t>如图所示，一台空调外机用两个三角形支架固定在外墙上，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空调外机的重心恰好在支架横梁和斜梁的连接点</a:t>
            </a:r>
            <a:r>
              <a:rPr lang="en-US" altLang="zh-CN" sz="2000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的上方，重力大小为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200 N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。 横 梁</a:t>
            </a:r>
            <a:r>
              <a:rPr lang="en-US" altLang="zh-CN" sz="2000" i="1" dirty="0" smtClean="0"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水 平，斜梁</a:t>
            </a:r>
            <a:r>
              <a:rPr lang="en-US" altLang="zh-CN" sz="2000" i="1" dirty="0" smtClean="0">
                <a:latin typeface="Times New Roman" pitchFamily="18" charset="0"/>
                <a:cs typeface="Times New Roman" pitchFamily="18" charset="0"/>
              </a:rPr>
              <a:t>BO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跟横梁的夹角为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37°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sin 37°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＝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0.6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。</a:t>
            </a:r>
          </a:p>
          <a:p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）横梁对</a:t>
            </a:r>
            <a:r>
              <a:rPr lang="en-US" altLang="zh-CN" sz="2000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点的拉力沿</a:t>
            </a:r>
            <a:r>
              <a:rPr lang="en-US" altLang="zh-CN" sz="2000" i="1" dirty="0" smtClean="0">
                <a:latin typeface="Times New Roman" pitchFamily="18" charset="0"/>
                <a:cs typeface="Times New Roman" pitchFamily="18" charset="0"/>
              </a:rPr>
              <a:t>OA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方向，斜梁对</a:t>
            </a:r>
            <a:r>
              <a:rPr lang="en-US" altLang="zh-CN" sz="2000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点的压力沿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BO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方向，这两个力各有多大？</a:t>
            </a:r>
          </a:p>
          <a:p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）如果把斜梁加长一点，仍保持连接点</a:t>
            </a:r>
            <a:r>
              <a:rPr lang="en-US" altLang="zh-CN" sz="2000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的位置不变，横梁仍然水平，这时横梁和斜梁对</a:t>
            </a:r>
            <a:r>
              <a:rPr lang="en-US" altLang="zh-CN" sz="2000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点的作用力大小将如何变化？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140968"/>
            <a:ext cx="237202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95536" y="260648"/>
            <a:ext cx="3467616" cy="58477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zh-CN" altLang="en-US" sz="3200" dirty="0" smtClean="0"/>
              <a:t>一、力与物体平衡</a:t>
            </a:r>
            <a:endParaRPr lang="zh-CN" altLang="en-US" sz="3200" dirty="0"/>
          </a:p>
        </p:txBody>
      </p:sp>
      <p:sp>
        <p:nvSpPr>
          <p:cNvPr id="5" name="椭圆 4"/>
          <p:cNvSpPr/>
          <p:nvPr/>
        </p:nvSpPr>
        <p:spPr>
          <a:xfrm>
            <a:off x="2555268" y="4806444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箭头连接符 5"/>
          <p:cNvCxnSpPr>
            <a:stCxn id="5" idx="4"/>
          </p:cNvCxnSpPr>
          <p:nvPr/>
        </p:nvCxnSpPr>
        <p:spPr>
          <a:xfrm>
            <a:off x="2663280" y="5022468"/>
            <a:ext cx="12155" cy="720080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>
            <a:off x="2771800" y="4941168"/>
            <a:ext cx="936104" cy="0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H="1" flipV="1">
            <a:off x="1763688" y="4293096"/>
            <a:ext cx="791580" cy="549352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771800" y="573325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CN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zh-CN" alt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59632" y="443711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F</a:t>
            </a:r>
            <a:r>
              <a:rPr lang="en-US" altLang="zh-CN" i="1" baseline="-25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en-US" altLang="zh-CN" i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	</a:t>
            </a:r>
            <a:endParaRPr lang="zh-CN" altLang="en-US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3491880" y="443711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CN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zh-CN" altLang="en-US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>
            <a:off x="4283968" y="4149080"/>
            <a:ext cx="0" cy="1152128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4283968" y="5301208"/>
            <a:ext cx="1728192" cy="0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H="1" flipV="1">
            <a:off x="4283968" y="4149080"/>
            <a:ext cx="1728192" cy="1152128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/>
          <p:nvPr/>
        </p:nvCxnSpPr>
        <p:spPr>
          <a:xfrm flipH="1" flipV="1">
            <a:off x="4283968" y="4149080"/>
            <a:ext cx="2232248" cy="11521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/>
          <p:nvPr/>
        </p:nvCxnSpPr>
        <p:spPr>
          <a:xfrm>
            <a:off x="4355976" y="5301208"/>
            <a:ext cx="2160240" cy="0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3467616" cy="58477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zh-CN" altLang="en-US" sz="3200" dirty="0" smtClean="0"/>
              <a:t>一、力与物体平衡</a:t>
            </a:r>
            <a:endParaRPr lang="zh-CN" altLang="en-US" sz="3200" dirty="0"/>
          </a:p>
        </p:txBody>
      </p:sp>
      <p:sp>
        <p:nvSpPr>
          <p:cNvPr id="37" name="矩形 36"/>
          <p:cNvSpPr/>
          <p:nvPr/>
        </p:nvSpPr>
        <p:spPr>
          <a:xfrm>
            <a:off x="467544" y="1268760"/>
            <a:ext cx="74888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/>
              <a:t>【</a:t>
            </a:r>
            <a:r>
              <a:rPr lang="zh-CN" altLang="en-US" sz="2000" dirty="0" smtClean="0"/>
              <a:t>新人教版教材</a:t>
            </a:r>
            <a:r>
              <a:rPr lang="en-US" altLang="zh-CN" sz="2000" dirty="0" smtClean="0"/>
              <a:t>】</a:t>
            </a:r>
            <a:r>
              <a:rPr lang="zh-CN" altLang="en-US" sz="2000" dirty="0" smtClean="0"/>
              <a:t>一根细线系着一个小球，细线上端固定在横梁上。给小球施加力</a:t>
            </a:r>
            <a:r>
              <a:rPr lang="en-US" altLang="zh-CN" sz="20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zh-CN" altLang="en-US" sz="2000" dirty="0" smtClean="0"/>
              <a:t>，小球平衡后细线跟竖直方向的夹角为</a:t>
            </a:r>
            <a:r>
              <a:rPr lang="el-GR" altLang="zh-CN" sz="2000" i="1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zh-CN" altLang="el-GR" sz="2000" dirty="0" smtClean="0"/>
              <a:t>，</a:t>
            </a:r>
            <a:r>
              <a:rPr lang="zh-CN" altLang="en-US" sz="2000" dirty="0" smtClean="0"/>
              <a:t>如图所示。现改变</a:t>
            </a:r>
            <a:r>
              <a:rPr lang="en-US" altLang="zh-CN" sz="20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zh-CN" altLang="en-US" sz="2000" dirty="0" smtClean="0"/>
              <a:t>的方向，但仍然要使小球在图中位置保持平衡，即保持</a:t>
            </a:r>
            <a:r>
              <a:rPr lang="el-GR" altLang="zh-CN" sz="2000" i="1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zh-CN" altLang="en-US" sz="2000" dirty="0" smtClean="0"/>
              <a:t>不变，问：</a:t>
            </a:r>
            <a:r>
              <a:rPr lang="en-US" altLang="zh-CN" sz="20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zh-CN" altLang="en-US" sz="2000" dirty="0" smtClean="0"/>
              <a:t>可能的方向有哪些？请在图中标明</a:t>
            </a:r>
            <a:r>
              <a:rPr lang="en-US" altLang="zh-CN" sz="20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zh-CN" altLang="en-US" sz="2000" dirty="0" smtClean="0"/>
              <a:t>方向的范围，并简述理由。以上</a:t>
            </a:r>
            <a:r>
              <a:rPr lang="en-US" altLang="zh-CN" sz="20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zh-CN" altLang="en-US" sz="2000" dirty="0" smtClean="0"/>
              <a:t>的大小可以任意调节。</a:t>
            </a:r>
            <a:endParaRPr lang="zh-CN" altLang="en-US" sz="2000" dirty="0"/>
          </a:p>
        </p:txBody>
      </p:sp>
      <p:pic>
        <p:nvPicPr>
          <p:cNvPr id="132131" name="Picture 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2421" y="2852936"/>
            <a:ext cx="2895643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直接箭头连接符 5"/>
          <p:cNvCxnSpPr/>
          <p:nvPr/>
        </p:nvCxnSpPr>
        <p:spPr>
          <a:xfrm>
            <a:off x="3908606" y="4869160"/>
            <a:ext cx="0" cy="72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692582" y="4437112"/>
            <a:ext cx="1080120" cy="151216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3908606" y="5589240"/>
            <a:ext cx="792088" cy="288032"/>
          </a:xfrm>
          <a:prstGeom prst="straightConnector1">
            <a:avLst/>
          </a:prstGeom>
          <a:ln>
            <a:solidFill>
              <a:srgbClr val="F313A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V="1">
            <a:off x="3923928" y="5373216"/>
            <a:ext cx="432048" cy="216024"/>
          </a:xfrm>
          <a:prstGeom prst="straightConnector1">
            <a:avLst/>
          </a:prstGeom>
          <a:ln>
            <a:solidFill>
              <a:srgbClr val="F313A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 flipV="1">
            <a:off x="3923928" y="5085184"/>
            <a:ext cx="216024" cy="504056"/>
          </a:xfrm>
          <a:prstGeom prst="straightConnector1">
            <a:avLst/>
          </a:prstGeom>
          <a:ln>
            <a:solidFill>
              <a:srgbClr val="F313A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1393</TotalTime>
  <Words>1330</Words>
  <Application>Microsoft Office PowerPoint</Application>
  <PresentationFormat>全屏显示(4:3)</PresentationFormat>
  <Paragraphs>125</Paragraphs>
  <Slides>14</Slides>
  <Notes>12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6" baseType="lpstr">
      <vt:lpstr>Office 主题</vt:lpstr>
      <vt:lpstr>Equation</vt:lpstr>
      <vt:lpstr>力与运动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</dc:title>
  <dc:creator>Administrator</dc:creator>
  <cp:lastModifiedBy>apple</cp:lastModifiedBy>
  <cp:revision>135</cp:revision>
  <dcterms:created xsi:type="dcterms:W3CDTF">2020-02-02T09:32:17Z</dcterms:created>
  <dcterms:modified xsi:type="dcterms:W3CDTF">2020-02-18T12:35:10Z</dcterms:modified>
</cp:coreProperties>
</file>