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5" r:id="rId2"/>
    <p:sldId id="276" r:id="rId3"/>
    <p:sldId id="277" r:id="rId4"/>
    <p:sldId id="278" r:id="rId5"/>
    <p:sldId id="279" r:id="rId6"/>
    <p:sldId id="280" r:id="rId7"/>
    <p:sldId id="282" r:id="rId8"/>
    <p:sldId id="283" r:id="rId9"/>
    <p:sldId id="299" r:id="rId10"/>
    <p:sldId id="304" r:id="rId11"/>
    <p:sldId id="287" r:id="rId12"/>
    <p:sldId id="307" r:id="rId13"/>
    <p:sldId id="308" r:id="rId14"/>
    <p:sldId id="309" r:id="rId15"/>
    <p:sldId id="306" r:id="rId16"/>
    <p:sldId id="310" r:id="rId17"/>
    <p:sldId id="313" r:id="rId18"/>
    <p:sldId id="315" r:id="rId19"/>
    <p:sldId id="271"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4F0FBD"/>
    <a:srgbClr val="D818C4"/>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04" y="-102"/>
      </p:cViewPr>
      <p:guideLst>
        <p:guide orient="horz" pos="1597"/>
        <p:guide pos="29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备注占位符 1"/>
          <p:cNvSpPr>
            <a:spLocks noGrp="1"/>
          </p:cNvSpPr>
          <p:nvPr>
            <p:ph type="body"/>
          </p:nvPr>
        </p:nvSpPr>
        <p:spPr/>
        <p:txBody>
          <a:bodyPr lIns="91440" tIns="45720" rIns="91440" bIns="45720" anchor="t"/>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itchFamily="34" charset="0"/>
              <a:buNone/>
              <a:defRPr sz="1200" b="0" spc="150">
                <a:solidFill>
                  <a:schemeClr val="tx1"/>
                </a:solidFill>
                <a:latin typeface="Arial" pitchFamily="34" charset="0"/>
                <a:ea typeface="微软雅黑"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itchFamily="34" charset="0"/>
              <a:buNone/>
              <a:defRPr sz="1200" b="0" spc="150">
                <a:solidFill>
                  <a:schemeClr val="tx1"/>
                </a:solidFill>
                <a:latin typeface="Arial" pitchFamily="34" charset="0"/>
                <a:ea typeface="微软雅黑"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itchFamily="34" charset="0"/>
              <a:buNone/>
              <a:defRPr sz="1350" b="0" spc="200">
                <a:solidFill>
                  <a:schemeClr val="tx1"/>
                </a:solidFill>
                <a:latin typeface="Arial" pitchFamily="34" charset="0"/>
                <a:ea typeface="微软雅黑"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itchFamily="34" charset="0"/>
              <a:buNone/>
              <a:defRPr sz="4050" b="0" spc="600">
                <a:solidFill>
                  <a:schemeClr val="tx1"/>
                </a:solidFill>
                <a:latin typeface="Arial"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itchFamily="34" charset="0"/>
                <a:ea typeface="微软雅黑" charset="-122"/>
              </a:defRPr>
            </a:lvl1pPr>
            <a:lvl2pPr>
              <a:defRPr>
                <a:solidFill>
                  <a:schemeClr val="tx1"/>
                </a:solidFill>
                <a:latin typeface="Arial" pitchFamily="34" charset="0"/>
                <a:ea typeface="微软雅黑" charset="-122"/>
              </a:defRPr>
            </a:lvl2pPr>
            <a:lvl3pPr>
              <a:defRPr>
                <a:solidFill>
                  <a:schemeClr val="tx1"/>
                </a:solidFill>
                <a:latin typeface="Arial" pitchFamily="34" charset="0"/>
                <a:ea typeface="微软雅黑" charset="-122"/>
              </a:defRPr>
            </a:lvl3pPr>
            <a:lvl4pPr>
              <a:defRPr>
                <a:solidFill>
                  <a:schemeClr val="tx1"/>
                </a:solidFill>
                <a:latin typeface="Arial" pitchFamily="34" charset="0"/>
                <a:ea typeface="微软雅黑" charset="-122"/>
              </a:defRPr>
            </a:lvl4pPr>
            <a:lvl5pPr>
              <a:defRPr>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itchFamily="34" charset="0"/>
              <a:buNone/>
              <a:defRPr sz="1350" b="0" spc="200">
                <a:solidFill>
                  <a:schemeClr val="tx1"/>
                </a:solidFill>
                <a:latin typeface="Arial" pitchFamily="34" charset="0"/>
                <a:ea typeface="微软雅黑"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itchFamily="34" charset="0"/>
              <a:buNone/>
              <a:defRPr sz="4950" b="0" spc="700">
                <a:solidFill>
                  <a:schemeClr val="tx1"/>
                </a:solidFill>
                <a:latin typeface="Arial"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itchFamily="34" charset="0"/>
                <a:ea typeface="微软雅黑"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itchFamily="34" charset="0"/>
                <a:ea typeface="微软雅黑"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itchFamily="34" charset="0"/>
                <a:ea typeface="微软雅黑"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itchFamily="34" charset="0"/>
                <a:ea typeface="微软雅黑"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itchFamily="34" charset="0"/>
                <a:ea typeface="微软雅黑" charset="-122"/>
              </a:defRPr>
            </a:lvl1pPr>
            <a:lvl2pPr>
              <a:defRPr baseline="0">
                <a:solidFill>
                  <a:schemeClr val="tx1"/>
                </a:solidFill>
                <a:latin typeface="Arial" pitchFamily="34" charset="0"/>
                <a:ea typeface="微软雅黑" charset="-122"/>
              </a:defRPr>
            </a:lvl2pPr>
            <a:lvl3pPr>
              <a:defRPr baseline="0">
                <a:solidFill>
                  <a:schemeClr val="tx1"/>
                </a:solidFill>
                <a:latin typeface="Arial" pitchFamily="34" charset="0"/>
                <a:ea typeface="微软雅黑" charset="-122"/>
              </a:defRPr>
            </a:lvl3pPr>
            <a:lvl4pPr>
              <a:defRPr baseline="0">
                <a:solidFill>
                  <a:schemeClr val="tx1"/>
                </a:solidFill>
                <a:latin typeface="Arial" pitchFamily="34" charset="0"/>
                <a:ea typeface="微软雅黑" charset="-122"/>
              </a:defRPr>
            </a:lvl4pPr>
            <a:lvl5pPr>
              <a:defRPr baseline="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itchFamily="34" charset="0"/>
                <a:ea typeface="微软雅黑"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itchFamily="34" charset="0"/>
                <a:ea typeface="微软雅黑"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itchFamily="18" charset="0"/>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zh-CN" sz="1200" b="0" i="0" u="none" strike="noStrike" kern="1200" cap="none" spc="0" normalizeH="0" baseline="0" noProof="1">
              <a:ln>
                <a:noFill/>
              </a:ln>
              <a:solidFill>
                <a:schemeClr val="tx1"/>
              </a:solidFill>
              <a:effectLst/>
              <a:uLnTx/>
              <a:uFillTx/>
              <a:latin typeface="Garamond" pitchFamily="18" charset="0"/>
              <a:ea typeface="宋体"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latin typeface="Arial" pitchFamily="34" charset="0"/>
                <a:ea typeface="宋体" pitchFamily="2" charset="-122"/>
                <a:cs typeface="+mn-ea"/>
              </a:rPr>
              <a:pPr lvl="0" algn="r" eaLnBrk="1" fontAlgn="base" hangingPunct="1"/>
              <a:t>‹#›</a:t>
            </a:fld>
            <a:endParaRPr lang="zh-CN" altLang="en-US" sz="1200"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itchFamily="34" charset="0"/>
              <a:buNone/>
              <a:defRPr sz="3600" b="0" spc="500">
                <a:solidFill>
                  <a:schemeClr val="tx1"/>
                </a:solidFill>
                <a:latin typeface="Arial"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itchFamily="34" charset="0"/>
                <a:ea typeface="微软雅黑" charset="-122"/>
              </a:defRPr>
            </a:lvl1pPr>
            <a:lvl2pPr eaLnBrk="1" fontAlgn="auto" latinLnBrk="0" hangingPunct="1">
              <a:defRPr sz="1200">
                <a:solidFill>
                  <a:schemeClr val="tx1"/>
                </a:solidFill>
                <a:latin typeface="Arial" pitchFamily="34" charset="0"/>
                <a:ea typeface="微软雅黑" charset="-122"/>
              </a:defRPr>
            </a:lvl2pPr>
            <a:lvl3pPr eaLnBrk="1" fontAlgn="auto" latinLnBrk="0" hangingPunct="1">
              <a:defRPr sz="1200">
                <a:solidFill>
                  <a:schemeClr val="tx1"/>
                </a:solidFill>
                <a:latin typeface="Arial" pitchFamily="34" charset="0"/>
                <a:ea typeface="微软雅黑" charset="-122"/>
              </a:defRPr>
            </a:lvl3pPr>
            <a:lvl4pPr eaLnBrk="1" fontAlgn="auto" latinLnBrk="0" hangingPunct="1">
              <a:defRPr sz="1200">
                <a:solidFill>
                  <a:schemeClr val="tx1"/>
                </a:solidFill>
                <a:latin typeface="Arial" pitchFamily="34" charset="0"/>
                <a:ea typeface="微软雅黑" charset="-122"/>
              </a:defRPr>
            </a:lvl4pPr>
            <a:lvl5pPr eaLnBrk="1" fontAlgn="auto" latinLnBrk="0" hangingPunct="1">
              <a:defRPr sz="1200">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itchFamily="34" charset="0"/>
                <a:ea typeface="微软雅黑"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itchFamily="34" charset="0"/>
              <a:buNone/>
              <a:defRPr kumimoji="0" lang="zh-CN" altLang="en-US" sz="1500" b="0" i="0" u="none" strike="noStrike" kern="1200" cap="none" spc="200" normalizeH="0" baseline="0" noProof="1" dirty="0">
                <a:solidFill>
                  <a:schemeClr val="tx1"/>
                </a:solidFill>
                <a:uFillTx/>
                <a:latin typeface="Arial" pitchFamily="34" charset="0"/>
                <a:ea typeface="微软雅黑"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itchFamily="34" charset="0"/>
              <a:buNone/>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itchFamily="34" charset="0"/>
              <a:buChar char="•"/>
              <a:defRPr kumimoji="0" lang="zh-CN" altLang="en-US" sz="1200" b="0" i="0" u="none" strike="noStrike" kern="1200" cap="none" spc="150" normalizeH="0" baseline="0" noProof="1" dirty="0">
                <a:solidFill>
                  <a:schemeClr val="tx1"/>
                </a:solidFill>
                <a:uFillTx/>
                <a:latin typeface="Arial" pitchFamily="34" charset="0"/>
                <a:ea typeface="微软雅黑"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9EFD9D74-47D9-4702-A33C-335B63B48DBF}" type="datetimeFigureOut">
              <a:rPr lang="zh-CN" altLang="en-US" smtClean="0"/>
              <a:pPr/>
              <a:t>2020/2/20</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itchFamily="34" charset="0"/>
                <a:ea typeface="微软雅黑"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itchFamily="34" charset="0"/>
                <a:ea typeface="微软雅黑" charset="-122"/>
              </a:defRPr>
            </a:lvl1pPr>
            <a:lvl2pPr indent="0" eaLnBrk="1" fontAlgn="auto" latinLnBrk="0" hangingPunct="1">
              <a:defRPr>
                <a:solidFill>
                  <a:schemeClr val="tx1"/>
                </a:solidFill>
                <a:latin typeface="Arial" pitchFamily="34" charset="0"/>
                <a:ea typeface="微软雅黑" charset="-122"/>
              </a:defRPr>
            </a:lvl2pPr>
            <a:lvl3pPr indent="0" eaLnBrk="1" fontAlgn="auto" latinLnBrk="0" hangingPunct="1">
              <a:defRPr>
                <a:solidFill>
                  <a:schemeClr val="tx1"/>
                </a:solidFill>
                <a:latin typeface="Arial" pitchFamily="34" charset="0"/>
                <a:ea typeface="微软雅黑" charset="-122"/>
              </a:defRPr>
            </a:lvl3pPr>
            <a:lvl4pPr indent="0" eaLnBrk="1" fontAlgn="auto" latinLnBrk="0" hangingPunct="1">
              <a:defRPr>
                <a:solidFill>
                  <a:schemeClr val="tx1"/>
                </a:solidFill>
                <a:latin typeface="Arial" pitchFamily="34" charset="0"/>
                <a:ea typeface="微软雅黑" charset="-122"/>
              </a:defRPr>
            </a:lvl4pPr>
            <a:lvl5pPr indent="0" eaLnBrk="1" fontAlgn="auto" latinLnBrk="0" hangingPunct="1">
              <a:defRPr>
                <a:solidFill>
                  <a:schemeClr val="tx1"/>
                </a:solidFill>
                <a:latin typeface="Arial"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itchFamily="34" charset="0"/>
                <a:ea typeface="微软雅黑"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itchFamily="34" charset="0"/>
                <a:ea typeface="微软雅黑"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itchFamily="34" charset="0"/>
                <a:ea typeface="微软雅黑" charset="-122"/>
              </a:defRPr>
            </a:lvl1pPr>
          </a:lstStyle>
          <a:p>
            <a:fld id="{760FBDFE-C587-4B4C-A407-44438C67B59E}" type="datetimeFigureOut">
              <a:rPr lang="zh-CN" altLang="en-US" smtClean="0"/>
              <a:pPr/>
              <a:t>2020/2/20</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itchFamily="34" charset="0"/>
                <a:ea typeface="微软雅黑"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itchFamily="34" charset="0"/>
                <a:ea typeface="微软雅黑"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itchFamily="34" charset="0"/>
          <a:ea typeface="微软雅黑"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itchFamily="34" charset="0"/>
        <a:buChar char="•"/>
        <a:defRPr sz="1200" u="none" strike="noStrike" kern="1200" cap="none" spc="150" normalizeH="0" baseline="0">
          <a:solidFill>
            <a:schemeClr val="tx1"/>
          </a:solidFill>
          <a:uFillTx/>
          <a:latin typeface="Arial" pitchFamily="34" charset="0"/>
          <a:ea typeface="微软雅黑" charset="-122"/>
          <a:cs typeface="+mn-cs"/>
        </a:defRPr>
      </a:lvl1pPr>
      <a:lvl2pPr marL="514350" indent="-171450" algn="l" defTabSz="685800" rtl="0" eaLnBrk="1" fontAlgn="auto" latinLnBrk="0" hangingPunct="1">
        <a:lnSpc>
          <a:spcPct val="130000"/>
        </a:lnSpc>
        <a:spcBef>
          <a:spcPts val="0"/>
        </a:spcBef>
        <a:spcAft>
          <a:spcPts val="1000"/>
        </a:spcAft>
        <a:buFont typeface="Arial" pitchFamily="34" charset="0"/>
        <a:buChar char="•"/>
        <a:tabLst>
          <a:tab pos="1207135" algn="l"/>
        </a:tabLst>
        <a:defRPr sz="1200" u="none" strike="noStrike" kern="1200" cap="none" spc="150" normalizeH="0" baseline="0">
          <a:solidFill>
            <a:schemeClr val="tx1"/>
          </a:solidFill>
          <a:uFillTx/>
          <a:latin typeface="Arial" pitchFamily="34" charset="0"/>
          <a:ea typeface="微软雅黑" charset="-122"/>
          <a:cs typeface="+mn-cs"/>
        </a:defRPr>
      </a:lvl2pPr>
      <a:lvl3pPr marL="857250" indent="-171450" algn="l" defTabSz="685800" rtl="0" eaLnBrk="1" fontAlgn="auto" latinLnBrk="0" hangingPunct="1">
        <a:lnSpc>
          <a:spcPct val="130000"/>
        </a:lnSpc>
        <a:spcBef>
          <a:spcPts val="0"/>
        </a:spcBef>
        <a:spcAft>
          <a:spcPts val="1000"/>
        </a:spcAft>
        <a:buFont typeface="Arial" pitchFamily="34" charset="0"/>
        <a:buChar char="•"/>
        <a:defRPr sz="1200" u="none" strike="noStrike" kern="1200" cap="none" spc="150" normalizeH="0" baseline="0">
          <a:solidFill>
            <a:schemeClr val="tx1"/>
          </a:solidFill>
          <a:uFillTx/>
          <a:latin typeface="Arial" pitchFamily="34" charset="0"/>
          <a:ea typeface="微软雅黑" charset="-122"/>
          <a:cs typeface="+mn-cs"/>
        </a:defRPr>
      </a:lvl3pPr>
      <a:lvl4pPr marL="1200150" indent="-171450" algn="l" defTabSz="685800" rtl="0" eaLnBrk="1" fontAlgn="auto" latinLnBrk="0" hangingPunct="1">
        <a:lnSpc>
          <a:spcPct val="130000"/>
        </a:lnSpc>
        <a:spcBef>
          <a:spcPts val="0"/>
        </a:spcBef>
        <a:spcAft>
          <a:spcPts val="1000"/>
        </a:spcAft>
        <a:buFont typeface="Arial" pitchFamily="34" charset="0"/>
        <a:buChar char="•"/>
        <a:defRPr sz="1200" u="none" strike="noStrike" kern="1200" cap="none" spc="150" normalizeH="0" baseline="0">
          <a:solidFill>
            <a:schemeClr val="tx1"/>
          </a:solidFill>
          <a:uFillTx/>
          <a:latin typeface="Arial" pitchFamily="34" charset="0"/>
          <a:ea typeface="微软雅黑" charset="-122"/>
          <a:cs typeface="+mn-cs"/>
        </a:defRPr>
      </a:lvl4pPr>
      <a:lvl5pPr marL="1543050" indent="-171450" algn="l" defTabSz="685800" rtl="0" eaLnBrk="1" fontAlgn="auto" latinLnBrk="0" hangingPunct="1">
        <a:lnSpc>
          <a:spcPct val="130000"/>
        </a:lnSpc>
        <a:spcBef>
          <a:spcPts val="0"/>
        </a:spcBef>
        <a:spcAft>
          <a:spcPts val="1000"/>
        </a:spcAft>
        <a:buFont typeface="Arial" pitchFamily="34" charset="0"/>
        <a:buChar char="•"/>
        <a:defRPr sz="1200" u="none" strike="noStrike" kern="1200" cap="none" spc="150" normalizeH="0" baseline="0">
          <a:solidFill>
            <a:schemeClr val="tx1"/>
          </a:solidFill>
          <a:uFillTx/>
          <a:latin typeface="Arial" pitchFamily="34" charset="0"/>
          <a:ea typeface="微软雅黑" charset="-122"/>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27940" y="13970"/>
            <a:ext cx="9144000" cy="5143500"/>
          </a:xfrm>
          <a:prstGeom prst="rect">
            <a:avLst/>
          </a:prstGeom>
        </p:spPr>
      </p:pic>
      <p:sp>
        <p:nvSpPr>
          <p:cNvPr id="15" name="标题 14"/>
          <p:cNvSpPr>
            <a:spLocks noGrp="1"/>
          </p:cNvSpPr>
          <p:nvPr>
            <p:ph type="ctrTitle" idx="13"/>
          </p:nvPr>
        </p:nvSpPr>
        <p:spPr>
          <a:xfrm>
            <a:off x="3201670" y="1218565"/>
            <a:ext cx="6057900" cy="2451100"/>
          </a:xfrm>
        </p:spPr>
        <p:txBody>
          <a:bodyPr>
            <a:normAutofit/>
          </a:bodyPr>
          <a:lstStyle/>
          <a:p>
            <a:pPr algn="ctr"/>
            <a:r>
              <a:rPr lang="zh-CN" altLang="zh-CN" sz="2800" b="1" dirty="0">
                <a:sym typeface="+mn-ea"/>
              </a:rPr>
              <a:t>必修三《文化生活》复习</a:t>
            </a:r>
            <a:br>
              <a:rPr lang="zh-CN" altLang="zh-CN" sz="2800" b="1" dirty="0">
                <a:sym typeface="+mn-ea"/>
              </a:rPr>
            </a:br>
            <a:r>
              <a:rPr lang="zh-CN" altLang="en-US" sz="2800" b="1" dirty="0">
                <a:solidFill>
                  <a:srgbClr val="0000FF"/>
                </a:solidFill>
                <a:ea typeface="黑体" pitchFamily="2" charset="-122"/>
                <a:sym typeface="Arial" charset="0"/>
              </a:rPr>
              <a:t>第四单元  </a:t>
            </a:r>
            <a:br>
              <a:rPr lang="zh-CN" altLang="en-US" sz="2800" b="1" dirty="0">
                <a:solidFill>
                  <a:srgbClr val="0000FF"/>
                </a:solidFill>
                <a:ea typeface="黑体" pitchFamily="2" charset="-122"/>
                <a:sym typeface="Arial" charset="0"/>
              </a:rPr>
            </a:br>
            <a:r>
              <a:rPr lang="zh-CN" altLang="en-US" sz="2800" b="1" dirty="0">
                <a:solidFill>
                  <a:srgbClr val="0000FF"/>
                </a:solidFill>
                <a:ea typeface="黑体" pitchFamily="2" charset="-122"/>
                <a:sym typeface="Arial" charset="0"/>
              </a:rPr>
              <a:t>发展中国特色社会主义文化</a:t>
            </a:r>
            <a:endParaRPr lang="zh-CN" altLang="en-US" sz="2800" dirty="0">
              <a:solidFill>
                <a:srgbClr val="FF0000"/>
              </a:solidFill>
            </a:endParaRPr>
          </a:p>
        </p:txBody>
      </p:sp>
      <p:sp>
        <p:nvSpPr>
          <p:cNvPr id="11" name="文本框 10"/>
          <p:cNvSpPr txBox="1"/>
          <p:nvPr/>
        </p:nvSpPr>
        <p:spPr>
          <a:xfrm>
            <a:off x="4094559" y="5210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itchFamily="34" charset="-122"/>
                <a:ea typeface="微软雅黑" pitchFamily="34" charset="-122"/>
                <a:cs typeface="楷体" charset="-122"/>
                <a:sym typeface="+mn-ea"/>
              </a:rPr>
              <a:t>朝阳区线上课堂</a:t>
            </a:r>
            <a:r>
              <a:rPr lang="en-US" altLang="zh-CN" sz="2000" b="1" spc="226" dirty="0" smtClean="0">
                <a:solidFill>
                  <a:srgbClr val="002060"/>
                </a:solidFill>
                <a:latin typeface="微软雅黑" pitchFamily="34" charset="-122"/>
                <a:ea typeface="微软雅黑" pitchFamily="34" charset="-122"/>
                <a:cs typeface="楷体" charset="-122"/>
                <a:sym typeface="+mn-ea"/>
              </a:rPr>
              <a:t>·</a:t>
            </a:r>
            <a:r>
              <a:rPr lang="zh-CN" altLang="en-US" sz="2000" b="1" spc="226" dirty="0" smtClean="0">
                <a:solidFill>
                  <a:srgbClr val="002060"/>
                </a:solidFill>
                <a:latin typeface="微软雅黑" pitchFamily="34" charset="-122"/>
                <a:ea typeface="微软雅黑" pitchFamily="34" charset="-122"/>
                <a:cs typeface="楷体" charset="-122"/>
                <a:sym typeface="+mn-ea"/>
              </a:rPr>
              <a:t>高三政治</a:t>
            </a:r>
            <a:endParaRPr lang="zh-CN" altLang="en-US" sz="2400" b="1" spc="226" dirty="0">
              <a:solidFill>
                <a:srgbClr val="002060"/>
              </a:solidFill>
              <a:latin typeface="微软雅黑" pitchFamily="34" charset="-122"/>
              <a:ea typeface="微软雅黑" pitchFamily="34" charset="-122"/>
              <a:cs typeface="楷体" charset="-122"/>
              <a:sym typeface="+mn-ea"/>
            </a:endParaRPr>
          </a:p>
        </p:txBody>
      </p:sp>
      <p:sp>
        <p:nvSpPr>
          <p:cNvPr id="9" name="文本框 8"/>
          <p:cNvSpPr txBox="1"/>
          <p:nvPr/>
        </p:nvSpPr>
        <p:spPr>
          <a:xfrm>
            <a:off x="3856989" y="3503350"/>
            <a:ext cx="4836240" cy="548640"/>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charset="-122"/>
                <a:ea typeface="微软雅黑" charset="-122"/>
              </a:rPr>
              <a:t>北京工业大学附属中学    蔡惠琴</a:t>
            </a:r>
            <a:endParaRPr lang="zh-CN" altLang="en-US" sz="2000" spc="226" dirty="0">
              <a:solidFill>
                <a:schemeClr val="bg2">
                  <a:lumMod val="10000"/>
                </a:schemeClr>
              </a:solidFill>
              <a:latin typeface="微软雅黑" charset="-122"/>
              <a:ea typeface="微软雅黑"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842770"/>
            <a:ext cx="2106295" cy="1214755"/>
          </a:xfrm>
          <a:prstGeom prst="rect">
            <a:avLst/>
          </a:prstGeom>
          <a:gradFill>
            <a:gsLst>
              <a:gs pos="0">
                <a:srgbClr val="FBFB11"/>
              </a:gs>
              <a:gs pos="100000">
                <a:srgbClr val="838309"/>
              </a:gs>
            </a:gsLst>
            <a:lin ang="5400000" scaled="0"/>
          </a:gradFill>
        </p:spPr>
        <p:txBody>
          <a:bodyPr wrap="square" rtlCol="0" anchor="t">
            <a:spAutoFit/>
          </a:bodyPr>
          <a:lstStyle/>
          <a:p>
            <a:r>
              <a:rPr lang="zh-CN" altLang="en-US" sz="2400" b="1" dirty="0">
                <a:solidFill>
                  <a:srgbClr val="000000"/>
                </a:solidFill>
                <a:sym typeface="Arial" pitchFamily="34" charset="0"/>
              </a:rPr>
              <a:t>十 </a:t>
            </a:r>
            <a:r>
              <a:rPr lang="zh-CN" altLang="en-US" sz="2400" b="1" dirty="0">
                <a:solidFill>
                  <a:srgbClr val="0000FF"/>
                </a:solidFill>
                <a:sym typeface="Arial" pitchFamily="34" charset="0"/>
              </a:rPr>
              <a:t>培育担当民族复兴大任的时代新人</a:t>
            </a:r>
            <a:endParaRPr lang="zh-CN" altLang="en-US" sz="2400"/>
          </a:p>
        </p:txBody>
      </p:sp>
      <p:sp>
        <p:nvSpPr>
          <p:cNvPr id="13318" name="文本框 13"/>
          <p:cNvSpPr txBox="1"/>
          <p:nvPr/>
        </p:nvSpPr>
        <p:spPr>
          <a:xfrm>
            <a:off x="2701925" y="587375"/>
            <a:ext cx="1922780" cy="1188720"/>
          </a:xfrm>
          <a:prstGeom prst="rect">
            <a:avLst/>
          </a:prstGeom>
          <a:noFill/>
          <a:ln w="28575" cap="flat" cmpd="sng">
            <a:solidFill>
              <a:srgbClr val="FF33CC"/>
            </a:solidFill>
            <a:prstDash val="solid"/>
            <a:round/>
            <a:headEnd type="none" w="med" len="med"/>
            <a:tailEnd type="none" w="med" len="med"/>
          </a:ln>
        </p:spPr>
        <p:txBody>
          <a:bodyPr wrap="square" anchor="t">
            <a:spAutoFit/>
          </a:bodyPr>
          <a:lstStyle/>
          <a:p>
            <a:pPr lvl="0"/>
            <a:r>
              <a:rPr lang="zh-CN" altLang="en-US" sz="2400" b="1" dirty="0">
                <a:solidFill>
                  <a:srgbClr val="0000FF"/>
                </a:solidFill>
                <a:latin typeface="Times New Roman" pitchFamily="65" charset="-122"/>
                <a:ea typeface="宋体" pitchFamily="2" charset="-122"/>
                <a:sym typeface="宋体" charset="-122"/>
              </a:rPr>
              <a:t>培育和践行社会主义核心价值观</a:t>
            </a:r>
          </a:p>
        </p:txBody>
      </p:sp>
      <p:sp>
        <p:nvSpPr>
          <p:cNvPr id="13319" name="文本框 14"/>
          <p:cNvSpPr txBox="1"/>
          <p:nvPr/>
        </p:nvSpPr>
        <p:spPr>
          <a:xfrm>
            <a:off x="2860675" y="2557780"/>
            <a:ext cx="1611630" cy="822960"/>
          </a:xfrm>
          <a:prstGeom prst="rect">
            <a:avLst/>
          </a:prstGeom>
          <a:noFill/>
          <a:ln w="28575" cap="flat" cmpd="sng">
            <a:solidFill>
              <a:srgbClr val="FF33CC"/>
            </a:solidFill>
            <a:prstDash val="solid"/>
            <a:miter/>
            <a:headEnd type="none" w="med" len="med"/>
            <a:tailEnd type="none" w="med" len="med"/>
          </a:ln>
        </p:spPr>
        <p:txBody>
          <a:bodyPr wrap="square" anchor="t">
            <a:spAutoFit/>
          </a:bodyPr>
          <a:lstStyle/>
          <a:p>
            <a:pPr lvl="0"/>
            <a:r>
              <a:rPr lang="zh-CN" altLang="en-US" sz="2400" b="1">
                <a:solidFill>
                  <a:srgbClr val="0000FF"/>
                </a:solidFill>
                <a:latin typeface="宋体" charset="-122"/>
                <a:ea typeface="宋体" charset="-122"/>
              </a:rPr>
              <a:t>加强思想道德建设</a:t>
            </a:r>
          </a:p>
        </p:txBody>
      </p:sp>
      <p:sp>
        <p:nvSpPr>
          <p:cNvPr id="13337" name="文本框 31"/>
          <p:cNvSpPr txBox="1"/>
          <p:nvPr/>
        </p:nvSpPr>
        <p:spPr>
          <a:xfrm>
            <a:off x="312420" y="3044190"/>
            <a:ext cx="2224405" cy="457200"/>
          </a:xfrm>
          <a:prstGeom prst="rect">
            <a:avLst/>
          </a:prstGeom>
          <a:noFill/>
          <a:ln w="9525">
            <a:noFill/>
            <a:miter/>
          </a:ln>
        </p:spPr>
        <p:txBody>
          <a:bodyPr wrap="square" anchor="t">
            <a:spAutoFit/>
          </a:bodyPr>
          <a:lstStyle/>
          <a:p>
            <a:pPr lvl="0"/>
            <a:r>
              <a:rPr lang="zh-CN" altLang="en-US" sz="2400" b="1">
                <a:latin typeface="宋体" charset="-122"/>
                <a:ea typeface="宋体" charset="-122"/>
              </a:rPr>
              <a:t>（着眼点）</a:t>
            </a:r>
          </a:p>
        </p:txBody>
      </p:sp>
      <p:sp>
        <p:nvSpPr>
          <p:cNvPr id="13353" name="文本框 41"/>
          <p:cNvSpPr txBox="1"/>
          <p:nvPr/>
        </p:nvSpPr>
        <p:spPr>
          <a:xfrm>
            <a:off x="2673985" y="1750060"/>
            <a:ext cx="2124710" cy="457200"/>
          </a:xfrm>
          <a:prstGeom prst="rect">
            <a:avLst/>
          </a:prstGeom>
          <a:noFill/>
          <a:ln w="9525">
            <a:noFill/>
            <a:miter/>
          </a:ln>
        </p:spPr>
        <p:txBody>
          <a:bodyPr wrap="square" anchor="t">
            <a:spAutoFit/>
          </a:bodyPr>
          <a:lstStyle/>
          <a:p>
            <a:pPr lvl="0"/>
            <a:r>
              <a:rPr lang="zh-CN" altLang="en-US" sz="2400" b="1">
                <a:latin typeface="宋体" charset="-122"/>
                <a:ea typeface="宋体" charset="-122"/>
              </a:rPr>
              <a:t>（基础工程</a:t>
            </a:r>
            <a:r>
              <a:rPr lang="zh-CN" altLang="en-US" sz="2400" b="1">
                <a:latin typeface="宋体" charset="-122"/>
                <a:ea typeface="宋体" charset="-122"/>
                <a:sym typeface="+mn-ea"/>
              </a:rPr>
              <a:t>）</a:t>
            </a:r>
          </a:p>
        </p:txBody>
      </p:sp>
      <p:sp>
        <p:nvSpPr>
          <p:cNvPr id="178213" name="左大括号 178212"/>
          <p:cNvSpPr/>
          <p:nvPr/>
        </p:nvSpPr>
        <p:spPr>
          <a:xfrm>
            <a:off x="2461260" y="1423829"/>
            <a:ext cx="236935" cy="1839516"/>
          </a:xfrm>
          <a:prstGeom prst="leftBrace">
            <a:avLst>
              <a:gd name="adj1" fmla="val 81340"/>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8" name="文本框 46"/>
          <p:cNvSpPr txBox="1"/>
          <p:nvPr/>
        </p:nvSpPr>
        <p:spPr>
          <a:xfrm>
            <a:off x="2714625" y="3921760"/>
            <a:ext cx="1529715" cy="822960"/>
          </a:xfrm>
          <a:prstGeom prst="rect">
            <a:avLst/>
          </a:prstGeom>
          <a:noFill/>
          <a:ln w="9525">
            <a:noFill/>
            <a:miter/>
          </a:ln>
        </p:spPr>
        <p:txBody>
          <a:bodyPr wrap="square" anchor="t">
            <a:spAutoFit/>
          </a:bodyPr>
          <a:lstStyle/>
          <a:p>
            <a:pPr lvl="0" algn="ctr"/>
            <a:r>
              <a:rPr lang="zh-CN" altLang="en-US" sz="2400" b="1" dirty="0">
                <a:solidFill>
                  <a:srgbClr val="0000FF"/>
                </a:solidFill>
                <a:latin typeface="Times New Roman" pitchFamily="65" charset="-122"/>
                <a:ea typeface="宋体" pitchFamily="2" charset="-122"/>
                <a:sym typeface="宋体" charset="-122"/>
              </a:rPr>
              <a:t>理想信念教育</a:t>
            </a:r>
          </a:p>
        </p:txBody>
      </p:sp>
      <p:sp>
        <p:nvSpPr>
          <p:cNvPr id="9" name="文本框 48"/>
          <p:cNvSpPr txBox="1"/>
          <p:nvPr/>
        </p:nvSpPr>
        <p:spPr>
          <a:xfrm>
            <a:off x="2995295" y="3409950"/>
            <a:ext cx="1252220" cy="457200"/>
          </a:xfrm>
          <a:prstGeom prst="rect">
            <a:avLst/>
          </a:prstGeom>
          <a:noFill/>
          <a:ln w="9525">
            <a:noFill/>
            <a:miter/>
          </a:ln>
        </p:spPr>
        <p:txBody>
          <a:bodyPr wrap="square" anchor="t">
            <a:spAutoFit/>
          </a:bodyPr>
          <a:lstStyle/>
          <a:p>
            <a:pPr lvl="0"/>
            <a:r>
              <a:rPr lang="zh-CN" altLang="en-US" sz="2400" b="1">
                <a:latin typeface="宋体" charset="-122"/>
                <a:ea typeface="宋体" charset="-122"/>
              </a:rPr>
              <a:t>制高点</a:t>
            </a:r>
          </a:p>
        </p:txBody>
      </p:sp>
      <p:sp>
        <p:nvSpPr>
          <p:cNvPr id="10" name="文本框 9"/>
          <p:cNvSpPr txBox="1"/>
          <p:nvPr/>
        </p:nvSpPr>
        <p:spPr>
          <a:xfrm>
            <a:off x="4788218" y="559435"/>
            <a:ext cx="1870234" cy="1580515"/>
          </a:xfrm>
          <a:prstGeom prst="rect">
            <a:avLst/>
          </a:prstGeom>
          <a:noFill/>
        </p:spPr>
        <p:txBody>
          <a:bodyPr wrap="square" rtlCol="0">
            <a:spAutoFit/>
          </a:bodyPr>
          <a:lstStyle/>
          <a:p>
            <a:r>
              <a:rPr lang="zh-CN" altLang="en-US" sz="2400" b="1"/>
              <a:t>基本内容</a:t>
            </a:r>
          </a:p>
          <a:p>
            <a:r>
              <a:rPr lang="zh-CN" altLang="en-US" sz="2400" b="1"/>
              <a:t>作用</a:t>
            </a:r>
          </a:p>
          <a:p>
            <a:r>
              <a:rPr lang="zh-CN" altLang="en-US" sz="2400" b="1"/>
              <a:t>意义</a:t>
            </a:r>
          </a:p>
          <a:p>
            <a:r>
              <a:rPr lang="zh-CN" altLang="en-US" sz="2400" b="1"/>
              <a:t>路径方法</a:t>
            </a:r>
          </a:p>
        </p:txBody>
      </p:sp>
      <p:sp>
        <p:nvSpPr>
          <p:cNvPr id="11" name="左大括号 10"/>
          <p:cNvSpPr/>
          <p:nvPr/>
        </p:nvSpPr>
        <p:spPr>
          <a:xfrm>
            <a:off x="4680109" y="573405"/>
            <a:ext cx="86678" cy="1293019"/>
          </a:xfrm>
          <a:prstGeom prst="leftBrace">
            <a:avLst>
              <a:gd name="adj1" fmla="val 81340"/>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cxnSp>
        <p:nvCxnSpPr>
          <p:cNvPr id="12" name="直接箭头连接符 11"/>
          <p:cNvCxnSpPr/>
          <p:nvPr/>
        </p:nvCxnSpPr>
        <p:spPr>
          <a:xfrm>
            <a:off x="3545681" y="3381851"/>
            <a:ext cx="0" cy="540068"/>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518184" y="3868103"/>
            <a:ext cx="1482090" cy="1214755"/>
          </a:xfrm>
          <a:prstGeom prst="rect">
            <a:avLst/>
          </a:prstGeom>
          <a:noFill/>
        </p:spPr>
        <p:txBody>
          <a:bodyPr wrap="square" rtlCol="0">
            <a:spAutoFit/>
          </a:bodyPr>
          <a:lstStyle/>
          <a:p>
            <a:r>
              <a:rPr lang="zh-CN" altLang="en-US" sz="2400" b="1"/>
              <a:t>作用</a:t>
            </a:r>
          </a:p>
          <a:p>
            <a:r>
              <a:rPr lang="zh-CN" altLang="en-US" sz="2400" b="1"/>
              <a:t>意义</a:t>
            </a:r>
          </a:p>
          <a:p>
            <a:r>
              <a:rPr lang="zh-CN" altLang="en-US" sz="2400" b="1"/>
              <a:t>方法</a:t>
            </a:r>
          </a:p>
        </p:txBody>
      </p:sp>
      <p:sp>
        <p:nvSpPr>
          <p:cNvPr id="14" name="左大括号 13"/>
          <p:cNvSpPr/>
          <p:nvPr/>
        </p:nvSpPr>
        <p:spPr>
          <a:xfrm>
            <a:off x="4355783" y="3921919"/>
            <a:ext cx="110490" cy="940118"/>
          </a:xfrm>
          <a:prstGeom prst="leftBrace">
            <a:avLst>
              <a:gd name="adj1" fmla="val 81340"/>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15" name="文本框 14"/>
          <p:cNvSpPr txBox="1"/>
          <p:nvPr/>
        </p:nvSpPr>
        <p:spPr>
          <a:xfrm>
            <a:off x="4716145" y="2363470"/>
            <a:ext cx="1870234" cy="1214755"/>
          </a:xfrm>
          <a:prstGeom prst="rect">
            <a:avLst/>
          </a:prstGeom>
          <a:noFill/>
        </p:spPr>
        <p:txBody>
          <a:bodyPr wrap="square" rtlCol="0">
            <a:spAutoFit/>
          </a:bodyPr>
          <a:lstStyle/>
          <a:p>
            <a:r>
              <a:rPr lang="zh-CN" altLang="en-US" sz="2400" b="1"/>
              <a:t>主要内容</a:t>
            </a:r>
          </a:p>
          <a:p>
            <a:r>
              <a:rPr lang="zh-CN" altLang="en-US" sz="2400" b="1"/>
              <a:t>方式</a:t>
            </a:r>
          </a:p>
          <a:p>
            <a:r>
              <a:rPr lang="zh-CN" altLang="en-US" sz="2400" b="1"/>
              <a:t>路径</a:t>
            </a:r>
          </a:p>
        </p:txBody>
      </p:sp>
      <p:sp>
        <p:nvSpPr>
          <p:cNvPr id="16" name="左大括号 15"/>
          <p:cNvSpPr/>
          <p:nvPr/>
        </p:nvSpPr>
        <p:spPr>
          <a:xfrm>
            <a:off x="4550886" y="2510790"/>
            <a:ext cx="113824" cy="918210"/>
          </a:xfrm>
          <a:prstGeom prst="leftBrace">
            <a:avLst>
              <a:gd name="adj1" fmla="val 81340"/>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13313" name="标题 1"/>
          <p:cNvSpPr>
            <a:spLocks noGrp="1"/>
          </p:cNvSpPr>
          <p:nvPr/>
        </p:nvSpPr>
        <p:spPr>
          <a:xfrm>
            <a:off x="73660" y="12700"/>
            <a:ext cx="1881505" cy="477520"/>
          </a:xfrm>
          <a:prstGeom prst="rect">
            <a:avLst/>
          </a:prstGeom>
          <a:solidFill>
            <a:srgbClr val="ADFFD6"/>
          </a:solidFill>
          <a:ln w="9525">
            <a:noFill/>
            <a:miter/>
          </a:ln>
        </p:spPr>
        <p:txBody>
          <a:bodyPr anchor="t"/>
          <a:lstStyle/>
          <a:p>
            <a:pPr lvl="0"/>
            <a:r>
              <a:rPr lang="zh-CN" altLang="zh-CN" sz="2800" b="1">
                <a:solidFill>
                  <a:srgbClr val="FF0000"/>
                </a:solidFill>
                <a:latin typeface="Arial" pitchFamily="34" charset="0"/>
                <a:ea typeface="宋体" charset="-122"/>
              </a:rPr>
              <a:t>知识梳理</a:t>
            </a:r>
          </a:p>
        </p:txBody>
      </p:sp>
      <p:sp>
        <p:nvSpPr>
          <p:cNvPr id="3" name="文本框 2"/>
          <p:cNvSpPr txBox="1"/>
          <p:nvPr/>
        </p:nvSpPr>
        <p:spPr>
          <a:xfrm>
            <a:off x="567928" y="518636"/>
            <a:ext cx="2019300" cy="822960"/>
          </a:xfrm>
          <a:prstGeom prst="rect">
            <a:avLst/>
          </a:prstGeom>
          <a:solidFill>
            <a:schemeClr val="tx2">
              <a:lumMod val="90000"/>
            </a:schemeClr>
          </a:solidFill>
          <a:ln w="28575" cmpd="sng">
            <a:noFill/>
            <a:prstDash val="solid"/>
          </a:ln>
        </p:spPr>
        <p:txBody>
          <a:bodyPr wrap="none" rtlCol="0" anchor="t">
            <a:spAutoFit/>
          </a:bodyPr>
          <a:lstStyle/>
          <a:p>
            <a:pPr fontAlgn="base"/>
            <a:r>
              <a:rPr lang="zh-CN" altLang="en-US" sz="2400" b="1" strike="noStrike" kern="0" noProof="1" smtClean="0">
                <a:solidFill>
                  <a:schemeClr val="tx1"/>
                </a:solidFill>
                <a:latin typeface="Times New Roman" pitchFamily="65" charset="-122"/>
                <a:ea typeface="宋体" pitchFamily="2" charset="-122"/>
                <a:cs typeface="+mn-ea"/>
                <a:sym typeface="+mn-ea"/>
              </a:rPr>
              <a:t>中国民族复兴</a:t>
            </a:r>
            <a:endParaRPr lang="zh-CN" altLang="en-US" sz="2400" b="1" strike="noStrike" kern="0" noProof="1" smtClean="0">
              <a:solidFill>
                <a:schemeClr val="tx1"/>
              </a:solidFill>
              <a:latin typeface="Times New Roman" pitchFamily="65" charset="-122"/>
              <a:sym typeface="+mn-ea"/>
            </a:endParaRPr>
          </a:p>
          <a:p>
            <a:pPr fontAlgn="base"/>
            <a:r>
              <a:rPr lang="zh-CN" altLang="en-US" sz="2400" b="1" strike="noStrike" kern="0" noProof="1" smtClean="0">
                <a:solidFill>
                  <a:schemeClr val="tx1"/>
                </a:solidFill>
                <a:latin typeface="Times New Roman" pitchFamily="65" charset="-122"/>
                <a:ea typeface="宋体" pitchFamily="2" charset="-122"/>
                <a:cs typeface="+mn-ea"/>
                <a:sym typeface="+mn-ea"/>
              </a:rPr>
              <a:t>（中国梦）</a:t>
            </a:r>
            <a:endParaRPr lang="zh-CN" altLang="en-US" sz="2400" b="1" strike="noStrike" kern="0" noProof="1" smtClean="0">
              <a:solidFill>
                <a:schemeClr val="tx1"/>
              </a:solidFill>
              <a:latin typeface="Times New Roman" pitchFamily="65" charset="-122"/>
              <a:sym typeface="+mn-ea"/>
            </a:endParaRPr>
          </a:p>
        </p:txBody>
      </p:sp>
      <p:cxnSp>
        <p:nvCxnSpPr>
          <p:cNvPr id="4" name="直接连接符 3"/>
          <p:cNvCxnSpPr/>
          <p:nvPr/>
        </p:nvCxnSpPr>
        <p:spPr>
          <a:xfrm flipH="1">
            <a:off x="1285240" y="1292225"/>
            <a:ext cx="14605" cy="534670"/>
          </a:xfrm>
          <a:prstGeom prst="line">
            <a:avLst/>
          </a:prstGeom>
          <a:ln w="34925">
            <a:solidFill>
              <a:srgbClr val="D818C4"/>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56565" y="1327150"/>
            <a:ext cx="1804670" cy="396240"/>
          </a:xfrm>
          <a:prstGeom prst="rect">
            <a:avLst/>
          </a:prstGeom>
          <a:noFill/>
        </p:spPr>
        <p:txBody>
          <a:bodyPr wrap="square" rtlCol="0" anchor="t">
            <a:spAutoFit/>
          </a:bodyPr>
          <a:lstStyle/>
          <a:p>
            <a:pPr lvl="0"/>
            <a:r>
              <a:rPr lang="zh-CN" altLang="en-US" sz="2000" b="1">
                <a:latin typeface="宋体" charset="-122"/>
                <a:ea typeface="宋体" charset="-122"/>
                <a:sym typeface="+mn-ea"/>
              </a:rPr>
              <a:t>（人才基础）</a:t>
            </a:r>
            <a:endParaRPr lang="zh-CN" altLang="en-US" sz="20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p:nvPr/>
        </p:nvSpPr>
        <p:spPr>
          <a:xfrm>
            <a:off x="344170" y="192405"/>
            <a:ext cx="7178675" cy="3840480"/>
          </a:xfrm>
          <a:prstGeom prst="rect">
            <a:avLst/>
          </a:prstGeom>
          <a:noFill/>
          <a:ln w="9525">
            <a:noFill/>
            <a:miter/>
          </a:ln>
        </p:spPr>
        <p:txBody>
          <a:bodyPr wrap="square" lIns="0" tIns="0" rIns="0" bIns="0" anchor="t">
            <a:spAutoFit/>
          </a:bodyPr>
          <a:lstStyle/>
          <a:p>
            <a:pPr lvl="0" eaLnBrk="0" latinLnBrk="1" hangingPunct="0">
              <a:lnSpc>
                <a:spcPct val="150000"/>
              </a:lnSpc>
            </a:pPr>
            <a:r>
              <a:rPr lang="zh-CN" altLang="en-US" sz="2800" b="1" dirty="0">
                <a:solidFill>
                  <a:srgbClr val="FF0000"/>
                </a:solidFill>
                <a:latin typeface="Times New Roman" pitchFamily="65" charset="-122"/>
                <a:ea typeface="宋体" pitchFamily="2" charset="-122"/>
              </a:rPr>
              <a:t>重点：</a:t>
            </a:r>
            <a:r>
              <a:rPr lang="zh-CN" altLang="en-US" sz="2800" b="1" dirty="0">
                <a:solidFill>
                  <a:srgbClr val="000000"/>
                </a:solidFill>
                <a:latin typeface="Times New Roman" pitchFamily="65" charset="-122"/>
                <a:ea typeface="宋体" pitchFamily="2" charset="-122"/>
              </a:rPr>
              <a:t>  </a:t>
            </a:r>
          </a:p>
          <a:p>
            <a:pPr lvl="0" eaLnBrk="0" latinLnBrk="1" hangingPunct="0">
              <a:lnSpc>
                <a:spcPct val="150000"/>
              </a:lnSpc>
            </a:pPr>
            <a:r>
              <a:rPr lang="en-US" altLang="zh-CN" sz="2800" b="1" dirty="0">
                <a:solidFill>
                  <a:srgbClr val="4F0FBD"/>
                </a:solidFill>
                <a:latin typeface="Times New Roman" pitchFamily="65" charset="-122"/>
                <a:ea typeface="宋体" pitchFamily="2" charset="-122"/>
              </a:rPr>
              <a:t>1.</a:t>
            </a:r>
            <a:r>
              <a:rPr lang="zh-CN" altLang="en-US" sz="2800" b="1" dirty="0">
                <a:solidFill>
                  <a:srgbClr val="4F0FBD"/>
                </a:solidFill>
                <a:latin typeface="Times New Roman" pitchFamily="65" charset="-122"/>
                <a:ea typeface="宋体" pitchFamily="2" charset="-122"/>
              </a:rPr>
              <a:t>正确认识文化市场和大众传媒的发展</a:t>
            </a:r>
          </a:p>
          <a:p>
            <a:pPr lvl="0" eaLnBrk="0" latinLnBrk="1" hangingPunct="0">
              <a:lnSpc>
                <a:spcPct val="150000"/>
              </a:lnSpc>
            </a:pPr>
            <a:r>
              <a:rPr lang="en-US" altLang="zh-CN" sz="2800" b="1" dirty="0">
                <a:solidFill>
                  <a:srgbClr val="0000FF"/>
                </a:solidFill>
                <a:latin typeface="Times New Roman" pitchFamily="65" charset="-122"/>
                <a:ea typeface="宋体" pitchFamily="2" charset="-122"/>
                <a:sym typeface="+mn-ea"/>
              </a:rPr>
              <a:t>2.</a:t>
            </a:r>
            <a:r>
              <a:rPr lang="zh-CN" altLang="en-US" sz="2800" b="1" dirty="0">
                <a:solidFill>
                  <a:srgbClr val="0000FF"/>
                </a:solidFill>
                <a:latin typeface="Times New Roman" pitchFamily="65" charset="-122"/>
                <a:ea typeface="宋体" pitchFamily="2" charset="-122"/>
                <a:sym typeface="+mn-ea"/>
              </a:rPr>
              <a:t>文化自信</a:t>
            </a:r>
          </a:p>
          <a:p>
            <a:pPr lvl="0" eaLnBrk="0" latinLnBrk="1" hangingPunct="0">
              <a:lnSpc>
                <a:spcPct val="150000"/>
              </a:lnSpc>
            </a:pPr>
            <a:r>
              <a:rPr lang="zh-CN" altLang="en-US" sz="2800" b="1" dirty="0">
                <a:solidFill>
                  <a:srgbClr val="FF0000"/>
                </a:solidFill>
                <a:latin typeface="Times New Roman" pitchFamily="65" charset="-122"/>
                <a:ea typeface="宋体" pitchFamily="2" charset="-122"/>
              </a:rPr>
              <a:t>难点：</a:t>
            </a:r>
            <a:r>
              <a:rPr lang="zh-CN" altLang="en-US" sz="2800" b="1" dirty="0">
                <a:solidFill>
                  <a:srgbClr val="0000FF"/>
                </a:solidFill>
                <a:latin typeface="Times New Roman" pitchFamily="65" charset="-122"/>
                <a:ea typeface="宋体" pitchFamily="2" charset="-122"/>
              </a:rPr>
              <a:t> </a:t>
            </a:r>
          </a:p>
          <a:p>
            <a:pPr lvl="0" eaLnBrk="0" latinLnBrk="1" hangingPunct="0">
              <a:lnSpc>
                <a:spcPct val="150000"/>
              </a:lnSpc>
            </a:pPr>
            <a:r>
              <a:rPr lang="zh-CN" altLang="en-US" sz="2800" b="1" dirty="0">
                <a:solidFill>
                  <a:srgbClr val="0000FF"/>
                </a:solidFill>
                <a:latin typeface="Times New Roman" pitchFamily="65" charset="-122"/>
                <a:ea typeface="宋体" pitchFamily="2" charset="-122"/>
              </a:rPr>
              <a:t>文化事业与文化产业的关系</a:t>
            </a:r>
          </a:p>
          <a:p>
            <a:pPr lvl="0" eaLnBrk="0" latinLnBrk="1" hangingPunct="0">
              <a:lnSpc>
                <a:spcPct val="150000"/>
              </a:lnSpc>
            </a:pPr>
            <a:endParaRPr lang="zh-CN" altLang="en-US" sz="2800" b="1" dirty="0">
              <a:solidFill>
                <a:srgbClr val="0000FF"/>
              </a:solidFill>
              <a:latin typeface="Times New Roman" pitchFamily="65" charset="-122"/>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25" y="687705"/>
            <a:ext cx="9187815" cy="4023360"/>
          </a:xfrm>
          <a:prstGeom prst="rect">
            <a:avLst/>
          </a:prstGeom>
          <a:noFill/>
        </p:spPr>
        <p:txBody>
          <a:bodyPr wrap="square" lIns="0" tIns="0" rIns="0" bIns="0" rtlCol="0">
            <a:spAutoFit/>
          </a:bodyPr>
          <a:lstStyle/>
          <a:p>
            <a:pPr eaLnBrk="0" latinLnBrk="1">
              <a:lnSpc>
                <a:spcPct val="100000"/>
              </a:lnSpc>
            </a:pP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易错</a:t>
            </a:r>
            <a:r>
              <a:rPr lang="en-US" altLang="zh-CN" sz="2400" b="1" kern="0" dirty="0" smtClean="0">
                <a:solidFill>
                  <a:srgbClr val="000000"/>
                </a:solidFill>
                <a:latin typeface="Times New Roman" pitchFamily="65" charset="-122"/>
                <a:ea typeface="宋体" pitchFamily="65" charset="-122"/>
              </a:rPr>
              <a:t>1】</a:t>
            </a:r>
            <a:r>
              <a:rPr lang="zh-CN" altLang="en-US" sz="2400" b="1" kern="0" dirty="0" smtClean="0">
                <a:solidFill>
                  <a:srgbClr val="000000"/>
                </a:solidFill>
                <a:latin typeface="Times New Roman" pitchFamily="65" charset="-122"/>
                <a:ea typeface="宋体" pitchFamily="65" charset="-122"/>
              </a:rPr>
              <a:t>文艺作品的创作要</a:t>
            </a:r>
            <a:r>
              <a:rPr lang="zh-CN" altLang="en-US" sz="2400" b="1" kern="0" dirty="0" smtClean="0">
                <a:solidFill>
                  <a:srgbClr val="FF0000"/>
                </a:solidFill>
                <a:latin typeface="Times New Roman" pitchFamily="65" charset="-122"/>
                <a:ea typeface="宋体" pitchFamily="65" charset="-122"/>
              </a:rPr>
              <a:t>立足满足市场需求</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分析    文艺作品的创作不能仅仅注重经济效益</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还要充分考虑作品的社会效益</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FF0000"/>
                </a:solidFill>
                <a:latin typeface="Times New Roman" pitchFamily="65" charset="-122"/>
                <a:ea typeface="宋体" pitchFamily="65" charset="-122"/>
              </a:rPr>
              <a:t>实现经济效益与社会效益的统一</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eaLnBrk="0" latinLnBrk="1">
              <a:lnSpc>
                <a:spcPct val="100000"/>
              </a:lnSpc>
            </a:pP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易错</a:t>
            </a:r>
            <a:r>
              <a:rPr lang="en-US" altLang="zh-CN" sz="2400" b="1" kern="0" dirty="0" smtClean="0">
                <a:solidFill>
                  <a:srgbClr val="000000"/>
                </a:solidFill>
                <a:latin typeface="Times New Roman" pitchFamily="65" charset="-122"/>
                <a:ea typeface="宋体" pitchFamily="65" charset="-122"/>
              </a:rPr>
              <a:t>2】</a:t>
            </a:r>
            <a:r>
              <a:rPr lang="zh-CN" altLang="en-US" sz="2400" b="1" kern="0" dirty="0" smtClean="0">
                <a:solidFill>
                  <a:srgbClr val="000000"/>
                </a:solidFill>
                <a:latin typeface="Times New Roman" pitchFamily="65" charset="-122"/>
                <a:ea typeface="宋体" pitchFamily="65" charset="-122"/>
              </a:rPr>
              <a:t>大众喜闻乐见的文化</a:t>
            </a:r>
            <a:r>
              <a:rPr lang="zh-CN" altLang="en-US" sz="2400" b="1" kern="0" dirty="0" smtClean="0">
                <a:solidFill>
                  <a:srgbClr val="FF0000"/>
                </a:solidFill>
                <a:latin typeface="Times New Roman" pitchFamily="65" charset="-122"/>
                <a:ea typeface="宋体" pitchFamily="65" charset="-122"/>
              </a:rPr>
              <a:t>就是社会主义先进文化</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分析    大众喜闻乐见的文化</a:t>
            </a:r>
            <a:r>
              <a:rPr lang="zh-CN" altLang="en-US" sz="2400" b="1" kern="0" dirty="0" smtClean="0">
                <a:solidFill>
                  <a:srgbClr val="FF0000"/>
                </a:solidFill>
                <a:latin typeface="Times New Roman" pitchFamily="65" charset="-122"/>
                <a:ea typeface="宋体" pitchFamily="65" charset="-122"/>
              </a:rPr>
              <a:t>可能是</a:t>
            </a:r>
            <a:r>
              <a:rPr lang="zh-CN" altLang="en-US" sz="2400" b="1" kern="0" dirty="0" smtClean="0">
                <a:solidFill>
                  <a:srgbClr val="000000"/>
                </a:solidFill>
                <a:latin typeface="Times New Roman" pitchFamily="65" charset="-122"/>
                <a:ea typeface="宋体" pitchFamily="65" charset="-122"/>
              </a:rPr>
              <a:t>先进文化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也可能是庸俗文化。中国特色社会主义文化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当代中国的先进文化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是以马克思主义为指导</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坚守中华文化立场</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立足当代中国现实</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结合当今时代条件</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发展面向现代化、面向世界、面向未来的</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民族的科学的大众的社会主义文化。</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【易错3】文化建设要支持健康文化,</a:t>
            </a:r>
            <a:r>
              <a:rPr lang="zh-CN" altLang="en-US" sz="2400" b="1" kern="0" dirty="0" smtClean="0">
                <a:solidFill>
                  <a:srgbClr val="FF0000"/>
                </a:solidFill>
                <a:latin typeface="Times New Roman" pitchFamily="65" charset="-122"/>
                <a:ea typeface="宋体" pitchFamily="65" charset="-122"/>
              </a:rPr>
              <a:t>抵制通俗文化</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marL="0" indent="0" eaLnBrk="0" latinLnBrk="1">
              <a:lnSpc>
                <a:spcPct val="100000"/>
              </a:lnSpc>
              <a:spcBef>
                <a:spcPts val="0"/>
              </a:spcBef>
              <a:buNone/>
            </a:pPr>
            <a:r>
              <a:rPr lang="zh-CN" altLang="en-US" sz="2400" b="1" kern="0" dirty="0" smtClean="0">
                <a:solidFill>
                  <a:srgbClr val="000000"/>
                </a:solidFill>
                <a:latin typeface="Times New Roman" pitchFamily="65" charset="-122"/>
                <a:ea typeface="宋体" pitchFamily="65" charset="-122"/>
              </a:rPr>
              <a:t>分析    要辩证看待通俗文化,通俗文化既有健康有益的,也有落后腐朽</a:t>
            </a:r>
            <a:r>
              <a:rPr sz="2400" b="1" dirty="0"/>
              <a:t/>
            </a:r>
            <a:br>
              <a:rPr sz="2400" b="1" dirty="0"/>
            </a:br>
            <a:r>
              <a:rPr lang="zh-CN" altLang="en-US" sz="2400" b="1" kern="0" dirty="0" smtClean="0">
                <a:solidFill>
                  <a:srgbClr val="000000"/>
                </a:solidFill>
                <a:latin typeface="Times New Roman" pitchFamily="65" charset="-122"/>
                <a:ea typeface="宋体" pitchFamily="65" charset="-122"/>
              </a:rPr>
              <a:t>的,所以不能一概而论。</a:t>
            </a:r>
            <a:endParaRPr lang="zh-CN" altLang="en-US" sz="2400" b="1" dirty="0"/>
          </a:p>
        </p:txBody>
      </p:sp>
      <p:sp>
        <p:nvSpPr>
          <p:cNvPr id="13313" name="标题 1"/>
          <p:cNvSpPr>
            <a:spLocks noGrp="1"/>
          </p:cNvSpPr>
          <p:nvPr/>
        </p:nvSpPr>
        <p:spPr>
          <a:xfrm>
            <a:off x="44450" y="69850"/>
            <a:ext cx="2589530" cy="477520"/>
          </a:xfrm>
          <a:prstGeom prst="rect">
            <a:avLst/>
          </a:prstGeom>
          <a:solidFill>
            <a:srgbClr val="ADFFD6"/>
          </a:solidFill>
          <a:ln w="9525">
            <a:noFill/>
            <a:miter/>
          </a:ln>
        </p:spPr>
        <p:txBody>
          <a:bodyPr anchor="t"/>
          <a:lstStyle/>
          <a:p>
            <a:pPr lvl="0"/>
            <a:r>
              <a:rPr lang="zh-CN" altLang="en-US" sz="2800" spc="300" dirty="0">
                <a:solidFill>
                  <a:srgbClr val="FF0000"/>
                </a:solidFill>
                <a:latin typeface="微软雅黑" charset="-122"/>
                <a:sym typeface="+mn-ea"/>
              </a:rPr>
              <a:t>易错易混分析</a:t>
            </a:r>
            <a:endParaRPr lang="zh-CN" altLang="zh-CN" sz="2800" b="1">
              <a:solidFill>
                <a:srgbClr val="FF0000"/>
              </a:solidFill>
              <a:latin typeface="Arial"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495" y="739775"/>
            <a:ext cx="9130030" cy="4023360"/>
          </a:xfrm>
          <a:prstGeom prst="rect">
            <a:avLst/>
          </a:prstGeom>
          <a:noFill/>
        </p:spPr>
        <p:txBody>
          <a:bodyPr wrap="square" lIns="0" tIns="0" rIns="0" bIns="0" rtlCol="0">
            <a:spAutoFit/>
          </a:bodyPr>
          <a:lstStyle/>
          <a:p>
            <a:pPr eaLnBrk="0" latinLnBrk="1">
              <a:lnSpc>
                <a:spcPct val="100000"/>
              </a:lnSpc>
            </a:pP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易错</a:t>
            </a:r>
            <a:r>
              <a:rPr lang="en-US" altLang="zh-CN" sz="2400" b="1" kern="0" dirty="0" smtClean="0">
                <a:solidFill>
                  <a:srgbClr val="000000"/>
                </a:solidFill>
                <a:latin typeface="Times New Roman" pitchFamily="65" charset="-122"/>
                <a:ea typeface="宋体" pitchFamily="65" charset="-122"/>
              </a:rPr>
              <a:t>4】</a:t>
            </a:r>
            <a:r>
              <a:rPr lang="zh-CN" altLang="en-US" sz="2400" b="1" kern="0" dirty="0" smtClean="0">
                <a:solidFill>
                  <a:srgbClr val="000000"/>
                </a:solidFill>
                <a:latin typeface="Times New Roman" pitchFamily="65" charset="-122"/>
                <a:ea typeface="宋体" pitchFamily="65" charset="-122"/>
              </a:rPr>
              <a:t>对于落后文化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我们应该坚决</a:t>
            </a:r>
            <a:r>
              <a:rPr lang="zh-CN" altLang="en-US" sz="2400" b="1" kern="0" dirty="0" smtClean="0">
                <a:solidFill>
                  <a:srgbClr val="FF0000"/>
                </a:solidFill>
                <a:latin typeface="Times New Roman" pitchFamily="65" charset="-122"/>
                <a:ea typeface="宋体" pitchFamily="65" charset="-122"/>
              </a:rPr>
              <a:t>抵制</a:t>
            </a:r>
            <a:r>
              <a:rPr lang="zh-CN" altLang="en-US" sz="2400" b="1" kern="0" dirty="0" smtClean="0">
                <a:solidFill>
                  <a:srgbClr val="000000"/>
                </a:solidFill>
                <a:latin typeface="Times New Roman" pitchFamily="65" charset="-122"/>
                <a:ea typeface="宋体" pitchFamily="65" charset="-122"/>
              </a:rPr>
              <a:t>和彻底根除。</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分析    对于落后文化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我们应通过科学文化教育</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予以改造或剔除</a:t>
            </a:r>
            <a:r>
              <a:rPr lang="en-US" altLang="zh-CN" sz="2400" b="1" kern="0" dirty="0" smtClean="0">
                <a:solidFill>
                  <a:srgbClr val="000000"/>
                </a:solidFill>
                <a:latin typeface="Times New Roman" pitchFamily="65" charset="-122"/>
                <a:ea typeface="宋体" pitchFamily="65" charset="-122"/>
              </a:rPr>
              <a:t>;</a:t>
            </a:r>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            对于腐朽文化</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我们必须坚决抵制</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依法取缔。</a:t>
            </a:r>
            <a:endParaRPr lang="zh-CN" altLang="en-US" sz="2400" b="1" dirty="0" smtClean="0"/>
          </a:p>
          <a:p>
            <a:pPr eaLnBrk="0" latinLnBrk="1">
              <a:lnSpc>
                <a:spcPct val="100000"/>
              </a:lnSpc>
            </a:pP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易错</a:t>
            </a:r>
            <a:r>
              <a:rPr lang="en-US" altLang="zh-CN" sz="2400" b="1" kern="0" dirty="0" smtClean="0">
                <a:solidFill>
                  <a:srgbClr val="000000"/>
                </a:solidFill>
                <a:latin typeface="Times New Roman" pitchFamily="65" charset="-122"/>
                <a:ea typeface="宋体" pitchFamily="65" charset="-122"/>
              </a:rPr>
              <a:t>5】</a:t>
            </a:r>
            <a:r>
              <a:rPr lang="zh-CN" altLang="en-US" sz="2400" b="1" kern="0" dirty="0" smtClean="0">
                <a:solidFill>
                  <a:srgbClr val="000000"/>
                </a:solidFill>
                <a:latin typeface="Times New Roman" pitchFamily="65" charset="-122"/>
                <a:ea typeface="宋体" pitchFamily="65" charset="-122"/>
              </a:rPr>
              <a:t>文化生活中存在的问题是社会主义</a:t>
            </a:r>
            <a:r>
              <a:rPr lang="zh-CN" altLang="en-US" sz="2400" b="1" kern="0" dirty="0" smtClean="0">
                <a:solidFill>
                  <a:schemeClr val="tx1"/>
                </a:solidFill>
                <a:latin typeface="Times New Roman" pitchFamily="65" charset="-122"/>
                <a:ea typeface="宋体" pitchFamily="65" charset="-122"/>
              </a:rPr>
              <a:t>市场经济的</a:t>
            </a:r>
            <a:r>
              <a:rPr lang="zh-CN" altLang="en-US" sz="2400" b="1" kern="0" dirty="0" smtClean="0">
                <a:solidFill>
                  <a:srgbClr val="FF0000"/>
                </a:solidFill>
                <a:latin typeface="Times New Roman" pitchFamily="65" charset="-122"/>
                <a:ea typeface="宋体" pitchFamily="65" charset="-122"/>
              </a:rPr>
              <a:t>必然产物</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分析    文化生活中存在的生产、销售、传播品位低下的文化产品等问题是由文化市场的自发性和传媒的商业性引起的</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000000"/>
                </a:solidFill>
                <a:latin typeface="Times New Roman" pitchFamily="65" charset="-122"/>
                <a:ea typeface="宋体" pitchFamily="65" charset="-122"/>
              </a:rPr>
              <a:t>但这并不是社会主义市场经济的必然产物。通过加强管理和正确引导</a:t>
            </a:r>
            <a:r>
              <a:rPr lang="en-US" altLang="zh-CN" sz="2400" b="1" kern="0" dirty="0" smtClean="0">
                <a:solidFill>
                  <a:srgbClr val="000000"/>
                </a:solidFill>
                <a:latin typeface="Times New Roman" pitchFamily="65" charset="-122"/>
                <a:ea typeface="宋体" pitchFamily="65" charset="-122"/>
              </a:rPr>
              <a:t>,</a:t>
            </a:r>
            <a:r>
              <a:rPr lang="zh-CN" altLang="en-US" sz="2400" b="1" kern="0" dirty="0" smtClean="0">
                <a:solidFill>
                  <a:srgbClr val="FF0000"/>
                </a:solidFill>
                <a:latin typeface="Times New Roman" pitchFamily="65" charset="-122"/>
                <a:ea typeface="宋体" pitchFamily="65" charset="-122"/>
              </a:rPr>
              <a:t>可以克服</a:t>
            </a:r>
            <a:r>
              <a:rPr lang="zh-CN" altLang="en-US" sz="2400" b="1" kern="0" dirty="0" smtClean="0">
                <a:solidFill>
                  <a:srgbClr val="000000"/>
                </a:solidFill>
                <a:latin typeface="Times New Roman" pitchFamily="65" charset="-122"/>
                <a:ea typeface="宋体" pitchFamily="65" charset="-122"/>
              </a:rPr>
              <a:t>文化市场的自发性和传媒的商业性引发的问题。</a:t>
            </a:r>
            <a:endParaRPr lang="zh-CN" altLang="en-US" sz="2400" b="1" dirty="0" smtClean="0"/>
          </a:p>
          <a:p>
            <a:pPr eaLnBrk="0" latinLnBrk="1">
              <a:lnSpc>
                <a:spcPct val="100000"/>
              </a:lnSpc>
            </a:pPr>
            <a:r>
              <a:rPr lang="zh-CN" altLang="en-US" sz="2400" b="1" kern="0" dirty="0" smtClean="0">
                <a:solidFill>
                  <a:srgbClr val="000000"/>
                </a:solidFill>
                <a:latin typeface="Times New Roman" pitchFamily="65" charset="-122"/>
                <a:ea typeface="宋体" pitchFamily="65" charset="-122"/>
              </a:rPr>
              <a:t>【易错6】流行文化</a:t>
            </a:r>
            <a:r>
              <a:rPr lang="zh-CN" altLang="en-US" sz="2400" b="1" kern="0" dirty="0" smtClean="0">
                <a:solidFill>
                  <a:srgbClr val="FF0000"/>
                </a:solidFill>
                <a:latin typeface="Times New Roman" pitchFamily="65" charset="-122"/>
                <a:ea typeface="宋体" pitchFamily="65" charset="-122"/>
              </a:rPr>
              <a:t>代表着主流文化</a:t>
            </a:r>
            <a:r>
              <a:rPr lang="zh-CN" altLang="en-US" sz="2400" b="1" kern="0" dirty="0" smtClean="0">
                <a:solidFill>
                  <a:srgbClr val="000000"/>
                </a:solidFill>
                <a:latin typeface="Times New Roman" pitchFamily="65" charset="-122"/>
                <a:ea typeface="宋体" pitchFamily="65" charset="-122"/>
              </a:rPr>
              <a:t>,</a:t>
            </a:r>
            <a:r>
              <a:rPr lang="zh-CN" altLang="en-US" sz="2400" b="1" kern="0" dirty="0" smtClean="0">
                <a:solidFill>
                  <a:srgbClr val="FF0000"/>
                </a:solidFill>
                <a:latin typeface="Times New Roman" pitchFamily="65" charset="-122"/>
                <a:ea typeface="宋体" pitchFamily="65" charset="-122"/>
              </a:rPr>
              <a:t>就是经典文化</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marL="0" indent="0" eaLnBrk="0" latinLnBrk="1">
              <a:lnSpc>
                <a:spcPct val="100000"/>
              </a:lnSpc>
              <a:spcBef>
                <a:spcPts val="0"/>
              </a:spcBef>
              <a:buNone/>
            </a:pPr>
            <a:r>
              <a:rPr lang="zh-CN" altLang="en-US" sz="2400" b="1" kern="0" dirty="0" smtClean="0">
                <a:solidFill>
                  <a:srgbClr val="000000"/>
                </a:solidFill>
                <a:latin typeface="Times New Roman" pitchFamily="65" charset="-122"/>
                <a:ea typeface="宋体" pitchFamily="65" charset="-122"/>
              </a:rPr>
              <a:t>分析    流行文化并不代表着主流文化。经典文化可以是流行的,但流行文化不一定是经典文化。</a:t>
            </a:r>
            <a:endParaRPr lang="zh-CN" altLang="en-US" sz="2400" b="1" dirty="0"/>
          </a:p>
        </p:txBody>
      </p:sp>
      <p:sp>
        <p:nvSpPr>
          <p:cNvPr id="13313" name="标题 1"/>
          <p:cNvSpPr>
            <a:spLocks noGrp="1"/>
          </p:cNvSpPr>
          <p:nvPr/>
        </p:nvSpPr>
        <p:spPr>
          <a:xfrm>
            <a:off x="44450" y="69850"/>
            <a:ext cx="2589530" cy="477520"/>
          </a:xfrm>
          <a:prstGeom prst="rect">
            <a:avLst/>
          </a:prstGeom>
          <a:solidFill>
            <a:srgbClr val="ADFFD6"/>
          </a:solidFill>
          <a:ln w="9525">
            <a:noFill/>
            <a:miter/>
          </a:ln>
        </p:spPr>
        <p:txBody>
          <a:bodyPr anchor="t"/>
          <a:lstStyle/>
          <a:p>
            <a:pPr lvl="0"/>
            <a:r>
              <a:rPr lang="zh-CN" altLang="en-US" sz="2800" spc="300" dirty="0">
                <a:solidFill>
                  <a:srgbClr val="FF0000"/>
                </a:solidFill>
                <a:latin typeface="微软雅黑" charset="-122"/>
                <a:sym typeface="+mn-ea"/>
              </a:rPr>
              <a:t>易错易混分析</a:t>
            </a:r>
            <a:endParaRPr lang="zh-CN" altLang="zh-CN" sz="2800" b="1">
              <a:solidFill>
                <a:srgbClr val="FF0000"/>
              </a:solidFill>
              <a:latin typeface="Arial"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225" y="725805"/>
            <a:ext cx="9086215" cy="4023360"/>
          </a:xfrm>
          <a:prstGeom prst="rect">
            <a:avLst/>
          </a:prstGeom>
          <a:noFill/>
        </p:spPr>
        <p:txBody>
          <a:bodyPr wrap="square" lIns="0" tIns="0" rIns="0" bIns="0" rtlCol="0">
            <a:spAutoFit/>
          </a:bodyPr>
          <a:lstStyle/>
          <a:p>
            <a:pPr eaLnBrk="0" latinLnBrk="1">
              <a:lnSpc>
                <a:spcPct val="100000"/>
              </a:lnSpc>
            </a:pPr>
            <a:r>
              <a:rPr lang="zh-CN" altLang="en-US" sz="2400" b="1" kern="0" dirty="0" smtClean="0">
                <a:solidFill>
                  <a:srgbClr val="000000"/>
                </a:solidFill>
                <a:latin typeface="Times New Roman" pitchFamily="65" charset="-122"/>
                <a:ea typeface="宋体" pitchFamily="65" charset="-122"/>
              </a:rPr>
              <a:t>【易错7】传统习俗</a:t>
            </a:r>
            <a:r>
              <a:rPr lang="zh-CN" altLang="en-US" sz="2400" b="1" kern="0" dirty="0" smtClean="0">
                <a:solidFill>
                  <a:srgbClr val="FF0000"/>
                </a:solidFill>
                <a:latin typeface="Times New Roman" pitchFamily="65" charset="-122"/>
                <a:ea typeface="宋体" pitchFamily="65" charset="-122"/>
              </a:rPr>
              <a:t>都是落后文化</a:t>
            </a:r>
            <a:r>
              <a:rPr lang="zh-CN" altLang="en-US" sz="2400" b="1" kern="0" dirty="0" smtClean="0">
                <a:solidFill>
                  <a:srgbClr val="000000"/>
                </a:solidFill>
                <a:latin typeface="Times New Roman" pitchFamily="65" charset="-122"/>
                <a:ea typeface="宋体" pitchFamily="65" charset="-122"/>
              </a:rPr>
              <a:t>。</a:t>
            </a:r>
            <a:endParaRPr lang="zh-CN" altLang="en-US" sz="2400" b="1" dirty="0" smtClean="0"/>
          </a:p>
          <a:p>
            <a:pPr marL="0" indent="0" eaLnBrk="0" latinLnBrk="1">
              <a:lnSpc>
                <a:spcPct val="100000"/>
              </a:lnSpc>
              <a:spcBef>
                <a:spcPts val="0"/>
              </a:spcBef>
              <a:buNone/>
            </a:pPr>
            <a:r>
              <a:rPr lang="zh-CN" altLang="en-US" sz="2400" b="1" kern="0" dirty="0" smtClean="0">
                <a:solidFill>
                  <a:srgbClr val="000000"/>
                </a:solidFill>
                <a:latin typeface="Times New Roman" pitchFamily="65" charset="-122"/>
                <a:ea typeface="宋体" pitchFamily="65" charset="-122"/>
              </a:rPr>
              <a:t>分析    落后文化常常以传统习俗的形式表现出来,但传统习俗不一定都是落后文化。传统习俗是指在一定社会群体中约定俗成、世代相传的风尚、礼节和习惯。传统习俗既有前人积累的文化精华,也有流传下来的文化糟粕。</a:t>
            </a:r>
          </a:p>
          <a:p>
            <a:pPr eaLnBrk="0" latinLnBrk="1">
              <a:lnSpc>
                <a:spcPct val="100000"/>
              </a:lnSpc>
            </a:pPr>
            <a:r>
              <a:rPr lang="en-US" altLang="zh-CN" sz="2400" b="1" dirty="0" smtClean="0">
                <a:latin typeface="Times New Roman" pitchFamily="65" charset="-122"/>
                <a:ea typeface="宋体" pitchFamily="65" charset="-122"/>
                <a:sym typeface="+mn-ea"/>
              </a:rPr>
              <a:t>【</a:t>
            </a:r>
            <a:r>
              <a:rPr lang="zh-CN" altLang="en-US" sz="2400" b="1" dirty="0" smtClean="0">
                <a:latin typeface="Times New Roman" pitchFamily="65" charset="-122"/>
                <a:ea typeface="宋体" pitchFamily="65" charset="-122"/>
                <a:sym typeface="+mn-ea"/>
              </a:rPr>
              <a:t>易错</a:t>
            </a:r>
            <a:r>
              <a:rPr lang="en-US" altLang="zh-CN" sz="2400" b="1" dirty="0" smtClean="0">
                <a:latin typeface="Times New Roman" pitchFamily="65" charset="-122"/>
                <a:ea typeface="宋体" pitchFamily="65" charset="-122"/>
                <a:sym typeface="+mn-ea"/>
              </a:rPr>
              <a:t>8】</a:t>
            </a:r>
            <a:r>
              <a:rPr lang="zh-CN" altLang="en-US" sz="2400" b="1" dirty="0" smtClean="0">
                <a:latin typeface="Times New Roman" pitchFamily="65" charset="-122"/>
                <a:ea typeface="宋体" pitchFamily="65" charset="-122"/>
                <a:sym typeface="+mn-ea"/>
              </a:rPr>
              <a:t>建设社会主义文化强国是经济发展的</a:t>
            </a:r>
            <a:r>
              <a:rPr lang="zh-CN" altLang="en-US" sz="2400" b="1" dirty="0" smtClean="0">
                <a:solidFill>
                  <a:srgbClr val="FF0000"/>
                </a:solidFill>
                <a:latin typeface="Times New Roman" pitchFamily="65" charset="-122"/>
                <a:ea typeface="宋体" pitchFamily="65" charset="-122"/>
                <a:sym typeface="+mn-ea"/>
              </a:rPr>
              <a:t>基础</a:t>
            </a:r>
            <a:r>
              <a:rPr lang="zh-CN" altLang="en-US" sz="2400" b="1" dirty="0" smtClean="0">
                <a:latin typeface="Times New Roman" pitchFamily="65" charset="-122"/>
                <a:ea typeface="宋体" pitchFamily="65" charset="-122"/>
                <a:sym typeface="+mn-ea"/>
              </a:rPr>
              <a:t>。</a:t>
            </a:r>
            <a:endParaRPr lang="zh-CN" altLang="en-US" sz="2400" b="1" dirty="0" smtClean="0"/>
          </a:p>
          <a:p>
            <a:pPr eaLnBrk="0" latinLnBrk="1">
              <a:lnSpc>
                <a:spcPct val="100000"/>
              </a:lnSpc>
            </a:pPr>
            <a:r>
              <a:rPr lang="zh-CN" altLang="en-US" sz="2400" b="1" dirty="0" smtClean="0">
                <a:latin typeface="Times New Roman" pitchFamily="65" charset="-122"/>
                <a:ea typeface="宋体" pitchFamily="65" charset="-122"/>
                <a:sym typeface="+mn-ea"/>
              </a:rPr>
              <a:t>分析    一定的文化是由一定的经济、政治决定的</a:t>
            </a:r>
            <a:r>
              <a:rPr lang="en-US" altLang="zh-CN" sz="2400" b="1" dirty="0" smtClean="0">
                <a:latin typeface="Times New Roman" pitchFamily="65" charset="-122"/>
                <a:ea typeface="宋体" pitchFamily="65" charset="-122"/>
                <a:sym typeface="+mn-ea"/>
              </a:rPr>
              <a:t>,</a:t>
            </a:r>
            <a:r>
              <a:rPr lang="zh-CN" altLang="en-US" sz="2400" b="1" dirty="0" smtClean="0">
                <a:solidFill>
                  <a:srgbClr val="FF0000"/>
                </a:solidFill>
                <a:latin typeface="Times New Roman" pitchFamily="65" charset="-122"/>
                <a:ea typeface="宋体" pitchFamily="65" charset="-122"/>
                <a:sym typeface="+mn-ea"/>
              </a:rPr>
              <a:t>经济发展是</a:t>
            </a:r>
            <a:r>
              <a:rPr lang="zh-CN" altLang="en-US" sz="2400" b="1" dirty="0" smtClean="0">
                <a:latin typeface="Times New Roman" pitchFamily="65" charset="-122"/>
                <a:ea typeface="宋体" pitchFamily="65" charset="-122"/>
                <a:sym typeface="+mn-ea"/>
              </a:rPr>
              <a:t>文化发展的</a:t>
            </a:r>
            <a:r>
              <a:rPr lang="zh-CN" altLang="en-US" sz="2400" b="1" dirty="0" smtClean="0">
                <a:solidFill>
                  <a:srgbClr val="FF0000"/>
                </a:solidFill>
                <a:latin typeface="Times New Roman" pitchFamily="65" charset="-122"/>
                <a:ea typeface="宋体" pitchFamily="65" charset="-122"/>
                <a:sym typeface="+mn-ea"/>
              </a:rPr>
              <a:t>基础</a:t>
            </a:r>
            <a:r>
              <a:rPr lang="zh-CN" altLang="en-US" sz="2400" b="1" dirty="0" smtClean="0">
                <a:latin typeface="Times New Roman" pitchFamily="65" charset="-122"/>
                <a:ea typeface="宋体" pitchFamily="65" charset="-122"/>
                <a:sym typeface="+mn-ea"/>
              </a:rPr>
              <a:t>。文化强国建设为经济建设</a:t>
            </a:r>
            <a:r>
              <a:rPr lang="zh-CN" altLang="en-US" sz="2400" b="1" dirty="0" smtClean="0">
                <a:solidFill>
                  <a:srgbClr val="FF0000"/>
                </a:solidFill>
                <a:latin typeface="Times New Roman" pitchFamily="65" charset="-122"/>
                <a:ea typeface="宋体" pitchFamily="65" charset="-122"/>
                <a:sym typeface="+mn-ea"/>
              </a:rPr>
              <a:t>提供精神动力和智力支持</a:t>
            </a:r>
            <a:r>
              <a:rPr lang="zh-CN" altLang="en-US" sz="2400" b="1" dirty="0" smtClean="0">
                <a:latin typeface="Times New Roman" pitchFamily="65" charset="-122"/>
                <a:ea typeface="宋体" pitchFamily="65" charset="-122"/>
                <a:sym typeface="+mn-ea"/>
              </a:rPr>
              <a:t>。</a:t>
            </a:r>
          </a:p>
          <a:p>
            <a:pPr eaLnBrk="0" latinLnBrk="1">
              <a:lnSpc>
                <a:spcPct val="100000"/>
              </a:lnSpc>
            </a:pPr>
            <a:r>
              <a:rPr lang="zh-CN" altLang="en-US" sz="2400" b="1" dirty="0" smtClean="0">
                <a:latin typeface="Times New Roman" pitchFamily="65" charset="-122"/>
                <a:ea typeface="宋体" pitchFamily="65" charset="-122"/>
                <a:sym typeface="+mn-ea"/>
              </a:rPr>
              <a:t>【易错</a:t>
            </a:r>
            <a:r>
              <a:rPr lang="en-US" altLang="zh-CN" sz="2400" b="1" dirty="0" smtClean="0">
                <a:latin typeface="Times New Roman" pitchFamily="65" charset="-122"/>
                <a:ea typeface="宋体" pitchFamily="65" charset="-122"/>
                <a:sym typeface="+mn-ea"/>
              </a:rPr>
              <a:t>9</a:t>
            </a:r>
            <a:r>
              <a:rPr lang="zh-CN" altLang="en-US" sz="2400" b="1" dirty="0" smtClean="0">
                <a:latin typeface="Times New Roman" pitchFamily="65" charset="-122"/>
                <a:ea typeface="宋体" pitchFamily="65" charset="-122"/>
                <a:sym typeface="+mn-ea"/>
              </a:rPr>
              <a:t>】坚持文化自信是文化繁荣发展的</a:t>
            </a:r>
            <a:r>
              <a:rPr lang="zh-CN" altLang="en-US" sz="2400" b="1" dirty="0" smtClean="0">
                <a:solidFill>
                  <a:srgbClr val="FF0000"/>
                </a:solidFill>
                <a:latin typeface="Times New Roman" pitchFamily="65" charset="-122"/>
                <a:ea typeface="宋体" pitchFamily="65" charset="-122"/>
                <a:sym typeface="+mn-ea"/>
              </a:rPr>
              <a:t>源泉</a:t>
            </a:r>
            <a:r>
              <a:rPr lang="zh-CN" altLang="en-US" sz="2400" b="1" dirty="0" smtClean="0">
                <a:latin typeface="Times New Roman" pitchFamily="65" charset="-122"/>
                <a:ea typeface="宋体" pitchFamily="65" charset="-122"/>
                <a:sym typeface="+mn-ea"/>
              </a:rPr>
              <a:t>。</a:t>
            </a:r>
            <a:endParaRPr lang="zh-CN" altLang="en-US" sz="2400" b="1" dirty="0" smtClean="0"/>
          </a:p>
          <a:p>
            <a:pPr marL="0" indent="0" eaLnBrk="0" latinLnBrk="1">
              <a:lnSpc>
                <a:spcPct val="100000"/>
              </a:lnSpc>
              <a:spcBef>
                <a:spcPts val="0"/>
              </a:spcBef>
              <a:buNone/>
            </a:pPr>
            <a:r>
              <a:rPr lang="zh-CN" altLang="en-US" sz="2400" b="1" dirty="0" smtClean="0">
                <a:latin typeface="Times New Roman" pitchFamily="65" charset="-122"/>
                <a:ea typeface="宋体" pitchFamily="65" charset="-122"/>
                <a:sym typeface="+mn-ea"/>
              </a:rPr>
              <a:t>分析    社会实践是文化繁荣发展的源泉。坚持文化自信能增强对本民族文化的认同,</a:t>
            </a:r>
            <a:r>
              <a:rPr lang="zh-CN" altLang="en-US" sz="2400" b="1" dirty="0" smtClean="0">
                <a:solidFill>
                  <a:srgbClr val="FF0000"/>
                </a:solidFill>
                <a:latin typeface="Times New Roman" pitchFamily="65" charset="-122"/>
                <a:ea typeface="宋体" pitchFamily="65" charset="-122"/>
                <a:sym typeface="+mn-ea"/>
              </a:rPr>
              <a:t>推动</a:t>
            </a:r>
            <a:r>
              <a:rPr lang="zh-CN" altLang="en-US" sz="2400" b="1" dirty="0" smtClean="0">
                <a:latin typeface="Times New Roman" pitchFamily="65" charset="-122"/>
                <a:ea typeface="宋体" pitchFamily="65" charset="-122"/>
                <a:sym typeface="+mn-ea"/>
              </a:rPr>
              <a:t>文化强国战略的实施。</a:t>
            </a:r>
            <a:endParaRPr lang="zh-CN" altLang="en-US" sz="2400" b="1" dirty="0"/>
          </a:p>
        </p:txBody>
      </p:sp>
      <p:sp>
        <p:nvSpPr>
          <p:cNvPr id="13313" name="标题 1"/>
          <p:cNvSpPr>
            <a:spLocks noGrp="1"/>
          </p:cNvSpPr>
          <p:nvPr/>
        </p:nvSpPr>
        <p:spPr>
          <a:xfrm>
            <a:off x="44450" y="69850"/>
            <a:ext cx="2589530" cy="477520"/>
          </a:xfrm>
          <a:prstGeom prst="rect">
            <a:avLst/>
          </a:prstGeom>
          <a:solidFill>
            <a:srgbClr val="ADFFD6"/>
          </a:solidFill>
          <a:ln w="9525">
            <a:noFill/>
            <a:miter/>
          </a:ln>
        </p:spPr>
        <p:txBody>
          <a:bodyPr anchor="t"/>
          <a:lstStyle/>
          <a:p>
            <a:pPr lvl="0"/>
            <a:r>
              <a:rPr lang="zh-CN" altLang="en-US" sz="2800" spc="300" dirty="0">
                <a:solidFill>
                  <a:srgbClr val="FF0000"/>
                </a:solidFill>
                <a:latin typeface="微软雅黑" charset="-122"/>
                <a:sym typeface="+mn-ea"/>
              </a:rPr>
              <a:t>易错易混分析</a:t>
            </a:r>
            <a:endParaRPr lang="zh-CN" altLang="zh-CN" sz="2800" b="1">
              <a:solidFill>
                <a:srgbClr val="FF0000"/>
              </a:solidFill>
              <a:latin typeface="Arial"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90" y="697230"/>
            <a:ext cx="8711565" cy="2560320"/>
          </a:xfrm>
          <a:prstGeom prst="rect">
            <a:avLst/>
          </a:prstGeom>
          <a:noFill/>
        </p:spPr>
        <p:txBody>
          <a:bodyPr wrap="square" lIns="0" tIns="0" rIns="0" bIns="0" rtlCol="0">
            <a:spAutoFit/>
          </a:bodyPr>
          <a:lstStyle/>
          <a:p>
            <a:pPr eaLnBrk="0" latinLnBrk="1">
              <a:lnSpc>
                <a:spcPct val="100000"/>
              </a:lnSpc>
            </a:pPr>
            <a:r>
              <a:rPr lang="en-US" altLang="zh-CN" sz="2400" b="1" dirty="0" smtClean="0">
                <a:latin typeface="Times New Roman" pitchFamily="65" charset="-122"/>
                <a:ea typeface="宋体" pitchFamily="65" charset="-122"/>
                <a:sym typeface="+mn-ea"/>
              </a:rPr>
              <a:t>【</a:t>
            </a:r>
            <a:r>
              <a:rPr lang="zh-CN" altLang="en-US" sz="2400" b="1" dirty="0" smtClean="0">
                <a:latin typeface="Times New Roman" pitchFamily="65" charset="-122"/>
                <a:ea typeface="宋体" pitchFamily="65" charset="-122"/>
                <a:sym typeface="+mn-ea"/>
              </a:rPr>
              <a:t>易错</a:t>
            </a:r>
            <a:r>
              <a:rPr lang="en-US" altLang="zh-CN" sz="2400" b="1" dirty="0" smtClean="0">
                <a:latin typeface="Times New Roman" pitchFamily="65" charset="-122"/>
                <a:ea typeface="宋体" pitchFamily="65" charset="-122"/>
                <a:sym typeface="+mn-ea"/>
              </a:rPr>
              <a:t>10】</a:t>
            </a:r>
            <a:r>
              <a:rPr lang="zh-CN" altLang="en-US" sz="2400" b="1" dirty="0" smtClean="0">
                <a:latin typeface="Times New Roman" pitchFamily="65" charset="-122"/>
                <a:ea typeface="宋体" pitchFamily="65" charset="-122"/>
                <a:sym typeface="+mn-ea"/>
              </a:rPr>
              <a:t>思想道德建设能够为社会发展提供</a:t>
            </a:r>
            <a:r>
              <a:rPr lang="zh-CN" altLang="en-US" sz="2400" b="1" dirty="0" smtClean="0">
                <a:solidFill>
                  <a:srgbClr val="FF0000"/>
                </a:solidFill>
                <a:latin typeface="Times New Roman" pitchFamily="65" charset="-122"/>
                <a:ea typeface="宋体" pitchFamily="65" charset="-122"/>
                <a:sym typeface="+mn-ea"/>
              </a:rPr>
              <a:t>智力支持</a:t>
            </a:r>
            <a:r>
              <a:rPr lang="zh-CN" altLang="en-US" sz="2400" b="1" dirty="0" smtClean="0">
                <a:latin typeface="Times New Roman" pitchFamily="65" charset="-122"/>
                <a:ea typeface="宋体" pitchFamily="65" charset="-122"/>
                <a:sym typeface="+mn-ea"/>
              </a:rPr>
              <a:t>。 </a:t>
            </a:r>
            <a:endParaRPr lang="zh-CN" altLang="en-US" sz="2400" b="1" dirty="0" smtClean="0"/>
          </a:p>
          <a:p>
            <a:pPr eaLnBrk="0" latinLnBrk="1">
              <a:lnSpc>
                <a:spcPct val="100000"/>
              </a:lnSpc>
            </a:pPr>
            <a:r>
              <a:rPr lang="zh-CN" altLang="en-US" sz="2400" b="1" dirty="0" smtClean="0">
                <a:latin typeface="Times New Roman" pitchFamily="65" charset="-122"/>
                <a:ea typeface="宋体" pitchFamily="65" charset="-122"/>
                <a:sym typeface="+mn-ea"/>
              </a:rPr>
              <a:t>分析    思想道德建设可以</a:t>
            </a:r>
            <a:r>
              <a:rPr lang="zh-CN" altLang="en-US" sz="2400" b="1" dirty="0" smtClean="0">
                <a:solidFill>
                  <a:srgbClr val="FF0000"/>
                </a:solidFill>
                <a:latin typeface="Times New Roman" pitchFamily="65" charset="-122"/>
                <a:ea typeface="宋体" pitchFamily="65" charset="-122"/>
                <a:sym typeface="+mn-ea"/>
              </a:rPr>
              <a:t>提高人们的道德水平</a:t>
            </a:r>
            <a:r>
              <a:rPr lang="en-US" altLang="zh-CN" sz="2400" b="1" dirty="0" smtClean="0">
                <a:latin typeface="Times New Roman" pitchFamily="65" charset="-122"/>
                <a:ea typeface="宋体" pitchFamily="65" charset="-122"/>
                <a:sym typeface="+mn-ea"/>
              </a:rPr>
              <a:t>,</a:t>
            </a:r>
            <a:r>
              <a:rPr lang="zh-CN" altLang="en-US" sz="2400" b="1" dirty="0" smtClean="0">
                <a:latin typeface="Times New Roman" pitchFamily="65" charset="-122"/>
                <a:ea typeface="宋体" pitchFamily="65" charset="-122"/>
                <a:sym typeface="+mn-ea"/>
              </a:rPr>
              <a:t>为社会发展奠定道德基石。科学文化建设为社会发展提供智力支持。</a:t>
            </a:r>
            <a:endParaRPr lang="zh-CN" altLang="en-US" sz="2400" b="1" dirty="0" smtClean="0"/>
          </a:p>
          <a:p>
            <a:pPr eaLnBrk="0" latinLnBrk="1">
              <a:lnSpc>
                <a:spcPct val="100000"/>
              </a:lnSpc>
            </a:pPr>
            <a:r>
              <a:rPr lang="zh-CN" altLang="en-US" sz="2400" b="1" dirty="0" smtClean="0">
                <a:latin typeface="Times New Roman" pitchFamily="65" charset="-122"/>
                <a:ea typeface="宋体" pitchFamily="65" charset="-122"/>
                <a:sym typeface="+mn-ea"/>
              </a:rPr>
              <a:t>【易错</a:t>
            </a:r>
            <a:r>
              <a:rPr lang="en-US" altLang="zh-CN" sz="2400" b="1" dirty="0" smtClean="0">
                <a:latin typeface="Times New Roman" pitchFamily="65" charset="-122"/>
                <a:ea typeface="宋体" pitchFamily="65" charset="-122"/>
                <a:sym typeface="+mn-ea"/>
              </a:rPr>
              <a:t>11</a:t>
            </a:r>
            <a:r>
              <a:rPr lang="zh-CN" altLang="en-US" sz="2400" b="1" dirty="0" smtClean="0">
                <a:latin typeface="Times New Roman" pitchFamily="65" charset="-122"/>
                <a:ea typeface="宋体" pitchFamily="65" charset="-122"/>
                <a:sym typeface="+mn-ea"/>
              </a:rPr>
              <a:t>】思想道德建设是凝魂聚气、强基固本的</a:t>
            </a:r>
            <a:r>
              <a:rPr lang="zh-CN" altLang="en-US" sz="2400" b="1" dirty="0" smtClean="0">
                <a:solidFill>
                  <a:srgbClr val="FF0000"/>
                </a:solidFill>
                <a:latin typeface="Times New Roman" pitchFamily="65" charset="-122"/>
                <a:ea typeface="宋体" pitchFamily="65" charset="-122"/>
                <a:sym typeface="+mn-ea"/>
              </a:rPr>
              <a:t>基础工程</a:t>
            </a:r>
            <a:r>
              <a:rPr lang="zh-CN" altLang="en-US" sz="2400" b="1" dirty="0" smtClean="0">
                <a:latin typeface="Times New Roman" pitchFamily="65" charset="-122"/>
                <a:ea typeface="宋体" pitchFamily="65" charset="-122"/>
                <a:sym typeface="+mn-ea"/>
              </a:rPr>
              <a:t>。</a:t>
            </a:r>
            <a:endParaRPr lang="zh-CN" altLang="en-US" sz="2400" b="1" dirty="0" smtClean="0"/>
          </a:p>
          <a:p>
            <a:pPr marL="0" indent="0" eaLnBrk="0" latinLnBrk="1">
              <a:lnSpc>
                <a:spcPct val="100000"/>
              </a:lnSpc>
              <a:spcBef>
                <a:spcPts val="0"/>
              </a:spcBef>
              <a:buNone/>
            </a:pPr>
            <a:r>
              <a:rPr lang="zh-CN" altLang="en-US" sz="2400" b="1" dirty="0" smtClean="0">
                <a:latin typeface="Times New Roman" pitchFamily="65" charset="-122"/>
                <a:ea typeface="宋体" pitchFamily="65" charset="-122"/>
                <a:sym typeface="+mn-ea"/>
              </a:rPr>
              <a:t>分析    培育和践行社会主义核心价值观是凝魂聚气、强基固本的基础工程。</a:t>
            </a:r>
            <a:endParaRPr lang="zh-CN" altLang="en-US" sz="2400" b="1" dirty="0"/>
          </a:p>
          <a:p>
            <a:pPr marL="0" indent="0" eaLnBrk="0" latinLnBrk="1">
              <a:lnSpc>
                <a:spcPct val="100000"/>
              </a:lnSpc>
              <a:spcBef>
                <a:spcPts val="0"/>
              </a:spcBef>
              <a:buNone/>
            </a:pPr>
            <a:endParaRPr lang="zh-CN" altLang="en-US" sz="2400" b="1" dirty="0"/>
          </a:p>
        </p:txBody>
      </p:sp>
      <p:sp>
        <p:nvSpPr>
          <p:cNvPr id="13313" name="标题 1"/>
          <p:cNvSpPr>
            <a:spLocks noGrp="1"/>
          </p:cNvSpPr>
          <p:nvPr/>
        </p:nvSpPr>
        <p:spPr>
          <a:xfrm>
            <a:off x="44450" y="69850"/>
            <a:ext cx="2589530" cy="477520"/>
          </a:xfrm>
          <a:prstGeom prst="rect">
            <a:avLst/>
          </a:prstGeom>
          <a:solidFill>
            <a:srgbClr val="ADFFD6"/>
          </a:solidFill>
          <a:ln w="9525">
            <a:noFill/>
            <a:miter/>
          </a:ln>
        </p:spPr>
        <p:txBody>
          <a:bodyPr anchor="t"/>
          <a:lstStyle/>
          <a:p>
            <a:pPr lvl="0"/>
            <a:r>
              <a:rPr lang="zh-CN" altLang="en-US" sz="2800" spc="300" dirty="0">
                <a:solidFill>
                  <a:srgbClr val="FF0000"/>
                </a:solidFill>
                <a:latin typeface="微软雅黑" charset="-122"/>
                <a:sym typeface="+mn-ea"/>
              </a:rPr>
              <a:t>易错易混分析</a:t>
            </a:r>
            <a:endParaRPr lang="zh-CN" altLang="zh-CN" sz="2800" b="1">
              <a:solidFill>
                <a:srgbClr val="FF0000"/>
              </a:solidFill>
              <a:latin typeface="Arial"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nvSpPr>
        <p:spPr>
          <a:xfrm>
            <a:off x="1270" y="98425"/>
            <a:ext cx="2589530" cy="477520"/>
          </a:xfrm>
          <a:prstGeom prst="rect">
            <a:avLst/>
          </a:prstGeom>
          <a:solidFill>
            <a:srgbClr val="ADFFD6"/>
          </a:solidFill>
          <a:ln w="9525">
            <a:noFill/>
            <a:miter/>
          </a:ln>
        </p:spPr>
        <p:txBody>
          <a:bodyPr anchor="t"/>
          <a:lstStyle/>
          <a:p>
            <a:pPr lvl="0"/>
            <a:r>
              <a:rPr lang="zh-CN" altLang="zh-CN" sz="2800" b="1" kern="1200" spc="300" dirty="0">
                <a:solidFill>
                  <a:srgbClr val="FF0000"/>
                </a:solidFill>
                <a:latin typeface="微软雅黑" charset="-122"/>
                <a:ea typeface="微软雅黑" charset="-122"/>
                <a:sym typeface="+mn-ea"/>
              </a:rPr>
              <a:t>相关热点解析</a:t>
            </a:r>
            <a:endParaRPr lang="zh-CN" altLang="zh-CN" sz="2800" b="1">
              <a:solidFill>
                <a:srgbClr val="FF0000"/>
              </a:solidFill>
              <a:latin typeface="Arial" pitchFamily="34" charset="0"/>
              <a:ea typeface="宋体" charset="-122"/>
            </a:endParaRPr>
          </a:p>
        </p:txBody>
      </p:sp>
      <p:sp>
        <p:nvSpPr>
          <p:cNvPr id="3" name="文本框 2"/>
          <p:cNvSpPr txBox="1"/>
          <p:nvPr/>
        </p:nvSpPr>
        <p:spPr>
          <a:xfrm>
            <a:off x="-46355" y="1655445"/>
            <a:ext cx="9237345" cy="3505200"/>
          </a:xfrm>
          <a:prstGeom prst="rect">
            <a:avLst/>
          </a:prstGeom>
          <a:solidFill>
            <a:schemeClr val="bg1"/>
          </a:solidFill>
          <a:ln w="9525">
            <a:noFill/>
            <a:miter/>
          </a:ln>
        </p:spPr>
        <p:txBody>
          <a:bodyPr wrap="square">
            <a:spAutoFit/>
          </a:bodyPr>
          <a:lstStyle/>
          <a:p>
            <a:pPr marL="0" indent="304800" algn="l"/>
            <a:r>
              <a:rPr lang="en-US" altLang="zh-CN" sz="2800" b="1" u="none">
                <a:solidFill>
                  <a:srgbClr val="000000"/>
                </a:solidFill>
                <a:highlight>
                  <a:srgbClr val="FFFFFF"/>
                </a:highlight>
                <a:latin typeface="楷体" charset="0"/>
                <a:ea typeface="楷体" charset="0"/>
                <a:cs typeface="新宋体" charset="0"/>
              </a:rPr>
              <a:t> </a:t>
            </a:r>
            <a:r>
              <a:rPr lang="zh-CN" altLang="en-US" sz="2800" b="1" u="none">
                <a:solidFill>
                  <a:srgbClr val="000000"/>
                </a:solidFill>
                <a:highlight>
                  <a:srgbClr val="FFFFFF"/>
                </a:highlight>
                <a:latin typeface="楷体" charset="0"/>
                <a:ea typeface="楷体" charset="0"/>
                <a:cs typeface="新宋体" charset="0"/>
              </a:rPr>
              <a:t>《中共中央关于坚持和完善中国特色社会主义制度 推进国家治理体系和治理能力现代化若干重大问题的决定》</a:t>
            </a:r>
          </a:p>
          <a:p>
            <a:pPr marL="0" indent="304800" algn="l"/>
            <a:endParaRPr lang="zh-CN" altLang="en-US" sz="2800" b="1" u="none">
              <a:solidFill>
                <a:srgbClr val="000000"/>
              </a:solidFill>
              <a:highlight>
                <a:srgbClr val="FFFFFF"/>
              </a:highlight>
              <a:latin typeface="楷体" charset="0"/>
              <a:ea typeface="楷体" charset="0"/>
              <a:cs typeface="新宋体" charset="0"/>
            </a:endParaRPr>
          </a:p>
          <a:p>
            <a:pPr marL="0" indent="304800" algn="l"/>
            <a:r>
              <a:rPr lang="zh-CN" altLang="en-US" sz="2800" b="1" u="none">
                <a:solidFill>
                  <a:srgbClr val="000000"/>
                </a:solidFill>
                <a:highlight>
                  <a:srgbClr val="FFFFFF"/>
                </a:highlight>
                <a:latin typeface="楷体" charset="0"/>
                <a:ea typeface="楷体" charset="0"/>
                <a:cs typeface="新宋体" charset="0"/>
              </a:rPr>
              <a:t>我国国家制度和国家治理体系具有多方面的显著优势：（7）坚持共同的理想信念、价值理念、道德观念，弘扬中华优秀传统文化、革命文化、社会主义先进文化，促进全体人民在思想上精神上紧紧团结在一起的显著优势。 </a:t>
            </a:r>
          </a:p>
          <a:p>
            <a:r>
              <a:rPr lang="zh-CN" altLang="en-US" sz="2800" b="1" u="none">
                <a:solidFill>
                  <a:srgbClr val="000000"/>
                </a:solidFill>
                <a:highlight>
                  <a:srgbClr val="FFFFFF"/>
                </a:highlight>
                <a:latin typeface="楷体" charset="0"/>
                <a:ea typeface="楷体" charset="0"/>
                <a:cs typeface="新宋体" charset="0"/>
              </a:rPr>
              <a:t>  </a:t>
            </a:r>
          </a:p>
        </p:txBody>
      </p:sp>
      <p:sp>
        <p:nvSpPr>
          <p:cNvPr id="2" name="文本框 1"/>
          <p:cNvSpPr txBox="1"/>
          <p:nvPr/>
        </p:nvSpPr>
        <p:spPr>
          <a:xfrm>
            <a:off x="1443990" y="911225"/>
            <a:ext cx="6068060" cy="701040"/>
          </a:xfrm>
          <a:prstGeom prst="rect">
            <a:avLst/>
          </a:prstGeom>
          <a:noFill/>
        </p:spPr>
        <p:txBody>
          <a:bodyPr wrap="square" rtlCol="0">
            <a:spAutoFit/>
          </a:bodyPr>
          <a:lstStyle/>
          <a:p>
            <a:r>
              <a:rPr lang="zh-CN" altLang="en-US" sz="4000">
                <a:solidFill>
                  <a:srgbClr val="FF0000"/>
                </a:solidFill>
                <a:latin typeface="华文隶书" charset="0"/>
                <a:ea typeface="华文隶书" charset="0"/>
              </a:rPr>
              <a:t>党的十九届四中全会</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nvSpPr>
        <p:spPr>
          <a:xfrm>
            <a:off x="1270" y="98425"/>
            <a:ext cx="2589530" cy="477520"/>
          </a:xfrm>
          <a:prstGeom prst="rect">
            <a:avLst/>
          </a:prstGeom>
          <a:solidFill>
            <a:srgbClr val="ADFFD6"/>
          </a:solidFill>
          <a:ln w="9525">
            <a:noFill/>
            <a:miter/>
          </a:ln>
        </p:spPr>
        <p:txBody>
          <a:bodyPr anchor="t"/>
          <a:lstStyle/>
          <a:p>
            <a:pPr lvl="0"/>
            <a:r>
              <a:rPr lang="zh-CN" altLang="zh-CN" sz="2800" b="1" kern="1200" spc="300" dirty="0">
                <a:solidFill>
                  <a:srgbClr val="FF0000"/>
                </a:solidFill>
                <a:latin typeface="微软雅黑" charset="-122"/>
                <a:ea typeface="微软雅黑" charset="-122"/>
                <a:sym typeface="+mn-ea"/>
              </a:rPr>
              <a:t>相关热点解析</a:t>
            </a:r>
            <a:endParaRPr lang="zh-CN" altLang="zh-CN" sz="2800" b="1">
              <a:solidFill>
                <a:srgbClr val="FF0000"/>
              </a:solidFill>
              <a:latin typeface="Arial" pitchFamily="34" charset="0"/>
              <a:ea typeface="宋体" charset="-122"/>
            </a:endParaRPr>
          </a:p>
        </p:txBody>
      </p:sp>
      <p:sp>
        <p:nvSpPr>
          <p:cNvPr id="3" name="文本框 2"/>
          <p:cNvSpPr txBox="1"/>
          <p:nvPr/>
        </p:nvSpPr>
        <p:spPr>
          <a:xfrm>
            <a:off x="126365" y="1569085"/>
            <a:ext cx="9122410" cy="3505200"/>
          </a:xfrm>
          <a:prstGeom prst="rect">
            <a:avLst/>
          </a:prstGeom>
          <a:solidFill>
            <a:schemeClr val="bg1"/>
          </a:solidFill>
          <a:ln w="9525">
            <a:noFill/>
            <a:miter/>
          </a:ln>
        </p:spPr>
        <p:txBody>
          <a:bodyPr wrap="square">
            <a:spAutoFit/>
          </a:bodyPr>
          <a:lstStyle/>
          <a:p>
            <a:pPr marL="0" indent="304800" algn="l"/>
            <a:r>
              <a:rPr lang="en-US" altLang="zh-CN" sz="2800" b="1" u="none">
                <a:solidFill>
                  <a:srgbClr val="000000"/>
                </a:solidFill>
                <a:highlight>
                  <a:srgbClr val="FFFFFF"/>
                </a:highlight>
                <a:latin typeface="楷体" charset="0"/>
                <a:ea typeface="楷体" charset="0"/>
                <a:cs typeface="新宋体" charset="0"/>
              </a:rPr>
              <a:t> 七、坚持和完善繁荣发展社会主义先进文化的制度，巩固全体人民团结奋斗的共同思想基础</a:t>
            </a:r>
          </a:p>
          <a:p>
            <a:pPr marL="0" indent="304800" algn="l"/>
            <a:r>
              <a:rPr lang="zh-CN" altLang="en-US" sz="2800" b="1" u="none">
                <a:solidFill>
                  <a:srgbClr val="000000"/>
                </a:solidFill>
                <a:highlight>
                  <a:srgbClr val="FFFFFF"/>
                </a:highlight>
                <a:latin typeface="楷体" charset="0"/>
                <a:ea typeface="楷体" charset="0"/>
                <a:cs typeface="新宋体" charset="0"/>
              </a:rPr>
              <a:t> 社会主义先进文化、广泛凝聚人民精神力量，是国家治理体系和治理能力现代化的深厚支撑。必须坚定文化自信，牢牢把握社会主义先进文化前进方向</a:t>
            </a:r>
            <a:r>
              <a:rPr lang="en-US" altLang="zh-CN" sz="2800" b="1" u="none">
                <a:solidFill>
                  <a:srgbClr val="000000"/>
                </a:solidFill>
                <a:highlight>
                  <a:srgbClr val="FFFFFF"/>
                </a:highlight>
                <a:latin typeface="楷体" charset="0"/>
                <a:ea typeface="楷体" charset="0"/>
                <a:cs typeface="新宋体" charset="0"/>
              </a:rPr>
              <a:t>......</a:t>
            </a:r>
            <a:r>
              <a:rPr lang="zh-CN" altLang="en-US" sz="2800" b="1" u="none">
                <a:solidFill>
                  <a:srgbClr val="000000"/>
                </a:solidFill>
                <a:highlight>
                  <a:srgbClr val="FFFFFF"/>
                </a:highlight>
                <a:latin typeface="楷体" charset="0"/>
                <a:ea typeface="楷体" charset="0"/>
                <a:cs typeface="新宋体" charset="0"/>
              </a:rPr>
              <a:t>坚持为人民服务、为社会主义服务，坚持百花齐放、百家争鸣，坚持创造性转化、创新性发展，激发全民族文化创造活力，更好构筑中国精神、中国价值、中国力量。</a:t>
            </a:r>
          </a:p>
        </p:txBody>
      </p:sp>
      <p:sp>
        <p:nvSpPr>
          <p:cNvPr id="2" name="文本框 1"/>
          <p:cNvSpPr txBox="1"/>
          <p:nvPr/>
        </p:nvSpPr>
        <p:spPr>
          <a:xfrm>
            <a:off x="1747520" y="680720"/>
            <a:ext cx="6068060" cy="701040"/>
          </a:xfrm>
          <a:prstGeom prst="rect">
            <a:avLst/>
          </a:prstGeom>
          <a:noFill/>
        </p:spPr>
        <p:txBody>
          <a:bodyPr wrap="square" rtlCol="0">
            <a:spAutoFit/>
          </a:bodyPr>
          <a:lstStyle/>
          <a:p>
            <a:r>
              <a:rPr lang="zh-CN" altLang="en-US" sz="4000">
                <a:solidFill>
                  <a:srgbClr val="FF0000"/>
                </a:solidFill>
                <a:latin typeface="华文隶书" charset="0"/>
                <a:ea typeface="华文隶书" charset="0"/>
              </a:rPr>
              <a:t>党的十九届四中全会</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nvSpPr>
        <p:spPr>
          <a:xfrm>
            <a:off x="1270" y="98425"/>
            <a:ext cx="2589530" cy="477520"/>
          </a:xfrm>
          <a:prstGeom prst="rect">
            <a:avLst/>
          </a:prstGeom>
          <a:solidFill>
            <a:srgbClr val="ADFFD6"/>
          </a:solidFill>
          <a:ln w="9525">
            <a:noFill/>
            <a:miter/>
          </a:ln>
        </p:spPr>
        <p:txBody>
          <a:bodyPr anchor="t"/>
          <a:lstStyle/>
          <a:p>
            <a:pPr lvl="0"/>
            <a:r>
              <a:rPr lang="zh-CN" altLang="zh-CN" sz="2800" b="1" kern="1200" spc="300" dirty="0">
                <a:solidFill>
                  <a:srgbClr val="FF0000"/>
                </a:solidFill>
                <a:latin typeface="微软雅黑" charset="-122"/>
                <a:ea typeface="微软雅黑" charset="-122"/>
                <a:sym typeface="+mn-ea"/>
              </a:rPr>
              <a:t>相关热点解析</a:t>
            </a:r>
            <a:endParaRPr lang="zh-CN" altLang="zh-CN" sz="2800" b="1">
              <a:solidFill>
                <a:srgbClr val="FF0000"/>
              </a:solidFill>
              <a:latin typeface="Arial" pitchFamily="34" charset="0"/>
              <a:ea typeface="宋体" charset="-122"/>
            </a:endParaRPr>
          </a:p>
        </p:txBody>
      </p:sp>
      <p:sp>
        <p:nvSpPr>
          <p:cNvPr id="3" name="文本框 2"/>
          <p:cNvSpPr txBox="1"/>
          <p:nvPr/>
        </p:nvSpPr>
        <p:spPr>
          <a:xfrm>
            <a:off x="54610" y="1843405"/>
            <a:ext cx="9122410" cy="2225040"/>
          </a:xfrm>
          <a:prstGeom prst="rect">
            <a:avLst/>
          </a:prstGeom>
          <a:solidFill>
            <a:schemeClr val="bg1"/>
          </a:solidFill>
          <a:ln w="9525">
            <a:noFill/>
            <a:miter/>
          </a:ln>
        </p:spPr>
        <p:txBody>
          <a:bodyPr wrap="square">
            <a:spAutoFit/>
          </a:bodyPr>
          <a:lstStyle/>
          <a:p>
            <a:pPr marL="0" indent="304800" algn="l"/>
            <a:r>
              <a:rPr lang="en-US" altLang="zh-CN" sz="2800" b="1" u="none">
                <a:solidFill>
                  <a:srgbClr val="000000"/>
                </a:solidFill>
                <a:highlight>
                  <a:srgbClr val="FFFFFF"/>
                </a:highlight>
                <a:latin typeface="楷体" charset="0"/>
                <a:ea typeface="楷体" charset="0"/>
                <a:cs typeface="新宋体" charset="0"/>
              </a:rPr>
              <a:t>   </a:t>
            </a:r>
            <a:r>
              <a:rPr sz="2800" b="1" u="none">
                <a:solidFill>
                  <a:srgbClr val="000000"/>
                </a:solidFill>
                <a:highlight>
                  <a:srgbClr val="FFFFFF"/>
                </a:highlight>
                <a:latin typeface="楷体" charset="0"/>
                <a:ea typeface="楷体" charset="0"/>
                <a:cs typeface="新宋体" charset="0"/>
              </a:rPr>
              <a:t>要坚持马克思主义在意识形态领域指导地位的根本制度，坚持以社会主义核心价值观引领文化建设制度，健全人民文化权益保障制度，完善坚持正确导向的舆论引导工作机制，建立健全把社会效益放在首位、社会效益和经济效益相统一的文化创作生产体制机制。</a:t>
            </a:r>
            <a:endParaRPr lang="zh-CN" altLang="en-US" sz="2800" b="1" u="none">
              <a:solidFill>
                <a:srgbClr val="000000"/>
              </a:solidFill>
              <a:highlight>
                <a:srgbClr val="FFFFFF"/>
              </a:highlight>
              <a:latin typeface="楷体" charset="0"/>
              <a:ea typeface="楷体" charset="0"/>
              <a:cs typeface="新宋体" charset="0"/>
            </a:endParaRPr>
          </a:p>
        </p:txBody>
      </p:sp>
      <p:sp>
        <p:nvSpPr>
          <p:cNvPr id="2" name="文本框 1"/>
          <p:cNvSpPr txBox="1"/>
          <p:nvPr/>
        </p:nvSpPr>
        <p:spPr>
          <a:xfrm>
            <a:off x="1602740" y="839470"/>
            <a:ext cx="6068060" cy="701040"/>
          </a:xfrm>
          <a:prstGeom prst="rect">
            <a:avLst/>
          </a:prstGeom>
          <a:noFill/>
        </p:spPr>
        <p:txBody>
          <a:bodyPr wrap="square" rtlCol="0">
            <a:spAutoFit/>
          </a:bodyPr>
          <a:lstStyle/>
          <a:p>
            <a:r>
              <a:rPr lang="zh-CN" altLang="en-US" sz="4000">
                <a:solidFill>
                  <a:srgbClr val="FF0000"/>
                </a:solidFill>
                <a:latin typeface="华文隶书" charset="0"/>
                <a:ea typeface="华文隶书" charset="0"/>
              </a:rPr>
              <a:t>党的十九届四中全会</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charset="-122"/>
                <a:ea typeface="微软雅黑"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charset="-122"/>
                <a:ea typeface="楷体"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矩形 177153"/>
          <p:cNvSpPr/>
          <p:nvPr/>
        </p:nvSpPr>
        <p:spPr>
          <a:xfrm>
            <a:off x="3455273" y="706596"/>
            <a:ext cx="1134665" cy="485775"/>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lvl="0" algn="ctr"/>
            <a:r>
              <a:rPr lang="zh-CN" altLang="en-US" sz="2400" b="1" dirty="0">
                <a:latin typeface="Arial" pitchFamily="34" charset="0"/>
                <a:ea typeface="宋体" pitchFamily="2" charset="-122"/>
              </a:rPr>
              <a:t>是什么</a:t>
            </a:r>
            <a:r>
              <a:rPr lang="zh-CN" altLang="en-US" dirty="0">
                <a:latin typeface="Arial" pitchFamily="34" charset="0"/>
                <a:ea typeface="宋体" pitchFamily="2" charset="-122"/>
              </a:rPr>
              <a:t> </a:t>
            </a:r>
          </a:p>
        </p:txBody>
      </p:sp>
      <p:sp>
        <p:nvSpPr>
          <p:cNvPr id="177155" name="矩形 177154"/>
          <p:cNvSpPr/>
          <p:nvPr/>
        </p:nvSpPr>
        <p:spPr>
          <a:xfrm>
            <a:off x="3455273" y="1786494"/>
            <a:ext cx="1079897" cy="432197"/>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lvl="0" algn="ctr"/>
            <a:r>
              <a:rPr lang="zh-CN" altLang="en-US" sz="2400" b="1" dirty="0">
                <a:latin typeface="Arial" pitchFamily="34" charset="0"/>
                <a:ea typeface="宋体" pitchFamily="2" charset="-122"/>
              </a:rPr>
              <a:t>为什么</a:t>
            </a:r>
            <a:r>
              <a:rPr lang="zh-CN" altLang="en-US" dirty="0">
                <a:latin typeface="Arial" pitchFamily="34" charset="0"/>
                <a:ea typeface="宋体" pitchFamily="2" charset="-122"/>
              </a:rPr>
              <a:t> </a:t>
            </a:r>
          </a:p>
        </p:txBody>
      </p:sp>
      <p:sp>
        <p:nvSpPr>
          <p:cNvPr id="177156" name="矩形 177155"/>
          <p:cNvSpPr/>
          <p:nvPr/>
        </p:nvSpPr>
        <p:spPr>
          <a:xfrm>
            <a:off x="3455273" y="2974737"/>
            <a:ext cx="1079897" cy="594122"/>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lvl="0" algn="ctr"/>
            <a:r>
              <a:rPr lang="zh-CN" altLang="en-US" sz="2400" b="1" dirty="0">
                <a:latin typeface="Arial" pitchFamily="34" charset="0"/>
                <a:ea typeface="宋体" pitchFamily="2" charset="-122"/>
              </a:rPr>
              <a:t>怎么看</a:t>
            </a:r>
            <a:r>
              <a:rPr lang="zh-CN" altLang="en-US" sz="2400" dirty="0">
                <a:latin typeface="Arial" pitchFamily="34" charset="0"/>
                <a:ea typeface="宋体" pitchFamily="2" charset="-122"/>
              </a:rPr>
              <a:t> </a:t>
            </a:r>
          </a:p>
        </p:txBody>
      </p:sp>
      <p:sp>
        <p:nvSpPr>
          <p:cNvPr id="177157" name="矩形 177156"/>
          <p:cNvSpPr/>
          <p:nvPr/>
        </p:nvSpPr>
        <p:spPr>
          <a:xfrm>
            <a:off x="3400505" y="4162981"/>
            <a:ext cx="1134665" cy="647700"/>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lstStyle/>
          <a:p>
            <a:pPr lvl="0" algn="ctr"/>
            <a:r>
              <a:rPr lang="zh-CN" altLang="en-US" sz="2400" b="1" dirty="0">
                <a:latin typeface="Arial" pitchFamily="34" charset="0"/>
                <a:ea typeface="宋体" pitchFamily="2" charset="-122"/>
              </a:rPr>
              <a:t>怎么办</a:t>
            </a:r>
            <a:r>
              <a:rPr lang="zh-CN" altLang="en-US" dirty="0">
                <a:latin typeface="Arial" pitchFamily="34" charset="0"/>
                <a:ea typeface="宋体" pitchFamily="2" charset="-122"/>
              </a:rPr>
              <a:t> </a:t>
            </a:r>
          </a:p>
        </p:txBody>
      </p:sp>
      <p:sp>
        <p:nvSpPr>
          <p:cNvPr id="7173" name="文本框 177157"/>
          <p:cNvSpPr txBox="1"/>
          <p:nvPr/>
        </p:nvSpPr>
        <p:spPr>
          <a:xfrm>
            <a:off x="1485980" y="1084025"/>
            <a:ext cx="457200" cy="1350169"/>
          </a:xfrm>
          <a:prstGeom prst="rect">
            <a:avLst/>
          </a:prstGeom>
          <a:noFill/>
          <a:ln w="9525">
            <a:noFill/>
            <a:miter/>
          </a:ln>
        </p:spPr>
        <p:txBody>
          <a:bodyPr vert="eaVert" anchor="t">
            <a:spAutoFit/>
          </a:bodyPr>
          <a:lstStyle/>
          <a:p>
            <a:pPr lvl="0">
              <a:spcBef>
                <a:spcPct val="50000"/>
              </a:spcBef>
            </a:pPr>
            <a:endParaRPr lang="zh-CN" altLang="zh-CN" dirty="0">
              <a:latin typeface="Arial" pitchFamily="34" charset="0"/>
              <a:ea typeface="宋体" pitchFamily="2" charset="-122"/>
            </a:endParaRPr>
          </a:p>
        </p:txBody>
      </p:sp>
      <p:sp>
        <p:nvSpPr>
          <p:cNvPr id="7174" name="左大括号 177158"/>
          <p:cNvSpPr/>
          <p:nvPr/>
        </p:nvSpPr>
        <p:spPr>
          <a:xfrm>
            <a:off x="1457405" y="706596"/>
            <a:ext cx="108347" cy="1512094"/>
          </a:xfrm>
          <a:prstGeom prst="leftBrace">
            <a:avLst>
              <a:gd name="adj1" fmla="val 115590"/>
              <a:gd name="adj2" fmla="val 50000"/>
            </a:avLst>
          </a:prstGeom>
          <a:noFill/>
          <a:ln w="28575" cap="flat" cmpd="sng">
            <a:solidFill>
              <a:srgbClr val="FF0000"/>
            </a:solidFill>
            <a:prstDash val="solid"/>
            <a:round/>
            <a:headEnd type="none" w="med" len="med"/>
            <a:tailEnd type="none" w="med" len="med"/>
          </a:ln>
        </p:spPr>
        <p:txBody>
          <a:bodyPr anchor="t"/>
          <a:lstStyle/>
          <a:p>
            <a:pPr lvl="0"/>
            <a:endParaRPr lang="zh-CN" altLang="en-US" sz="1350" dirty="0">
              <a:latin typeface="Arial" pitchFamily="34" charset="0"/>
              <a:ea typeface="宋体" pitchFamily="2" charset="-122"/>
            </a:endParaRPr>
          </a:p>
        </p:txBody>
      </p:sp>
      <p:sp>
        <p:nvSpPr>
          <p:cNvPr id="177160" name="椭圆 177159"/>
          <p:cNvSpPr/>
          <p:nvPr/>
        </p:nvSpPr>
        <p:spPr>
          <a:xfrm>
            <a:off x="675323" y="665798"/>
            <a:ext cx="666750" cy="1857375"/>
          </a:xfrm>
          <a:prstGeom prst="ellipse">
            <a:avLst/>
          </a:prstGeom>
          <a:solidFill>
            <a:srgbClr val="FFFF99"/>
          </a:solidFill>
          <a:ln w="9525" cap="flat" cmpd="sng">
            <a:solidFill>
              <a:schemeClr val="tx1"/>
            </a:solidFill>
            <a:prstDash val="solid"/>
            <a:round/>
            <a:headEnd type="none" w="med" len="med"/>
            <a:tailEnd type="none" w="med" len="med"/>
          </a:ln>
        </p:spPr>
        <p:txBody>
          <a:bodyPr wrap="none" anchor="ctr"/>
          <a:lstStyle/>
          <a:p>
            <a:pPr lvl="0" algn="ctr"/>
            <a:r>
              <a:rPr lang="zh-CN" altLang="en-US" sz="2800" b="1" dirty="0">
                <a:latin typeface="Arial" pitchFamily="34" charset="0"/>
                <a:ea typeface="宋体" pitchFamily="2" charset="-122"/>
              </a:rPr>
              <a:t>文</a:t>
            </a:r>
          </a:p>
          <a:p>
            <a:pPr lvl="0" algn="ctr"/>
            <a:r>
              <a:rPr lang="zh-CN" altLang="en-US" sz="2800" b="1" dirty="0">
                <a:latin typeface="Arial" pitchFamily="34" charset="0"/>
                <a:ea typeface="宋体" pitchFamily="2" charset="-122"/>
              </a:rPr>
              <a:t>化</a:t>
            </a:r>
          </a:p>
          <a:p>
            <a:pPr lvl="0" algn="ctr"/>
            <a:r>
              <a:rPr lang="zh-CN" altLang="en-US" sz="2800" b="1" dirty="0">
                <a:latin typeface="Arial" pitchFamily="34" charset="0"/>
                <a:ea typeface="宋体" pitchFamily="2" charset="-122"/>
              </a:rPr>
              <a:t>共</a:t>
            </a:r>
          </a:p>
          <a:p>
            <a:pPr lvl="0" algn="ctr"/>
            <a:r>
              <a:rPr lang="zh-CN" altLang="en-US" sz="2800" b="1" dirty="0">
                <a:latin typeface="Arial" pitchFamily="34" charset="0"/>
                <a:ea typeface="宋体" pitchFamily="2" charset="-122"/>
              </a:rPr>
              <a:t>性 </a:t>
            </a:r>
          </a:p>
        </p:txBody>
      </p:sp>
      <p:sp>
        <p:nvSpPr>
          <p:cNvPr id="7176" name="下箭头 177160"/>
          <p:cNvSpPr/>
          <p:nvPr/>
        </p:nvSpPr>
        <p:spPr>
          <a:xfrm>
            <a:off x="3832701" y="2327037"/>
            <a:ext cx="163116" cy="431006"/>
          </a:xfrm>
          <a:prstGeom prst="downArrow">
            <a:avLst>
              <a:gd name="adj1" fmla="val 50000"/>
              <a:gd name="adj2" fmla="val 65923"/>
            </a:avLst>
          </a:prstGeom>
          <a:solidFill>
            <a:schemeClr val="accent1"/>
          </a:solidFill>
          <a:ln w="9525" cap="flat" cmpd="sng">
            <a:solidFill>
              <a:schemeClr val="tx1"/>
            </a:solidFill>
            <a:prstDash val="solid"/>
            <a:miter/>
            <a:headEnd type="none" w="med" len="med"/>
            <a:tailEnd type="none" w="med" len="med"/>
          </a:ln>
        </p:spPr>
        <p:txBody>
          <a:bodyPr anchor="t"/>
          <a:lstStyle/>
          <a:p>
            <a:pPr lvl="0"/>
            <a:endParaRPr lang="zh-CN" altLang="en-US" sz="1350" dirty="0">
              <a:latin typeface="Arial" pitchFamily="34" charset="0"/>
              <a:ea typeface="宋体" pitchFamily="2" charset="-122"/>
            </a:endParaRPr>
          </a:p>
        </p:txBody>
      </p:sp>
      <p:sp>
        <p:nvSpPr>
          <p:cNvPr id="7177" name="下箭头 177161"/>
          <p:cNvSpPr/>
          <p:nvPr/>
        </p:nvSpPr>
        <p:spPr>
          <a:xfrm>
            <a:off x="3887470" y="3677206"/>
            <a:ext cx="161925" cy="431006"/>
          </a:xfrm>
          <a:prstGeom prst="downArrow">
            <a:avLst>
              <a:gd name="adj1" fmla="val 50000"/>
              <a:gd name="adj2" fmla="val 66408"/>
            </a:avLst>
          </a:prstGeom>
          <a:solidFill>
            <a:schemeClr val="accent1"/>
          </a:solidFill>
          <a:ln w="9525" cap="flat" cmpd="sng">
            <a:solidFill>
              <a:schemeClr val="tx1"/>
            </a:solidFill>
            <a:prstDash val="solid"/>
            <a:miter/>
            <a:headEnd type="none" w="med" len="med"/>
            <a:tailEnd type="none" w="med" len="med"/>
          </a:ln>
        </p:spPr>
        <p:txBody>
          <a:bodyPr anchor="t"/>
          <a:lstStyle/>
          <a:p>
            <a:pPr lvl="0"/>
            <a:endParaRPr lang="zh-CN" altLang="en-US" sz="1350" dirty="0">
              <a:latin typeface="Arial" pitchFamily="34" charset="0"/>
              <a:ea typeface="宋体" pitchFamily="2" charset="-122"/>
            </a:endParaRPr>
          </a:p>
        </p:txBody>
      </p:sp>
      <p:sp>
        <p:nvSpPr>
          <p:cNvPr id="7178" name="下箭头 177162"/>
          <p:cNvSpPr/>
          <p:nvPr/>
        </p:nvSpPr>
        <p:spPr>
          <a:xfrm>
            <a:off x="3832701" y="1300719"/>
            <a:ext cx="163116" cy="432197"/>
          </a:xfrm>
          <a:prstGeom prst="downArrow">
            <a:avLst>
              <a:gd name="adj1" fmla="val 50000"/>
              <a:gd name="adj2" fmla="val 66105"/>
            </a:avLst>
          </a:prstGeom>
          <a:solidFill>
            <a:schemeClr val="accent1"/>
          </a:solidFill>
          <a:ln w="9525" cap="flat" cmpd="sng">
            <a:solidFill>
              <a:schemeClr val="tx1"/>
            </a:solidFill>
            <a:prstDash val="solid"/>
            <a:miter/>
            <a:headEnd type="none" w="med" len="med"/>
            <a:tailEnd type="none" w="med" len="med"/>
          </a:ln>
        </p:spPr>
        <p:txBody>
          <a:bodyPr anchor="t"/>
          <a:lstStyle/>
          <a:p>
            <a:pPr lvl="0"/>
            <a:endParaRPr lang="zh-CN" altLang="en-US" sz="1350" dirty="0">
              <a:latin typeface="Arial" pitchFamily="34" charset="0"/>
              <a:ea typeface="宋体" pitchFamily="2" charset="-122"/>
            </a:endParaRPr>
          </a:p>
        </p:txBody>
      </p:sp>
      <p:sp>
        <p:nvSpPr>
          <p:cNvPr id="7179" name="文本框 177163"/>
          <p:cNvSpPr txBox="1"/>
          <p:nvPr/>
        </p:nvSpPr>
        <p:spPr>
          <a:xfrm>
            <a:off x="1446689" y="3136662"/>
            <a:ext cx="457200" cy="1296590"/>
          </a:xfrm>
          <a:prstGeom prst="rect">
            <a:avLst/>
          </a:prstGeom>
          <a:noFill/>
          <a:ln w="9525">
            <a:noFill/>
            <a:miter/>
          </a:ln>
        </p:spPr>
        <p:txBody>
          <a:bodyPr vert="eaVert" anchor="t">
            <a:spAutoFit/>
          </a:bodyPr>
          <a:lstStyle/>
          <a:p>
            <a:pPr lvl="0">
              <a:spcBef>
                <a:spcPct val="50000"/>
              </a:spcBef>
            </a:pPr>
            <a:endParaRPr lang="zh-CN" altLang="zh-CN" dirty="0">
              <a:latin typeface="Arial" pitchFamily="34" charset="0"/>
              <a:ea typeface="宋体" pitchFamily="2" charset="-122"/>
            </a:endParaRPr>
          </a:p>
        </p:txBody>
      </p:sp>
      <p:sp>
        <p:nvSpPr>
          <p:cNvPr id="7180" name="左大括号 177164"/>
          <p:cNvSpPr/>
          <p:nvPr/>
        </p:nvSpPr>
        <p:spPr>
          <a:xfrm>
            <a:off x="1457405" y="3028315"/>
            <a:ext cx="161925" cy="1566863"/>
          </a:xfrm>
          <a:prstGeom prst="leftBrace">
            <a:avLst>
              <a:gd name="adj1" fmla="val 80144"/>
              <a:gd name="adj2" fmla="val 50000"/>
            </a:avLst>
          </a:prstGeom>
          <a:noFill/>
          <a:ln w="28575" cap="flat" cmpd="sng">
            <a:solidFill>
              <a:srgbClr val="FF0000"/>
            </a:solidFill>
            <a:prstDash val="solid"/>
            <a:round/>
            <a:headEnd type="none" w="med" len="med"/>
            <a:tailEnd type="none" w="med" len="med"/>
          </a:ln>
        </p:spPr>
        <p:txBody>
          <a:bodyPr anchor="t"/>
          <a:lstStyle/>
          <a:p>
            <a:pPr lvl="0"/>
            <a:endParaRPr lang="zh-CN" altLang="en-US" sz="1350" dirty="0">
              <a:latin typeface="Arial" pitchFamily="34" charset="0"/>
              <a:ea typeface="宋体" pitchFamily="2" charset="-122"/>
            </a:endParaRPr>
          </a:p>
        </p:txBody>
      </p:sp>
      <p:sp>
        <p:nvSpPr>
          <p:cNvPr id="177166" name="椭圆 177165"/>
          <p:cNvSpPr/>
          <p:nvPr/>
        </p:nvSpPr>
        <p:spPr>
          <a:xfrm>
            <a:off x="623570" y="2931557"/>
            <a:ext cx="702469" cy="1637109"/>
          </a:xfrm>
          <a:prstGeom prst="ellipse">
            <a:avLst/>
          </a:prstGeom>
          <a:solidFill>
            <a:srgbClr val="FFFF99"/>
          </a:solidFill>
          <a:ln w="9525" cap="flat" cmpd="sng">
            <a:solidFill>
              <a:schemeClr val="tx1"/>
            </a:solidFill>
            <a:prstDash val="solid"/>
            <a:round/>
            <a:headEnd type="none" w="med" len="med"/>
            <a:tailEnd type="none" w="med" len="med"/>
          </a:ln>
        </p:spPr>
        <p:txBody>
          <a:bodyPr wrap="none" anchor="ctr"/>
          <a:lstStyle/>
          <a:p>
            <a:pPr lvl="0" algn="ctr"/>
            <a:r>
              <a:rPr lang="zh-CN" altLang="en-US" sz="2800" b="1" dirty="0">
                <a:latin typeface="Arial" pitchFamily="34" charset="0"/>
                <a:ea typeface="宋体" pitchFamily="2" charset="-122"/>
              </a:rPr>
              <a:t>中</a:t>
            </a:r>
          </a:p>
          <a:p>
            <a:pPr lvl="0" algn="ctr"/>
            <a:r>
              <a:rPr lang="zh-CN" altLang="en-US" sz="2800" b="1" dirty="0">
                <a:latin typeface="Arial" pitchFamily="34" charset="0"/>
                <a:ea typeface="宋体" pitchFamily="2" charset="-122"/>
              </a:rPr>
              <a:t>国</a:t>
            </a:r>
          </a:p>
          <a:p>
            <a:pPr lvl="0" algn="ctr"/>
            <a:r>
              <a:rPr lang="zh-CN" altLang="en-US" sz="2800" b="1" dirty="0">
                <a:latin typeface="Arial" pitchFamily="34" charset="0"/>
                <a:ea typeface="宋体" pitchFamily="2" charset="-122"/>
              </a:rPr>
              <a:t>文</a:t>
            </a:r>
          </a:p>
          <a:p>
            <a:pPr lvl="0" algn="ctr"/>
            <a:r>
              <a:rPr lang="zh-CN" altLang="en-US" sz="2800" b="1" dirty="0">
                <a:latin typeface="Arial" pitchFamily="34" charset="0"/>
                <a:ea typeface="宋体" pitchFamily="2" charset="-122"/>
              </a:rPr>
              <a:t>化</a:t>
            </a:r>
          </a:p>
        </p:txBody>
      </p:sp>
      <p:sp>
        <p:nvSpPr>
          <p:cNvPr id="177167" name="文本框 177166"/>
          <p:cNvSpPr txBox="1"/>
          <p:nvPr/>
        </p:nvSpPr>
        <p:spPr>
          <a:xfrm>
            <a:off x="4589780" y="706755"/>
            <a:ext cx="3471545" cy="457200"/>
          </a:xfrm>
          <a:prstGeom prst="rect">
            <a:avLst/>
          </a:prstGeom>
          <a:noFill/>
          <a:ln w="9525">
            <a:noFill/>
            <a:miter/>
          </a:ln>
        </p:spPr>
        <p:txBody>
          <a:bodyPr wrap="square" anchor="t">
            <a:spAutoFit/>
          </a:bodyPr>
          <a:lstStyle/>
          <a:p>
            <a:pPr lvl="0">
              <a:spcBef>
                <a:spcPct val="50000"/>
              </a:spcBef>
            </a:pPr>
            <a:r>
              <a:rPr lang="zh-CN" altLang="en-US" sz="2400" b="1" dirty="0">
                <a:solidFill>
                  <a:srgbClr val="000000"/>
                </a:solidFill>
                <a:latin typeface="Arial" pitchFamily="34" charset="0"/>
                <a:ea typeface="宋体" pitchFamily="2" charset="-122"/>
              </a:rPr>
              <a:t>把握文化概念的界定</a:t>
            </a:r>
          </a:p>
        </p:txBody>
      </p:sp>
      <p:sp>
        <p:nvSpPr>
          <p:cNvPr id="177168" name="文本框 177167"/>
          <p:cNvSpPr txBox="1"/>
          <p:nvPr/>
        </p:nvSpPr>
        <p:spPr>
          <a:xfrm>
            <a:off x="4535170" y="1732915"/>
            <a:ext cx="4208145" cy="457200"/>
          </a:xfrm>
          <a:prstGeom prst="rect">
            <a:avLst/>
          </a:prstGeom>
          <a:noFill/>
          <a:ln w="9525">
            <a:noFill/>
            <a:miter/>
          </a:ln>
        </p:spPr>
        <p:txBody>
          <a:bodyPr wrap="square" anchor="t">
            <a:spAutoFit/>
          </a:bodyPr>
          <a:lstStyle/>
          <a:p>
            <a:pPr lvl="0">
              <a:spcBef>
                <a:spcPct val="50000"/>
              </a:spcBef>
            </a:pPr>
            <a:r>
              <a:rPr lang="zh-CN" altLang="en-US" sz="2400" b="1" dirty="0">
                <a:solidFill>
                  <a:srgbClr val="000000"/>
                </a:solidFill>
                <a:latin typeface="Arial" pitchFamily="34" charset="0"/>
                <a:ea typeface="宋体" pitchFamily="2" charset="-122"/>
              </a:rPr>
              <a:t>文化自身发展的一般过程</a:t>
            </a:r>
            <a:r>
              <a:rPr lang="zh-CN" altLang="en-US" sz="2400" dirty="0">
                <a:solidFill>
                  <a:srgbClr val="000000"/>
                </a:solidFill>
                <a:latin typeface="Arial" pitchFamily="34" charset="0"/>
                <a:ea typeface="宋体" pitchFamily="2" charset="-122"/>
              </a:rPr>
              <a:t> </a:t>
            </a:r>
          </a:p>
        </p:txBody>
      </p:sp>
      <p:sp>
        <p:nvSpPr>
          <p:cNvPr id="177169" name="文本框 177168"/>
          <p:cNvSpPr txBox="1"/>
          <p:nvPr/>
        </p:nvSpPr>
        <p:spPr>
          <a:xfrm>
            <a:off x="4697095" y="2921000"/>
            <a:ext cx="3339465" cy="457200"/>
          </a:xfrm>
          <a:prstGeom prst="rect">
            <a:avLst/>
          </a:prstGeom>
          <a:noFill/>
          <a:ln w="9525">
            <a:noFill/>
            <a:miter/>
          </a:ln>
        </p:spPr>
        <p:txBody>
          <a:bodyPr wrap="square" anchor="t">
            <a:spAutoFit/>
          </a:bodyPr>
          <a:lstStyle/>
          <a:p>
            <a:pPr lvl="0">
              <a:spcBef>
                <a:spcPct val="50000"/>
              </a:spcBef>
            </a:pPr>
            <a:r>
              <a:rPr lang="zh-CN" altLang="en-US" sz="2400" b="1" dirty="0">
                <a:solidFill>
                  <a:srgbClr val="000000"/>
                </a:solidFill>
                <a:latin typeface="Arial" pitchFamily="34" charset="0"/>
                <a:ea typeface="宋体" pitchFamily="2" charset="-122"/>
              </a:rPr>
              <a:t>把握文化的核心价值</a:t>
            </a:r>
          </a:p>
        </p:txBody>
      </p:sp>
      <p:sp>
        <p:nvSpPr>
          <p:cNvPr id="177170" name="文本框 177169"/>
          <p:cNvSpPr txBox="1"/>
          <p:nvPr/>
        </p:nvSpPr>
        <p:spPr>
          <a:xfrm>
            <a:off x="4751705" y="4108450"/>
            <a:ext cx="3271520" cy="457200"/>
          </a:xfrm>
          <a:prstGeom prst="rect">
            <a:avLst/>
          </a:prstGeom>
          <a:noFill/>
          <a:ln w="9525">
            <a:noFill/>
            <a:miter/>
          </a:ln>
        </p:spPr>
        <p:txBody>
          <a:bodyPr wrap="square" anchor="t">
            <a:spAutoFit/>
          </a:bodyPr>
          <a:lstStyle/>
          <a:p>
            <a:pPr lvl="0">
              <a:spcBef>
                <a:spcPct val="50000"/>
              </a:spcBef>
            </a:pPr>
            <a:r>
              <a:rPr lang="zh-CN" altLang="en-US" sz="2400" b="1" dirty="0">
                <a:solidFill>
                  <a:srgbClr val="000000"/>
                </a:solidFill>
                <a:latin typeface="Arial" pitchFamily="34" charset="0"/>
                <a:ea typeface="宋体" pitchFamily="2" charset="-122"/>
              </a:rPr>
              <a:t>文化建设的基本要求</a:t>
            </a:r>
            <a:r>
              <a:rPr lang="zh-CN" altLang="en-US" sz="2400" dirty="0">
                <a:solidFill>
                  <a:srgbClr val="000000"/>
                </a:solidFill>
                <a:latin typeface="Arial" pitchFamily="34" charset="0"/>
                <a:ea typeface="宋体" pitchFamily="2" charset="-122"/>
              </a:rPr>
              <a:t> </a:t>
            </a:r>
          </a:p>
        </p:txBody>
      </p:sp>
      <p:sp>
        <p:nvSpPr>
          <p:cNvPr id="7186" name="文本框 177170"/>
          <p:cNvSpPr txBox="1"/>
          <p:nvPr/>
        </p:nvSpPr>
        <p:spPr>
          <a:xfrm>
            <a:off x="114459" y="72311"/>
            <a:ext cx="2097881" cy="457200"/>
          </a:xfrm>
          <a:prstGeom prst="rect">
            <a:avLst/>
          </a:prstGeom>
          <a:solidFill>
            <a:srgbClr val="ADFFD6"/>
          </a:solidFill>
          <a:ln w="9525">
            <a:noFill/>
            <a:miter/>
          </a:ln>
        </p:spPr>
        <p:txBody>
          <a:bodyPr wrap="square" anchor="t">
            <a:spAutoFit/>
          </a:bodyPr>
          <a:lstStyle/>
          <a:p>
            <a:pPr lvl="0">
              <a:spcBef>
                <a:spcPct val="50000"/>
              </a:spcBef>
            </a:pPr>
            <a:r>
              <a:rPr lang="zh-CN" altLang="en-US" sz="2400" b="1" dirty="0">
                <a:solidFill>
                  <a:srgbClr val="FF0000"/>
                </a:solidFill>
                <a:latin typeface="Arial" pitchFamily="34" charset="0"/>
                <a:ea typeface="宋体" pitchFamily="2" charset="-122"/>
              </a:rPr>
              <a:t>教材整体结构</a:t>
            </a:r>
          </a:p>
        </p:txBody>
      </p:sp>
      <p:sp>
        <p:nvSpPr>
          <p:cNvPr id="177172" name="文本框 177171"/>
          <p:cNvSpPr txBox="1"/>
          <p:nvPr/>
        </p:nvSpPr>
        <p:spPr>
          <a:xfrm>
            <a:off x="4707890" y="3284220"/>
            <a:ext cx="3049905" cy="457200"/>
          </a:xfrm>
          <a:prstGeom prst="rect">
            <a:avLst/>
          </a:prstGeom>
          <a:noFill/>
          <a:ln w="9525">
            <a:noFill/>
            <a:miter/>
          </a:ln>
        </p:spPr>
        <p:txBody>
          <a:bodyPr wrap="square" anchor="t">
            <a:spAutoFit/>
          </a:bodyPr>
          <a:lstStyle/>
          <a:p>
            <a:pPr lvl="0">
              <a:spcBef>
                <a:spcPct val="50000"/>
              </a:spcBef>
            </a:pPr>
            <a:r>
              <a:rPr lang="zh-CN" altLang="en-US" sz="2400" b="1" dirty="0">
                <a:latin typeface="Arial" pitchFamily="34" charset="0"/>
                <a:ea typeface="宋体" pitchFamily="2" charset="-122"/>
              </a:rPr>
              <a:t>文化认同：中华文化</a:t>
            </a:r>
          </a:p>
        </p:txBody>
      </p:sp>
      <p:sp>
        <p:nvSpPr>
          <p:cNvPr id="177173" name="文本框 177172"/>
          <p:cNvSpPr txBox="1"/>
          <p:nvPr/>
        </p:nvSpPr>
        <p:spPr>
          <a:xfrm>
            <a:off x="4859020" y="4486910"/>
            <a:ext cx="3005455" cy="457200"/>
          </a:xfrm>
          <a:prstGeom prst="rect">
            <a:avLst/>
          </a:prstGeom>
          <a:noFill/>
          <a:ln w="9525">
            <a:noFill/>
            <a:miter/>
          </a:ln>
        </p:spPr>
        <p:txBody>
          <a:bodyPr wrap="square" anchor="t">
            <a:spAutoFit/>
          </a:bodyPr>
          <a:lstStyle/>
          <a:p>
            <a:pPr lvl="0">
              <a:spcBef>
                <a:spcPct val="50000"/>
              </a:spcBef>
            </a:pPr>
            <a:r>
              <a:rPr lang="zh-CN" altLang="en-US" sz="2400" b="1" dirty="0">
                <a:solidFill>
                  <a:srgbClr val="3333FF"/>
                </a:solidFill>
                <a:latin typeface="Arial" pitchFamily="34" charset="0"/>
                <a:ea typeface="宋体" pitchFamily="2" charset="-122"/>
              </a:rPr>
              <a:t>文化选择：文化生活</a:t>
            </a:r>
          </a:p>
        </p:txBody>
      </p:sp>
      <p:sp>
        <p:nvSpPr>
          <p:cNvPr id="7189" name="圆角矩形 177173"/>
          <p:cNvSpPr/>
          <p:nvPr/>
        </p:nvSpPr>
        <p:spPr>
          <a:xfrm>
            <a:off x="1619330" y="598250"/>
            <a:ext cx="1620440" cy="702469"/>
          </a:xfrm>
          <a:prstGeom prst="roundRect">
            <a:avLst>
              <a:gd name="adj" fmla="val 16667"/>
            </a:avLst>
          </a:prstGeom>
          <a:noFill/>
          <a:ln w="9525" cap="flat" cmpd="sng">
            <a:solidFill>
              <a:srgbClr val="000000"/>
            </a:solidFill>
            <a:prstDash val="sysDot"/>
            <a:round/>
            <a:headEnd type="none" w="med" len="med"/>
            <a:tailEnd type="none" w="med" len="med"/>
          </a:ln>
        </p:spPr>
        <p:txBody>
          <a:bodyPr wrap="none" anchor="ctr"/>
          <a:lstStyle/>
          <a:p>
            <a:pPr lvl="0">
              <a:lnSpc>
                <a:spcPct val="75000"/>
              </a:lnSpc>
            </a:pPr>
            <a:r>
              <a:rPr lang="zh-CN" altLang="en-US" sz="2000" b="1" dirty="0">
                <a:latin typeface="Arial" pitchFamily="34" charset="0"/>
                <a:ea typeface="隶书" pitchFamily="49" charset="-122"/>
              </a:rPr>
              <a:t>第一单元</a:t>
            </a:r>
          </a:p>
          <a:p>
            <a:pPr lvl="0">
              <a:lnSpc>
                <a:spcPct val="75000"/>
              </a:lnSpc>
            </a:pPr>
            <a:r>
              <a:rPr lang="zh-CN" altLang="en-US" sz="2000" b="1" dirty="0">
                <a:latin typeface="Arial" pitchFamily="34" charset="0"/>
                <a:ea typeface="隶书" pitchFamily="49" charset="-122"/>
              </a:rPr>
              <a:t>文化与社会</a:t>
            </a:r>
          </a:p>
        </p:txBody>
      </p:sp>
      <p:sp>
        <p:nvSpPr>
          <p:cNvPr id="7190" name="圆角矩形 177174"/>
          <p:cNvSpPr/>
          <p:nvPr/>
        </p:nvSpPr>
        <p:spPr>
          <a:xfrm>
            <a:off x="1564561" y="1732915"/>
            <a:ext cx="1782365" cy="701279"/>
          </a:xfrm>
          <a:prstGeom prst="roundRect">
            <a:avLst>
              <a:gd name="adj" fmla="val 16667"/>
            </a:avLst>
          </a:prstGeom>
          <a:noFill/>
          <a:ln w="9525" cap="flat" cmpd="sng">
            <a:solidFill>
              <a:schemeClr val="tx1"/>
            </a:solidFill>
            <a:prstDash val="sysDot"/>
            <a:round/>
            <a:headEnd type="none" w="med" len="med"/>
            <a:tailEnd type="none" w="med" len="med"/>
          </a:ln>
        </p:spPr>
        <p:txBody>
          <a:bodyPr wrap="none" anchor="ctr"/>
          <a:lstStyle/>
          <a:p>
            <a:pPr lvl="0">
              <a:lnSpc>
                <a:spcPct val="75000"/>
              </a:lnSpc>
            </a:pPr>
            <a:r>
              <a:rPr lang="zh-CN" altLang="en-US" sz="2000" b="1" dirty="0">
                <a:latin typeface="Arial" pitchFamily="34" charset="0"/>
                <a:ea typeface="隶书" pitchFamily="49" charset="-122"/>
              </a:rPr>
              <a:t>第二单元</a:t>
            </a:r>
          </a:p>
          <a:p>
            <a:pPr lvl="0">
              <a:lnSpc>
                <a:spcPct val="75000"/>
              </a:lnSpc>
            </a:pPr>
            <a:r>
              <a:rPr lang="zh-CN" altLang="en-US" sz="2000" b="1" dirty="0">
                <a:latin typeface="Arial" pitchFamily="34" charset="0"/>
                <a:ea typeface="隶书" pitchFamily="49" charset="-122"/>
              </a:rPr>
              <a:t>文化传承与创新</a:t>
            </a:r>
          </a:p>
        </p:txBody>
      </p:sp>
      <p:sp>
        <p:nvSpPr>
          <p:cNvPr id="7191" name="圆角矩形 177175"/>
          <p:cNvSpPr/>
          <p:nvPr/>
        </p:nvSpPr>
        <p:spPr>
          <a:xfrm>
            <a:off x="1564561" y="2921159"/>
            <a:ext cx="1837134" cy="701279"/>
          </a:xfrm>
          <a:prstGeom prst="roundRect">
            <a:avLst>
              <a:gd name="adj" fmla="val 16667"/>
            </a:avLst>
          </a:prstGeom>
          <a:noFill/>
          <a:ln w="9525" cap="flat" cmpd="sng">
            <a:solidFill>
              <a:schemeClr val="tx1"/>
            </a:solidFill>
            <a:prstDash val="sysDot"/>
            <a:round/>
            <a:headEnd type="none" w="med" len="med"/>
            <a:tailEnd type="none" w="med" len="med"/>
          </a:ln>
        </p:spPr>
        <p:txBody>
          <a:bodyPr wrap="none" anchor="ctr"/>
          <a:lstStyle/>
          <a:p>
            <a:pPr lvl="0">
              <a:lnSpc>
                <a:spcPct val="75000"/>
              </a:lnSpc>
            </a:pPr>
            <a:r>
              <a:rPr lang="zh-CN" altLang="en-US" sz="2000" b="1" dirty="0">
                <a:latin typeface="Arial" pitchFamily="34" charset="0"/>
                <a:ea typeface="隶书" pitchFamily="49" charset="-122"/>
              </a:rPr>
              <a:t>第三单元</a:t>
            </a:r>
          </a:p>
          <a:p>
            <a:pPr lvl="0">
              <a:lnSpc>
                <a:spcPct val="75000"/>
              </a:lnSpc>
            </a:pPr>
            <a:r>
              <a:rPr lang="zh-CN" altLang="en-US" sz="2000" b="1" dirty="0">
                <a:latin typeface="Arial" pitchFamily="34" charset="0"/>
                <a:ea typeface="隶书" pitchFamily="49" charset="-122"/>
              </a:rPr>
              <a:t>文化与民族精神</a:t>
            </a:r>
          </a:p>
        </p:txBody>
      </p:sp>
      <p:sp>
        <p:nvSpPr>
          <p:cNvPr id="16411" name="Text Box 27"/>
          <p:cNvSpPr txBox="1"/>
          <p:nvPr/>
        </p:nvSpPr>
        <p:spPr>
          <a:xfrm>
            <a:off x="4481830" y="1138555"/>
            <a:ext cx="4352290" cy="457200"/>
          </a:xfrm>
          <a:prstGeom prst="rect">
            <a:avLst/>
          </a:prstGeom>
          <a:noFill/>
          <a:ln w="9525">
            <a:noFill/>
            <a:miter/>
          </a:ln>
        </p:spPr>
        <p:txBody>
          <a:bodyPr wrap="square" anchor="t">
            <a:spAutoFit/>
          </a:bodyPr>
          <a:lstStyle/>
          <a:p>
            <a:pPr lvl="0">
              <a:spcBef>
                <a:spcPct val="50000"/>
              </a:spcBef>
            </a:pPr>
            <a:r>
              <a:rPr lang="zh-CN" altLang="en-US" sz="2400" b="1" dirty="0">
                <a:latin typeface="Arial" pitchFamily="34" charset="0"/>
                <a:ea typeface="宋体" pitchFamily="2" charset="-122"/>
              </a:rPr>
              <a:t>文化意义：文化与经济、政治</a:t>
            </a:r>
          </a:p>
        </p:txBody>
      </p:sp>
      <p:sp>
        <p:nvSpPr>
          <p:cNvPr id="16410" name="Text Box 26"/>
          <p:cNvSpPr txBox="1"/>
          <p:nvPr/>
        </p:nvSpPr>
        <p:spPr>
          <a:xfrm>
            <a:off x="4588510" y="2110105"/>
            <a:ext cx="4298315" cy="457200"/>
          </a:xfrm>
          <a:prstGeom prst="rect">
            <a:avLst/>
          </a:prstGeom>
          <a:noFill/>
          <a:ln w="9525">
            <a:noFill/>
            <a:miter/>
          </a:ln>
        </p:spPr>
        <p:txBody>
          <a:bodyPr wrap="square" anchor="t">
            <a:spAutoFit/>
          </a:bodyPr>
          <a:lstStyle/>
          <a:p>
            <a:pPr lvl="0">
              <a:spcBef>
                <a:spcPct val="50000"/>
              </a:spcBef>
            </a:pPr>
            <a:r>
              <a:rPr lang="zh-CN" altLang="en-US" sz="2400" b="1" dirty="0">
                <a:latin typeface="Arial" pitchFamily="34" charset="0"/>
                <a:ea typeface="宋体" pitchFamily="2" charset="-122"/>
              </a:rPr>
              <a:t>文化传承：传播、继承与发展</a:t>
            </a:r>
          </a:p>
        </p:txBody>
      </p:sp>
      <p:sp>
        <p:nvSpPr>
          <p:cNvPr id="7195" name="圆角矩形 177180"/>
          <p:cNvSpPr/>
          <p:nvPr/>
        </p:nvSpPr>
        <p:spPr>
          <a:xfrm>
            <a:off x="1576070" y="4148455"/>
            <a:ext cx="1782445" cy="787400"/>
          </a:xfrm>
          <a:prstGeom prst="roundRect">
            <a:avLst>
              <a:gd name="adj" fmla="val 16667"/>
            </a:avLst>
          </a:prstGeom>
          <a:noFill/>
          <a:ln w="9525" cap="flat" cmpd="sng">
            <a:solidFill>
              <a:schemeClr val="tx1"/>
            </a:solidFill>
            <a:prstDash val="sysDot"/>
            <a:round/>
            <a:headEnd type="none" w="med" len="med"/>
            <a:tailEnd type="none" w="med" len="med"/>
          </a:ln>
        </p:spPr>
        <p:txBody>
          <a:bodyPr wrap="none" anchor="ctr"/>
          <a:lstStyle/>
          <a:p>
            <a:pPr lvl="0">
              <a:lnSpc>
                <a:spcPct val="75000"/>
              </a:lnSpc>
            </a:pPr>
            <a:r>
              <a:rPr lang="zh-CN" altLang="en-US" sz="2000" b="1" dirty="0">
                <a:solidFill>
                  <a:srgbClr val="0000FF"/>
                </a:solidFill>
                <a:latin typeface="Arial" pitchFamily="34" charset="0"/>
                <a:ea typeface="隶书" pitchFamily="49" charset="-122"/>
              </a:rPr>
              <a:t>第四单元</a:t>
            </a:r>
          </a:p>
          <a:p>
            <a:pPr lvl="0">
              <a:lnSpc>
                <a:spcPct val="75000"/>
              </a:lnSpc>
            </a:pPr>
            <a:r>
              <a:rPr lang="zh-CN" altLang="en-US" sz="2000" b="1" dirty="0">
                <a:solidFill>
                  <a:srgbClr val="0000FF"/>
                </a:solidFill>
                <a:latin typeface="Arial" pitchFamily="34" charset="0"/>
                <a:ea typeface="隶书" pitchFamily="49" charset="-122"/>
              </a:rPr>
              <a:t>发展中国特色</a:t>
            </a:r>
          </a:p>
          <a:p>
            <a:pPr lvl="0">
              <a:lnSpc>
                <a:spcPct val="75000"/>
              </a:lnSpc>
            </a:pPr>
            <a:r>
              <a:rPr lang="zh-CN" altLang="en-US" sz="2000" b="1" dirty="0">
                <a:solidFill>
                  <a:srgbClr val="0000FF"/>
                </a:solidFill>
                <a:latin typeface="Arial" pitchFamily="34" charset="0"/>
                <a:ea typeface="隶书" pitchFamily="49" charset="-122"/>
              </a:rPr>
              <a:t>社会主义文化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fill="hold"/>
                                        <p:tgtEl>
                                          <p:spTgt spid="177154"/>
                                        </p:tgtEl>
                                        <p:attrNameLst>
                                          <p:attrName>ppt_x</p:attrName>
                                        </p:attrNameLst>
                                      </p:cBhvr>
                                      <p:tavLst>
                                        <p:tav tm="0">
                                          <p:val>
                                            <p:strVal val="#ppt_x"/>
                                          </p:val>
                                        </p:tav>
                                        <p:tav tm="100000">
                                          <p:val>
                                            <p:strVal val="#ppt_x"/>
                                          </p:val>
                                        </p:tav>
                                      </p:tavLst>
                                    </p:anim>
                                    <p:anim calcmode="lin" valueType="num">
                                      <p:cBhvr additive="base">
                                        <p:cTn id="8" dur="500" fill="hold"/>
                                        <p:tgtEl>
                                          <p:spTgt spid="1771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7167"/>
                                        </p:tgtEl>
                                        <p:attrNameLst>
                                          <p:attrName>style.visibility</p:attrName>
                                        </p:attrNameLst>
                                      </p:cBhvr>
                                      <p:to>
                                        <p:strVal val="visible"/>
                                      </p:to>
                                    </p:set>
                                    <p:anim calcmode="lin" valueType="num">
                                      <p:cBhvr additive="base">
                                        <p:cTn id="12" dur="500" fill="hold"/>
                                        <p:tgtEl>
                                          <p:spTgt spid="177167"/>
                                        </p:tgtEl>
                                        <p:attrNameLst>
                                          <p:attrName>ppt_x</p:attrName>
                                        </p:attrNameLst>
                                      </p:cBhvr>
                                      <p:tavLst>
                                        <p:tav tm="0">
                                          <p:val>
                                            <p:strVal val="#ppt_x"/>
                                          </p:val>
                                        </p:tav>
                                        <p:tav tm="100000">
                                          <p:val>
                                            <p:strVal val="#ppt_x"/>
                                          </p:val>
                                        </p:tav>
                                      </p:tavLst>
                                    </p:anim>
                                    <p:anim calcmode="lin" valueType="num">
                                      <p:cBhvr additive="base">
                                        <p:cTn id="13" dur="500" fill="hold"/>
                                        <p:tgtEl>
                                          <p:spTgt spid="17716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411"/>
                                        </p:tgtEl>
                                        <p:attrNameLst>
                                          <p:attrName>style.visibility</p:attrName>
                                        </p:attrNameLst>
                                      </p:cBhvr>
                                      <p:to>
                                        <p:strVal val="visible"/>
                                      </p:to>
                                    </p:set>
                                    <p:anim calcmode="lin" valueType="num">
                                      <p:cBhvr additive="base">
                                        <p:cTn id="17" dur="500" fill="hold"/>
                                        <p:tgtEl>
                                          <p:spTgt spid="16411"/>
                                        </p:tgtEl>
                                        <p:attrNameLst>
                                          <p:attrName>ppt_x</p:attrName>
                                        </p:attrNameLst>
                                      </p:cBhvr>
                                      <p:tavLst>
                                        <p:tav tm="0">
                                          <p:val>
                                            <p:strVal val="#ppt_x"/>
                                          </p:val>
                                        </p:tav>
                                        <p:tav tm="100000">
                                          <p:val>
                                            <p:strVal val="#ppt_x"/>
                                          </p:val>
                                        </p:tav>
                                      </p:tavLst>
                                    </p:anim>
                                    <p:anim calcmode="lin" valueType="num">
                                      <p:cBhvr additive="base">
                                        <p:cTn id="18" dur="500" fill="hold"/>
                                        <p:tgtEl>
                                          <p:spTgt spid="164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7155"/>
                                        </p:tgtEl>
                                        <p:attrNameLst>
                                          <p:attrName>style.visibility</p:attrName>
                                        </p:attrNameLst>
                                      </p:cBhvr>
                                      <p:to>
                                        <p:strVal val="visible"/>
                                      </p:to>
                                    </p:set>
                                    <p:anim calcmode="lin" valueType="num">
                                      <p:cBhvr additive="base">
                                        <p:cTn id="23" dur="500" fill="hold"/>
                                        <p:tgtEl>
                                          <p:spTgt spid="177155"/>
                                        </p:tgtEl>
                                        <p:attrNameLst>
                                          <p:attrName>ppt_x</p:attrName>
                                        </p:attrNameLst>
                                      </p:cBhvr>
                                      <p:tavLst>
                                        <p:tav tm="0">
                                          <p:val>
                                            <p:strVal val="#ppt_x"/>
                                          </p:val>
                                        </p:tav>
                                        <p:tav tm="100000">
                                          <p:val>
                                            <p:strVal val="#ppt_x"/>
                                          </p:val>
                                        </p:tav>
                                      </p:tavLst>
                                    </p:anim>
                                    <p:anim calcmode="lin" valueType="num">
                                      <p:cBhvr additive="base">
                                        <p:cTn id="24" dur="500" fill="hold"/>
                                        <p:tgtEl>
                                          <p:spTgt spid="17715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77168"/>
                                        </p:tgtEl>
                                        <p:attrNameLst>
                                          <p:attrName>style.visibility</p:attrName>
                                        </p:attrNameLst>
                                      </p:cBhvr>
                                      <p:to>
                                        <p:strVal val="visible"/>
                                      </p:to>
                                    </p:set>
                                    <p:anim calcmode="lin" valueType="num">
                                      <p:cBhvr additive="base">
                                        <p:cTn id="28" dur="500" fill="hold"/>
                                        <p:tgtEl>
                                          <p:spTgt spid="177168"/>
                                        </p:tgtEl>
                                        <p:attrNameLst>
                                          <p:attrName>ppt_x</p:attrName>
                                        </p:attrNameLst>
                                      </p:cBhvr>
                                      <p:tavLst>
                                        <p:tav tm="0">
                                          <p:val>
                                            <p:strVal val="#ppt_x"/>
                                          </p:val>
                                        </p:tav>
                                        <p:tav tm="100000">
                                          <p:val>
                                            <p:strVal val="#ppt_x"/>
                                          </p:val>
                                        </p:tav>
                                      </p:tavLst>
                                    </p:anim>
                                    <p:anim calcmode="lin" valueType="num">
                                      <p:cBhvr additive="base">
                                        <p:cTn id="29" dur="500" fill="hold"/>
                                        <p:tgtEl>
                                          <p:spTgt spid="17716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6410"/>
                                        </p:tgtEl>
                                        <p:attrNameLst>
                                          <p:attrName>style.visibility</p:attrName>
                                        </p:attrNameLst>
                                      </p:cBhvr>
                                      <p:to>
                                        <p:strVal val="visible"/>
                                      </p:to>
                                    </p:set>
                                    <p:anim calcmode="lin" valueType="num">
                                      <p:cBhvr additive="base">
                                        <p:cTn id="33" dur="500" fill="hold"/>
                                        <p:tgtEl>
                                          <p:spTgt spid="16410"/>
                                        </p:tgtEl>
                                        <p:attrNameLst>
                                          <p:attrName>ppt_x</p:attrName>
                                        </p:attrNameLst>
                                      </p:cBhvr>
                                      <p:tavLst>
                                        <p:tav tm="0">
                                          <p:val>
                                            <p:strVal val="#ppt_x"/>
                                          </p:val>
                                        </p:tav>
                                        <p:tav tm="100000">
                                          <p:val>
                                            <p:strVal val="#ppt_x"/>
                                          </p:val>
                                        </p:tav>
                                      </p:tavLst>
                                    </p:anim>
                                    <p:anim calcmode="lin" valueType="num">
                                      <p:cBhvr additive="base">
                                        <p:cTn id="34"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7156"/>
                                        </p:tgtEl>
                                        <p:attrNameLst>
                                          <p:attrName>style.visibility</p:attrName>
                                        </p:attrNameLst>
                                      </p:cBhvr>
                                      <p:to>
                                        <p:strVal val="visible"/>
                                      </p:to>
                                    </p:set>
                                    <p:anim calcmode="lin" valueType="num">
                                      <p:cBhvr additive="base">
                                        <p:cTn id="39" dur="500" fill="hold"/>
                                        <p:tgtEl>
                                          <p:spTgt spid="177156"/>
                                        </p:tgtEl>
                                        <p:attrNameLst>
                                          <p:attrName>ppt_x</p:attrName>
                                        </p:attrNameLst>
                                      </p:cBhvr>
                                      <p:tavLst>
                                        <p:tav tm="0">
                                          <p:val>
                                            <p:strVal val="#ppt_x"/>
                                          </p:val>
                                        </p:tav>
                                        <p:tav tm="100000">
                                          <p:val>
                                            <p:strVal val="#ppt_x"/>
                                          </p:val>
                                        </p:tav>
                                      </p:tavLst>
                                    </p:anim>
                                    <p:anim calcmode="lin" valueType="num">
                                      <p:cBhvr additive="base">
                                        <p:cTn id="40" dur="500" fill="hold"/>
                                        <p:tgtEl>
                                          <p:spTgt spid="17715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7169"/>
                                        </p:tgtEl>
                                        <p:attrNameLst>
                                          <p:attrName>style.visibility</p:attrName>
                                        </p:attrNameLst>
                                      </p:cBhvr>
                                      <p:to>
                                        <p:strVal val="visible"/>
                                      </p:to>
                                    </p:set>
                                    <p:anim calcmode="lin" valueType="num">
                                      <p:cBhvr additive="base">
                                        <p:cTn id="44" dur="500" fill="hold"/>
                                        <p:tgtEl>
                                          <p:spTgt spid="177169"/>
                                        </p:tgtEl>
                                        <p:attrNameLst>
                                          <p:attrName>ppt_x</p:attrName>
                                        </p:attrNameLst>
                                      </p:cBhvr>
                                      <p:tavLst>
                                        <p:tav tm="0">
                                          <p:val>
                                            <p:strVal val="#ppt_x"/>
                                          </p:val>
                                        </p:tav>
                                        <p:tav tm="100000">
                                          <p:val>
                                            <p:strVal val="#ppt_x"/>
                                          </p:val>
                                        </p:tav>
                                      </p:tavLst>
                                    </p:anim>
                                    <p:anim calcmode="lin" valueType="num">
                                      <p:cBhvr additive="base">
                                        <p:cTn id="45" dur="500" fill="hold"/>
                                        <p:tgtEl>
                                          <p:spTgt spid="177169"/>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77172"/>
                                        </p:tgtEl>
                                        <p:attrNameLst>
                                          <p:attrName>style.visibility</p:attrName>
                                        </p:attrNameLst>
                                      </p:cBhvr>
                                      <p:to>
                                        <p:strVal val="visible"/>
                                      </p:to>
                                    </p:set>
                                    <p:anim calcmode="lin" valueType="num">
                                      <p:cBhvr additive="base">
                                        <p:cTn id="49" dur="500" fill="hold"/>
                                        <p:tgtEl>
                                          <p:spTgt spid="177172"/>
                                        </p:tgtEl>
                                        <p:attrNameLst>
                                          <p:attrName>ppt_x</p:attrName>
                                        </p:attrNameLst>
                                      </p:cBhvr>
                                      <p:tavLst>
                                        <p:tav tm="0">
                                          <p:val>
                                            <p:strVal val="#ppt_x"/>
                                          </p:val>
                                        </p:tav>
                                        <p:tav tm="100000">
                                          <p:val>
                                            <p:strVal val="#ppt_x"/>
                                          </p:val>
                                        </p:tav>
                                      </p:tavLst>
                                    </p:anim>
                                    <p:anim calcmode="lin" valueType="num">
                                      <p:cBhvr additive="base">
                                        <p:cTn id="50" dur="500" fill="hold"/>
                                        <p:tgtEl>
                                          <p:spTgt spid="1771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7157"/>
                                        </p:tgtEl>
                                        <p:attrNameLst>
                                          <p:attrName>style.visibility</p:attrName>
                                        </p:attrNameLst>
                                      </p:cBhvr>
                                      <p:to>
                                        <p:strVal val="visible"/>
                                      </p:to>
                                    </p:set>
                                    <p:anim calcmode="lin" valueType="num">
                                      <p:cBhvr additive="base">
                                        <p:cTn id="55" dur="500" fill="hold"/>
                                        <p:tgtEl>
                                          <p:spTgt spid="177157"/>
                                        </p:tgtEl>
                                        <p:attrNameLst>
                                          <p:attrName>ppt_x</p:attrName>
                                        </p:attrNameLst>
                                      </p:cBhvr>
                                      <p:tavLst>
                                        <p:tav tm="0">
                                          <p:val>
                                            <p:strVal val="#ppt_x"/>
                                          </p:val>
                                        </p:tav>
                                        <p:tav tm="100000">
                                          <p:val>
                                            <p:strVal val="#ppt_x"/>
                                          </p:val>
                                        </p:tav>
                                      </p:tavLst>
                                    </p:anim>
                                    <p:anim calcmode="lin" valueType="num">
                                      <p:cBhvr additive="base">
                                        <p:cTn id="56" dur="500" fill="hold"/>
                                        <p:tgtEl>
                                          <p:spTgt spid="177157"/>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77170"/>
                                        </p:tgtEl>
                                        <p:attrNameLst>
                                          <p:attrName>style.visibility</p:attrName>
                                        </p:attrNameLst>
                                      </p:cBhvr>
                                      <p:to>
                                        <p:strVal val="visible"/>
                                      </p:to>
                                    </p:set>
                                    <p:anim calcmode="lin" valueType="num">
                                      <p:cBhvr additive="base">
                                        <p:cTn id="60" dur="500" fill="hold"/>
                                        <p:tgtEl>
                                          <p:spTgt spid="177170"/>
                                        </p:tgtEl>
                                        <p:attrNameLst>
                                          <p:attrName>ppt_x</p:attrName>
                                        </p:attrNameLst>
                                      </p:cBhvr>
                                      <p:tavLst>
                                        <p:tav tm="0">
                                          <p:val>
                                            <p:strVal val="#ppt_x"/>
                                          </p:val>
                                        </p:tav>
                                        <p:tav tm="100000">
                                          <p:val>
                                            <p:strVal val="#ppt_x"/>
                                          </p:val>
                                        </p:tav>
                                      </p:tavLst>
                                    </p:anim>
                                    <p:anim calcmode="lin" valueType="num">
                                      <p:cBhvr additive="base">
                                        <p:cTn id="61" dur="500" fill="hold"/>
                                        <p:tgtEl>
                                          <p:spTgt spid="177170"/>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177173"/>
                                        </p:tgtEl>
                                        <p:attrNameLst>
                                          <p:attrName>style.visibility</p:attrName>
                                        </p:attrNameLst>
                                      </p:cBhvr>
                                      <p:to>
                                        <p:strVal val="visible"/>
                                      </p:to>
                                    </p:set>
                                    <p:anim calcmode="lin" valueType="num">
                                      <p:cBhvr additive="base">
                                        <p:cTn id="65" dur="500" fill="hold"/>
                                        <p:tgtEl>
                                          <p:spTgt spid="177173"/>
                                        </p:tgtEl>
                                        <p:attrNameLst>
                                          <p:attrName>ppt_x</p:attrName>
                                        </p:attrNameLst>
                                      </p:cBhvr>
                                      <p:tavLst>
                                        <p:tav tm="0">
                                          <p:val>
                                            <p:strVal val="#ppt_x"/>
                                          </p:val>
                                        </p:tav>
                                        <p:tav tm="100000">
                                          <p:val>
                                            <p:strVal val="#ppt_x"/>
                                          </p:val>
                                        </p:tav>
                                      </p:tavLst>
                                    </p:anim>
                                    <p:anim calcmode="lin" valueType="num">
                                      <p:cBhvr additive="base">
                                        <p:cTn id="66" dur="500" fill="hold"/>
                                        <p:tgtEl>
                                          <p:spTgt spid="17717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7160"/>
                                        </p:tgtEl>
                                        <p:attrNameLst>
                                          <p:attrName>style.visibility</p:attrName>
                                        </p:attrNameLst>
                                      </p:cBhvr>
                                      <p:to>
                                        <p:strVal val="visible"/>
                                      </p:to>
                                    </p:set>
                                    <p:anim calcmode="lin" valueType="num">
                                      <p:cBhvr additive="base">
                                        <p:cTn id="71" dur="500" fill="hold"/>
                                        <p:tgtEl>
                                          <p:spTgt spid="177160"/>
                                        </p:tgtEl>
                                        <p:attrNameLst>
                                          <p:attrName>ppt_x</p:attrName>
                                        </p:attrNameLst>
                                      </p:cBhvr>
                                      <p:tavLst>
                                        <p:tav tm="0">
                                          <p:val>
                                            <p:strVal val="#ppt_x"/>
                                          </p:val>
                                        </p:tav>
                                        <p:tav tm="100000">
                                          <p:val>
                                            <p:strVal val="#ppt_x"/>
                                          </p:val>
                                        </p:tav>
                                      </p:tavLst>
                                    </p:anim>
                                    <p:anim calcmode="lin" valueType="num">
                                      <p:cBhvr additive="base">
                                        <p:cTn id="72"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7166"/>
                                        </p:tgtEl>
                                        <p:attrNameLst>
                                          <p:attrName>style.visibility</p:attrName>
                                        </p:attrNameLst>
                                      </p:cBhvr>
                                      <p:to>
                                        <p:strVal val="visible"/>
                                      </p:to>
                                    </p:set>
                                    <p:anim calcmode="lin" valueType="num">
                                      <p:cBhvr additive="base">
                                        <p:cTn id="77" dur="500" fill="hold"/>
                                        <p:tgtEl>
                                          <p:spTgt spid="177166"/>
                                        </p:tgtEl>
                                        <p:attrNameLst>
                                          <p:attrName>ppt_x</p:attrName>
                                        </p:attrNameLst>
                                      </p:cBhvr>
                                      <p:tavLst>
                                        <p:tav tm="0">
                                          <p:val>
                                            <p:strVal val="#ppt_x"/>
                                          </p:val>
                                        </p:tav>
                                        <p:tav tm="100000">
                                          <p:val>
                                            <p:strVal val="#ppt_x"/>
                                          </p:val>
                                        </p:tav>
                                      </p:tavLst>
                                    </p:anim>
                                    <p:anim calcmode="lin" valueType="num">
                                      <p:cBhvr additive="base">
                                        <p:cTn id="78" dur="500" fill="hold"/>
                                        <p:tgtEl>
                                          <p:spTgt spid="17716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grpId="0" nodeType="clickEffect">
                                  <p:stCondLst>
                                    <p:cond delay="0"/>
                                  </p:stCondLst>
                                  <p:childTnLst>
                                    <p:animScale>
                                      <p:cBhvr>
                                        <p:cTn id="82" dur="2000" fill="hold"/>
                                        <p:tgtEl>
                                          <p:spTgt spid="71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ldLvl="0" animBg="1"/>
      <p:bldP spid="177155" grpId="0" bldLvl="0" animBg="1"/>
      <p:bldP spid="177156" grpId="0" bldLvl="0" animBg="1"/>
      <p:bldP spid="177157" grpId="0" bldLvl="0" animBg="1"/>
      <p:bldP spid="177160" grpId="0" bldLvl="0" animBg="1"/>
      <p:bldP spid="177166" grpId="0" bldLvl="0" animBg="1"/>
      <p:bldP spid="177167" grpId="0"/>
      <p:bldP spid="177168" grpId="0"/>
      <p:bldP spid="177169" grpId="0"/>
      <p:bldP spid="177170" grpId="0"/>
      <p:bldP spid="177172" grpId="0"/>
      <p:bldP spid="177173" grpId="0"/>
      <p:bldP spid="16411" grpId="0"/>
      <p:bldP spid="16410" grpId="0"/>
      <p:bldP spid="71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占位符 2"/>
          <p:cNvSpPr>
            <a:spLocks noGrp="1"/>
          </p:cNvSpPr>
          <p:nvPr>
            <p:ph type="body" idx="1"/>
          </p:nvPr>
        </p:nvSpPr>
        <p:spPr>
          <a:xfrm>
            <a:off x="430530" y="1059815"/>
            <a:ext cx="8664575" cy="3397885"/>
          </a:xfrm>
        </p:spPr>
        <p:txBody>
          <a:bodyPr anchor="t">
            <a:normAutofit lnSpcReduction="10000"/>
          </a:bodyPr>
          <a:lstStyle/>
          <a:p>
            <a:endParaRPr lang="zh-CN" altLang="en-US" sz="3300" b="1">
              <a:solidFill>
                <a:srgbClr val="FF0000"/>
              </a:solidFill>
              <a:latin typeface="华文行楷" charset="-122"/>
              <a:ea typeface="华文行楷" charset="-122"/>
            </a:endParaRPr>
          </a:p>
          <a:p>
            <a:r>
              <a:rPr lang="zh-CN" altLang="en-US" sz="3300" b="1"/>
              <a:t>本单元</a:t>
            </a:r>
            <a:r>
              <a:rPr lang="zh-CN" altLang="en-US" sz="3300" b="1">
                <a:sym typeface="+mn-ea"/>
              </a:rPr>
              <a:t>第八课和综合探究修改内容达25处，</a:t>
            </a:r>
            <a:r>
              <a:rPr lang="zh-CN" altLang="en-US" sz="3300" b="1"/>
              <a:t>第九课、第十课大范围修订。</a:t>
            </a:r>
          </a:p>
          <a:p>
            <a:endParaRPr lang="zh-CN" altLang="en-US" sz="3300" b="1"/>
          </a:p>
        </p:txBody>
      </p:sp>
      <p:sp>
        <p:nvSpPr>
          <p:cNvPr id="8194" name="文本框 1"/>
          <p:cNvSpPr txBox="1"/>
          <p:nvPr/>
        </p:nvSpPr>
        <p:spPr>
          <a:xfrm>
            <a:off x="174625" y="119698"/>
            <a:ext cx="1560830" cy="457200"/>
          </a:xfrm>
          <a:prstGeom prst="rect">
            <a:avLst/>
          </a:prstGeom>
          <a:solidFill>
            <a:srgbClr val="ADFFD6"/>
          </a:solidFill>
          <a:ln w="9525">
            <a:noFill/>
            <a:miter/>
          </a:ln>
        </p:spPr>
        <p:txBody>
          <a:bodyPr wrap="none" anchor="t">
            <a:spAutoFit/>
          </a:bodyPr>
          <a:lstStyle/>
          <a:p>
            <a:pPr lvl="0"/>
            <a:r>
              <a:rPr lang="zh-CN" altLang="en-US" sz="2400" b="1">
                <a:solidFill>
                  <a:srgbClr val="FF0000"/>
                </a:solidFill>
                <a:latin typeface="黑体" pitchFamily="49" charset="-122"/>
                <a:ea typeface="黑体" pitchFamily="49" charset="-122"/>
                <a:sym typeface="Arial" charset="0"/>
              </a:rPr>
              <a:t> 教材修改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p:nvPr/>
        </p:nvSpPr>
        <p:spPr>
          <a:xfrm>
            <a:off x="1259602" y="576977"/>
            <a:ext cx="1039415" cy="3348038"/>
          </a:xfrm>
          <a:prstGeom prst="rect">
            <a:avLst/>
          </a:prstGeom>
          <a:gradFill rotWithShape="1">
            <a:gsLst>
              <a:gs pos="0">
                <a:srgbClr val="FBFB11"/>
              </a:gs>
              <a:gs pos="100000">
                <a:srgbClr val="838309"/>
              </a:gs>
            </a:gsLst>
            <a:lin ang="0"/>
            <a:tileRect/>
          </a:gradFill>
          <a:ln w="9525" cap="flat" cmpd="sng">
            <a:solidFill>
              <a:schemeClr val="tx1"/>
            </a:solidFill>
            <a:prstDash val="solid"/>
            <a:miter/>
            <a:headEnd type="none" w="med" len="med"/>
            <a:tailEnd type="none" w="med" len="med"/>
          </a:ln>
        </p:spPr>
        <p:txBody>
          <a:bodyPr wrap="none" anchor="ctr"/>
          <a:lstStyle/>
          <a:p>
            <a:pPr lvl="0" algn="ctr"/>
            <a:endParaRPr lang="zh-CN" altLang="zh-CN" sz="1350" dirty="0">
              <a:solidFill>
                <a:srgbClr val="FF0000"/>
              </a:solidFill>
              <a:latin typeface="Arial" pitchFamily="34" charset="0"/>
              <a:ea typeface="宋体" pitchFamily="2" charset="-122"/>
            </a:endParaRPr>
          </a:p>
        </p:txBody>
      </p:sp>
      <p:sp>
        <p:nvSpPr>
          <p:cNvPr id="9218" name="Rectangle 5"/>
          <p:cNvSpPr/>
          <p:nvPr/>
        </p:nvSpPr>
        <p:spPr>
          <a:xfrm>
            <a:off x="3703955" y="543640"/>
            <a:ext cx="1169194" cy="3348038"/>
          </a:xfrm>
          <a:prstGeom prst="rect">
            <a:avLst/>
          </a:prstGeom>
          <a:gradFill rotWithShape="1">
            <a:gsLst>
              <a:gs pos="0">
                <a:srgbClr val="FBFB11"/>
              </a:gs>
              <a:gs pos="100000">
                <a:srgbClr val="838309"/>
              </a:gs>
            </a:gsLst>
            <a:lin ang="0"/>
            <a:tileRect/>
          </a:gradFill>
          <a:ln w="9525" cap="flat" cmpd="sng">
            <a:solidFill>
              <a:schemeClr val="tx1"/>
            </a:solidFill>
            <a:prstDash val="solid"/>
            <a:miter/>
            <a:headEnd type="none" w="med" len="med"/>
            <a:tailEnd type="none" w="med" len="med"/>
          </a:ln>
        </p:spPr>
        <p:txBody>
          <a:bodyPr wrap="none" anchor="ctr"/>
          <a:lstStyle/>
          <a:p>
            <a:pPr lvl="0" algn="ctr"/>
            <a:endParaRPr lang="zh-CN" altLang="zh-CN" sz="1350" dirty="0">
              <a:latin typeface="Arial" pitchFamily="34" charset="0"/>
              <a:ea typeface="宋体" pitchFamily="2" charset="-122"/>
            </a:endParaRPr>
          </a:p>
        </p:txBody>
      </p:sp>
      <p:sp>
        <p:nvSpPr>
          <p:cNvPr id="9219" name="Rectangle 6"/>
          <p:cNvSpPr/>
          <p:nvPr/>
        </p:nvSpPr>
        <p:spPr>
          <a:xfrm>
            <a:off x="6349524" y="543640"/>
            <a:ext cx="1079897" cy="3348038"/>
          </a:xfrm>
          <a:prstGeom prst="rect">
            <a:avLst/>
          </a:prstGeom>
          <a:gradFill rotWithShape="1">
            <a:gsLst>
              <a:gs pos="0">
                <a:srgbClr val="FBFB11"/>
              </a:gs>
              <a:gs pos="100000">
                <a:srgbClr val="838309"/>
              </a:gs>
            </a:gsLst>
            <a:lin ang="0"/>
            <a:tileRect/>
          </a:gradFill>
          <a:ln w="9525" cap="flat" cmpd="sng">
            <a:solidFill>
              <a:schemeClr val="tx1"/>
            </a:solidFill>
            <a:prstDash val="solid"/>
            <a:miter/>
            <a:headEnd type="none" w="med" len="med"/>
            <a:tailEnd type="none" w="med" len="med"/>
          </a:ln>
        </p:spPr>
        <p:txBody>
          <a:bodyPr wrap="none" anchor="ctr"/>
          <a:lstStyle/>
          <a:p>
            <a:pPr lvl="0" algn="ctr"/>
            <a:endParaRPr lang="zh-CN" altLang="zh-CN" sz="1350" dirty="0">
              <a:latin typeface="Arial" pitchFamily="34" charset="0"/>
              <a:ea typeface="宋体" pitchFamily="2" charset="-122"/>
            </a:endParaRPr>
          </a:p>
        </p:txBody>
      </p:sp>
      <p:sp>
        <p:nvSpPr>
          <p:cNvPr id="9220" name="Text Box 8"/>
          <p:cNvSpPr txBox="1"/>
          <p:nvPr/>
        </p:nvSpPr>
        <p:spPr>
          <a:xfrm>
            <a:off x="1265555" y="647700"/>
            <a:ext cx="1097280" cy="457200"/>
          </a:xfrm>
          <a:prstGeom prst="rect">
            <a:avLst/>
          </a:prstGeom>
          <a:noFill/>
          <a:ln w="9525">
            <a:noFill/>
            <a:miter/>
          </a:ln>
        </p:spPr>
        <p:txBody>
          <a:bodyPr wrap="square" anchor="t">
            <a:spAutoFit/>
          </a:bodyPr>
          <a:lstStyle/>
          <a:p>
            <a:pPr lvl="0"/>
            <a:r>
              <a:rPr lang="zh-CN" altLang="en-US" sz="2400" dirty="0">
                <a:solidFill>
                  <a:schemeClr val="tx1"/>
                </a:solidFill>
                <a:latin typeface="Arial" pitchFamily="34" charset="0"/>
                <a:ea typeface="黑体" pitchFamily="49" charset="-122"/>
                <a:hlinkClick r:id="" action="ppaction://hlinkshowjump?jump=nextslide"/>
              </a:rPr>
              <a:t>第八课</a:t>
            </a:r>
          </a:p>
        </p:txBody>
      </p:sp>
      <p:sp>
        <p:nvSpPr>
          <p:cNvPr id="9221" name="Text Box 9"/>
          <p:cNvSpPr txBox="1"/>
          <p:nvPr/>
        </p:nvSpPr>
        <p:spPr>
          <a:xfrm>
            <a:off x="3757295" y="597535"/>
            <a:ext cx="1289685" cy="457200"/>
          </a:xfrm>
          <a:prstGeom prst="rect">
            <a:avLst/>
          </a:prstGeom>
          <a:noFill/>
          <a:ln w="9525">
            <a:noFill/>
            <a:miter/>
          </a:ln>
        </p:spPr>
        <p:txBody>
          <a:bodyPr wrap="square" anchor="t">
            <a:spAutoFit/>
          </a:bodyPr>
          <a:lstStyle/>
          <a:p>
            <a:pPr lvl="0">
              <a:spcBef>
                <a:spcPct val="50000"/>
              </a:spcBef>
            </a:pPr>
            <a:r>
              <a:rPr lang="zh-CN" altLang="en-US" sz="2400" dirty="0">
                <a:solidFill>
                  <a:schemeClr val="tx1"/>
                </a:solidFill>
                <a:latin typeface="Arial" pitchFamily="34" charset="0"/>
                <a:ea typeface="黑体" pitchFamily="49" charset="-122"/>
                <a:hlinkClick r:id="" action="ppaction://noaction"/>
              </a:rPr>
              <a:t>第九课</a:t>
            </a:r>
          </a:p>
        </p:txBody>
      </p:sp>
      <p:sp>
        <p:nvSpPr>
          <p:cNvPr id="9222" name="Text Box 10"/>
          <p:cNvSpPr txBox="1"/>
          <p:nvPr/>
        </p:nvSpPr>
        <p:spPr>
          <a:xfrm>
            <a:off x="6404610" y="597535"/>
            <a:ext cx="1316355" cy="457200"/>
          </a:xfrm>
          <a:prstGeom prst="rect">
            <a:avLst/>
          </a:prstGeom>
          <a:noFill/>
          <a:ln w="9525">
            <a:noFill/>
            <a:miter/>
          </a:ln>
        </p:spPr>
        <p:txBody>
          <a:bodyPr wrap="square" anchor="t">
            <a:spAutoFit/>
          </a:bodyPr>
          <a:lstStyle/>
          <a:p>
            <a:pPr lvl="0">
              <a:spcBef>
                <a:spcPct val="50000"/>
              </a:spcBef>
            </a:pPr>
            <a:r>
              <a:rPr lang="zh-CN" altLang="en-US" sz="2400" dirty="0">
                <a:solidFill>
                  <a:schemeClr val="tx1"/>
                </a:solidFill>
                <a:latin typeface="Arial" pitchFamily="34" charset="0"/>
                <a:ea typeface="黑体" pitchFamily="49" charset="-122"/>
                <a:hlinkClick r:id="" action="ppaction://noaction"/>
              </a:rPr>
              <a:t>第十课</a:t>
            </a:r>
          </a:p>
        </p:txBody>
      </p:sp>
      <p:sp>
        <p:nvSpPr>
          <p:cNvPr id="9223" name="Text Box 12"/>
          <p:cNvSpPr txBox="1"/>
          <p:nvPr/>
        </p:nvSpPr>
        <p:spPr>
          <a:xfrm>
            <a:off x="1455103" y="1148477"/>
            <a:ext cx="548640" cy="1927860"/>
          </a:xfrm>
          <a:prstGeom prst="rect">
            <a:avLst/>
          </a:prstGeom>
          <a:noFill/>
          <a:ln w="9525">
            <a:noFill/>
            <a:miter/>
          </a:ln>
        </p:spPr>
        <p:txBody>
          <a:bodyPr vert="eaVert" wrap="none" anchor="t">
            <a:spAutoFit/>
          </a:bodyPr>
          <a:lstStyle/>
          <a:p>
            <a:pPr lvl="0"/>
            <a:r>
              <a:rPr lang="zh-CN" altLang="en-US" sz="2400" b="1" dirty="0">
                <a:solidFill>
                  <a:srgbClr val="0000FF"/>
                </a:solidFill>
                <a:latin typeface="Arial" pitchFamily="34" charset="0"/>
                <a:ea typeface="宋体" pitchFamily="2" charset="-122"/>
              </a:rPr>
              <a:t>走进文化生活</a:t>
            </a:r>
          </a:p>
        </p:txBody>
      </p:sp>
      <p:sp>
        <p:nvSpPr>
          <p:cNvPr id="9224" name="Text Box 13"/>
          <p:cNvSpPr txBox="1"/>
          <p:nvPr/>
        </p:nvSpPr>
        <p:spPr>
          <a:xfrm>
            <a:off x="3728085" y="975995"/>
            <a:ext cx="914400" cy="2635250"/>
          </a:xfrm>
          <a:prstGeom prst="rect">
            <a:avLst/>
          </a:prstGeom>
          <a:noFill/>
          <a:ln w="9525">
            <a:noFill/>
            <a:miter/>
          </a:ln>
        </p:spPr>
        <p:txBody>
          <a:bodyPr vert="eaVert" wrap="square" anchor="t">
            <a:spAutoFit/>
          </a:bodyPr>
          <a:lstStyle/>
          <a:p>
            <a:pPr lvl="0">
              <a:spcBef>
                <a:spcPct val="50000"/>
              </a:spcBef>
            </a:pPr>
            <a:r>
              <a:rPr lang="zh-CN" altLang="en-US" sz="2400" b="1" dirty="0">
                <a:solidFill>
                  <a:srgbClr val="0000FF"/>
                </a:solidFill>
                <a:latin typeface="Arial" pitchFamily="34" charset="0"/>
                <a:ea typeface="宋体" pitchFamily="2" charset="-122"/>
              </a:rPr>
              <a:t>坚持</a:t>
            </a:r>
            <a:r>
              <a:rPr lang="zh-CN" altLang="en-US" sz="2400" b="1" dirty="0">
                <a:solidFill>
                  <a:srgbClr val="0000FF"/>
                </a:solidFill>
                <a:latin typeface="Arial" pitchFamily="34" charset="0"/>
                <a:ea typeface="宋体" pitchFamily="2" charset="-122"/>
                <a:sym typeface="Arial" charset="0"/>
              </a:rPr>
              <a:t>中国特色社会主义</a:t>
            </a:r>
            <a:r>
              <a:rPr lang="zh-CN" altLang="en-US" sz="2400" b="1" dirty="0">
                <a:solidFill>
                  <a:srgbClr val="0000FF"/>
                </a:solidFill>
                <a:latin typeface="Arial" pitchFamily="34" charset="0"/>
                <a:ea typeface="宋体" pitchFamily="2" charset="-122"/>
              </a:rPr>
              <a:t>文化发展道路</a:t>
            </a:r>
          </a:p>
        </p:txBody>
      </p:sp>
      <p:sp>
        <p:nvSpPr>
          <p:cNvPr id="9225" name="Text Box 14"/>
          <p:cNvSpPr txBox="1"/>
          <p:nvPr/>
        </p:nvSpPr>
        <p:spPr>
          <a:xfrm>
            <a:off x="6478905" y="1029335"/>
            <a:ext cx="914400" cy="2648585"/>
          </a:xfrm>
          <a:prstGeom prst="rect">
            <a:avLst/>
          </a:prstGeom>
          <a:noFill/>
          <a:ln w="9525">
            <a:noFill/>
            <a:miter/>
          </a:ln>
        </p:spPr>
        <p:txBody>
          <a:bodyPr vert="eaVert" wrap="square" anchor="t">
            <a:spAutoFit/>
          </a:bodyPr>
          <a:lstStyle/>
          <a:p>
            <a:pPr lvl="0">
              <a:spcBef>
                <a:spcPct val="50000"/>
              </a:spcBef>
            </a:pPr>
            <a:r>
              <a:rPr lang="zh-CN" altLang="en-US" sz="2400" b="1" dirty="0">
                <a:solidFill>
                  <a:srgbClr val="0000FF"/>
                </a:solidFill>
                <a:latin typeface="Arial" pitchFamily="34" charset="0"/>
                <a:ea typeface="宋体" pitchFamily="2" charset="-122"/>
              </a:rPr>
              <a:t>培育担当民族复兴大任的时代新人</a:t>
            </a:r>
          </a:p>
        </p:txBody>
      </p:sp>
      <p:sp>
        <p:nvSpPr>
          <p:cNvPr id="9226" name="AutoShape 16"/>
          <p:cNvSpPr/>
          <p:nvPr/>
        </p:nvSpPr>
        <p:spPr>
          <a:xfrm>
            <a:off x="2407365" y="1840230"/>
            <a:ext cx="1200150" cy="378619"/>
          </a:xfrm>
          <a:prstGeom prst="rightArrow">
            <a:avLst>
              <a:gd name="adj1" fmla="val 50000"/>
              <a:gd name="adj2" fmla="val 79010"/>
            </a:avLst>
          </a:prstGeom>
          <a:solidFill>
            <a:srgbClr val="C4C02A"/>
          </a:solidFill>
          <a:ln w="9525" cap="flat" cmpd="sng">
            <a:solidFill>
              <a:schemeClr val="tx1"/>
            </a:solidFill>
            <a:prstDash val="solid"/>
            <a:miter/>
            <a:headEnd type="none" w="med" len="med"/>
            <a:tailEnd type="none" w="med" len="med"/>
          </a:ln>
        </p:spPr>
        <p:txBody>
          <a:bodyPr wrap="none" anchor="ctr"/>
          <a:lstStyle/>
          <a:p>
            <a:pPr lvl="0"/>
            <a:endParaRPr lang="zh-CN" altLang="en-US" sz="1350" dirty="0">
              <a:latin typeface="Arial" pitchFamily="34" charset="0"/>
              <a:ea typeface="宋体" pitchFamily="2" charset="-122"/>
            </a:endParaRPr>
          </a:p>
        </p:txBody>
      </p:sp>
      <p:sp>
        <p:nvSpPr>
          <p:cNvPr id="9227" name="AutoShape 17"/>
          <p:cNvSpPr/>
          <p:nvPr/>
        </p:nvSpPr>
        <p:spPr>
          <a:xfrm>
            <a:off x="4945777" y="1840230"/>
            <a:ext cx="1257300" cy="355997"/>
          </a:xfrm>
          <a:prstGeom prst="rightArrow">
            <a:avLst>
              <a:gd name="adj1" fmla="val 50000"/>
              <a:gd name="adj2" fmla="val 88032"/>
            </a:avLst>
          </a:prstGeom>
          <a:solidFill>
            <a:srgbClr val="C4C02A"/>
          </a:solidFill>
          <a:ln w="9525" cap="flat" cmpd="sng">
            <a:solidFill>
              <a:schemeClr val="tx1"/>
            </a:solidFill>
            <a:prstDash val="solid"/>
            <a:miter/>
            <a:headEnd type="none" w="med" len="med"/>
            <a:tailEnd type="none" w="med" len="med"/>
          </a:ln>
        </p:spPr>
        <p:txBody>
          <a:bodyPr wrap="none" anchor="ctr"/>
          <a:lstStyle/>
          <a:p>
            <a:pPr lvl="0"/>
            <a:endParaRPr lang="zh-CN" altLang="en-US" sz="1350" dirty="0">
              <a:latin typeface="Arial" pitchFamily="34" charset="0"/>
              <a:ea typeface="宋体" pitchFamily="2" charset="-122"/>
            </a:endParaRPr>
          </a:p>
        </p:txBody>
      </p:sp>
      <p:sp>
        <p:nvSpPr>
          <p:cNvPr id="64528" name="圆角矩形标注 64527"/>
          <p:cNvSpPr/>
          <p:nvPr/>
        </p:nvSpPr>
        <p:spPr>
          <a:xfrm>
            <a:off x="6116320" y="3700145"/>
            <a:ext cx="2248535" cy="1410970"/>
          </a:xfrm>
          <a:prstGeom prst="wedgeRoundRectCallout">
            <a:avLst>
              <a:gd name="adj1" fmla="val -18153"/>
              <a:gd name="adj2" fmla="val -65685"/>
              <a:gd name="adj3" fmla="val 16667"/>
            </a:avLst>
          </a:prstGeom>
          <a:solidFill>
            <a:srgbClr val="A6DB9D"/>
          </a:solidFill>
          <a:ln w="9525" cap="flat" cmpd="sng">
            <a:solidFill>
              <a:schemeClr val="tx1"/>
            </a:solidFill>
            <a:prstDash val="solid"/>
            <a:miter/>
            <a:headEnd type="none" w="med" len="med"/>
            <a:tailEnd type="none" w="med" len="med"/>
          </a:ln>
        </p:spPr>
        <p:txBody>
          <a:bodyPr anchor="t"/>
          <a:lstStyle/>
          <a:p>
            <a:pPr lvl="0" algn="ctr"/>
            <a:r>
              <a:rPr lang="zh-CN" altLang="en-US" sz="2000" b="1" dirty="0">
                <a:solidFill>
                  <a:srgbClr val="000000"/>
                </a:solidFill>
                <a:latin typeface="Arial" pitchFamily="34" charset="0"/>
                <a:ea typeface="黑体" pitchFamily="49" charset="-122"/>
              </a:rPr>
              <a:t>分别从</a:t>
            </a:r>
            <a:r>
              <a:rPr lang="zh-CN" altLang="en-US" sz="2000" b="1" dirty="0">
                <a:solidFill>
                  <a:srgbClr val="FF0000"/>
                </a:solidFill>
                <a:latin typeface="Arial" pitchFamily="34" charset="0"/>
                <a:ea typeface="黑体" pitchFamily="49" charset="-122"/>
              </a:rPr>
              <a:t>国家和个人</a:t>
            </a:r>
            <a:r>
              <a:rPr lang="zh-CN" altLang="en-US" sz="2000" b="1" dirty="0">
                <a:solidFill>
                  <a:schemeClr val="tx1"/>
                </a:solidFill>
                <a:latin typeface="Arial" pitchFamily="34" charset="0"/>
                <a:ea typeface="黑体" pitchFamily="49" charset="-122"/>
              </a:rPr>
              <a:t>两个层面分析</a:t>
            </a:r>
            <a:r>
              <a:rPr lang="zh-CN" altLang="en-US" sz="2000" b="1" dirty="0">
                <a:solidFill>
                  <a:srgbClr val="FF0000"/>
                </a:solidFill>
                <a:latin typeface="Arial" pitchFamily="34" charset="0"/>
                <a:ea typeface="黑体" pitchFamily="49" charset="-122"/>
              </a:rPr>
              <a:t>怎样加强</a:t>
            </a:r>
            <a:r>
              <a:rPr lang="zh-CN" altLang="en-US" sz="2000" b="1" dirty="0">
                <a:solidFill>
                  <a:srgbClr val="000000"/>
                </a:solidFill>
                <a:latin typeface="Arial" pitchFamily="34" charset="0"/>
                <a:ea typeface="黑体" pitchFamily="49" charset="-122"/>
              </a:rPr>
              <a:t>文化建设（</a:t>
            </a:r>
            <a:r>
              <a:rPr lang="zh-CN" altLang="en-US" sz="2000" b="1" dirty="0">
                <a:solidFill>
                  <a:srgbClr val="FF3300"/>
                </a:solidFill>
                <a:latin typeface="Arial" pitchFamily="34" charset="0"/>
                <a:ea typeface="黑体" pitchFamily="49" charset="-122"/>
              </a:rPr>
              <a:t>如何</a:t>
            </a:r>
            <a:r>
              <a:rPr lang="zh-CN" altLang="en-US" sz="2000" b="1" dirty="0">
                <a:solidFill>
                  <a:srgbClr val="000000"/>
                </a:solidFill>
                <a:latin typeface="Arial" pitchFamily="34" charset="0"/>
                <a:ea typeface="黑体" pitchFamily="49" charset="-122"/>
              </a:rPr>
              <a:t>建设）</a:t>
            </a:r>
          </a:p>
        </p:txBody>
      </p:sp>
      <p:sp>
        <p:nvSpPr>
          <p:cNvPr id="9229" name="文本框 177170"/>
          <p:cNvSpPr txBox="1"/>
          <p:nvPr/>
        </p:nvSpPr>
        <p:spPr>
          <a:xfrm>
            <a:off x="113824" y="105093"/>
            <a:ext cx="2163366" cy="457200"/>
          </a:xfrm>
          <a:prstGeom prst="rect">
            <a:avLst/>
          </a:prstGeom>
          <a:solidFill>
            <a:srgbClr val="ADFFD6"/>
          </a:solidFill>
          <a:ln w="9525">
            <a:noFill/>
            <a:miter/>
          </a:ln>
        </p:spPr>
        <p:txBody>
          <a:bodyPr wrap="square" anchor="t">
            <a:spAutoFit/>
          </a:bodyPr>
          <a:lstStyle/>
          <a:p>
            <a:pPr lvl="0">
              <a:spcBef>
                <a:spcPct val="50000"/>
              </a:spcBef>
            </a:pPr>
            <a:r>
              <a:rPr lang="zh-CN" altLang="en-US" sz="2400" b="1" dirty="0">
                <a:solidFill>
                  <a:srgbClr val="FF0000"/>
                </a:solidFill>
                <a:latin typeface="Arial" pitchFamily="34" charset="0"/>
                <a:ea typeface="黑体" pitchFamily="49" charset="-122"/>
                <a:sym typeface="Arial" charset="0"/>
              </a:rPr>
              <a:t>单元逻辑框架</a:t>
            </a:r>
            <a:endParaRPr lang="zh-CN" altLang="en-US" sz="2400" b="1" dirty="0">
              <a:solidFill>
                <a:srgbClr val="FF0000"/>
              </a:solidFill>
              <a:latin typeface="Arial" pitchFamily="34" charset="0"/>
              <a:ea typeface="宋体" pitchFamily="2" charset="-122"/>
            </a:endParaRPr>
          </a:p>
        </p:txBody>
      </p:sp>
      <p:sp>
        <p:nvSpPr>
          <p:cNvPr id="2" name="圆角矩形标注 1"/>
          <p:cNvSpPr/>
          <p:nvPr/>
        </p:nvSpPr>
        <p:spPr>
          <a:xfrm>
            <a:off x="400050" y="3743960"/>
            <a:ext cx="2449195" cy="1397635"/>
          </a:xfrm>
          <a:prstGeom prst="wedgeRoundRectCallout">
            <a:avLst>
              <a:gd name="adj1" fmla="val -18153"/>
              <a:gd name="adj2" fmla="val -65685"/>
              <a:gd name="adj3" fmla="val 16667"/>
            </a:avLst>
          </a:prstGeom>
          <a:solidFill>
            <a:srgbClr val="A6DB9D"/>
          </a:solidFill>
          <a:ln w="9525" cap="flat" cmpd="sng">
            <a:solidFill>
              <a:schemeClr val="tx1"/>
            </a:solidFill>
            <a:prstDash val="solid"/>
            <a:miter/>
            <a:headEnd type="none" w="med" len="med"/>
            <a:tailEnd type="none" w="med" len="med"/>
          </a:ln>
        </p:spPr>
        <p:txBody>
          <a:bodyPr anchor="t"/>
          <a:lstStyle/>
          <a:p>
            <a:pPr lvl="0" algn="ctr"/>
            <a:r>
              <a:rPr lang="zh-CN" altLang="en-US" sz="2000" b="1" dirty="0">
                <a:solidFill>
                  <a:srgbClr val="000000"/>
                </a:solidFill>
                <a:latin typeface="Arial" pitchFamily="34" charset="0"/>
                <a:ea typeface="黑体" pitchFamily="49" charset="-122"/>
                <a:sym typeface="Arial" charset="0"/>
              </a:rPr>
              <a:t>从</a:t>
            </a:r>
            <a:r>
              <a:rPr lang="zh-CN" altLang="en-US" sz="2000" b="1" dirty="0">
                <a:solidFill>
                  <a:srgbClr val="FF0000"/>
                </a:solidFill>
                <a:latin typeface="Arial" pitchFamily="34" charset="0"/>
                <a:ea typeface="黑体" pitchFamily="49" charset="-122"/>
                <a:sym typeface="Arial" charset="0"/>
              </a:rPr>
              <a:t>个人</a:t>
            </a:r>
            <a:r>
              <a:rPr lang="zh-CN" altLang="en-US" sz="2000" b="1" dirty="0">
                <a:latin typeface="Arial" pitchFamily="34" charset="0"/>
                <a:ea typeface="黑体" pitchFamily="49" charset="-122"/>
                <a:sym typeface="Arial" charset="0"/>
              </a:rPr>
              <a:t>生活层</a:t>
            </a:r>
            <a:r>
              <a:rPr lang="zh-CN" altLang="en-US" sz="2000" b="1" dirty="0">
                <a:solidFill>
                  <a:srgbClr val="000000"/>
                </a:solidFill>
                <a:latin typeface="Arial" pitchFamily="34" charset="0"/>
                <a:ea typeface="黑体" pitchFamily="49" charset="-122"/>
                <a:sym typeface="Arial" charset="0"/>
              </a:rPr>
              <a:t>面，分析当代文化生活的现象和特点</a:t>
            </a:r>
            <a:endParaRPr lang="zh-CN" altLang="en-US" sz="2000" b="1" dirty="0">
              <a:solidFill>
                <a:srgbClr val="000000"/>
              </a:solidFill>
              <a:latin typeface="Arial" pitchFamily="34" charset="0"/>
              <a:ea typeface="黑体" pitchFamily="49" charset="-122"/>
            </a:endParaRPr>
          </a:p>
          <a:p>
            <a:pPr lvl="0" algn="ctr"/>
            <a:r>
              <a:rPr lang="zh-CN" altLang="en-US" sz="2000" b="1" dirty="0">
                <a:solidFill>
                  <a:srgbClr val="000000"/>
                </a:solidFill>
                <a:latin typeface="Arial" pitchFamily="34" charset="0"/>
                <a:ea typeface="黑体" pitchFamily="49" charset="-122"/>
                <a:sym typeface="Arial" charset="0"/>
              </a:rPr>
              <a:t>（</a:t>
            </a:r>
            <a:r>
              <a:rPr lang="zh-CN" altLang="en-US" sz="2000" b="1" dirty="0">
                <a:solidFill>
                  <a:srgbClr val="FF3300"/>
                </a:solidFill>
                <a:latin typeface="Arial" pitchFamily="34" charset="0"/>
                <a:ea typeface="黑体" pitchFamily="49" charset="-122"/>
                <a:sym typeface="Arial" charset="0"/>
              </a:rPr>
              <a:t>为什么</a:t>
            </a:r>
            <a:r>
              <a:rPr lang="zh-CN" altLang="en-US" sz="2000" b="1" dirty="0">
                <a:solidFill>
                  <a:srgbClr val="000000"/>
                </a:solidFill>
                <a:latin typeface="Arial" pitchFamily="34" charset="0"/>
                <a:ea typeface="黑体" pitchFamily="49" charset="-122"/>
                <a:sym typeface="Arial" charset="0"/>
              </a:rPr>
              <a:t>建设</a:t>
            </a:r>
            <a:r>
              <a:rPr lang="zh-CN" altLang="en-US" sz="2000" dirty="0">
                <a:solidFill>
                  <a:srgbClr val="000000"/>
                </a:solidFill>
                <a:latin typeface="Arial" pitchFamily="34" charset="0"/>
                <a:ea typeface="黑体" pitchFamily="49" charset="-122"/>
                <a:sym typeface="Arial" charset="0"/>
              </a:rPr>
              <a:t>）</a:t>
            </a:r>
            <a:endParaRPr lang="zh-CN" altLang="en-US" sz="2000" b="1" dirty="0">
              <a:solidFill>
                <a:srgbClr val="000000"/>
              </a:solidFill>
              <a:latin typeface="Arial" pitchFamily="34" charset="0"/>
              <a:ea typeface="黑体" pitchFamily="49" charset="-122"/>
              <a:sym typeface="Arial" charset="0"/>
            </a:endParaRPr>
          </a:p>
        </p:txBody>
      </p:sp>
      <p:sp>
        <p:nvSpPr>
          <p:cNvPr id="3" name="圆角矩形标注 2"/>
          <p:cNvSpPr/>
          <p:nvPr/>
        </p:nvSpPr>
        <p:spPr>
          <a:xfrm>
            <a:off x="3032760" y="3690620"/>
            <a:ext cx="2950845" cy="1354455"/>
          </a:xfrm>
          <a:prstGeom prst="wedgeRoundRectCallout">
            <a:avLst>
              <a:gd name="adj1" fmla="val -18153"/>
              <a:gd name="adj2" fmla="val -65685"/>
              <a:gd name="adj3" fmla="val 16667"/>
            </a:avLst>
          </a:prstGeom>
          <a:solidFill>
            <a:srgbClr val="A6DB9D"/>
          </a:solidFill>
          <a:ln w="9525" cap="flat" cmpd="sng">
            <a:solidFill>
              <a:schemeClr val="tx1"/>
            </a:solidFill>
            <a:prstDash val="solid"/>
            <a:miter/>
            <a:headEnd type="none" w="med" len="med"/>
            <a:tailEnd type="none" w="med" len="med"/>
          </a:ln>
        </p:spPr>
        <p:txBody>
          <a:bodyPr anchor="t"/>
          <a:lstStyle/>
          <a:p>
            <a:pPr lvl="0" algn="ctr"/>
            <a:r>
              <a:rPr lang="zh-CN" altLang="en-US" sz="2000" b="1" dirty="0">
                <a:solidFill>
                  <a:srgbClr val="000000"/>
                </a:solidFill>
                <a:latin typeface="Arial" pitchFamily="34" charset="0"/>
                <a:ea typeface="黑体" pitchFamily="49" charset="-122"/>
                <a:sym typeface="Arial" charset="0"/>
              </a:rPr>
              <a:t>从</a:t>
            </a:r>
            <a:r>
              <a:rPr lang="zh-CN" altLang="en-US" sz="2000" b="1" dirty="0">
                <a:solidFill>
                  <a:srgbClr val="FF0000"/>
                </a:solidFill>
                <a:latin typeface="Arial" pitchFamily="34" charset="0"/>
                <a:ea typeface="黑体" pitchFamily="49" charset="-122"/>
                <a:sym typeface="Arial" charset="0"/>
              </a:rPr>
              <a:t>国家</a:t>
            </a:r>
            <a:r>
              <a:rPr lang="zh-CN" altLang="en-US" sz="2000" b="1" dirty="0">
                <a:solidFill>
                  <a:srgbClr val="000000"/>
                </a:solidFill>
                <a:latin typeface="Arial" pitchFamily="34" charset="0"/>
                <a:ea typeface="黑体" pitchFamily="49" charset="-122"/>
                <a:sym typeface="Arial" charset="0"/>
              </a:rPr>
              <a:t>层面，分析文化建设的目标和发展道路</a:t>
            </a:r>
            <a:endParaRPr lang="zh-CN" altLang="en-US" sz="2000" b="1" dirty="0">
              <a:solidFill>
                <a:srgbClr val="000000"/>
              </a:solidFill>
              <a:latin typeface="Arial" pitchFamily="34" charset="0"/>
              <a:ea typeface="黑体" pitchFamily="49" charset="-122"/>
            </a:endParaRPr>
          </a:p>
          <a:p>
            <a:pPr lvl="0" algn="ctr"/>
            <a:r>
              <a:rPr lang="zh-CN" altLang="en-US" sz="2000" b="1" dirty="0">
                <a:solidFill>
                  <a:srgbClr val="000000"/>
                </a:solidFill>
                <a:latin typeface="Arial" pitchFamily="34" charset="0"/>
                <a:ea typeface="黑体" pitchFamily="49" charset="-122"/>
                <a:sym typeface="Arial" charset="0"/>
              </a:rPr>
              <a:t>（建设</a:t>
            </a:r>
            <a:r>
              <a:rPr lang="zh-CN" altLang="en-US" sz="2000" b="1" dirty="0">
                <a:solidFill>
                  <a:srgbClr val="FF3300"/>
                </a:solidFill>
                <a:latin typeface="Arial" pitchFamily="34" charset="0"/>
                <a:ea typeface="黑体" pitchFamily="49" charset="-122"/>
                <a:sym typeface="Arial" charset="0"/>
              </a:rPr>
              <a:t>什么样</a:t>
            </a:r>
            <a:r>
              <a:rPr lang="zh-CN" altLang="en-US" sz="2000" b="1" dirty="0">
                <a:solidFill>
                  <a:srgbClr val="000000"/>
                </a:solidFill>
                <a:latin typeface="Arial" pitchFamily="34" charset="0"/>
                <a:ea typeface="黑体" pitchFamily="49" charset="-122"/>
                <a:sym typeface="Arial" charset="0"/>
              </a:rPr>
              <a:t>的文化）</a:t>
            </a:r>
            <a:endParaRPr lang="zh-CN" altLang="en-US" sz="2000" b="1" dirty="0">
              <a:solidFill>
                <a:srgbClr val="000000"/>
              </a:solidFill>
              <a:latin typeface="Arial" pitchFamily="34" charset="0"/>
              <a:ea typeface="黑体" pitchFamily="49" charset="-122"/>
              <a:sym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28"/>
                                        </p:tgtEl>
                                        <p:attrNameLst>
                                          <p:attrName>style.visibility</p:attrName>
                                        </p:attrNameLst>
                                      </p:cBhvr>
                                      <p:to>
                                        <p:strVal val="visible"/>
                                      </p:to>
                                    </p:set>
                                    <p:animEffect transition="in" filter="blinds(horizontal)">
                                      <p:cBhvr>
                                        <p:cTn id="17" dur="500"/>
                                        <p:tgtEl>
                                          <p:spTgt spid="6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bldLvl="0" animBg="1"/>
      <p:bldP spid="2" grpId="0" bldLvl="0"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18666" y="22940"/>
            <a:ext cx="1638300" cy="369094"/>
          </a:xfrm>
          <a:solidFill>
            <a:srgbClr val="ADFFD6"/>
          </a:solidFill>
        </p:spPr>
        <p:txBody>
          <a:bodyPr anchor="t">
            <a:normAutofit fontScale="90000"/>
          </a:bodyPr>
          <a:lstStyle/>
          <a:p>
            <a:r>
              <a:rPr lang="zh-CN" altLang="en-US" sz="2400" b="1">
                <a:solidFill>
                  <a:srgbClr val="FF0000"/>
                </a:solidFill>
              </a:rPr>
              <a:t>考情探究</a:t>
            </a:r>
          </a:p>
        </p:txBody>
      </p:sp>
      <p:graphicFrame>
        <p:nvGraphicFramePr>
          <p:cNvPr id="2" name="表格 -1"/>
          <p:cNvGraphicFramePr/>
          <p:nvPr/>
        </p:nvGraphicFramePr>
        <p:xfrm>
          <a:off x="132715" y="424180"/>
          <a:ext cx="8973185" cy="4853305"/>
        </p:xfrm>
        <a:graphic>
          <a:graphicData uri="http://schemas.openxmlformats.org/drawingml/2006/table">
            <a:tbl>
              <a:tblPr firstRow="1" bandRow="1">
                <a:tableStyleId>{5940675A-B579-460E-94D1-54222C63F5DA}</a:tableStyleId>
              </a:tblPr>
              <a:tblGrid>
                <a:gridCol w="1226820"/>
                <a:gridCol w="2982595"/>
                <a:gridCol w="1326515"/>
                <a:gridCol w="727075"/>
                <a:gridCol w="2710180"/>
              </a:tblGrid>
              <a:tr h="374015">
                <a:tc rowSpan="2">
                  <a:txBody>
                    <a:bodyPr/>
                    <a:lstStyle/>
                    <a:p>
                      <a:pPr marL="0" indent="0" algn="ctr">
                        <a:buNone/>
                      </a:pPr>
                      <a:r>
                        <a:rPr lang="zh-CN" altLang="en-US" sz="2000" b="1" u="none">
                          <a:latin typeface="Calibri" pitchFamily="34" charset="0"/>
                          <a:ea typeface="Calibri" pitchFamily="34" charset="0"/>
                          <a:cs typeface="Calibri" pitchFamily="34" charset="0"/>
                        </a:rPr>
                        <a:t>考点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marL="0" indent="0" algn="ctr">
                        <a:buNone/>
                      </a:pPr>
                      <a:r>
                        <a:rPr lang="zh-CN" altLang="en-US" sz="2000" b="1" u="none">
                          <a:latin typeface="Calibri" pitchFamily="34" charset="0"/>
                          <a:ea typeface="Calibri" pitchFamily="34" charset="0"/>
                          <a:cs typeface="Calibri" pitchFamily="34" charset="0"/>
                        </a:rPr>
                        <a:t>考查内容</a:t>
                      </a:r>
                    </a:p>
                  </a:txBody>
                  <a:tcPr marL="0" marR="0" marT="0" marB="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p>
                      <a:pPr marL="0" indent="0" algn="ctr">
                        <a:buNone/>
                      </a:pPr>
                      <a:r>
                        <a:rPr lang="en-US" altLang="zh-CN" sz="2000" b="1" u="none">
                          <a:latin typeface="NEU-BZ-S92" charset="0"/>
                          <a:ea typeface="NEU-BZ-S92" charset="0"/>
                          <a:cs typeface="NEU-BZ-S92" charset="0"/>
                        </a:rPr>
                        <a:t>5</a:t>
                      </a:r>
                      <a:r>
                        <a:rPr lang="zh-CN" altLang="en-US" sz="2000" b="1" u="none">
                          <a:latin typeface="Calibri" pitchFamily="34" charset="0"/>
                          <a:ea typeface="Calibri" pitchFamily="34" charset="0"/>
                          <a:cs typeface="Calibri" pitchFamily="34" charset="0"/>
                        </a:rPr>
                        <a:t>年考情</a:t>
                      </a:r>
                      <a:endParaRPr lang="zh-CN" altLang="en-US" sz="2000" b="1" u="none">
                        <a:latin typeface="NEU-BZ-S92" charset="0"/>
                        <a:ea typeface="NEU-BZ-S92" charset="0"/>
                        <a:cs typeface="NEU-BZ-S92" charset="0"/>
                      </a:endParaRP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alpha val="0"/>
                      </a:scheme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480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cap="flat">
                      <a:noFill/>
                    </a:lnR>
                    <a:lnB w="12700" cap="flat" cmpd="sng">
                      <a:solidFill>
                        <a:srgbClr val="000000"/>
                      </a:solidFill>
                      <a:prstDash val="solid"/>
                      <a:headEnd type="none" w="med" len="med"/>
                      <a:tailEnd type="none" w="med" len="med"/>
                    </a:lnB>
                  </a:tcPr>
                </a:tc>
                <a:tc>
                  <a:txBody>
                    <a:bodyPr/>
                    <a:lstStyle/>
                    <a:p>
                      <a:pPr marL="0" indent="0" algn="ctr">
                        <a:buNone/>
                      </a:pPr>
                      <a:r>
                        <a:rPr lang="zh-CN" altLang="en-US" sz="2000" b="1" u="none">
                          <a:latin typeface="Calibri" pitchFamily="34" charset="0"/>
                          <a:ea typeface="Calibri" pitchFamily="34" charset="0"/>
                          <a:cs typeface="Calibri" pitchFamily="34" charset="0"/>
                        </a:rPr>
                        <a:t>考题示例</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2000" b="1" u="none">
                          <a:latin typeface="Calibri" pitchFamily="34" charset="0"/>
                          <a:ea typeface="Calibri" pitchFamily="34" charset="0"/>
                          <a:cs typeface="Calibri" pitchFamily="34" charset="0"/>
                        </a:rPr>
                        <a:t>题型</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2000" b="1" u="none">
                          <a:latin typeface="Calibri" pitchFamily="34" charset="0"/>
                          <a:ea typeface="Calibri" pitchFamily="34" charset="0"/>
                          <a:cs typeface="Calibri" pitchFamily="34" charset="0"/>
                        </a:rPr>
                        <a:t>考查方式</a:t>
                      </a: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19200">
                <a:tc>
                  <a:txBody>
                    <a:bodyPr/>
                    <a:lstStyle/>
                    <a:p>
                      <a:pPr marL="0" indent="0" algn="l">
                        <a:buNone/>
                      </a:pPr>
                      <a:r>
                        <a:rPr lang="zh-CN" altLang="en-US" sz="1800" b="1" u="none">
                          <a:latin typeface="Calibri" pitchFamily="34" charset="0"/>
                          <a:ea typeface="Calibri" pitchFamily="34" charset="0"/>
                          <a:cs typeface="Calibri" pitchFamily="34" charset="0"/>
                        </a:rPr>
                        <a:t>走进文化生活</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2000" b="1" u="none">
                          <a:latin typeface="Calibri" pitchFamily="34" charset="0"/>
                          <a:ea typeface="Calibri" pitchFamily="34" charset="0"/>
                          <a:cs typeface="Calibri" pitchFamily="34" charset="0"/>
                        </a:rPr>
                        <a:t>文化市场的自发性与传媒商业性的影响</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发展大众文化的要求</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如何看待落后文化和腐朽文化</a:t>
                      </a:r>
                    </a:p>
                  </a:txBody>
                  <a:tcPr marL="0" marR="0" marT="0" marB="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2000" b="1" u="none">
                          <a:latin typeface="Calibri" pitchFamily="34" charset="0"/>
                          <a:ea typeface="Calibri" pitchFamily="34" charset="0"/>
                          <a:cs typeface="Calibri" pitchFamily="34" charset="0"/>
                        </a:rPr>
                        <a:t>—</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2000" b="1" u="none">
                          <a:latin typeface="Calibri" pitchFamily="34" charset="0"/>
                          <a:ea typeface="Calibri" pitchFamily="34" charset="0"/>
                          <a:cs typeface="Calibri" pitchFamily="34" charset="0"/>
                        </a:rPr>
                        <a:t>—</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en-US" altLang="zh-CN" sz="2000" b="1" u="none">
                          <a:latin typeface="Calibri" pitchFamily="34" charset="0"/>
                          <a:ea typeface="Calibri" pitchFamily="34" charset="0"/>
                          <a:cs typeface="Calibri" pitchFamily="34" charset="0"/>
                        </a:rPr>
                        <a:t>—</a:t>
                      </a: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rowSpan="2">
                  <a:txBody>
                    <a:bodyPr/>
                    <a:lstStyle/>
                    <a:p>
                      <a:pPr marL="0" indent="0" algn="l">
                        <a:buNone/>
                      </a:pPr>
                      <a:r>
                        <a:rPr lang="zh-CN" altLang="en-US" sz="1800" b="1" u="none">
                          <a:latin typeface="Calibri" pitchFamily="34" charset="0"/>
                          <a:ea typeface="Calibri" pitchFamily="34" charset="0"/>
                          <a:cs typeface="Calibri" pitchFamily="34" charset="0"/>
                        </a:rPr>
                        <a:t>坚持中国特色社会主义文化发展道路</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rowSpan="2">
                  <a:txBody>
                    <a:bodyPr/>
                    <a:lstStyle/>
                    <a:p>
                      <a:pPr marL="0" indent="0" algn="l">
                        <a:buNone/>
                      </a:pPr>
                      <a:r>
                        <a:rPr lang="zh-CN" altLang="en-US" sz="2000" b="1" u="none">
                          <a:latin typeface="Calibri" pitchFamily="34" charset="0"/>
                          <a:ea typeface="Calibri" pitchFamily="34" charset="0"/>
                          <a:cs typeface="Calibri" pitchFamily="34" charset="0"/>
                        </a:rPr>
                        <a:t>建设社会主义文化强国</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坚持社会主义核心价值体系</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坚定文化自信</a:t>
                      </a:r>
                    </a:p>
                  </a:txBody>
                  <a:tcPr marL="0" marR="0" marT="0" marB="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cap="flat">
                      <a:noFill/>
                    </a:lnB>
                    <a:lnTlToBr>
                      <a:noFill/>
                    </a:lnTlToBr>
                    <a:lnBlToTr>
                      <a:noFill/>
                    </a:lnBlToTr>
                    <a:noFill/>
                  </a:tcPr>
                </a:tc>
                <a:tc>
                  <a:txBody>
                    <a:bodyPr/>
                    <a:lstStyle/>
                    <a:p>
                      <a:pPr marL="0" indent="0" algn="l">
                        <a:buNone/>
                      </a:pPr>
                      <a:r>
                        <a:rPr lang="en-US" altLang="zh-CN" sz="2000" b="1" u="none">
                          <a:latin typeface="NEU-BZ-S92" charset="0"/>
                          <a:ea typeface="NEU-BZ-S92" charset="0"/>
                          <a:cs typeface="NEU-BZ-S92" charset="0"/>
                        </a:rPr>
                        <a:t>2018</a:t>
                      </a:r>
                      <a:r>
                        <a:rPr lang="zh-CN" altLang="en-US" sz="2000" b="1" u="none">
                          <a:latin typeface="Calibri" pitchFamily="34" charset="0"/>
                          <a:ea typeface="Calibri" pitchFamily="34" charset="0"/>
                          <a:cs typeface="Calibri" pitchFamily="34" charset="0"/>
                        </a:rPr>
                        <a:t>北京文综</a:t>
                      </a:r>
                      <a:r>
                        <a:rPr lang="en-US" altLang="zh-CN" sz="2000" b="1" u="none">
                          <a:latin typeface="NEU-BZ-S92" charset="0"/>
                          <a:ea typeface="NEU-BZ-S92" charset="0"/>
                          <a:cs typeface="NEU-BZ-S92" charset="0"/>
                        </a:rPr>
                        <a:t>26</a:t>
                      </a:r>
                      <a:endParaRPr lang="zh-CN" altLang="en-US" sz="2000" b="1" u="none">
                        <a:latin typeface="NEU-BZ-S92" charset="0"/>
                        <a:ea typeface="NEU-BZ-S92" charset="0"/>
                        <a:cs typeface="NEU-BZ-S92" charset="0"/>
                      </a:endParaRP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2000" b="1" u="none">
                          <a:solidFill>
                            <a:srgbClr val="FF0000"/>
                          </a:solidFill>
                          <a:latin typeface="Calibri" pitchFamily="34" charset="0"/>
                          <a:ea typeface="Calibri" pitchFamily="34" charset="0"/>
                          <a:cs typeface="Calibri" pitchFamily="34" charset="0"/>
                        </a:rPr>
                        <a:t>选择题</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2000" b="1" u="none">
                          <a:latin typeface="Calibri" pitchFamily="34" charset="0"/>
                          <a:ea typeface="Calibri" pitchFamily="34" charset="0"/>
                          <a:cs typeface="Calibri" pitchFamily="34" charset="0"/>
                        </a:rPr>
                        <a:t>本题通过巨幅长卷</a:t>
                      </a:r>
                      <a:r>
                        <a:rPr lang="en-US" altLang="zh-CN" sz="2000" b="1" u="none">
                          <a:latin typeface="Calibri" pitchFamily="34" charset="0"/>
                          <a:ea typeface="Calibri" pitchFamily="34" charset="0"/>
                          <a:cs typeface="Calibri" pitchFamily="34" charset="0"/>
                        </a:rPr>
                        <a:t>《</a:t>
                      </a:r>
                      <a:r>
                        <a:rPr lang="zh-CN" altLang="en-US" sz="2000" b="1" u="none">
                          <a:latin typeface="Calibri" pitchFamily="34" charset="0"/>
                          <a:ea typeface="Calibri" pitchFamily="34" charset="0"/>
                          <a:cs typeface="Calibri" pitchFamily="34" charset="0"/>
                        </a:rPr>
                        <a:t>长江万里图</a:t>
                      </a:r>
                      <a:r>
                        <a:rPr lang="en-US" altLang="zh-CN" sz="2000" b="1" u="none">
                          <a:latin typeface="Calibri" pitchFamily="34" charset="0"/>
                          <a:ea typeface="Calibri" pitchFamily="34" charset="0"/>
                          <a:cs typeface="Calibri" pitchFamily="34" charset="0"/>
                        </a:rPr>
                        <a:t>》</a:t>
                      </a:r>
                      <a:r>
                        <a:rPr lang="zh-CN" altLang="en-US" sz="2000" b="1" u="none">
                          <a:latin typeface="Calibri" pitchFamily="34" charset="0"/>
                          <a:ea typeface="Calibri" pitchFamily="34" charset="0"/>
                          <a:cs typeface="Calibri" pitchFamily="34" charset="0"/>
                        </a:rPr>
                        <a:t>考查文化自信等知识</a:t>
                      </a: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151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cap="flat">
                      <a:noFill/>
                    </a:lnB>
                  </a:tcPr>
                </a:tc>
                <a:tc vMerge="1">
                  <a:txBody>
                    <a:bodyPr/>
                    <a:lstStyle/>
                    <a:p>
                      <a:endParaRPr lang="zh-CN"/>
                    </a:p>
                  </a:txBody>
                  <a:tcPr>
                    <a:lnL w="12700" cap="flat" cmpd="sng">
                      <a:solidFill>
                        <a:srgbClr val="000000"/>
                      </a:solidFill>
                      <a:prstDash val="solid"/>
                      <a:headEnd type="none" w="med" len="med"/>
                      <a:tailEnd type="none" w="med" len="med"/>
                    </a:lnL>
                    <a:lnR cap="flat">
                      <a:noFill/>
                    </a:lnR>
                    <a:lnB cap="flat">
                      <a:noFill/>
                    </a:lnB>
                  </a:tcPr>
                </a:tc>
                <a:tc>
                  <a:txBody>
                    <a:bodyPr/>
                    <a:lstStyle/>
                    <a:p>
                      <a:pPr marL="0" indent="0" algn="l">
                        <a:buNone/>
                      </a:pPr>
                      <a:r>
                        <a:rPr lang="en-US" altLang="zh-CN" sz="2000" b="1" u="none">
                          <a:latin typeface="NEU-BZ-S92" charset="0"/>
                          <a:ea typeface="NEU-BZ-S92" charset="0"/>
                          <a:cs typeface="NEU-BZ-S92" charset="0"/>
                        </a:rPr>
                        <a:t>2018</a:t>
                      </a:r>
                      <a:r>
                        <a:rPr lang="zh-CN" altLang="en-US" sz="2000" b="1" u="none">
                          <a:latin typeface="Calibri" pitchFamily="34" charset="0"/>
                          <a:ea typeface="Calibri" pitchFamily="34" charset="0"/>
                          <a:cs typeface="Calibri" pitchFamily="34" charset="0"/>
                        </a:rPr>
                        <a:t>北京文综</a:t>
                      </a:r>
                      <a:r>
                        <a:rPr lang="en-US" altLang="zh-CN" sz="2000" b="1" u="none">
                          <a:latin typeface="NEU-BZ-S92" charset="0"/>
                          <a:ea typeface="NEU-BZ-S92" charset="0"/>
                          <a:cs typeface="NEU-BZ-S92" charset="0"/>
                        </a:rPr>
                        <a:t>41(3)</a:t>
                      </a:r>
                      <a:endParaRPr lang="zh-CN" altLang="en-US" sz="2000" b="1" u="none">
                        <a:latin typeface="NEU-BZ-S92" charset="0"/>
                        <a:ea typeface="NEU-BZ-S92" charset="0"/>
                        <a:cs typeface="NEU-BZ-S92" charset="0"/>
                      </a:endParaRP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2000" b="1" u="none">
                          <a:solidFill>
                            <a:srgbClr val="FF0000"/>
                          </a:solidFill>
                          <a:latin typeface="Calibri" pitchFamily="34" charset="0"/>
                          <a:ea typeface="Calibri" pitchFamily="34" charset="0"/>
                          <a:cs typeface="Calibri" pitchFamily="34" charset="0"/>
                        </a:rPr>
                        <a:t>非选择题</a:t>
                      </a: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2000" b="1" u="none">
                          <a:latin typeface="Calibri" pitchFamily="34" charset="0"/>
                          <a:ea typeface="Calibri" pitchFamily="34" charset="0"/>
                          <a:cs typeface="Calibri" pitchFamily="34" charset="0"/>
                        </a:rPr>
                        <a:t>本题以紫砂壶为背景</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考查文化的价值与作用</a:t>
                      </a: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89380">
                <a:tc>
                  <a:txBody>
                    <a:bodyPr/>
                    <a:lstStyle/>
                    <a:p>
                      <a:pPr marL="0" indent="0" algn="l">
                        <a:buNone/>
                      </a:pPr>
                      <a:r>
                        <a:rPr lang="zh-CN" altLang="en-US" sz="1800" b="1" dirty="0">
                          <a:solidFill>
                            <a:schemeClr val="tx1"/>
                          </a:solidFill>
                          <a:latin typeface="Arial" pitchFamily="34" charset="0"/>
                          <a:ea typeface="宋体" pitchFamily="2" charset="-122"/>
                          <a:sym typeface="+mn-ea"/>
                        </a:rPr>
                        <a:t>培育担当民族复兴大任的时代新人</a:t>
                      </a:r>
                    </a:p>
                    <a:p>
                      <a:pPr marL="0" indent="0" algn="l">
                        <a:buNone/>
                      </a:pPr>
                      <a:endParaRPr lang="zh-CN" altLang="en-US" sz="1800" b="1" u="none" dirty="0">
                        <a:solidFill>
                          <a:schemeClr val="tx1"/>
                        </a:solidFill>
                        <a:latin typeface="Arial" pitchFamily="34" charset="0"/>
                        <a:ea typeface="宋体" pitchFamily="2" charset="-122"/>
                        <a:cs typeface="NEU-BZ-S92" charset="0"/>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9525"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2000" b="1" u="none">
                          <a:latin typeface="Calibri" pitchFamily="34" charset="0"/>
                          <a:ea typeface="Calibri" pitchFamily="34" charset="0"/>
                          <a:cs typeface="Calibri" pitchFamily="34" charset="0"/>
                        </a:rPr>
                        <a:t>培育和践行社会主义核心价值观</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开展理想信念教育</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加强思想道德建设</a:t>
                      </a:r>
                    </a:p>
                  </a:txBody>
                  <a:tcPr marL="0" marR="0" marT="0" marB="0" anchor="ctr">
                    <a:lnL w="12700" cap="flat" cmpd="sng">
                      <a:solidFill>
                        <a:srgbClr val="000000"/>
                      </a:solidFill>
                      <a:prstDash val="solid"/>
                      <a:headEnd type="none" w="med" len="med"/>
                      <a:tailEnd type="none" w="med" len="med"/>
                    </a:lnL>
                    <a:lnR cap="flat">
                      <a:noFill/>
                    </a:lnR>
                    <a:lnT cap="flat">
                      <a:noFill/>
                    </a:lnT>
                    <a:lnB w="9525"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2000" b="1" u="none">
                          <a:latin typeface="NEU-BZ-S92" charset="0"/>
                          <a:ea typeface="NEU-BZ-S92" charset="0"/>
                          <a:cs typeface="NEU-BZ-S92" charset="0"/>
                        </a:rPr>
                        <a:t>2016</a:t>
                      </a:r>
                      <a:r>
                        <a:rPr lang="zh-CN" altLang="en-US" sz="2000" b="1" u="none">
                          <a:latin typeface="Calibri" pitchFamily="34" charset="0"/>
                          <a:ea typeface="Calibri" pitchFamily="34" charset="0"/>
                          <a:cs typeface="Calibri" pitchFamily="34" charset="0"/>
                        </a:rPr>
                        <a:t>北京文综</a:t>
                      </a:r>
                      <a:r>
                        <a:rPr lang="en-US" altLang="zh-CN" sz="2000" b="1" u="none">
                          <a:latin typeface="NEU-BZ-S92" charset="0"/>
                          <a:ea typeface="NEU-BZ-S92" charset="0"/>
                          <a:cs typeface="NEU-BZ-S92" charset="0"/>
                        </a:rPr>
                        <a:t>24</a:t>
                      </a:r>
                      <a:endParaRPr lang="zh-CN" altLang="en-US" sz="2000" b="1" u="none">
                        <a:latin typeface="Calibri" pitchFamily="34" charset="0"/>
                        <a:ea typeface="Calibri" pitchFamily="34" charset="0"/>
                        <a:cs typeface="Calibri" pitchFamily="34" charset="0"/>
                      </a:endParaRPr>
                    </a:p>
                    <a:p>
                      <a:pPr marL="0" indent="0" algn="l">
                        <a:buNone/>
                      </a:pPr>
                      <a:r>
                        <a:rPr lang="en-US" altLang="en-US" sz="2000" b="1" u="none">
                          <a:latin typeface="NEU-BZ-S92" charset="0"/>
                          <a:ea typeface="NEU-BZ-S92" charset="0"/>
                        </a:rPr>
                        <a:t> </a:t>
                      </a:r>
                      <a:endParaRPr lang="en-US" sz="2000" b="1" u="none">
                        <a:latin typeface="NEU-BZ-S92" charset="0"/>
                        <a:ea typeface="NEU-BZ-S92" charset="0"/>
                        <a:cs typeface="NEU-BZ-S92" charset="0"/>
                      </a:endParaRP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2000" b="1" u="none">
                          <a:solidFill>
                            <a:srgbClr val="FF0000"/>
                          </a:solidFill>
                          <a:latin typeface="Calibri" pitchFamily="34" charset="0"/>
                          <a:ea typeface="Calibri" pitchFamily="34" charset="0"/>
                          <a:cs typeface="Calibri" pitchFamily="34" charset="0"/>
                        </a:rPr>
                        <a:t>选择题</a:t>
                      </a:r>
                    </a:p>
                    <a:p>
                      <a:pPr marL="0" indent="0" algn="ctr">
                        <a:buNone/>
                      </a:pPr>
                      <a:r>
                        <a:rPr lang="en-US" altLang="zh-CN" sz="2000" b="1" u="none">
                          <a:solidFill>
                            <a:srgbClr val="FF0000"/>
                          </a:solidFill>
                          <a:latin typeface="Calibri" pitchFamily="34" charset="0"/>
                          <a:ea typeface="Calibri" pitchFamily="34" charset="0"/>
                        </a:rPr>
                        <a:t> </a:t>
                      </a:r>
                      <a:endParaRPr lang="en-US" altLang="zh-CN" sz="2000" b="1" u="none">
                        <a:solidFill>
                          <a:srgbClr val="FF0000"/>
                        </a:solidFill>
                        <a:latin typeface="Calibri" pitchFamily="34" charset="0"/>
                        <a:ea typeface="Calibri" pitchFamily="34" charset="0"/>
                        <a:cs typeface="Calibri" pitchFamily="34" charset="0"/>
                      </a:endParaRPr>
                    </a:p>
                  </a:txBody>
                  <a:tcPr marL="0" marR="0" marT="0" marB="0" anchor="ctr">
                    <a:lnL cap="flat">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zh-CN" altLang="en-US" sz="2000" b="1" u="none">
                          <a:latin typeface="Calibri" pitchFamily="34" charset="0"/>
                          <a:ea typeface="Calibri" pitchFamily="34" charset="0"/>
                          <a:cs typeface="Calibri" pitchFamily="34" charset="0"/>
                        </a:rPr>
                        <a:t>本题以“泥人张”为背景“泥人张”为背景</a:t>
                      </a:r>
                      <a:r>
                        <a:rPr lang="en-US" altLang="zh-CN" sz="2000" b="1" u="none">
                          <a:latin typeface="NEU-BZ-S92" charset="0"/>
                          <a:ea typeface="NEU-BZ-S92" charset="0"/>
                          <a:cs typeface="NEU-BZ-S92" charset="0"/>
                        </a:rPr>
                        <a:t>,</a:t>
                      </a:r>
                      <a:r>
                        <a:rPr lang="zh-CN" altLang="en-US" sz="2000" b="1" u="none">
                          <a:latin typeface="Calibri" pitchFamily="34" charset="0"/>
                          <a:ea typeface="Calibri" pitchFamily="34" charset="0"/>
                          <a:cs typeface="Calibri" pitchFamily="34" charset="0"/>
                        </a:rPr>
                        <a:t>考查文化传播、加强社会主义思想道德建设的知识</a:t>
                      </a:r>
                    </a:p>
                  </a:txBody>
                  <a:tcPr marL="0" marR="0" marT="0" marB="0" anchor="ctr">
                    <a:lnL cap="flat">
                      <a:noFill/>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28099" y="33338"/>
            <a:ext cx="1421606" cy="477441"/>
          </a:xfrm>
          <a:solidFill>
            <a:srgbClr val="ADFFD6"/>
          </a:solidFill>
        </p:spPr>
        <p:txBody>
          <a:bodyPr anchor="t"/>
          <a:lstStyle/>
          <a:p>
            <a:r>
              <a:rPr lang="zh-CN" altLang="en-US" sz="2100" b="1">
                <a:solidFill>
                  <a:srgbClr val="FF0000"/>
                </a:solidFill>
              </a:rPr>
              <a:t>分析解读</a:t>
            </a:r>
          </a:p>
        </p:txBody>
      </p:sp>
      <p:sp>
        <p:nvSpPr>
          <p:cNvPr id="11266" name="文本占位符 2"/>
          <p:cNvSpPr>
            <a:spLocks noGrp="1"/>
          </p:cNvSpPr>
          <p:nvPr>
            <p:ph type="body" idx="1"/>
          </p:nvPr>
        </p:nvSpPr>
        <p:spPr>
          <a:xfrm>
            <a:off x="12700" y="517525"/>
            <a:ext cx="9171305" cy="4646930"/>
          </a:xfrm>
        </p:spPr>
        <p:txBody>
          <a:bodyPr anchor="t">
            <a:noAutofit/>
          </a:bodyPr>
          <a:lstStyle/>
          <a:p>
            <a:pPr>
              <a:lnSpc>
                <a:spcPct val="100000"/>
              </a:lnSpc>
              <a:spcBef>
                <a:spcPct val="0"/>
              </a:spcBef>
            </a:pPr>
            <a:r>
              <a:rPr lang="zh-CN" altLang="en-US" sz="2400">
                <a:solidFill>
                  <a:srgbClr val="FF0000"/>
                </a:solidFill>
              </a:rPr>
              <a:t>命题规律:</a:t>
            </a:r>
          </a:p>
          <a:p>
            <a:pPr>
              <a:lnSpc>
                <a:spcPct val="100000"/>
              </a:lnSpc>
              <a:spcBef>
                <a:spcPct val="0"/>
              </a:spcBef>
            </a:pPr>
            <a:r>
              <a:rPr lang="zh-CN" altLang="en-US" sz="2400"/>
              <a:t>从近5年高考来看,本单元单独命题较少,与其他单元综合出现的时候较多,既有选择题,又有非选择题。例如:2018北京文综41(3)题,</a:t>
            </a:r>
            <a:r>
              <a:rPr lang="zh-CN" altLang="en-US" sz="2400">
                <a:solidFill>
                  <a:srgbClr val="FF0000"/>
                </a:solidFill>
              </a:rPr>
              <a:t>知识涉及《文化生活》的四个专题。</a:t>
            </a:r>
          </a:p>
          <a:p>
            <a:pPr>
              <a:lnSpc>
                <a:spcPct val="100000"/>
              </a:lnSpc>
              <a:spcBef>
                <a:spcPct val="0"/>
              </a:spcBef>
            </a:pPr>
            <a:r>
              <a:rPr lang="zh-CN" altLang="en-US" sz="2400">
                <a:solidFill>
                  <a:srgbClr val="FF0000"/>
                </a:solidFill>
              </a:rPr>
              <a:t>备考指南:</a:t>
            </a:r>
          </a:p>
          <a:p>
            <a:pPr>
              <a:lnSpc>
                <a:spcPct val="100000"/>
              </a:lnSpc>
              <a:spcBef>
                <a:spcPct val="0"/>
              </a:spcBef>
            </a:pPr>
            <a:r>
              <a:rPr lang="zh-CN" altLang="en-US" sz="2400"/>
              <a:t>本单元是《文化生活》教材的</a:t>
            </a:r>
            <a:r>
              <a:rPr lang="zh-CN" altLang="en-US" sz="2400">
                <a:solidFill>
                  <a:srgbClr val="FF0000"/>
                </a:solidFill>
              </a:rPr>
              <a:t>逻辑终点和最后的落脚点</a:t>
            </a:r>
            <a:r>
              <a:rPr lang="zh-CN" altLang="en-US" sz="2400"/>
              <a:t>,很多命题可以涉及本单元知识。要了解当代中国的文化生活,懂得发展中国特色社会主义文化的重要性和必要性,</a:t>
            </a:r>
            <a:r>
              <a:rPr lang="zh-CN" altLang="en-US" sz="2400">
                <a:solidFill>
                  <a:srgbClr val="FF0000"/>
                </a:solidFill>
              </a:rPr>
              <a:t>坚定文化自信</a:t>
            </a:r>
            <a:r>
              <a:rPr lang="zh-CN" altLang="en-US" sz="2400"/>
              <a:t>。在复习备考中,</a:t>
            </a:r>
            <a:r>
              <a:rPr lang="zh-CN" altLang="en-US" sz="2400">
                <a:solidFill>
                  <a:srgbClr val="FF0000"/>
                </a:solidFill>
              </a:rPr>
              <a:t>要把握主干知识</a:t>
            </a:r>
            <a:r>
              <a:rPr lang="zh-CN" altLang="en-US" sz="24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nvSpPr>
        <p:spPr>
          <a:xfrm>
            <a:off x="103505" y="0"/>
            <a:ext cx="2661285" cy="477520"/>
          </a:xfrm>
          <a:prstGeom prst="rect">
            <a:avLst/>
          </a:prstGeom>
          <a:solidFill>
            <a:srgbClr val="ADFFD6"/>
          </a:solidFill>
          <a:ln w="9525">
            <a:noFill/>
            <a:miter/>
          </a:ln>
        </p:spPr>
        <p:txBody>
          <a:bodyPr anchor="t"/>
          <a:lstStyle/>
          <a:p>
            <a:pPr lvl="0"/>
            <a:r>
              <a:rPr lang="zh-CN" altLang="zh-CN" sz="2800" b="1">
                <a:solidFill>
                  <a:srgbClr val="FF0000"/>
                </a:solidFill>
                <a:latin typeface="Arial" pitchFamily="34" charset="0"/>
                <a:ea typeface="宋体" charset="-122"/>
              </a:rPr>
              <a:t>单元知识结构</a:t>
            </a:r>
          </a:p>
        </p:txBody>
      </p:sp>
      <p:sp>
        <p:nvSpPr>
          <p:cNvPr id="2" name="文本框 1"/>
          <p:cNvSpPr txBox="1"/>
          <p:nvPr/>
        </p:nvSpPr>
        <p:spPr>
          <a:xfrm>
            <a:off x="199390" y="548640"/>
            <a:ext cx="2101850" cy="701040"/>
          </a:xfrm>
          <a:prstGeom prst="rect">
            <a:avLst/>
          </a:prstGeom>
          <a:solidFill>
            <a:schemeClr val="bg1">
              <a:lumMod val="85000"/>
            </a:schemeClr>
          </a:solidFill>
        </p:spPr>
        <p:txBody>
          <a:bodyPr wrap="square" rtlCol="0" anchor="t">
            <a:spAutoFit/>
          </a:bodyPr>
          <a:lstStyle/>
          <a:p>
            <a:pPr fontAlgn="base"/>
            <a:r>
              <a:rPr lang="zh-CN" altLang="en-US" sz="2000" b="1" strike="noStrike" noProof="1">
                <a:solidFill>
                  <a:schemeClr val="tx1"/>
                </a:solidFill>
                <a:latin typeface="宋体" charset="0"/>
                <a:ea typeface="宋体" charset="0"/>
                <a:cs typeface="宋体" charset="0"/>
                <a:sym typeface="+mn-ea"/>
              </a:rPr>
              <a:t>文化生活现状：</a:t>
            </a:r>
          </a:p>
          <a:p>
            <a:pPr fontAlgn="base"/>
            <a:r>
              <a:rPr lang="zh-CN" altLang="en-US" sz="2000" b="1" strike="noStrike" noProof="1">
                <a:solidFill>
                  <a:schemeClr val="tx1"/>
                </a:solidFill>
                <a:latin typeface="Arial" pitchFamily="34" charset="0"/>
                <a:ea typeface="宋体" pitchFamily="2" charset="-122"/>
                <a:cs typeface="+mn-ea"/>
              </a:rPr>
              <a:t>喜与</a:t>
            </a:r>
            <a:r>
              <a:rPr lang="zh-CN" altLang="en-US" sz="2000" b="1" u="sng" strike="noStrike" noProof="1">
                <a:solidFill>
                  <a:schemeClr val="tx1"/>
                </a:solidFill>
                <a:latin typeface="Arial" pitchFamily="34" charset="0"/>
                <a:ea typeface="宋体" pitchFamily="2" charset="-122"/>
                <a:cs typeface="+mn-ea"/>
              </a:rPr>
              <a:t>忧</a:t>
            </a:r>
            <a:endParaRPr lang="zh-CN" altLang="en-US" sz="2000" b="1" u="sng" strike="noStrike" noProof="1">
              <a:solidFill>
                <a:schemeClr val="tx1"/>
              </a:solidFill>
            </a:endParaRPr>
          </a:p>
        </p:txBody>
      </p:sp>
      <p:sp>
        <p:nvSpPr>
          <p:cNvPr id="13315" name="文本框 1073742854"/>
          <p:cNvSpPr txBox="1"/>
          <p:nvPr/>
        </p:nvSpPr>
        <p:spPr>
          <a:xfrm>
            <a:off x="2719705" y="2085340"/>
            <a:ext cx="1351280" cy="1213485"/>
          </a:xfrm>
          <a:prstGeom prst="rect">
            <a:avLst/>
          </a:prstGeom>
          <a:solidFill>
            <a:srgbClr val="FFFFFF"/>
          </a:solidFill>
          <a:ln w="28575" cap="flat" cmpd="sng">
            <a:solidFill>
              <a:srgbClr val="FF33CC"/>
            </a:solidFill>
            <a:prstDash val="solid"/>
            <a:miter/>
            <a:headEnd type="none" w="med" len="med"/>
            <a:tailEnd type="none" w="med" len="med"/>
          </a:ln>
        </p:spPr>
        <p:txBody>
          <a:bodyPr anchor="t"/>
          <a:lstStyle/>
          <a:p>
            <a:pPr lvl="0"/>
            <a:r>
              <a:rPr lang="zh-CN" altLang="en-US" sz="2000" b="1">
                <a:solidFill>
                  <a:srgbClr val="0000FF"/>
                </a:solidFill>
                <a:latin typeface="Arial" pitchFamily="34" charset="0"/>
                <a:ea typeface="宋体" pitchFamily="2" charset="-122"/>
              </a:rPr>
              <a:t>坚持中国特色社会主义文化发展道路</a:t>
            </a:r>
          </a:p>
        </p:txBody>
      </p:sp>
      <p:sp>
        <p:nvSpPr>
          <p:cNvPr id="13316" name="文本框 11"/>
          <p:cNvSpPr txBox="1"/>
          <p:nvPr/>
        </p:nvSpPr>
        <p:spPr>
          <a:xfrm>
            <a:off x="1654175" y="3583940"/>
            <a:ext cx="2125345" cy="1554480"/>
          </a:xfrm>
          <a:prstGeom prst="rect">
            <a:avLst/>
          </a:prstGeom>
          <a:noFill/>
          <a:ln w="28575" cap="flat" cmpd="sng">
            <a:solidFill>
              <a:srgbClr val="FF33CC"/>
            </a:solidFill>
            <a:prstDash val="solid"/>
            <a:miter/>
            <a:headEnd type="none" w="med" len="med"/>
            <a:tailEnd type="none" w="med" len="med"/>
          </a:ln>
        </p:spPr>
        <p:txBody>
          <a:bodyPr wrap="square" anchor="t">
            <a:spAutoFit/>
          </a:bodyPr>
          <a:lstStyle/>
          <a:p>
            <a:pPr lvl="0"/>
            <a:r>
              <a:rPr lang="zh-CN" altLang="en-US" sz="2400" b="1">
                <a:solidFill>
                  <a:srgbClr val="0000FF"/>
                </a:solidFill>
                <a:latin typeface="宋体" charset="-122"/>
                <a:ea typeface="宋体" charset="-122"/>
              </a:rPr>
              <a:t>建设社会主义文化强国</a:t>
            </a:r>
          </a:p>
          <a:p>
            <a:pPr lvl="0"/>
            <a:r>
              <a:rPr lang="zh-CN" altLang="en-US" sz="2400" b="1" dirty="0">
                <a:latin typeface="Times New Roman" pitchFamily="65" charset="-122"/>
                <a:ea typeface="宋体" pitchFamily="2" charset="-122"/>
                <a:sym typeface="宋体" charset="-122"/>
              </a:rPr>
              <a:t>推动社会主义文化繁荣兴盛</a:t>
            </a:r>
            <a:endParaRPr lang="zh-CN" altLang="en-US" sz="2400" b="1" dirty="0">
              <a:latin typeface="Times New Roman" pitchFamily="65" charset="-122"/>
              <a:ea typeface="宋体" charset="-122"/>
              <a:sym typeface="宋体" charset="-122"/>
            </a:endParaRPr>
          </a:p>
        </p:txBody>
      </p:sp>
      <p:sp>
        <p:nvSpPr>
          <p:cNvPr id="13317" name="文本框 12"/>
          <p:cNvSpPr txBox="1"/>
          <p:nvPr/>
        </p:nvSpPr>
        <p:spPr>
          <a:xfrm>
            <a:off x="4558030" y="1943735"/>
            <a:ext cx="1457960" cy="1188720"/>
          </a:xfrm>
          <a:prstGeom prst="rect">
            <a:avLst/>
          </a:prstGeom>
          <a:noFill/>
          <a:ln w="28575" cap="flat" cmpd="sng">
            <a:solidFill>
              <a:srgbClr val="FF33CC"/>
            </a:solidFill>
            <a:prstDash val="solid"/>
            <a:round/>
            <a:headEnd type="none" w="med" len="med"/>
            <a:tailEnd type="none" w="med" len="med"/>
          </a:ln>
        </p:spPr>
        <p:txBody>
          <a:bodyPr wrap="square" anchor="t">
            <a:spAutoFit/>
          </a:bodyPr>
          <a:lstStyle/>
          <a:p>
            <a:pPr lvl="0"/>
            <a:r>
              <a:rPr lang="zh-CN" altLang="en-US" sz="2400" b="1" dirty="0">
                <a:solidFill>
                  <a:srgbClr val="0000FF"/>
                </a:solidFill>
                <a:latin typeface="Times New Roman" pitchFamily="65" charset="-122"/>
                <a:ea typeface="宋体" pitchFamily="2" charset="-122"/>
                <a:sym typeface="宋体" charset="-122"/>
              </a:rPr>
              <a:t>坚持社会主义核心价值体系</a:t>
            </a:r>
          </a:p>
        </p:txBody>
      </p:sp>
      <p:sp>
        <p:nvSpPr>
          <p:cNvPr id="13318" name="文本框 13"/>
          <p:cNvSpPr txBox="1"/>
          <p:nvPr/>
        </p:nvSpPr>
        <p:spPr>
          <a:xfrm>
            <a:off x="6265545" y="1675765"/>
            <a:ext cx="1497330" cy="1554480"/>
          </a:xfrm>
          <a:prstGeom prst="rect">
            <a:avLst/>
          </a:prstGeom>
          <a:noFill/>
          <a:ln w="28575" cap="flat" cmpd="sng">
            <a:solidFill>
              <a:srgbClr val="FF33CC"/>
            </a:solidFill>
            <a:prstDash val="solid"/>
            <a:round/>
            <a:headEnd type="none" w="med" len="med"/>
            <a:tailEnd type="none" w="med" len="med"/>
          </a:ln>
        </p:spPr>
        <p:txBody>
          <a:bodyPr wrap="square" anchor="t">
            <a:spAutoFit/>
          </a:bodyPr>
          <a:lstStyle/>
          <a:p>
            <a:pPr lvl="0"/>
            <a:r>
              <a:rPr lang="zh-CN" altLang="en-US" sz="2400" b="1" dirty="0">
                <a:solidFill>
                  <a:srgbClr val="0000FF"/>
                </a:solidFill>
                <a:latin typeface="Times New Roman" pitchFamily="65" charset="-122"/>
                <a:ea typeface="宋体" pitchFamily="2" charset="-122"/>
                <a:sym typeface="宋体" charset="-122"/>
              </a:rPr>
              <a:t>培育和践行社会主义核心价值观</a:t>
            </a:r>
          </a:p>
        </p:txBody>
      </p:sp>
      <p:sp>
        <p:nvSpPr>
          <p:cNvPr id="13319" name="文本框 14"/>
          <p:cNvSpPr txBox="1"/>
          <p:nvPr/>
        </p:nvSpPr>
        <p:spPr>
          <a:xfrm>
            <a:off x="7887335" y="1675130"/>
            <a:ext cx="1115060" cy="1188720"/>
          </a:xfrm>
          <a:prstGeom prst="rect">
            <a:avLst/>
          </a:prstGeom>
          <a:noFill/>
          <a:ln w="28575" cap="flat" cmpd="sng">
            <a:solidFill>
              <a:srgbClr val="FF33CC"/>
            </a:solidFill>
            <a:prstDash val="solid"/>
            <a:miter/>
            <a:headEnd type="none" w="med" len="med"/>
            <a:tailEnd type="none" w="med" len="med"/>
          </a:ln>
        </p:spPr>
        <p:txBody>
          <a:bodyPr wrap="square" anchor="t">
            <a:spAutoFit/>
          </a:bodyPr>
          <a:lstStyle/>
          <a:p>
            <a:pPr lvl="0"/>
            <a:r>
              <a:rPr lang="zh-CN" altLang="en-US" sz="2400" b="1">
                <a:solidFill>
                  <a:srgbClr val="0000FF"/>
                </a:solidFill>
                <a:latin typeface="宋体" charset="-122"/>
                <a:ea typeface="宋体" charset="-122"/>
              </a:rPr>
              <a:t>加强思想道德建设</a:t>
            </a:r>
          </a:p>
        </p:txBody>
      </p:sp>
      <p:sp>
        <p:nvSpPr>
          <p:cNvPr id="4" name="文本框 3"/>
          <p:cNvSpPr txBox="1"/>
          <p:nvPr/>
        </p:nvSpPr>
        <p:spPr>
          <a:xfrm>
            <a:off x="387350" y="2005330"/>
            <a:ext cx="1665605" cy="1371600"/>
          </a:xfrm>
          <a:prstGeom prst="rect">
            <a:avLst/>
          </a:prstGeom>
          <a:solidFill>
            <a:schemeClr val="accent6">
              <a:lumMod val="20000"/>
              <a:lumOff val="80000"/>
            </a:schemeClr>
          </a:solidFill>
          <a:ln w="28575" cmpd="sng">
            <a:solidFill>
              <a:srgbClr val="FF33CC"/>
            </a:solidFill>
            <a:prstDash val="solid"/>
          </a:ln>
        </p:spPr>
        <p:txBody>
          <a:bodyPr wrap="square" rtlCol="0" anchor="t">
            <a:spAutoFit/>
          </a:bodyPr>
          <a:lstStyle/>
          <a:p>
            <a:pPr fontAlgn="base"/>
            <a:r>
              <a:rPr lang="zh-CN" altLang="en-US" sz="2800" b="1" strike="noStrike" noProof="1">
                <a:solidFill>
                  <a:srgbClr val="0000FF"/>
                </a:solidFill>
                <a:latin typeface="Arial" pitchFamily="34" charset="0"/>
                <a:ea typeface="宋体" pitchFamily="2" charset="-122"/>
                <a:cs typeface="+mn-ea"/>
                <a:sym typeface="+mn-ea"/>
              </a:rPr>
              <a:t>发展中国特色社会主义文化</a:t>
            </a:r>
          </a:p>
        </p:txBody>
      </p:sp>
      <p:cxnSp>
        <p:nvCxnSpPr>
          <p:cNvPr id="6" name="直接箭头连接符 5"/>
          <p:cNvCxnSpPr/>
          <p:nvPr/>
        </p:nvCxnSpPr>
        <p:spPr>
          <a:xfrm>
            <a:off x="2071370" y="3065145"/>
            <a:ext cx="542925" cy="57467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080260" y="2426970"/>
            <a:ext cx="727710" cy="889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544955" y="1430020"/>
            <a:ext cx="15240" cy="58928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326" name="文本框 1073742853"/>
          <p:cNvSpPr txBox="1"/>
          <p:nvPr/>
        </p:nvSpPr>
        <p:spPr>
          <a:xfrm>
            <a:off x="5716905" y="338455"/>
            <a:ext cx="2667000" cy="785495"/>
          </a:xfrm>
          <a:prstGeom prst="rect">
            <a:avLst/>
          </a:prstGeom>
          <a:solidFill>
            <a:srgbClr val="FFFFFF"/>
          </a:solidFill>
          <a:ln w="28575" cap="flat" cmpd="sng">
            <a:solidFill>
              <a:srgbClr val="FF33CC"/>
            </a:solidFill>
            <a:prstDash val="solid"/>
            <a:miter/>
            <a:headEnd type="none" w="med" len="med"/>
            <a:tailEnd type="none" w="med" len="med"/>
          </a:ln>
        </p:spPr>
        <p:txBody>
          <a:bodyPr anchor="t"/>
          <a:lstStyle/>
          <a:p>
            <a:pPr lvl="0"/>
            <a:r>
              <a:rPr lang="zh-CN" altLang="en-US" sz="2400" b="1">
                <a:solidFill>
                  <a:srgbClr val="0000FF"/>
                </a:solidFill>
                <a:latin typeface="Arial" pitchFamily="34" charset="0"/>
                <a:ea typeface="宋体" pitchFamily="2" charset="-122"/>
              </a:rPr>
              <a:t>培育担当民族复兴大任的时代新人</a:t>
            </a:r>
          </a:p>
        </p:txBody>
      </p:sp>
      <p:sp>
        <p:nvSpPr>
          <p:cNvPr id="9" name="文本框 8"/>
          <p:cNvSpPr txBox="1"/>
          <p:nvPr/>
        </p:nvSpPr>
        <p:spPr>
          <a:xfrm>
            <a:off x="2576433" y="590391"/>
            <a:ext cx="1714500" cy="701040"/>
          </a:xfrm>
          <a:prstGeom prst="rect">
            <a:avLst/>
          </a:prstGeom>
          <a:solidFill>
            <a:schemeClr val="tx2">
              <a:lumMod val="90000"/>
            </a:schemeClr>
          </a:solidFill>
          <a:ln w="28575" cmpd="sng">
            <a:noFill/>
            <a:prstDash val="solid"/>
          </a:ln>
        </p:spPr>
        <p:txBody>
          <a:bodyPr wrap="none" rtlCol="0" anchor="t">
            <a:spAutoFit/>
          </a:bodyPr>
          <a:lstStyle/>
          <a:p>
            <a:pPr fontAlgn="base"/>
            <a:r>
              <a:rPr lang="zh-CN" altLang="en-US" sz="2000" b="1" strike="noStrike" kern="0" noProof="1" smtClean="0">
                <a:solidFill>
                  <a:schemeClr val="tx1"/>
                </a:solidFill>
                <a:latin typeface="Times New Roman" pitchFamily="65" charset="-122"/>
                <a:ea typeface="宋体" pitchFamily="2" charset="-122"/>
                <a:cs typeface="+mn-ea"/>
                <a:sym typeface="+mn-ea"/>
              </a:rPr>
              <a:t>中国民族复兴</a:t>
            </a:r>
            <a:endParaRPr lang="zh-CN" altLang="en-US" sz="2000" b="1" strike="noStrike" kern="0" noProof="1" smtClean="0">
              <a:solidFill>
                <a:schemeClr val="tx1"/>
              </a:solidFill>
              <a:latin typeface="Times New Roman" pitchFamily="65" charset="-122"/>
              <a:sym typeface="+mn-ea"/>
            </a:endParaRPr>
          </a:p>
          <a:p>
            <a:pPr fontAlgn="base"/>
            <a:r>
              <a:rPr lang="zh-CN" altLang="en-US" sz="2000" b="1" strike="noStrike" kern="0" noProof="1" smtClean="0">
                <a:solidFill>
                  <a:schemeClr val="tx1"/>
                </a:solidFill>
                <a:latin typeface="Times New Roman" pitchFamily="65" charset="-122"/>
                <a:ea typeface="宋体" pitchFamily="2" charset="-122"/>
                <a:cs typeface="+mn-ea"/>
                <a:sym typeface="+mn-ea"/>
              </a:rPr>
              <a:t>（中国梦）</a:t>
            </a:r>
            <a:endParaRPr lang="zh-CN" altLang="en-US" sz="2000" b="1" strike="noStrike" kern="0" noProof="1" smtClean="0">
              <a:solidFill>
                <a:schemeClr val="tx1"/>
              </a:solidFill>
              <a:latin typeface="Times New Roman" pitchFamily="65" charset="-122"/>
              <a:sym typeface="+mn-ea"/>
            </a:endParaRPr>
          </a:p>
        </p:txBody>
      </p:sp>
      <p:grpSp>
        <p:nvGrpSpPr>
          <p:cNvPr id="13328" name="组合 19"/>
          <p:cNvGrpSpPr/>
          <p:nvPr/>
        </p:nvGrpSpPr>
        <p:grpSpPr>
          <a:xfrm>
            <a:off x="956866" y="1209516"/>
            <a:ext cx="2084784" cy="270272"/>
            <a:chOff x="1530" y="2452"/>
            <a:chExt cx="3742" cy="567"/>
          </a:xfrm>
        </p:grpSpPr>
        <p:cxnSp>
          <p:nvCxnSpPr>
            <p:cNvPr id="11" name="直接连接符 10"/>
            <p:cNvCxnSpPr/>
            <p:nvPr/>
          </p:nvCxnSpPr>
          <p:spPr>
            <a:xfrm>
              <a:off x="1530" y="2836"/>
              <a:ext cx="3742"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272" y="2452"/>
              <a:ext cx="0" cy="567"/>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530" y="2452"/>
              <a:ext cx="0" cy="567"/>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21" name="直接箭头连接符 20"/>
          <p:cNvCxnSpPr/>
          <p:nvPr/>
        </p:nvCxnSpPr>
        <p:spPr>
          <a:xfrm>
            <a:off x="4110593" y="2409825"/>
            <a:ext cx="485775" cy="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73730" y="3223895"/>
            <a:ext cx="219710" cy="331470"/>
            <a:chOff x="4998" y="4805"/>
            <a:chExt cx="346" cy="1044"/>
          </a:xfrm>
        </p:grpSpPr>
        <p:cxnSp>
          <p:nvCxnSpPr>
            <p:cNvPr id="5" name="直接箭头连接符 4"/>
            <p:cNvCxnSpPr/>
            <p:nvPr/>
          </p:nvCxnSpPr>
          <p:spPr>
            <a:xfrm flipV="1">
              <a:off x="5344" y="4805"/>
              <a:ext cx="0" cy="102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4998" y="4913"/>
              <a:ext cx="0" cy="936"/>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3334" name="文本框 99"/>
          <p:cNvSpPr txBox="1"/>
          <p:nvPr/>
        </p:nvSpPr>
        <p:spPr>
          <a:xfrm>
            <a:off x="2022475" y="2988310"/>
            <a:ext cx="847090"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目标</a:t>
            </a:r>
          </a:p>
        </p:txBody>
      </p:sp>
      <p:sp>
        <p:nvSpPr>
          <p:cNvPr id="13335" name="文本框 22"/>
          <p:cNvSpPr txBox="1"/>
          <p:nvPr/>
        </p:nvSpPr>
        <p:spPr>
          <a:xfrm>
            <a:off x="2047240" y="2369820"/>
            <a:ext cx="932815"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路径</a:t>
            </a:r>
          </a:p>
        </p:txBody>
      </p:sp>
      <p:sp>
        <p:nvSpPr>
          <p:cNvPr id="13337" name="文本框 31"/>
          <p:cNvSpPr txBox="1"/>
          <p:nvPr/>
        </p:nvSpPr>
        <p:spPr>
          <a:xfrm>
            <a:off x="3377565" y="1406525"/>
            <a:ext cx="1310005"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着眼点</a:t>
            </a:r>
          </a:p>
        </p:txBody>
      </p:sp>
      <p:cxnSp>
        <p:nvCxnSpPr>
          <p:cNvPr id="33" name="直接箭头连接符 32"/>
          <p:cNvCxnSpPr/>
          <p:nvPr/>
        </p:nvCxnSpPr>
        <p:spPr>
          <a:xfrm flipV="1">
            <a:off x="6010275" y="2318385"/>
            <a:ext cx="316230" cy="825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3755390" y="4204335"/>
            <a:ext cx="1447165" cy="1905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59534" y="4000897"/>
            <a:ext cx="3549650" cy="822960"/>
          </a:xfrm>
          <a:prstGeom prst="rect">
            <a:avLst/>
          </a:prstGeom>
          <a:noFill/>
          <a:ln w="28575" cap="flat" cmpd="sng">
            <a:solidFill>
              <a:srgbClr val="FF33CC"/>
            </a:solidFill>
            <a:prstDash val="solid"/>
            <a:miter/>
            <a:headEnd type="none" w="med" len="med"/>
            <a:tailEnd type="none" w="med" len="med"/>
          </a:ln>
        </p:spPr>
        <p:txBody>
          <a:bodyPr wrap="none" anchor="t">
            <a:spAutoFit/>
          </a:bodyPr>
          <a:lstStyle/>
          <a:p>
            <a:pPr lvl="0"/>
            <a:r>
              <a:rPr lang="zh-CN" altLang="en-US" sz="2400" b="1" dirty="0">
                <a:solidFill>
                  <a:srgbClr val="0000FF"/>
                </a:solidFill>
                <a:latin typeface="Arial" pitchFamily="34" charset="0"/>
                <a:ea typeface="宋体" pitchFamily="2" charset="-122"/>
                <a:sym typeface="宋体" pitchFamily="2" charset="-122"/>
              </a:rPr>
              <a:t>坚定文化自信 </a:t>
            </a:r>
          </a:p>
          <a:p>
            <a:pPr lvl="0"/>
            <a:r>
              <a:rPr lang="zh-CN" altLang="en-US" sz="2400" b="1" dirty="0">
                <a:solidFill>
                  <a:srgbClr val="0000FF"/>
                </a:solidFill>
                <a:latin typeface="Arial" pitchFamily="34" charset="0"/>
                <a:ea typeface="宋体" pitchFamily="2" charset="-122"/>
                <a:sym typeface="宋体" pitchFamily="2" charset="-122"/>
              </a:rPr>
              <a:t>掌握意识形态工作领导权</a:t>
            </a:r>
          </a:p>
        </p:txBody>
      </p:sp>
      <p:sp>
        <p:nvSpPr>
          <p:cNvPr id="13342" name="文本框 36"/>
          <p:cNvSpPr txBox="1"/>
          <p:nvPr/>
        </p:nvSpPr>
        <p:spPr>
          <a:xfrm>
            <a:off x="3768090" y="3513614"/>
            <a:ext cx="1377554" cy="1615440"/>
          </a:xfrm>
          <a:prstGeom prst="rect">
            <a:avLst/>
          </a:prstGeom>
          <a:noFill/>
          <a:ln w="9525">
            <a:noFill/>
            <a:miter/>
          </a:ln>
        </p:spPr>
        <p:txBody>
          <a:bodyPr wrap="square" anchor="t">
            <a:spAutoFit/>
          </a:bodyPr>
          <a:lstStyle/>
          <a:p>
            <a:pPr lvl="0"/>
            <a:r>
              <a:rPr lang="zh-CN" altLang="en-US" sz="2000" b="1">
                <a:latin typeface="宋体" charset="-122"/>
                <a:ea typeface="宋体" charset="-122"/>
              </a:rPr>
              <a:t>关键是激发全民族文化创造活力，需要</a:t>
            </a:r>
          </a:p>
        </p:txBody>
      </p:sp>
      <p:sp>
        <p:nvSpPr>
          <p:cNvPr id="13343" name="文本框 37"/>
          <p:cNvSpPr txBox="1"/>
          <p:nvPr/>
        </p:nvSpPr>
        <p:spPr>
          <a:xfrm>
            <a:off x="493395" y="1443990"/>
            <a:ext cx="1755140"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奏响主旋律</a:t>
            </a:r>
          </a:p>
        </p:txBody>
      </p:sp>
      <p:sp>
        <p:nvSpPr>
          <p:cNvPr id="13352" name="文本框 40"/>
          <p:cNvSpPr txBox="1"/>
          <p:nvPr/>
        </p:nvSpPr>
        <p:spPr>
          <a:xfrm>
            <a:off x="4003040" y="2081530"/>
            <a:ext cx="744220" cy="701040"/>
          </a:xfrm>
          <a:prstGeom prst="rect">
            <a:avLst/>
          </a:prstGeom>
          <a:noFill/>
          <a:ln w="9525">
            <a:noFill/>
            <a:miter/>
          </a:ln>
        </p:spPr>
        <p:txBody>
          <a:bodyPr wrap="square" anchor="t">
            <a:spAutoFit/>
          </a:bodyPr>
          <a:lstStyle/>
          <a:p>
            <a:pPr lvl="0"/>
            <a:r>
              <a:rPr lang="zh-CN" altLang="en-US" sz="2000" b="1">
                <a:latin typeface="宋体" charset="-122"/>
                <a:ea typeface="宋体" charset="-122"/>
              </a:rPr>
              <a:t>基本方略</a:t>
            </a:r>
          </a:p>
        </p:txBody>
      </p:sp>
      <p:sp>
        <p:nvSpPr>
          <p:cNvPr id="13353" name="文本框 41"/>
          <p:cNvSpPr txBox="1"/>
          <p:nvPr/>
        </p:nvSpPr>
        <p:spPr>
          <a:xfrm>
            <a:off x="6027420" y="1159510"/>
            <a:ext cx="1358265"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基础工程</a:t>
            </a:r>
          </a:p>
        </p:txBody>
      </p:sp>
      <p:grpSp>
        <p:nvGrpSpPr>
          <p:cNvPr id="14" name="组合 13"/>
          <p:cNvGrpSpPr/>
          <p:nvPr/>
        </p:nvGrpSpPr>
        <p:grpSpPr>
          <a:xfrm>
            <a:off x="5328285" y="3187700"/>
            <a:ext cx="107950" cy="755650"/>
            <a:chOff x="8391" y="5020"/>
            <a:chExt cx="170" cy="1190"/>
          </a:xfrm>
        </p:grpSpPr>
        <p:cxnSp>
          <p:nvCxnSpPr>
            <p:cNvPr id="34" name="直接箭头连接符 33"/>
            <p:cNvCxnSpPr/>
            <p:nvPr/>
          </p:nvCxnSpPr>
          <p:spPr>
            <a:xfrm>
              <a:off x="8391" y="5020"/>
              <a:ext cx="0" cy="1191"/>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8561" y="5088"/>
              <a:ext cx="0" cy="1106"/>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46" name="直接箭头连接符 45"/>
          <p:cNvCxnSpPr/>
          <p:nvPr/>
        </p:nvCxnSpPr>
        <p:spPr>
          <a:xfrm>
            <a:off x="6658928" y="1175385"/>
            <a:ext cx="0" cy="48577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356" name="文本框 46"/>
          <p:cNvSpPr txBox="1"/>
          <p:nvPr/>
        </p:nvSpPr>
        <p:spPr>
          <a:xfrm>
            <a:off x="7745889" y="3342402"/>
            <a:ext cx="1102360" cy="365760"/>
          </a:xfrm>
          <a:prstGeom prst="rect">
            <a:avLst/>
          </a:prstGeom>
          <a:noFill/>
          <a:ln w="9525">
            <a:noFill/>
            <a:miter/>
          </a:ln>
        </p:spPr>
        <p:txBody>
          <a:bodyPr wrap="none" anchor="t">
            <a:spAutoFit/>
          </a:bodyPr>
          <a:lstStyle/>
          <a:p>
            <a:pPr lvl="0"/>
            <a:r>
              <a:rPr lang="zh-CN" altLang="en-US" b="1" dirty="0">
                <a:solidFill>
                  <a:srgbClr val="0000FF"/>
                </a:solidFill>
                <a:latin typeface="Times New Roman" pitchFamily="65" charset="-122"/>
                <a:ea typeface="宋体" pitchFamily="2" charset="-122"/>
                <a:sym typeface="宋体" charset="-122"/>
              </a:rPr>
              <a:t>理想信念</a:t>
            </a:r>
          </a:p>
        </p:txBody>
      </p:sp>
      <p:cxnSp>
        <p:nvCxnSpPr>
          <p:cNvPr id="48" name="直接箭头连接符 47"/>
          <p:cNvCxnSpPr/>
          <p:nvPr/>
        </p:nvCxnSpPr>
        <p:spPr>
          <a:xfrm>
            <a:off x="8442960" y="2968625"/>
            <a:ext cx="7620" cy="38671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358" name="文本框 48"/>
          <p:cNvSpPr txBox="1"/>
          <p:nvPr/>
        </p:nvSpPr>
        <p:spPr>
          <a:xfrm>
            <a:off x="8087360" y="2921635"/>
            <a:ext cx="832485"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关键</a:t>
            </a:r>
          </a:p>
        </p:txBody>
      </p:sp>
      <p:cxnSp>
        <p:nvCxnSpPr>
          <p:cNvPr id="17" name="直接箭头连接符 16"/>
          <p:cNvCxnSpPr>
            <a:stCxn id="9" idx="3"/>
          </p:cNvCxnSpPr>
          <p:nvPr/>
        </p:nvCxnSpPr>
        <p:spPr>
          <a:xfrm>
            <a:off x="4305300" y="984250"/>
            <a:ext cx="1416050" cy="10160"/>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336" name="文本框 23"/>
          <p:cNvSpPr txBox="1"/>
          <p:nvPr/>
        </p:nvSpPr>
        <p:spPr>
          <a:xfrm>
            <a:off x="4254500" y="565150"/>
            <a:ext cx="1279525" cy="396240"/>
          </a:xfrm>
          <a:prstGeom prst="rect">
            <a:avLst/>
          </a:prstGeom>
          <a:noFill/>
          <a:ln w="9525">
            <a:noFill/>
            <a:miter/>
          </a:ln>
        </p:spPr>
        <p:txBody>
          <a:bodyPr wrap="square" anchor="t">
            <a:spAutoFit/>
          </a:bodyPr>
          <a:lstStyle/>
          <a:p>
            <a:pPr lvl="0"/>
            <a:r>
              <a:rPr lang="zh-CN" altLang="en-US" sz="2000" b="1">
                <a:latin typeface="宋体" charset="-122"/>
                <a:ea typeface="宋体" charset="-122"/>
              </a:rPr>
              <a:t>人才基础</a:t>
            </a:r>
          </a:p>
        </p:txBody>
      </p:sp>
      <p:cxnSp>
        <p:nvCxnSpPr>
          <p:cNvPr id="50" name="直接箭头连接符 49"/>
          <p:cNvCxnSpPr/>
          <p:nvPr/>
        </p:nvCxnSpPr>
        <p:spPr>
          <a:xfrm flipV="1">
            <a:off x="2144395" y="1162685"/>
            <a:ext cx="3460115" cy="104457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256665" y="-93853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8259763" y="1172210"/>
            <a:ext cx="0" cy="485775"/>
          </a:xfrm>
          <a:prstGeom prst="straightConnector1">
            <a:avLst/>
          </a:prstGeom>
          <a:ln w="28575" cmpd="sng">
            <a:solidFill>
              <a:schemeClr val="accent4"/>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4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32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3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3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3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352"/>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3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342"/>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331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332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333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333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335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3319"/>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13358"/>
                                        </p:tgtEl>
                                        <p:attrNameLst>
                                          <p:attrName>style.visibility</p:attrName>
                                        </p:attrNameLst>
                                      </p:cBhvr>
                                      <p:to>
                                        <p:strVal val="visible"/>
                                      </p:to>
                                    </p:set>
                                    <p:animEffect transition="in" filter="blinds(horizontal)">
                                      <p:cBhvr>
                                        <p:cTn id="126" dur="500"/>
                                        <p:tgtEl>
                                          <p:spTgt spid="13358"/>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3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315" grpId="0" bldLvl="0" animBg="1"/>
      <p:bldP spid="13316" grpId="0" bldLvl="0" animBg="1"/>
      <p:bldP spid="13317" grpId="0" animBg="1"/>
      <p:bldP spid="13318" grpId="0" bldLvl="0" animBg="1"/>
      <p:bldP spid="13319" grpId="0" bldLvl="0" animBg="1"/>
      <p:bldP spid="4" grpId="0" bldLvl="0" animBg="1"/>
      <p:bldP spid="13326" grpId="0" bldLvl="0" animBg="1"/>
      <p:bldP spid="9" grpId="0" bldLvl="0" animBg="1"/>
      <p:bldP spid="13334" grpId="0"/>
      <p:bldP spid="13335" grpId="0"/>
      <p:bldP spid="13337" grpId="0"/>
      <p:bldP spid="36" grpId="0" bldLvl="0" animBg="1"/>
      <p:bldP spid="13342" grpId="0"/>
      <p:bldP spid="13343" grpId="0"/>
      <p:bldP spid="13352" grpId="0"/>
      <p:bldP spid="13353" grpId="0"/>
      <p:bldP spid="13356" grpId="0"/>
      <p:bldP spid="13358" grpId="0"/>
      <p:bldP spid="133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58370"/>
          <p:cNvSpPr txBox="1"/>
          <p:nvPr/>
        </p:nvSpPr>
        <p:spPr>
          <a:xfrm>
            <a:off x="213360" y="826135"/>
            <a:ext cx="609600" cy="2867025"/>
          </a:xfrm>
          <a:prstGeom prst="rect">
            <a:avLst/>
          </a:prstGeom>
          <a:gradFill>
            <a:gsLst>
              <a:gs pos="0">
                <a:srgbClr val="FBFB11"/>
              </a:gs>
              <a:gs pos="100000">
                <a:srgbClr val="838309"/>
              </a:gs>
            </a:gsLst>
            <a:lin ang="5400000" scaled="0"/>
          </a:gradFill>
          <a:ln w="9525">
            <a:noFill/>
            <a:miter/>
          </a:ln>
        </p:spPr>
        <p:txBody>
          <a:bodyPr vert="eaVert" wrap="square" anchor="t">
            <a:spAutoFit/>
          </a:bodyPr>
          <a:lstStyle/>
          <a:p>
            <a:pPr lvl="0">
              <a:spcBef>
                <a:spcPct val="50000"/>
              </a:spcBef>
            </a:pPr>
            <a:r>
              <a:rPr lang="zh-CN" altLang="en-US" sz="2800" b="1" dirty="0">
                <a:solidFill>
                  <a:srgbClr val="000000"/>
                </a:solidFill>
                <a:latin typeface="Verdana" pitchFamily="34" charset="0"/>
                <a:ea typeface="黑体" pitchFamily="49" charset="-122"/>
              </a:rPr>
              <a:t>八走进文化生活</a:t>
            </a:r>
          </a:p>
        </p:txBody>
      </p:sp>
      <p:sp>
        <p:nvSpPr>
          <p:cNvPr id="15362" name="左大括号 58371"/>
          <p:cNvSpPr/>
          <p:nvPr/>
        </p:nvSpPr>
        <p:spPr>
          <a:xfrm>
            <a:off x="934085" y="786924"/>
            <a:ext cx="114300" cy="2914650"/>
          </a:xfrm>
          <a:prstGeom prst="leftBrace">
            <a:avLst>
              <a:gd name="adj1" fmla="val 212500"/>
              <a:gd name="adj2" fmla="val 50000"/>
            </a:avLst>
          </a:prstGeom>
          <a:noFill/>
          <a:ln w="38100" cap="flat" cmpd="sng">
            <a:solidFill>
              <a:srgbClr val="FF3300"/>
            </a:solidFill>
            <a:prstDash val="solid"/>
            <a:round/>
            <a:headEnd type="none" w="med" len="med"/>
            <a:tailEnd type="none" w="med" len="med"/>
          </a:ln>
        </p:spPr>
        <p:txBody>
          <a:bodyPr anchor="t"/>
          <a:lstStyle/>
          <a:p>
            <a:pPr lvl="0"/>
            <a:endParaRPr lang="zh-CN" altLang="en-US" sz="2000" dirty="0">
              <a:latin typeface="Arial" pitchFamily="34" charset="0"/>
              <a:ea typeface="宋体" pitchFamily="2" charset="-122"/>
            </a:endParaRPr>
          </a:p>
        </p:txBody>
      </p:sp>
      <p:sp>
        <p:nvSpPr>
          <p:cNvPr id="15363" name="文本框 58372"/>
          <p:cNvSpPr txBox="1"/>
          <p:nvPr/>
        </p:nvSpPr>
        <p:spPr>
          <a:xfrm>
            <a:off x="1105535" y="558324"/>
            <a:ext cx="971550" cy="396240"/>
          </a:xfrm>
          <a:prstGeom prst="rect">
            <a:avLst/>
          </a:prstGeom>
          <a:noFill/>
          <a:ln w="9525">
            <a:noFill/>
            <a:miter/>
          </a:ln>
        </p:spPr>
        <p:txBody>
          <a:bodyPr anchor="t">
            <a:spAutoFit/>
          </a:bodyPr>
          <a:lstStyle/>
          <a:p>
            <a:pPr lvl="0">
              <a:spcBef>
                <a:spcPct val="50000"/>
              </a:spcBef>
            </a:pPr>
            <a:r>
              <a:rPr lang="zh-CN" altLang="en-US" sz="2000" b="1" dirty="0">
                <a:latin typeface="Verdana" pitchFamily="34" charset="0"/>
                <a:ea typeface="黑体" pitchFamily="49" charset="-122"/>
              </a:rPr>
              <a:t>是什么</a:t>
            </a:r>
          </a:p>
        </p:txBody>
      </p:sp>
      <p:sp>
        <p:nvSpPr>
          <p:cNvPr id="15364" name="直接连接符 58373"/>
          <p:cNvSpPr/>
          <p:nvPr/>
        </p:nvSpPr>
        <p:spPr>
          <a:xfrm>
            <a:off x="1905635" y="729774"/>
            <a:ext cx="514350" cy="0"/>
          </a:xfrm>
          <a:prstGeom prst="line">
            <a:avLst/>
          </a:prstGeom>
          <a:ln w="38100" cap="flat" cmpd="sng">
            <a:solidFill>
              <a:schemeClr val="tx1"/>
            </a:solidFill>
            <a:prstDash val="solid"/>
            <a:round/>
            <a:headEnd type="none" w="med" len="med"/>
            <a:tailEnd type="none" w="med" len="med"/>
          </a:ln>
        </p:spPr>
        <p:txBody>
          <a:bodyPr anchor="t"/>
          <a:lstStyle/>
          <a:p>
            <a:pPr lvl="0"/>
            <a:endParaRPr lang="zh-CN" altLang="en-US" sz="1350">
              <a:latin typeface="Arial" pitchFamily="34" charset="0"/>
              <a:ea typeface="宋体" pitchFamily="2" charset="-122"/>
            </a:endParaRPr>
          </a:p>
        </p:txBody>
      </p:sp>
      <p:sp>
        <p:nvSpPr>
          <p:cNvPr id="58375" name="文本框 58374"/>
          <p:cNvSpPr txBox="1"/>
          <p:nvPr/>
        </p:nvSpPr>
        <p:spPr>
          <a:xfrm>
            <a:off x="2332990" y="386715"/>
            <a:ext cx="1229995" cy="701040"/>
          </a:xfrm>
          <a:prstGeom prst="rect">
            <a:avLst/>
          </a:prstGeom>
          <a:noFill/>
          <a:ln w="9525">
            <a:noFill/>
            <a:miter/>
          </a:ln>
        </p:spPr>
        <p:txBody>
          <a:bodyPr wrap="square" anchor="t">
            <a:spAutoFit/>
          </a:bodyPr>
          <a:lstStyle/>
          <a:p>
            <a:pPr lvl="0">
              <a:spcBef>
                <a:spcPct val="50000"/>
              </a:spcBef>
            </a:pPr>
            <a:r>
              <a:rPr lang="zh-CN" altLang="en-US" sz="2000" b="1" dirty="0">
                <a:latin typeface="Verdana" pitchFamily="34" charset="0"/>
                <a:ea typeface="黑体" pitchFamily="49" charset="-122"/>
              </a:rPr>
              <a:t>文化生活的</a:t>
            </a:r>
            <a:r>
              <a:rPr lang="zh-CN" altLang="en-US" sz="2000" b="1" dirty="0">
                <a:solidFill>
                  <a:srgbClr val="FF0000"/>
                </a:solidFill>
                <a:latin typeface="Verdana" pitchFamily="34" charset="0"/>
                <a:ea typeface="黑体" pitchFamily="49" charset="-122"/>
              </a:rPr>
              <a:t>现状</a:t>
            </a:r>
          </a:p>
        </p:txBody>
      </p:sp>
      <p:sp>
        <p:nvSpPr>
          <p:cNvPr id="58376" name="左大括号 58375"/>
          <p:cNvSpPr/>
          <p:nvPr/>
        </p:nvSpPr>
        <p:spPr>
          <a:xfrm>
            <a:off x="3467735" y="373777"/>
            <a:ext cx="120254" cy="579834"/>
          </a:xfrm>
          <a:prstGeom prst="leftBrace">
            <a:avLst>
              <a:gd name="adj1" fmla="val 39846"/>
              <a:gd name="adj2" fmla="val 50000"/>
            </a:avLst>
          </a:prstGeom>
          <a:noFill/>
          <a:ln w="38100" cap="flat" cmpd="sng">
            <a:solidFill>
              <a:srgbClr val="FF3300"/>
            </a:solidFill>
            <a:prstDash val="solid"/>
            <a:round/>
            <a:headEnd type="none" w="med" len="med"/>
            <a:tailEnd type="none" w="med" len="med"/>
          </a:ln>
        </p:spPr>
        <p:txBody>
          <a:bodyPr anchor="t"/>
          <a:lstStyle/>
          <a:p>
            <a:pPr lvl="0"/>
            <a:endParaRPr lang="zh-CN" altLang="en-US" sz="2000" dirty="0">
              <a:latin typeface="Arial" pitchFamily="34" charset="0"/>
              <a:ea typeface="宋体" pitchFamily="2" charset="-122"/>
            </a:endParaRPr>
          </a:p>
        </p:txBody>
      </p:sp>
      <p:sp>
        <p:nvSpPr>
          <p:cNvPr id="58377" name="文本框 58376"/>
          <p:cNvSpPr txBox="1"/>
          <p:nvPr/>
        </p:nvSpPr>
        <p:spPr>
          <a:xfrm>
            <a:off x="3576082" y="265430"/>
            <a:ext cx="3086100" cy="396240"/>
          </a:xfrm>
          <a:prstGeom prst="rect">
            <a:avLst/>
          </a:prstGeom>
          <a:noFill/>
          <a:ln w="9525">
            <a:noFill/>
            <a:miter/>
          </a:ln>
        </p:spPr>
        <p:txBody>
          <a:bodyPr anchor="t">
            <a:spAutoFit/>
          </a:bodyPr>
          <a:lstStyle/>
          <a:p>
            <a:pPr lvl="0">
              <a:spcBef>
                <a:spcPct val="50000"/>
              </a:spcBef>
            </a:pPr>
            <a:r>
              <a:rPr lang="zh-CN" altLang="en-US" sz="2000" b="1" dirty="0">
                <a:latin typeface="Verdana" pitchFamily="34" charset="0"/>
                <a:ea typeface="黑体" pitchFamily="49" charset="-122"/>
              </a:rPr>
              <a:t>喜：</a:t>
            </a:r>
            <a:r>
              <a:rPr lang="zh-CN" altLang="en-US" sz="2000" b="1" dirty="0">
                <a:solidFill>
                  <a:srgbClr val="0000FF"/>
                </a:solidFill>
                <a:latin typeface="Verdana" pitchFamily="34" charset="0"/>
                <a:ea typeface="黑体" pitchFamily="49" charset="-122"/>
              </a:rPr>
              <a:t>色彩斑斓</a:t>
            </a:r>
          </a:p>
        </p:txBody>
      </p:sp>
      <p:sp>
        <p:nvSpPr>
          <p:cNvPr id="58378" name="文本框 58377"/>
          <p:cNvSpPr txBox="1"/>
          <p:nvPr/>
        </p:nvSpPr>
        <p:spPr>
          <a:xfrm>
            <a:off x="3521075" y="697865"/>
            <a:ext cx="4485005" cy="396240"/>
          </a:xfrm>
          <a:prstGeom prst="rect">
            <a:avLst/>
          </a:prstGeom>
          <a:noFill/>
          <a:ln w="9525">
            <a:noFill/>
            <a:miter/>
          </a:ln>
        </p:spPr>
        <p:txBody>
          <a:bodyPr wrap="square" anchor="t">
            <a:spAutoFit/>
          </a:bodyPr>
          <a:lstStyle/>
          <a:p>
            <a:pPr lvl="0">
              <a:spcBef>
                <a:spcPct val="50000"/>
              </a:spcBef>
            </a:pPr>
            <a:r>
              <a:rPr lang="zh-CN" altLang="en-US" sz="2000" b="1" dirty="0">
                <a:latin typeface="Verdana" pitchFamily="34" charset="0"/>
                <a:ea typeface="黑体" pitchFamily="49" charset="-122"/>
              </a:rPr>
              <a:t>忧：庸俗、炒作、</a:t>
            </a:r>
            <a:r>
              <a:rPr lang="zh-CN" altLang="en-US" sz="2000" b="1" u="sng" dirty="0">
                <a:solidFill>
                  <a:srgbClr val="FF0000"/>
                </a:solidFill>
                <a:latin typeface="Verdana" pitchFamily="34" charset="0"/>
                <a:ea typeface="黑体" pitchFamily="49" charset="-122"/>
              </a:rPr>
              <a:t>落后、腐朽</a:t>
            </a:r>
            <a:r>
              <a:rPr lang="zh-CN" altLang="en-US" sz="2000" b="1" dirty="0">
                <a:latin typeface="Verdana" pitchFamily="34" charset="0"/>
                <a:ea typeface="黑体" pitchFamily="49" charset="-122"/>
              </a:rPr>
              <a:t>文化</a:t>
            </a:r>
            <a:endParaRPr lang="en-US" altLang="zh-CN" sz="2000" b="1" dirty="0">
              <a:latin typeface="Verdana" pitchFamily="34" charset="0"/>
              <a:ea typeface="黑体" pitchFamily="49" charset="-122"/>
            </a:endParaRPr>
          </a:p>
        </p:txBody>
      </p:sp>
      <p:sp>
        <p:nvSpPr>
          <p:cNvPr id="15369" name="文本框 58378"/>
          <p:cNvSpPr txBox="1"/>
          <p:nvPr/>
        </p:nvSpPr>
        <p:spPr>
          <a:xfrm>
            <a:off x="1105535" y="1758474"/>
            <a:ext cx="971550" cy="396240"/>
          </a:xfrm>
          <a:prstGeom prst="rect">
            <a:avLst/>
          </a:prstGeom>
          <a:noFill/>
          <a:ln w="9525">
            <a:noFill/>
            <a:miter/>
          </a:ln>
        </p:spPr>
        <p:txBody>
          <a:bodyPr anchor="t">
            <a:spAutoFit/>
          </a:bodyPr>
          <a:lstStyle/>
          <a:p>
            <a:pPr lvl="0">
              <a:spcBef>
                <a:spcPct val="50000"/>
              </a:spcBef>
            </a:pPr>
            <a:r>
              <a:rPr lang="zh-CN" altLang="en-US" sz="2000" b="1" dirty="0">
                <a:latin typeface="Verdana" pitchFamily="34" charset="0"/>
                <a:ea typeface="黑体" pitchFamily="49" charset="-122"/>
              </a:rPr>
              <a:t>为什么</a:t>
            </a:r>
          </a:p>
        </p:txBody>
      </p:sp>
      <p:sp>
        <p:nvSpPr>
          <p:cNvPr id="15370" name="直接连接符 58379"/>
          <p:cNvSpPr/>
          <p:nvPr/>
        </p:nvSpPr>
        <p:spPr>
          <a:xfrm>
            <a:off x="1962785" y="1929924"/>
            <a:ext cx="514350" cy="0"/>
          </a:xfrm>
          <a:prstGeom prst="line">
            <a:avLst/>
          </a:prstGeom>
          <a:ln w="38100" cap="flat" cmpd="sng">
            <a:solidFill>
              <a:schemeClr val="tx1"/>
            </a:solidFill>
            <a:prstDash val="solid"/>
            <a:round/>
            <a:headEnd type="none" w="med" len="med"/>
            <a:tailEnd type="none" w="med" len="med"/>
          </a:ln>
        </p:spPr>
        <p:txBody>
          <a:bodyPr anchor="t"/>
          <a:lstStyle/>
          <a:p>
            <a:pPr lvl="0"/>
            <a:endParaRPr lang="zh-CN" altLang="en-US" sz="1350">
              <a:latin typeface="Arial" pitchFamily="34" charset="0"/>
              <a:ea typeface="宋体" pitchFamily="2" charset="-122"/>
            </a:endParaRPr>
          </a:p>
        </p:txBody>
      </p:sp>
      <p:sp>
        <p:nvSpPr>
          <p:cNvPr id="58381" name="左大括号 58380"/>
          <p:cNvSpPr/>
          <p:nvPr/>
        </p:nvSpPr>
        <p:spPr>
          <a:xfrm>
            <a:off x="3448685" y="1644174"/>
            <a:ext cx="171450" cy="685800"/>
          </a:xfrm>
          <a:prstGeom prst="leftBrace">
            <a:avLst>
              <a:gd name="adj1" fmla="val 33055"/>
              <a:gd name="adj2" fmla="val 50000"/>
            </a:avLst>
          </a:prstGeom>
          <a:noFill/>
          <a:ln w="38100" cap="flat" cmpd="sng">
            <a:solidFill>
              <a:srgbClr val="FF3300"/>
            </a:solidFill>
            <a:prstDash val="solid"/>
            <a:round/>
            <a:headEnd type="none" w="med" len="med"/>
            <a:tailEnd type="none" w="med" len="med"/>
          </a:ln>
        </p:spPr>
        <p:txBody>
          <a:bodyPr anchor="t"/>
          <a:lstStyle/>
          <a:p>
            <a:pPr lvl="0"/>
            <a:endParaRPr lang="zh-CN" altLang="en-US" sz="2000" dirty="0">
              <a:latin typeface="Arial" pitchFamily="34" charset="0"/>
              <a:ea typeface="宋体" pitchFamily="2" charset="-122"/>
            </a:endParaRPr>
          </a:p>
        </p:txBody>
      </p:sp>
      <p:sp>
        <p:nvSpPr>
          <p:cNvPr id="58382" name="文本框 58381"/>
          <p:cNvSpPr txBox="1"/>
          <p:nvPr/>
        </p:nvSpPr>
        <p:spPr>
          <a:xfrm>
            <a:off x="3590290" y="1645920"/>
            <a:ext cx="5595620" cy="396240"/>
          </a:xfrm>
          <a:prstGeom prst="rect">
            <a:avLst/>
          </a:prstGeom>
          <a:noFill/>
          <a:ln w="9525">
            <a:noFill/>
            <a:miter/>
          </a:ln>
        </p:spPr>
        <p:txBody>
          <a:bodyPr wrap="square" anchor="t">
            <a:spAutoFit/>
          </a:bodyPr>
          <a:lstStyle/>
          <a:p>
            <a:pPr lvl="0">
              <a:spcBef>
                <a:spcPct val="50000"/>
              </a:spcBef>
            </a:pPr>
            <a:r>
              <a:rPr lang="zh-CN" altLang="en-US" sz="2000" b="1" dirty="0">
                <a:latin typeface="Verdana" pitchFamily="34" charset="0"/>
                <a:ea typeface="黑体" pitchFamily="49" charset="-122"/>
              </a:rPr>
              <a:t>喜：</a:t>
            </a:r>
            <a:r>
              <a:rPr lang="zh-CN" altLang="en-US" sz="2000" b="1" dirty="0">
                <a:solidFill>
                  <a:srgbClr val="0000FF"/>
                </a:solidFill>
                <a:latin typeface="Verdana" pitchFamily="34" charset="0"/>
                <a:ea typeface="黑体" pitchFamily="49" charset="-122"/>
              </a:rPr>
              <a:t>经济、科技、文化市场和大众传媒的发展</a:t>
            </a:r>
            <a:r>
              <a:rPr lang="en-US" altLang="zh-CN" sz="2000" b="1" dirty="0">
                <a:solidFill>
                  <a:srgbClr val="0000FF"/>
                </a:solidFill>
                <a:latin typeface="Arial" pitchFamily="34" charset="0"/>
                <a:ea typeface="宋体" pitchFamily="2" charset="-122"/>
              </a:rPr>
              <a:t>…</a:t>
            </a:r>
            <a:endParaRPr lang="zh-CN" altLang="en-US" sz="2000" b="1" dirty="0">
              <a:solidFill>
                <a:srgbClr val="0000FF"/>
              </a:solidFill>
              <a:latin typeface="Arial" pitchFamily="34" charset="0"/>
              <a:ea typeface="宋体" pitchFamily="2" charset="-122"/>
            </a:endParaRPr>
          </a:p>
        </p:txBody>
      </p:sp>
      <p:sp>
        <p:nvSpPr>
          <p:cNvPr id="58383" name="文本框 58382"/>
          <p:cNvSpPr txBox="1"/>
          <p:nvPr/>
        </p:nvSpPr>
        <p:spPr>
          <a:xfrm>
            <a:off x="3581400" y="2115820"/>
            <a:ext cx="5741035" cy="398780"/>
          </a:xfrm>
          <a:prstGeom prst="rect">
            <a:avLst/>
          </a:prstGeom>
          <a:noFill/>
          <a:ln w="9525">
            <a:noFill/>
            <a:miter/>
          </a:ln>
        </p:spPr>
        <p:txBody>
          <a:bodyPr wrap="square" anchor="t">
            <a:spAutoFit/>
          </a:bodyPr>
          <a:lstStyle/>
          <a:p>
            <a:pPr lvl="0">
              <a:spcBef>
                <a:spcPct val="50000"/>
              </a:spcBef>
            </a:pPr>
            <a:r>
              <a:rPr lang="zh-CN" altLang="en-US" sz="2000" b="1" dirty="0">
                <a:latin typeface="Verdana" pitchFamily="34" charset="0"/>
                <a:ea typeface="黑体" pitchFamily="49" charset="-122"/>
              </a:rPr>
              <a:t>忧：</a:t>
            </a:r>
            <a:r>
              <a:rPr lang="zh-CN" altLang="en-US" sz="2000" b="1" dirty="0">
                <a:solidFill>
                  <a:srgbClr val="0000FF"/>
                </a:solidFill>
                <a:latin typeface="Verdana" pitchFamily="34" charset="0"/>
                <a:ea typeface="黑体" pitchFamily="49" charset="-122"/>
              </a:rPr>
              <a:t>文化市场自发性、传媒商业性等，引发 </a:t>
            </a:r>
            <a:r>
              <a:rPr lang="en-US" altLang="zh-CN" sz="2000" b="1" dirty="0">
                <a:solidFill>
                  <a:srgbClr val="0000FF"/>
                </a:solidFill>
                <a:latin typeface="Arial" pitchFamily="34" charset="0"/>
                <a:ea typeface="宋体" pitchFamily="2" charset="-122"/>
              </a:rPr>
              <a:t>…</a:t>
            </a:r>
            <a:endParaRPr lang="zh-CN" altLang="en-US" sz="2000" b="1" dirty="0">
              <a:solidFill>
                <a:srgbClr val="0000FF"/>
              </a:solidFill>
              <a:latin typeface="Arial" pitchFamily="34" charset="0"/>
              <a:ea typeface="宋体" pitchFamily="2" charset="-122"/>
            </a:endParaRPr>
          </a:p>
        </p:txBody>
      </p:sp>
      <p:sp>
        <p:nvSpPr>
          <p:cNvPr id="58384" name="文本框 58383"/>
          <p:cNvSpPr txBox="1"/>
          <p:nvPr/>
        </p:nvSpPr>
        <p:spPr>
          <a:xfrm>
            <a:off x="2477135" y="1529874"/>
            <a:ext cx="1085850" cy="1005840"/>
          </a:xfrm>
          <a:prstGeom prst="rect">
            <a:avLst/>
          </a:prstGeom>
          <a:noFill/>
          <a:ln w="9525">
            <a:noFill/>
            <a:miter/>
          </a:ln>
        </p:spPr>
        <p:txBody>
          <a:bodyPr anchor="t">
            <a:spAutoFit/>
          </a:bodyPr>
          <a:lstStyle/>
          <a:p>
            <a:pPr lvl="0">
              <a:spcBef>
                <a:spcPct val="50000"/>
              </a:spcBef>
            </a:pPr>
            <a:r>
              <a:rPr lang="zh-CN" altLang="en-US" sz="2000" b="1" dirty="0">
                <a:latin typeface="Verdana" pitchFamily="34" charset="0"/>
                <a:ea typeface="黑体" pitchFamily="49" charset="-122"/>
              </a:rPr>
              <a:t>文化现状产生</a:t>
            </a:r>
            <a:r>
              <a:rPr lang="zh-CN" altLang="en-US" sz="2000" b="1" dirty="0">
                <a:solidFill>
                  <a:srgbClr val="FF0000"/>
                </a:solidFill>
                <a:latin typeface="Verdana" pitchFamily="34" charset="0"/>
                <a:ea typeface="黑体" pitchFamily="49" charset="-122"/>
              </a:rPr>
              <a:t>原因</a:t>
            </a:r>
          </a:p>
        </p:txBody>
      </p:sp>
      <p:sp>
        <p:nvSpPr>
          <p:cNvPr id="15375" name="文本框 58384"/>
          <p:cNvSpPr txBox="1"/>
          <p:nvPr/>
        </p:nvSpPr>
        <p:spPr>
          <a:xfrm>
            <a:off x="1037670" y="3505121"/>
            <a:ext cx="971550" cy="396240"/>
          </a:xfrm>
          <a:prstGeom prst="rect">
            <a:avLst/>
          </a:prstGeom>
          <a:noFill/>
          <a:ln w="9525">
            <a:noFill/>
            <a:miter/>
          </a:ln>
        </p:spPr>
        <p:txBody>
          <a:bodyPr anchor="t">
            <a:spAutoFit/>
          </a:bodyPr>
          <a:lstStyle/>
          <a:p>
            <a:pPr lvl="0">
              <a:spcBef>
                <a:spcPct val="50000"/>
              </a:spcBef>
            </a:pPr>
            <a:r>
              <a:rPr lang="zh-CN" altLang="en-US" sz="2000" b="1" dirty="0">
                <a:latin typeface="Verdana" pitchFamily="34" charset="0"/>
                <a:ea typeface="黑体" pitchFamily="49" charset="-122"/>
              </a:rPr>
              <a:t>怎么办</a:t>
            </a:r>
          </a:p>
        </p:txBody>
      </p:sp>
      <p:sp>
        <p:nvSpPr>
          <p:cNvPr id="6" name="左大括号 58385"/>
          <p:cNvSpPr/>
          <p:nvPr/>
        </p:nvSpPr>
        <p:spPr>
          <a:xfrm>
            <a:off x="1872615" y="2887345"/>
            <a:ext cx="180975" cy="1345565"/>
          </a:xfrm>
          <a:prstGeom prst="leftBrace">
            <a:avLst>
              <a:gd name="adj1" fmla="val 40933"/>
              <a:gd name="adj2" fmla="val 50000"/>
            </a:avLst>
          </a:prstGeom>
          <a:noFill/>
          <a:ln w="38100" cap="flat" cmpd="sng">
            <a:solidFill>
              <a:srgbClr val="FF3300"/>
            </a:solidFill>
            <a:prstDash val="solid"/>
            <a:round/>
            <a:headEnd type="none" w="med" len="med"/>
            <a:tailEnd type="none" w="med" len="med"/>
          </a:ln>
        </p:spPr>
        <p:txBody>
          <a:bodyPr anchor="t"/>
          <a:lstStyle/>
          <a:p>
            <a:pPr lvl="0"/>
            <a:endParaRPr lang="zh-CN" altLang="en-US" sz="2000" dirty="0">
              <a:latin typeface="Arial" pitchFamily="34" charset="0"/>
              <a:ea typeface="宋体" pitchFamily="2" charset="-122"/>
            </a:endParaRPr>
          </a:p>
        </p:txBody>
      </p:sp>
      <p:sp>
        <p:nvSpPr>
          <p:cNvPr id="58387" name="文本框 58386"/>
          <p:cNvSpPr txBox="1"/>
          <p:nvPr/>
        </p:nvSpPr>
        <p:spPr>
          <a:xfrm>
            <a:off x="1951990" y="2487295"/>
            <a:ext cx="1235075" cy="1920240"/>
          </a:xfrm>
          <a:prstGeom prst="rect">
            <a:avLst/>
          </a:prstGeom>
          <a:noFill/>
          <a:ln w="9525">
            <a:noFill/>
            <a:miter/>
          </a:ln>
        </p:spPr>
        <p:txBody>
          <a:bodyPr wrap="square" anchor="t">
            <a:spAutoFit/>
          </a:bodyPr>
          <a:lstStyle/>
          <a:p>
            <a:pPr lvl="0" eaLnBrk="1">
              <a:lnSpc>
                <a:spcPct val="200000"/>
              </a:lnSpc>
            </a:pPr>
            <a:r>
              <a:rPr lang="zh-CN" altLang="en-US" sz="2000" b="1" dirty="0">
                <a:solidFill>
                  <a:srgbClr val="FF0000"/>
                </a:solidFill>
                <a:latin typeface="Verdana" pitchFamily="34" charset="0"/>
                <a:ea typeface="黑体" pitchFamily="49" charset="-122"/>
              </a:rPr>
              <a:t>国家：</a:t>
            </a:r>
          </a:p>
          <a:p>
            <a:pPr lvl="0" eaLnBrk="1">
              <a:lnSpc>
                <a:spcPct val="200000"/>
              </a:lnSpc>
            </a:pPr>
            <a:r>
              <a:rPr lang="zh-CN" altLang="en-US" sz="2000" b="1" dirty="0">
                <a:solidFill>
                  <a:srgbClr val="FF0000"/>
                </a:solidFill>
                <a:latin typeface="Verdana" pitchFamily="34" charset="0"/>
                <a:ea typeface="黑体" pitchFamily="49" charset="-122"/>
                <a:sym typeface="+mn-ea"/>
              </a:rPr>
              <a:t>个人：</a:t>
            </a:r>
          </a:p>
          <a:p>
            <a:pPr lvl="0" eaLnBrk="1">
              <a:lnSpc>
                <a:spcPct val="200000"/>
              </a:lnSpc>
            </a:pPr>
            <a:r>
              <a:rPr lang="zh-CN" altLang="en-US" sz="2000" b="1" dirty="0">
                <a:solidFill>
                  <a:srgbClr val="FF0000"/>
                </a:solidFill>
                <a:latin typeface="Verdana" pitchFamily="34" charset="0"/>
                <a:ea typeface="黑体" pitchFamily="49" charset="-122"/>
                <a:sym typeface="+mn-ea"/>
              </a:rPr>
              <a:t>企业</a:t>
            </a:r>
            <a:endParaRPr lang="zh-CN" altLang="en-US" sz="2000" b="1" dirty="0">
              <a:solidFill>
                <a:srgbClr val="FF0000"/>
              </a:solidFill>
              <a:latin typeface="Verdana" pitchFamily="34" charset="0"/>
              <a:ea typeface="黑体" pitchFamily="49" charset="-122"/>
            </a:endParaRPr>
          </a:p>
        </p:txBody>
      </p:sp>
      <p:sp>
        <p:nvSpPr>
          <p:cNvPr id="30741" name="直接连接符 58389"/>
          <p:cNvSpPr/>
          <p:nvPr/>
        </p:nvSpPr>
        <p:spPr>
          <a:xfrm flipV="1">
            <a:off x="3918188" y="2979579"/>
            <a:ext cx="400050" cy="0"/>
          </a:xfrm>
          <a:prstGeom prst="line">
            <a:avLst/>
          </a:prstGeom>
          <a:ln w="38100" cap="flat" cmpd="sng">
            <a:solidFill>
              <a:srgbClr val="FF3300"/>
            </a:solidFill>
            <a:prstDash val="solid"/>
            <a:round/>
            <a:headEnd type="none" w="med" len="med"/>
            <a:tailEnd type="triangle" w="med" len="med"/>
          </a:ln>
        </p:spPr>
        <p:txBody>
          <a:bodyPr anchor="t"/>
          <a:lstStyle/>
          <a:p>
            <a:pPr lvl="0"/>
            <a:endParaRPr lang="zh-CN" altLang="en-US" sz="1350">
              <a:latin typeface="Arial" pitchFamily="34" charset="0"/>
              <a:ea typeface="宋体" pitchFamily="2" charset="-122"/>
            </a:endParaRPr>
          </a:p>
        </p:txBody>
      </p:sp>
      <p:sp>
        <p:nvSpPr>
          <p:cNvPr id="58391" name="文本框 58390"/>
          <p:cNvSpPr txBox="1"/>
          <p:nvPr/>
        </p:nvSpPr>
        <p:spPr>
          <a:xfrm>
            <a:off x="4177030" y="2466975"/>
            <a:ext cx="4605020" cy="1005840"/>
          </a:xfrm>
          <a:prstGeom prst="rect">
            <a:avLst/>
          </a:prstGeom>
          <a:noFill/>
          <a:ln w="9525">
            <a:noFill/>
            <a:miter/>
          </a:ln>
        </p:spPr>
        <p:txBody>
          <a:bodyPr wrap="square" anchor="t">
            <a:spAutoFit/>
          </a:bodyPr>
          <a:lstStyle/>
          <a:p>
            <a:pPr lvl="0"/>
            <a:r>
              <a:rPr lang="zh-CN" altLang="en-US" sz="2000" b="1" dirty="0">
                <a:solidFill>
                  <a:srgbClr val="0000FF"/>
                </a:solidFill>
                <a:latin typeface="Arial" pitchFamily="34" charset="0"/>
                <a:ea typeface="宋体" pitchFamily="2" charset="-122"/>
              </a:rPr>
              <a:t>奏响</a:t>
            </a:r>
            <a:r>
              <a:rPr lang="zh-CN" altLang="en-US" sz="2000" b="1" dirty="0">
                <a:solidFill>
                  <a:srgbClr val="FF0000"/>
                </a:solidFill>
                <a:latin typeface="Arial" pitchFamily="34" charset="0"/>
                <a:ea typeface="宋体" pitchFamily="2" charset="-122"/>
              </a:rPr>
              <a:t>主旋律</a:t>
            </a:r>
            <a:endParaRPr lang="en-US" altLang="zh-CN" sz="2000" b="1" dirty="0">
              <a:solidFill>
                <a:srgbClr val="FF0000"/>
              </a:solidFill>
              <a:latin typeface="Arial" pitchFamily="34" charset="0"/>
              <a:ea typeface="宋体" pitchFamily="2" charset="-122"/>
            </a:endParaRPr>
          </a:p>
          <a:p>
            <a:pPr lvl="0"/>
            <a:r>
              <a:rPr lang="zh-CN" altLang="en-US" sz="2000" b="1" dirty="0">
                <a:solidFill>
                  <a:srgbClr val="0000FF"/>
                </a:solidFill>
                <a:latin typeface="Arial" pitchFamily="34" charset="0"/>
                <a:ea typeface="宋体" pitchFamily="2" charset="-122"/>
              </a:rPr>
              <a:t>弘扬</a:t>
            </a:r>
            <a:r>
              <a:rPr lang="zh-CN" altLang="en-US" sz="2000" b="1" dirty="0">
                <a:solidFill>
                  <a:srgbClr val="FF0000"/>
                </a:solidFill>
                <a:latin typeface="Arial" pitchFamily="34" charset="0"/>
                <a:ea typeface="宋体" pitchFamily="2" charset="-122"/>
              </a:rPr>
              <a:t>中特文化</a:t>
            </a:r>
            <a:endParaRPr lang="en-US" altLang="zh-CN" sz="2000" b="1" dirty="0">
              <a:solidFill>
                <a:srgbClr val="FF0000"/>
              </a:solidFill>
              <a:latin typeface="Arial" pitchFamily="34" charset="0"/>
              <a:ea typeface="宋体" pitchFamily="2" charset="-122"/>
            </a:endParaRPr>
          </a:p>
          <a:p>
            <a:pPr lvl="0"/>
            <a:r>
              <a:rPr lang="zh-CN" altLang="en-US" sz="2000" b="1" dirty="0">
                <a:solidFill>
                  <a:srgbClr val="0000FF"/>
                </a:solidFill>
                <a:latin typeface="Arial" pitchFamily="34" charset="0"/>
                <a:ea typeface="宋体" pitchFamily="2" charset="-122"/>
              </a:rPr>
              <a:t>倡导</a:t>
            </a:r>
            <a:r>
              <a:rPr lang="zh-CN" altLang="en-US" sz="2000" b="1" dirty="0">
                <a:solidFill>
                  <a:srgbClr val="FF0000"/>
                </a:solidFill>
                <a:latin typeface="Arial" pitchFamily="34" charset="0"/>
                <a:ea typeface="宋体" pitchFamily="2" charset="-122"/>
                <a:sym typeface="宋体" pitchFamily="2" charset="-122"/>
              </a:rPr>
              <a:t>大众喜闻乐见的社会主义文化</a:t>
            </a:r>
            <a:endParaRPr lang="en-US" altLang="zh-CN" sz="2000" b="1" dirty="0">
              <a:solidFill>
                <a:srgbClr val="FF0000"/>
              </a:solidFill>
              <a:latin typeface="Arial" pitchFamily="34" charset="0"/>
              <a:ea typeface="黑体" pitchFamily="49" charset="-122"/>
            </a:endParaRPr>
          </a:p>
        </p:txBody>
      </p:sp>
      <p:sp>
        <p:nvSpPr>
          <p:cNvPr id="58392" name="矩形 58391"/>
          <p:cNvSpPr/>
          <p:nvPr/>
        </p:nvSpPr>
        <p:spPr>
          <a:xfrm>
            <a:off x="2653903" y="2593737"/>
            <a:ext cx="1208484" cy="701040"/>
          </a:xfrm>
          <a:prstGeom prst="rect">
            <a:avLst/>
          </a:prstGeom>
          <a:noFill/>
          <a:ln w="9525">
            <a:noFill/>
            <a:miter/>
          </a:ln>
        </p:spPr>
        <p:txBody>
          <a:bodyPr anchor="t">
            <a:spAutoFit/>
          </a:bodyPr>
          <a:lstStyle/>
          <a:p>
            <a:pPr lvl="0"/>
            <a:r>
              <a:rPr lang="zh-CN" altLang="en-US" sz="2000" b="1" dirty="0">
                <a:solidFill>
                  <a:srgbClr val="0000FF"/>
                </a:solidFill>
                <a:latin typeface="Arial" pitchFamily="34" charset="0"/>
                <a:ea typeface="宋体" pitchFamily="2" charset="-122"/>
              </a:rPr>
              <a:t>加强管理</a:t>
            </a:r>
          </a:p>
          <a:p>
            <a:pPr lvl="0"/>
            <a:r>
              <a:rPr lang="zh-CN" altLang="en-US" sz="2000" b="1" dirty="0">
                <a:solidFill>
                  <a:srgbClr val="0000FF"/>
                </a:solidFill>
                <a:latin typeface="Arial" pitchFamily="34" charset="0"/>
                <a:ea typeface="宋体" pitchFamily="2" charset="-122"/>
              </a:rPr>
              <a:t>正确引导</a:t>
            </a:r>
          </a:p>
        </p:txBody>
      </p:sp>
      <p:sp>
        <p:nvSpPr>
          <p:cNvPr id="58394" name="文本框 58393"/>
          <p:cNvSpPr txBox="1"/>
          <p:nvPr/>
        </p:nvSpPr>
        <p:spPr>
          <a:xfrm>
            <a:off x="2715895" y="3978275"/>
            <a:ext cx="6634480" cy="396240"/>
          </a:xfrm>
          <a:prstGeom prst="rect">
            <a:avLst/>
          </a:prstGeom>
          <a:noFill/>
          <a:ln w="9525">
            <a:noFill/>
            <a:miter/>
          </a:ln>
        </p:spPr>
        <p:txBody>
          <a:bodyPr wrap="square" anchor="t">
            <a:spAutoFit/>
          </a:bodyPr>
          <a:lstStyle/>
          <a:p>
            <a:pPr lvl="0"/>
            <a:r>
              <a:rPr lang="zh-CN" altLang="en-US" sz="2000" b="1" dirty="0">
                <a:solidFill>
                  <a:srgbClr val="0000FF"/>
                </a:solidFill>
                <a:latin typeface="Arial" pitchFamily="34" charset="0"/>
                <a:ea typeface="宋体" pitchFamily="2" charset="-122"/>
              </a:rPr>
              <a:t>承担社会责任，实现</a:t>
            </a:r>
            <a:r>
              <a:rPr lang="zh-CN" altLang="en-US" sz="2000" b="1" dirty="0">
                <a:solidFill>
                  <a:srgbClr val="0000FF"/>
                </a:solidFill>
                <a:latin typeface="Verdana" pitchFamily="34" charset="0"/>
                <a:ea typeface="黑体" pitchFamily="49" charset="-122"/>
              </a:rPr>
              <a:t>经济效益与社会效益统一</a:t>
            </a:r>
          </a:p>
        </p:txBody>
      </p:sp>
      <p:sp>
        <p:nvSpPr>
          <p:cNvPr id="58395" name="文本框 58394"/>
          <p:cNvSpPr txBox="1"/>
          <p:nvPr/>
        </p:nvSpPr>
        <p:spPr>
          <a:xfrm>
            <a:off x="2668270" y="3387090"/>
            <a:ext cx="4599940" cy="396240"/>
          </a:xfrm>
          <a:prstGeom prst="rect">
            <a:avLst/>
          </a:prstGeom>
          <a:noFill/>
          <a:ln w="9525">
            <a:noFill/>
            <a:miter/>
          </a:ln>
        </p:spPr>
        <p:txBody>
          <a:bodyPr wrap="square" anchor="t">
            <a:spAutoFit/>
          </a:bodyPr>
          <a:lstStyle/>
          <a:p>
            <a:pPr lvl="0"/>
            <a:r>
              <a:rPr lang="zh-CN" altLang="en-US" sz="2000" b="1" dirty="0">
                <a:solidFill>
                  <a:srgbClr val="0000FF"/>
                </a:solidFill>
                <a:latin typeface="Verdana" pitchFamily="34" charset="0"/>
                <a:ea typeface="黑体" pitchFamily="49" charset="-122"/>
              </a:rPr>
              <a:t>提高眼力，拒绝污染，</a:t>
            </a:r>
            <a:r>
              <a:rPr lang="zh-CN" altLang="en-US" sz="2000" b="1" u="sng" dirty="0">
                <a:solidFill>
                  <a:srgbClr val="0000FF"/>
                </a:solidFill>
                <a:latin typeface="Verdana" pitchFamily="34" charset="0"/>
                <a:ea typeface="黑体" pitchFamily="49" charset="-122"/>
              </a:rPr>
              <a:t>加强修养</a:t>
            </a:r>
          </a:p>
        </p:txBody>
      </p:sp>
      <p:sp>
        <p:nvSpPr>
          <p:cNvPr id="58396" name="矩形 58395"/>
          <p:cNvSpPr/>
          <p:nvPr/>
        </p:nvSpPr>
        <p:spPr>
          <a:xfrm>
            <a:off x="2441416" y="1129824"/>
            <a:ext cx="2480310" cy="396240"/>
          </a:xfrm>
          <a:prstGeom prst="rect">
            <a:avLst/>
          </a:prstGeom>
          <a:noFill/>
          <a:ln w="9525">
            <a:noFill/>
            <a:miter/>
          </a:ln>
        </p:spPr>
        <p:txBody>
          <a:bodyPr wrap="none" anchor="t">
            <a:spAutoFit/>
          </a:bodyPr>
          <a:lstStyle/>
          <a:p>
            <a:pPr lvl="0"/>
            <a:r>
              <a:rPr lang="zh-CN" altLang="en-US" sz="2000" b="1" dirty="0">
                <a:solidFill>
                  <a:srgbClr val="000000"/>
                </a:solidFill>
                <a:latin typeface="Arial" pitchFamily="34" charset="0"/>
                <a:ea typeface="宋体" pitchFamily="2" charset="-122"/>
              </a:rPr>
              <a:t>当代文化需求的特点</a:t>
            </a:r>
          </a:p>
        </p:txBody>
      </p:sp>
      <p:sp>
        <p:nvSpPr>
          <p:cNvPr id="58397" name="矩形 58396"/>
          <p:cNvSpPr/>
          <p:nvPr/>
        </p:nvSpPr>
        <p:spPr>
          <a:xfrm>
            <a:off x="4915535" y="1115060"/>
            <a:ext cx="3796665" cy="396240"/>
          </a:xfrm>
          <a:prstGeom prst="rect">
            <a:avLst/>
          </a:prstGeom>
          <a:noFill/>
          <a:ln w="9525">
            <a:noFill/>
            <a:miter/>
          </a:ln>
        </p:spPr>
        <p:txBody>
          <a:bodyPr wrap="square" anchor="t">
            <a:spAutoFit/>
          </a:bodyPr>
          <a:lstStyle/>
          <a:p>
            <a:pPr lvl="0"/>
            <a:r>
              <a:rPr lang="zh-CN" altLang="en-US" sz="2000" b="1" dirty="0">
                <a:solidFill>
                  <a:srgbClr val="0000FF"/>
                </a:solidFill>
                <a:latin typeface="Arial" pitchFamily="34" charset="0"/>
                <a:ea typeface="宋体" pitchFamily="2" charset="-122"/>
              </a:rPr>
              <a:t>多层次、多方面、 多样化</a:t>
            </a:r>
          </a:p>
        </p:txBody>
      </p:sp>
      <p:sp>
        <p:nvSpPr>
          <p:cNvPr id="2" name="文本框 1"/>
          <p:cNvSpPr txBox="1"/>
          <p:nvPr/>
        </p:nvSpPr>
        <p:spPr>
          <a:xfrm>
            <a:off x="7607776" y="301308"/>
            <a:ext cx="1309688" cy="701040"/>
          </a:xfrm>
          <a:prstGeom prst="rect">
            <a:avLst/>
          </a:prstGeom>
          <a:noFill/>
          <a:ln w="9525">
            <a:noFill/>
            <a:miter/>
          </a:ln>
        </p:spPr>
        <p:txBody>
          <a:bodyPr anchor="t">
            <a:spAutoFit/>
          </a:bodyPr>
          <a:lstStyle/>
          <a:p>
            <a:pPr lvl="0" eaLnBrk="1"/>
            <a:r>
              <a:rPr lang="zh-CN" altLang="en-US" sz="2000" b="1" dirty="0">
                <a:solidFill>
                  <a:srgbClr val="FF0000"/>
                </a:solidFill>
                <a:latin typeface="Verdana" pitchFamily="34" charset="0"/>
                <a:ea typeface="黑体" pitchFamily="49" charset="-122"/>
              </a:rPr>
              <a:t>辩证</a:t>
            </a:r>
          </a:p>
          <a:p>
            <a:pPr lvl="0" eaLnBrk="1"/>
            <a:r>
              <a:rPr lang="zh-CN" altLang="en-US" sz="2000" b="1" dirty="0">
                <a:solidFill>
                  <a:srgbClr val="FF0000"/>
                </a:solidFill>
                <a:latin typeface="Verdana" pitchFamily="34" charset="0"/>
                <a:ea typeface="黑体" pitchFamily="49" charset="-122"/>
              </a:rPr>
              <a:t>分析</a:t>
            </a:r>
          </a:p>
        </p:txBody>
      </p:sp>
      <p:sp>
        <p:nvSpPr>
          <p:cNvPr id="4" name="文本框 3"/>
          <p:cNvSpPr txBox="1"/>
          <p:nvPr/>
        </p:nvSpPr>
        <p:spPr>
          <a:xfrm>
            <a:off x="1111250" y="4393565"/>
            <a:ext cx="5427980" cy="701040"/>
          </a:xfrm>
          <a:prstGeom prst="rect">
            <a:avLst/>
          </a:prstGeom>
          <a:noFill/>
          <a:ln w="9525">
            <a:noFill/>
            <a:miter/>
          </a:ln>
        </p:spPr>
        <p:txBody>
          <a:bodyPr wrap="square" anchor="t">
            <a:spAutoFit/>
          </a:bodyPr>
          <a:lstStyle/>
          <a:p>
            <a:pPr lvl="0"/>
            <a:r>
              <a:rPr lang="zh-CN" altLang="en-US" sz="2000" b="1" dirty="0">
                <a:solidFill>
                  <a:srgbClr val="FF0000"/>
                </a:solidFill>
                <a:latin typeface="Arial" pitchFamily="34" charset="0"/>
                <a:ea typeface="宋体" pitchFamily="2" charset="-122"/>
              </a:rPr>
              <a:t>具体要求：</a:t>
            </a:r>
            <a:r>
              <a:rPr lang="zh-CN" altLang="en-US" sz="2000" b="1" dirty="0">
                <a:solidFill>
                  <a:srgbClr val="0000FF"/>
                </a:solidFill>
                <a:latin typeface="Arial" pitchFamily="34" charset="0"/>
                <a:ea typeface="宋体" pitchFamily="2" charset="-122"/>
              </a:rPr>
              <a:t>发展先进</a:t>
            </a:r>
            <a:r>
              <a:rPr lang="zh-CN" altLang="en-US" sz="2000" b="1" dirty="0">
                <a:solidFill>
                  <a:srgbClr val="000000"/>
                </a:solidFill>
                <a:latin typeface="Arial" pitchFamily="34" charset="0"/>
                <a:ea typeface="宋体" pitchFamily="2" charset="-122"/>
              </a:rPr>
              <a:t>文化</a:t>
            </a:r>
            <a:r>
              <a:rPr lang="zh-CN" altLang="en-US" sz="2000" b="1" dirty="0">
                <a:latin typeface="Arial" pitchFamily="34" charset="0"/>
                <a:ea typeface="宋体" pitchFamily="2" charset="-122"/>
              </a:rPr>
              <a:t>，</a:t>
            </a:r>
            <a:r>
              <a:rPr lang="zh-CN" altLang="en-US" sz="2000" b="1" dirty="0">
                <a:solidFill>
                  <a:srgbClr val="0000FF"/>
                </a:solidFill>
                <a:latin typeface="Arial" pitchFamily="34" charset="0"/>
                <a:ea typeface="宋体" pitchFamily="2" charset="-122"/>
              </a:rPr>
              <a:t>支持健康</a:t>
            </a:r>
            <a:r>
              <a:rPr lang="zh-CN" altLang="en-US" sz="2000" b="1" dirty="0">
                <a:solidFill>
                  <a:srgbClr val="000000"/>
                </a:solidFill>
                <a:latin typeface="Arial" pitchFamily="34" charset="0"/>
                <a:ea typeface="宋体" pitchFamily="2" charset="-122"/>
              </a:rPr>
              <a:t>文化</a:t>
            </a:r>
            <a:r>
              <a:rPr lang="zh-CN" altLang="en-US" sz="2000" b="1" dirty="0">
                <a:latin typeface="Arial" pitchFamily="34" charset="0"/>
                <a:ea typeface="宋体" pitchFamily="2" charset="-122"/>
              </a:rPr>
              <a:t>，</a:t>
            </a:r>
          </a:p>
          <a:p>
            <a:pPr lvl="0"/>
            <a:r>
              <a:rPr lang="zh-CN" altLang="en-US" sz="2000" b="1" dirty="0">
                <a:latin typeface="Arial" pitchFamily="34" charset="0"/>
                <a:ea typeface="宋体" pitchFamily="2" charset="-122"/>
              </a:rPr>
              <a:t>                  </a:t>
            </a:r>
            <a:r>
              <a:rPr lang="zh-CN" altLang="en-US" sz="2000" b="1" dirty="0">
                <a:solidFill>
                  <a:srgbClr val="0000FF"/>
                </a:solidFill>
                <a:latin typeface="Arial" pitchFamily="34" charset="0"/>
                <a:ea typeface="宋体" pitchFamily="2" charset="-122"/>
              </a:rPr>
              <a:t>改造落后</a:t>
            </a:r>
            <a:r>
              <a:rPr lang="zh-CN" altLang="en-US" sz="2000" b="1" dirty="0">
                <a:solidFill>
                  <a:srgbClr val="000000"/>
                </a:solidFill>
                <a:latin typeface="Arial" pitchFamily="34" charset="0"/>
                <a:ea typeface="宋体" pitchFamily="2" charset="-122"/>
              </a:rPr>
              <a:t>文化</a:t>
            </a:r>
            <a:r>
              <a:rPr lang="zh-CN" altLang="en-US" sz="2000" b="1" dirty="0">
                <a:latin typeface="Arial" pitchFamily="34" charset="0"/>
                <a:ea typeface="宋体" pitchFamily="2" charset="-122"/>
              </a:rPr>
              <a:t>，</a:t>
            </a:r>
            <a:r>
              <a:rPr lang="zh-CN" altLang="en-US" sz="2000" b="1" dirty="0">
                <a:solidFill>
                  <a:srgbClr val="0000FF"/>
                </a:solidFill>
                <a:latin typeface="Arial" pitchFamily="34" charset="0"/>
                <a:ea typeface="宋体" pitchFamily="2" charset="-122"/>
              </a:rPr>
              <a:t>抵制腐朽</a:t>
            </a:r>
            <a:r>
              <a:rPr lang="zh-CN" altLang="en-US" sz="2000" b="1" dirty="0">
                <a:solidFill>
                  <a:srgbClr val="000000"/>
                </a:solidFill>
                <a:latin typeface="Arial" pitchFamily="34" charset="0"/>
                <a:ea typeface="宋体" pitchFamily="2" charset="-122"/>
              </a:rPr>
              <a:t>文化</a:t>
            </a:r>
            <a:r>
              <a:rPr lang="zh-CN" altLang="zh-CN" sz="2000" b="1" dirty="0">
                <a:solidFill>
                  <a:srgbClr val="000000"/>
                </a:solidFill>
                <a:latin typeface="Arial" pitchFamily="34" charset="0"/>
                <a:ea typeface="宋体" pitchFamily="2" charset="-122"/>
              </a:rPr>
              <a:t>。</a:t>
            </a:r>
            <a:endParaRPr lang="zh-CN" altLang="zh-CN" sz="2000" dirty="0">
              <a:latin typeface="Arial" pitchFamily="34" charset="0"/>
              <a:ea typeface="宋体" pitchFamily="2" charset="-122"/>
            </a:endParaRPr>
          </a:p>
        </p:txBody>
      </p:sp>
      <p:sp>
        <p:nvSpPr>
          <p:cNvPr id="13313" name="标题 1"/>
          <p:cNvSpPr>
            <a:spLocks noGrp="1"/>
          </p:cNvSpPr>
          <p:nvPr/>
        </p:nvSpPr>
        <p:spPr>
          <a:xfrm>
            <a:off x="73660" y="12700"/>
            <a:ext cx="1881505" cy="477520"/>
          </a:xfrm>
          <a:prstGeom prst="rect">
            <a:avLst/>
          </a:prstGeom>
          <a:solidFill>
            <a:srgbClr val="ADFFD6"/>
          </a:solidFill>
          <a:ln w="9525">
            <a:noFill/>
            <a:miter/>
          </a:ln>
        </p:spPr>
        <p:txBody>
          <a:bodyPr anchor="t"/>
          <a:lstStyle/>
          <a:p>
            <a:pPr lvl="0"/>
            <a:r>
              <a:rPr lang="zh-CN" altLang="zh-CN" sz="2800" b="1">
                <a:solidFill>
                  <a:srgbClr val="FF0000"/>
                </a:solidFill>
                <a:latin typeface="Arial" pitchFamily="34" charset="0"/>
                <a:ea typeface="宋体" charset="-122"/>
              </a:rPr>
              <a:t>知识梳理</a:t>
            </a:r>
          </a:p>
        </p:txBody>
      </p:sp>
      <p:sp>
        <p:nvSpPr>
          <p:cNvPr id="5" name="右大括号 4"/>
          <p:cNvSpPr/>
          <p:nvPr/>
        </p:nvSpPr>
        <p:spPr>
          <a:xfrm>
            <a:off x="7468235" y="476250"/>
            <a:ext cx="100965" cy="506095"/>
          </a:xfrm>
          <a:prstGeom prst="rightBrac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矩形 178179"/>
          <p:cNvSpPr>
            <a:spLocks noRot="1"/>
          </p:cNvSpPr>
          <p:nvPr/>
        </p:nvSpPr>
        <p:spPr>
          <a:xfrm>
            <a:off x="1747520" y="1444625"/>
            <a:ext cx="978535" cy="365760"/>
          </a:xfrm>
          <a:prstGeom prst="rect">
            <a:avLst/>
          </a:prstGeom>
          <a:noFill/>
          <a:ln w="9525">
            <a:noFill/>
            <a:miter/>
          </a:ln>
        </p:spPr>
        <p:txBody>
          <a:bodyPr anchor="t"/>
          <a:lstStyle/>
          <a:p>
            <a:pPr marL="342900" lvl="0" indent="-342900">
              <a:spcBef>
                <a:spcPct val="20000"/>
              </a:spcBef>
              <a:buClr>
                <a:schemeClr val="accent1"/>
              </a:buClr>
              <a:buSzPct val="65000"/>
            </a:pPr>
            <a:r>
              <a:rPr lang="zh-CN" altLang="en-US" sz="2400" b="1" dirty="0">
                <a:solidFill>
                  <a:srgbClr val="FF0000"/>
                </a:solidFill>
                <a:latin typeface="Arial" pitchFamily="34" charset="0"/>
                <a:ea typeface="宋体" pitchFamily="2" charset="-122"/>
              </a:rPr>
              <a:t>路径</a:t>
            </a: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0033CC"/>
              </a:solidFill>
              <a:latin typeface="Arial" pitchFamily="34" charset="0"/>
              <a:ea typeface="宋体" pitchFamily="2" charset="-122"/>
            </a:endParaRPr>
          </a:p>
        </p:txBody>
      </p:sp>
      <p:sp>
        <p:nvSpPr>
          <p:cNvPr id="24578" name="矩形 178196"/>
          <p:cNvSpPr/>
          <p:nvPr/>
        </p:nvSpPr>
        <p:spPr>
          <a:xfrm>
            <a:off x="104140" y="2132965"/>
            <a:ext cx="3113405" cy="1371600"/>
          </a:xfrm>
          <a:prstGeom prst="rect">
            <a:avLst/>
          </a:prstGeom>
          <a:gradFill rotWithShape="1">
            <a:gsLst>
              <a:gs pos="0">
                <a:srgbClr val="FBFB11"/>
              </a:gs>
              <a:gs pos="100000">
                <a:srgbClr val="838309"/>
              </a:gs>
            </a:gsLst>
            <a:lin ang="5400000"/>
            <a:tileRect/>
          </a:gradFill>
          <a:ln w="9525">
            <a:noFill/>
            <a:miter/>
          </a:ln>
        </p:spPr>
        <p:txBody>
          <a:bodyPr wrap="square" anchor="t">
            <a:spAutoFit/>
          </a:bodyPr>
          <a:lstStyle/>
          <a:p>
            <a:pPr lvl="0">
              <a:spcBef>
                <a:spcPct val="20000"/>
              </a:spcBef>
            </a:pPr>
            <a:r>
              <a:rPr lang="zh-CN" altLang="en-US" sz="2800" b="1" dirty="0">
                <a:latin typeface="Arial" pitchFamily="34" charset="0"/>
                <a:ea typeface="宋体" pitchFamily="2" charset="-122"/>
                <a:sym typeface="+mn-ea"/>
              </a:rPr>
              <a:t>九 </a:t>
            </a:r>
            <a:r>
              <a:rPr lang="zh-CN" altLang="en-US" sz="2800" b="1" dirty="0">
                <a:solidFill>
                  <a:srgbClr val="0000FF"/>
                </a:solidFill>
                <a:latin typeface="Arial" pitchFamily="34" charset="0"/>
                <a:ea typeface="宋体" pitchFamily="2" charset="-122"/>
              </a:rPr>
              <a:t>坚持</a:t>
            </a:r>
            <a:r>
              <a:rPr lang="zh-CN" altLang="en-US" sz="2800" b="1" u="sng" dirty="0">
                <a:solidFill>
                  <a:srgbClr val="0000FF"/>
                </a:solidFill>
                <a:latin typeface="Arial" pitchFamily="34" charset="0"/>
                <a:ea typeface="宋体" pitchFamily="2" charset="-122"/>
              </a:rPr>
              <a:t>中国特色社会主义文化</a:t>
            </a:r>
            <a:r>
              <a:rPr lang="zh-CN" altLang="en-US" sz="2800" b="1" dirty="0">
                <a:solidFill>
                  <a:srgbClr val="0000FF"/>
                </a:solidFill>
                <a:latin typeface="Arial" pitchFamily="34" charset="0"/>
                <a:ea typeface="宋体" pitchFamily="2" charset="-122"/>
              </a:rPr>
              <a:t>发展道路 </a:t>
            </a:r>
            <a:endParaRPr lang="zh-CN" altLang="en-US" sz="2800" dirty="0">
              <a:solidFill>
                <a:srgbClr val="0000FF"/>
              </a:solidFill>
              <a:latin typeface="Arial" pitchFamily="34" charset="0"/>
              <a:ea typeface="宋体" pitchFamily="2" charset="-122"/>
            </a:endParaRPr>
          </a:p>
        </p:txBody>
      </p:sp>
      <p:sp>
        <p:nvSpPr>
          <p:cNvPr id="178211" name="矩形 178210"/>
          <p:cNvSpPr/>
          <p:nvPr/>
        </p:nvSpPr>
        <p:spPr>
          <a:xfrm>
            <a:off x="4368800" y="1032510"/>
            <a:ext cx="1438910" cy="3017520"/>
          </a:xfrm>
          <a:prstGeom prst="rect">
            <a:avLst/>
          </a:prstGeom>
          <a:noFill/>
          <a:ln w="9525">
            <a:noFill/>
            <a:miter/>
          </a:ln>
        </p:spPr>
        <p:txBody>
          <a:bodyPr wrap="square" anchor="t">
            <a:spAutoFit/>
          </a:bodyPr>
          <a:lstStyle/>
          <a:p>
            <a:pPr lvl="0"/>
            <a:r>
              <a:rPr lang="en-US" altLang="zh-CN" sz="2400" b="1">
                <a:solidFill>
                  <a:srgbClr val="0033CC"/>
                </a:solidFill>
                <a:latin typeface="Arial" pitchFamily="34" charset="0"/>
                <a:ea typeface="宋体" pitchFamily="2" charset="-122"/>
              </a:rPr>
              <a:t> --</a:t>
            </a:r>
            <a:r>
              <a:rPr lang="zh-CN" altLang="en-US" sz="2400" b="1" dirty="0">
                <a:solidFill>
                  <a:srgbClr val="0033CC"/>
                </a:solidFill>
                <a:latin typeface="Arial" pitchFamily="34" charset="0"/>
                <a:ea typeface="宋体" pitchFamily="2" charset="-122"/>
              </a:rPr>
              <a:t>内涵</a:t>
            </a: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r>
              <a:rPr lang="en-US" altLang="zh-CN" sz="2400" b="1" dirty="0">
                <a:solidFill>
                  <a:srgbClr val="0033CC"/>
                </a:solidFill>
                <a:latin typeface="Arial" pitchFamily="34" charset="0"/>
                <a:ea typeface="宋体" pitchFamily="2" charset="-122"/>
              </a:rPr>
              <a:t>--</a:t>
            </a:r>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p:txBody>
      </p:sp>
      <p:sp>
        <p:nvSpPr>
          <p:cNvPr id="178213" name="左大括号 178212"/>
          <p:cNvSpPr/>
          <p:nvPr/>
        </p:nvSpPr>
        <p:spPr>
          <a:xfrm>
            <a:off x="3218180" y="1328420"/>
            <a:ext cx="280035" cy="2287270"/>
          </a:xfrm>
          <a:prstGeom prst="leftBrace">
            <a:avLst>
              <a:gd name="adj1" fmla="val 81340"/>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31760" name="文本框 1"/>
          <p:cNvSpPr txBox="1"/>
          <p:nvPr/>
        </p:nvSpPr>
        <p:spPr>
          <a:xfrm>
            <a:off x="4801235" y="2556510"/>
            <a:ext cx="4592955" cy="1554480"/>
          </a:xfrm>
          <a:prstGeom prst="rect">
            <a:avLst/>
          </a:prstGeom>
          <a:noFill/>
          <a:ln w="9525">
            <a:noFill/>
            <a:miter/>
          </a:ln>
        </p:spPr>
        <p:txBody>
          <a:bodyPr wrap="square" anchor="t">
            <a:spAutoFit/>
          </a:bodyPr>
          <a:lstStyle/>
          <a:p>
            <a:pPr lvl="0"/>
            <a:r>
              <a:rPr lang="zh-CN" altLang="en-US" sz="2400" b="1" dirty="0">
                <a:solidFill>
                  <a:srgbClr val="4F0FBD"/>
                </a:solidFill>
                <a:latin typeface="Arial" pitchFamily="34" charset="0"/>
                <a:ea typeface="宋体" pitchFamily="2" charset="-122"/>
                <a:sym typeface="Arial" pitchFamily="34" charset="0"/>
              </a:rPr>
              <a:t>推动</a:t>
            </a:r>
            <a:r>
              <a:rPr lang="en-US" altLang="zh-CN" sz="2400" b="1" dirty="0">
                <a:solidFill>
                  <a:srgbClr val="4F0FBD"/>
                </a:solidFill>
                <a:latin typeface="Arial" pitchFamily="34" charset="0"/>
                <a:ea typeface="宋体" pitchFamily="2" charset="-122"/>
                <a:sym typeface="Arial" pitchFamily="34" charset="0"/>
              </a:rPr>
              <a:t>2</a:t>
            </a:r>
            <a:r>
              <a:rPr lang="zh-CN" altLang="en-US" sz="2400" b="1" dirty="0">
                <a:solidFill>
                  <a:srgbClr val="4F0FBD"/>
                </a:solidFill>
                <a:latin typeface="Arial" pitchFamily="34" charset="0"/>
                <a:ea typeface="宋体" pitchFamily="2" charset="-122"/>
                <a:sym typeface="Arial" pitchFamily="34" charset="0"/>
              </a:rPr>
              <a:t>文明协调发展  </a:t>
            </a:r>
          </a:p>
          <a:p>
            <a:pPr lvl="0"/>
            <a:r>
              <a:rPr lang="zh-CN" altLang="en-US" sz="2400" b="1" dirty="0">
                <a:solidFill>
                  <a:srgbClr val="0000FF"/>
                </a:solidFill>
                <a:latin typeface="宋体" pitchFamily="2" charset="-122"/>
                <a:ea typeface="宋体" pitchFamily="2" charset="-122"/>
                <a:sym typeface="Arial" pitchFamily="34" charset="0"/>
              </a:rPr>
              <a:t>坚持</a:t>
            </a:r>
            <a:r>
              <a:rPr lang="en-US" altLang="zh-CN" sz="2400" b="1" dirty="0">
                <a:solidFill>
                  <a:srgbClr val="0000FF"/>
                </a:solidFill>
                <a:latin typeface="宋体" pitchFamily="2" charset="-122"/>
                <a:ea typeface="宋体" pitchFamily="2" charset="-122"/>
                <a:sym typeface="Arial" pitchFamily="34" charset="0"/>
              </a:rPr>
              <a:t>2</a:t>
            </a:r>
            <a:r>
              <a:rPr lang="zh-CN" altLang="en-US" sz="2400" b="1" dirty="0">
                <a:solidFill>
                  <a:srgbClr val="0000FF"/>
                </a:solidFill>
                <a:latin typeface="宋体" pitchFamily="2" charset="-122"/>
                <a:ea typeface="宋体" pitchFamily="2" charset="-122"/>
                <a:sym typeface="Arial" pitchFamily="34" charset="0"/>
              </a:rPr>
              <a:t>为服务 双百</a:t>
            </a:r>
            <a:r>
              <a:rPr lang="zh-CN" altLang="en-US" sz="2400" b="1" dirty="0">
                <a:solidFill>
                  <a:srgbClr val="0000FF"/>
                </a:solidFill>
                <a:latin typeface="宋体" pitchFamily="2" charset="-122"/>
                <a:ea typeface="宋体" pitchFamily="2" charset="-122"/>
                <a:sym typeface="宋体" pitchFamily="2" charset="-122"/>
              </a:rPr>
              <a:t>方针</a:t>
            </a:r>
            <a:r>
              <a:rPr lang="zh-CN" altLang="en-US" sz="2400" b="1" dirty="0">
                <a:solidFill>
                  <a:srgbClr val="000000"/>
                </a:solidFill>
                <a:latin typeface="宋体" pitchFamily="2" charset="-122"/>
                <a:ea typeface="宋体" pitchFamily="2" charset="-122"/>
                <a:sym typeface="宋体" pitchFamily="2" charset="-122"/>
              </a:rPr>
              <a:t> </a:t>
            </a:r>
          </a:p>
          <a:p>
            <a:pPr lvl="0"/>
            <a:r>
              <a:rPr lang="zh-CN" altLang="en-US" sz="2400" b="1" u="sng" dirty="0">
                <a:solidFill>
                  <a:srgbClr val="0000FF"/>
                </a:solidFill>
                <a:latin typeface="宋体" pitchFamily="2" charset="-122"/>
                <a:ea typeface="宋体" pitchFamily="2" charset="-122"/>
                <a:sym typeface="Arial" pitchFamily="34" charset="0"/>
              </a:rPr>
              <a:t>推动中华优秀传统文化创造性转化、创新性发展</a:t>
            </a:r>
            <a:r>
              <a:rPr lang="zh-CN" altLang="en-US" sz="2400" b="1" dirty="0">
                <a:solidFill>
                  <a:srgbClr val="000000"/>
                </a:solidFill>
                <a:latin typeface="宋体" pitchFamily="2" charset="-122"/>
                <a:ea typeface="宋体" pitchFamily="2" charset="-122"/>
                <a:sym typeface="Arial" pitchFamily="34" charset="0"/>
              </a:rPr>
              <a:t> </a:t>
            </a:r>
          </a:p>
        </p:txBody>
      </p:sp>
      <p:sp>
        <p:nvSpPr>
          <p:cNvPr id="24583" name="文本框 3"/>
          <p:cNvSpPr txBox="1"/>
          <p:nvPr/>
        </p:nvSpPr>
        <p:spPr>
          <a:xfrm>
            <a:off x="104775" y="4148455"/>
            <a:ext cx="2138680" cy="822960"/>
          </a:xfrm>
          <a:prstGeom prst="rect">
            <a:avLst/>
          </a:prstGeom>
          <a:noFill/>
          <a:ln w="28575" cmpd="sng">
            <a:solidFill>
              <a:srgbClr val="D818C4"/>
            </a:solidFill>
            <a:prstDash val="solid"/>
            <a:miter/>
          </a:ln>
        </p:spPr>
        <p:txBody>
          <a:bodyPr wrap="square" anchor="t">
            <a:spAutoFit/>
          </a:bodyPr>
          <a:lstStyle/>
          <a:p>
            <a:pPr lvl="0"/>
            <a:r>
              <a:rPr lang="zh-CN" altLang="en-US" sz="2400" b="1" dirty="0">
                <a:solidFill>
                  <a:srgbClr val="0000FF"/>
                </a:solidFill>
                <a:latin typeface="Arial" pitchFamily="34" charset="0"/>
                <a:ea typeface="宋体" pitchFamily="2" charset="-122"/>
                <a:sym typeface="宋体" pitchFamily="2" charset="-122"/>
              </a:rPr>
              <a:t>坚持社会主义核心价值体系 </a:t>
            </a:r>
          </a:p>
        </p:txBody>
      </p:sp>
      <p:sp>
        <p:nvSpPr>
          <p:cNvPr id="31764" name="矩形 31763"/>
          <p:cNvSpPr/>
          <p:nvPr/>
        </p:nvSpPr>
        <p:spPr>
          <a:xfrm>
            <a:off x="5281930" y="1030605"/>
            <a:ext cx="3774440" cy="457200"/>
          </a:xfrm>
          <a:prstGeom prst="rect">
            <a:avLst/>
          </a:prstGeom>
          <a:noFill/>
          <a:ln w="9525">
            <a:noFill/>
            <a:miter/>
          </a:ln>
        </p:spPr>
        <p:txBody>
          <a:bodyPr wrap="square" anchor="t">
            <a:spAutoFit/>
          </a:bodyPr>
          <a:lstStyle/>
          <a:p>
            <a:pPr lvl="0"/>
            <a:r>
              <a:rPr lang="en-US" altLang="zh-CN" sz="2400" b="1" dirty="0">
                <a:solidFill>
                  <a:srgbClr val="000000"/>
                </a:solidFill>
                <a:latin typeface="Arial" pitchFamily="34" charset="0"/>
                <a:ea typeface="宋体" pitchFamily="2" charset="-122"/>
                <a:sym typeface="Arial" pitchFamily="34" charset="0"/>
              </a:rPr>
              <a:t>1</a:t>
            </a:r>
            <a:r>
              <a:rPr lang="zh-CN" altLang="en-US" sz="2400" b="1" dirty="0">
                <a:solidFill>
                  <a:srgbClr val="000000"/>
                </a:solidFill>
                <a:latin typeface="Arial" pitchFamily="34" charset="0"/>
                <a:ea typeface="宋体" pitchFamily="2" charset="-122"/>
                <a:sym typeface="Arial" pitchFamily="34" charset="0"/>
              </a:rPr>
              <a:t>指导</a:t>
            </a:r>
            <a:r>
              <a:rPr lang="en-US" altLang="zh-CN" sz="2400" b="1" dirty="0">
                <a:solidFill>
                  <a:srgbClr val="000000"/>
                </a:solidFill>
                <a:latin typeface="Arial" pitchFamily="34" charset="0"/>
                <a:ea typeface="宋体" pitchFamily="2" charset="-122"/>
                <a:sym typeface="Arial" pitchFamily="34" charset="0"/>
              </a:rPr>
              <a:t>2</a:t>
            </a:r>
            <a:r>
              <a:rPr lang="zh-CN" altLang="en-US" sz="2400" b="1" dirty="0">
                <a:solidFill>
                  <a:srgbClr val="000000"/>
                </a:solidFill>
                <a:latin typeface="Arial" pitchFamily="34" charset="0"/>
                <a:ea typeface="宋体" pitchFamily="2" charset="-122"/>
                <a:sym typeface="Arial" pitchFamily="34" charset="0"/>
              </a:rPr>
              <a:t>文明</a:t>
            </a:r>
            <a:r>
              <a:rPr lang="en-US" altLang="zh-CN" sz="2400" b="1" dirty="0">
                <a:solidFill>
                  <a:srgbClr val="000000"/>
                </a:solidFill>
                <a:latin typeface="Arial" pitchFamily="34" charset="0"/>
                <a:ea typeface="宋体" pitchFamily="2" charset="-122"/>
              </a:rPr>
              <a:t>3</a:t>
            </a:r>
            <a:r>
              <a:rPr lang="zh-CN" altLang="en-US" sz="2400" b="1" dirty="0">
                <a:solidFill>
                  <a:srgbClr val="000000"/>
                </a:solidFill>
                <a:latin typeface="Arial" pitchFamily="34" charset="0"/>
                <a:ea typeface="宋体" pitchFamily="2" charset="-122"/>
              </a:rPr>
              <a:t>面向</a:t>
            </a:r>
            <a:r>
              <a:rPr lang="en-US" altLang="zh-CN" sz="2400" b="1" dirty="0">
                <a:solidFill>
                  <a:srgbClr val="000000"/>
                </a:solidFill>
                <a:latin typeface="Arial" pitchFamily="34" charset="0"/>
                <a:ea typeface="宋体" pitchFamily="2" charset="-122"/>
              </a:rPr>
              <a:t>3</a:t>
            </a:r>
            <a:r>
              <a:rPr lang="zh-CN" altLang="en-US" sz="2400" b="1" dirty="0">
                <a:solidFill>
                  <a:srgbClr val="000000"/>
                </a:solidFill>
                <a:latin typeface="Arial" pitchFamily="34" charset="0"/>
                <a:ea typeface="宋体" pitchFamily="2" charset="-122"/>
              </a:rPr>
              <a:t>特征</a:t>
            </a:r>
          </a:p>
        </p:txBody>
      </p:sp>
      <p:sp>
        <p:nvSpPr>
          <p:cNvPr id="2" name="左大括号 178212"/>
          <p:cNvSpPr/>
          <p:nvPr/>
        </p:nvSpPr>
        <p:spPr>
          <a:xfrm>
            <a:off x="2345055" y="4166235"/>
            <a:ext cx="220345" cy="873125"/>
          </a:xfrm>
          <a:prstGeom prst="leftBrace">
            <a:avLst>
              <a:gd name="adj1" fmla="val 39201"/>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5" name="文本框 4"/>
          <p:cNvSpPr txBox="1"/>
          <p:nvPr/>
        </p:nvSpPr>
        <p:spPr>
          <a:xfrm>
            <a:off x="2466181" y="4144010"/>
            <a:ext cx="3954780" cy="826135"/>
          </a:xfrm>
          <a:prstGeom prst="rect">
            <a:avLst/>
          </a:prstGeom>
          <a:noFill/>
          <a:ln w="9525">
            <a:noFill/>
            <a:miter/>
          </a:ln>
        </p:spPr>
        <p:txBody>
          <a:bodyPr wrap="none" anchor="t">
            <a:spAutoFit/>
          </a:bodyPr>
          <a:lstStyle/>
          <a:p>
            <a:pPr lvl="0"/>
            <a:r>
              <a:rPr lang="zh-CN" altLang="en-US" sz="2400" b="1" dirty="0">
                <a:solidFill>
                  <a:srgbClr val="0000FF"/>
                </a:solidFill>
                <a:latin typeface="Calibri" pitchFamily="34" charset="0"/>
                <a:ea typeface="宋体" pitchFamily="2" charset="-122"/>
                <a:sym typeface="宋体" pitchFamily="2" charset="-122"/>
              </a:rPr>
              <a:t>①</a:t>
            </a:r>
            <a:r>
              <a:rPr lang="zh-CN" altLang="en-US" sz="2400" b="1" dirty="0">
                <a:solidFill>
                  <a:srgbClr val="0000FF"/>
                </a:solidFill>
                <a:latin typeface="Arial" pitchFamily="34" charset="0"/>
                <a:ea typeface="宋体" pitchFamily="2" charset="-122"/>
                <a:sym typeface="宋体" pitchFamily="2" charset="-122"/>
              </a:rPr>
              <a:t>彰显</a:t>
            </a:r>
            <a:r>
              <a:rPr lang="zh-CN" altLang="en-US" sz="2400" b="1" u="sng" dirty="0">
                <a:solidFill>
                  <a:srgbClr val="0000FF"/>
                </a:solidFill>
                <a:latin typeface="Arial" pitchFamily="34" charset="0"/>
                <a:ea typeface="宋体" pitchFamily="2" charset="-122"/>
                <a:sym typeface="宋体" pitchFamily="2" charset="-122"/>
              </a:rPr>
              <a:t>文化自信</a:t>
            </a:r>
            <a:r>
              <a:rPr lang="zh-CN" altLang="en-US" sz="2400" b="1" dirty="0">
                <a:solidFill>
                  <a:srgbClr val="0000FF"/>
                </a:solidFill>
                <a:latin typeface="Arial" pitchFamily="34" charset="0"/>
                <a:ea typeface="宋体" pitchFamily="2" charset="-122"/>
                <a:sym typeface="宋体" pitchFamily="2" charset="-122"/>
              </a:rPr>
              <a:t>的力量</a:t>
            </a:r>
          </a:p>
          <a:p>
            <a:pPr lvl="0"/>
            <a:r>
              <a:rPr lang="zh-CN" altLang="en-US" sz="2400" b="1" dirty="0">
                <a:solidFill>
                  <a:srgbClr val="0000FF"/>
                </a:solidFill>
                <a:latin typeface="Calibri" pitchFamily="34" charset="0"/>
                <a:ea typeface="宋体" pitchFamily="2" charset="-122"/>
                <a:sym typeface="宋体" pitchFamily="2" charset="-122"/>
              </a:rPr>
              <a:t>②</a:t>
            </a:r>
            <a:r>
              <a:rPr lang="zh-CN" altLang="en-US" sz="2400" b="1" dirty="0">
                <a:solidFill>
                  <a:srgbClr val="0000FF"/>
                </a:solidFill>
                <a:latin typeface="Arial" pitchFamily="34" charset="0"/>
                <a:ea typeface="宋体" pitchFamily="2" charset="-122"/>
                <a:sym typeface="宋体" pitchFamily="2" charset="-122"/>
              </a:rPr>
              <a:t>掌握意识形态工作领导权</a:t>
            </a:r>
          </a:p>
        </p:txBody>
      </p:sp>
      <p:sp>
        <p:nvSpPr>
          <p:cNvPr id="24587" name="文本框 5"/>
          <p:cNvSpPr txBox="1"/>
          <p:nvPr/>
        </p:nvSpPr>
        <p:spPr>
          <a:xfrm>
            <a:off x="666750" y="517525"/>
            <a:ext cx="2012950" cy="822960"/>
          </a:xfrm>
          <a:prstGeom prst="rect">
            <a:avLst/>
          </a:prstGeom>
          <a:noFill/>
          <a:ln w="28575" cmpd="sng">
            <a:solidFill>
              <a:srgbClr val="D818C4"/>
            </a:solidFill>
            <a:prstDash val="solid"/>
            <a:miter/>
          </a:ln>
        </p:spPr>
        <p:txBody>
          <a:bodyPr wrap="square" anchor="t">
            <a:spAutoFit/>
          </a:bodyPr>
          <a:lstStyle/>
          <a:p>
            <a:pPr lvl="0"/>
            <a:r>
              <a:rPr lang="zh-CN" altLang="en-US" sz="2400" b="1" dirty="0">
                <a:solidFill>
                  <a:srgbClr val="0000FF"/>
                </a:solidFill>
                <a:latin typeface="Arial" pitchFamily="34" charset="0"/>
                <a:ea typeface="宋体" pitchFamily="2" charset="-122"/>
              </a:rPr>
              <a:t>建设社会主义文化强国</a:t>
            </a:r>
          </a:p>
        </p:txBody>
      </p:sp>
      <p:sp>
        <p:nvSpPr>
          <p:cNvPr id="9" name="矩形 8"/>
          <p:cNvSpPr>
            <a:spLocks noRot="1"/>
          </p:cNvSpPr>
          <p:nvPr/>
        </p:nvSpPr>
        <p:spPr>
          <a:xfrm>
            <a:off x="676910" y="1436370"/>
            <a:ext cx="1471930" cy="364490"/>
          </a:xfrm>
          <a:prstGeom prst="rect">
            <a:avLst/>
          </a:prstGeom>
          <a:noFill/>
          <a:ln w="9525">
            <a:noFill/>
            <a:miter/>
          </a:ln>
        </p:spPr>
        <p:txBody>
          <a:bodyPr anchor="t"/>
          <a:lstStyle/>
          <a:p>
            <a:pPr marL="342900" lvl="0" indent="-342900">
              <a:spcBef>
                <a:spcPct val="20000"/>
              </a:spcBef>
              <a:buClr>
                <a:schemeClr val="accent1"/>
              </a:buClr>
              <a:buSzPct val="65000"/>
            </a:pPr>
            <a:r>
              <a:rPr lang="zh-CN" altLang="en-US" sz="2400" b="1" dirty="0">
                <a:solidFill>
                  <a:srgbClr val="FF0000"/>
                </a:solidFill>
                <a:latin typeface="Arial" pitchFamily="34" charset="0"/>
                <a:ea typeface="宋体" pitchFamily="2" charset="-122"/>
              </a:rPr>
              <a:t>目标</a:t>
            </a: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FF0000"/>
              </a:solidFill>
              <a:latin typeface="Arial" pitchFamily="34" charset="0"/>
              <a:ea typeface="宋体" pitchFamily="2" charset="-122"/>
            </a:endParaRPr>
          </a:p>
          <a:p>
            <a:pPr marL="342900" lvl="0" indent="-342900">
              <a:spcBef>
                <a:spcPct val="20000"/>
              </a:spcBef>
              <a:buClr>
                <a:schemeClr val="accent1"/>
              </a:buClr>
              <a:buSzPct val="65000"/>
            </a:pPr>
            <a:endParaRPr lang="zh-CN" altLang="en-US" sz="2400" b="1" dirty="0">
              <a:solidFill>
                <a:srgbClr val="0033CC"/>
              </a:solidFill>
              <a:latin typeface="Arial" pitchFamily="34" charset="0"/>
              <a:ea typeface="宋体" pitchFamily="2" charset="-122"/>
            </a:endParaRPr>
          </a:p>
        </p:txBody>
      </p:sp>
      <p:sp>
        <p:nvSpPr>
          <p:cNvPr id="3" name="文本框 2"/>
          <p:cNvSpPr txBox="1"/>
          <p:nvPr/>
        </p:nvSpPr>
        <p:spPr>
          <a:xfrm>
            <a:off x="3442018" y="1104900"/>
            <a:ext cx="1101090" cy="2651760"/>
          </a:xfrm>
          <a:prstGeom prst="rect">
            <a:avLst/>
          </a:prstGeom>
          <a:noFill/>
          <a:ln w="9525">
            <a:noFill/>
            <a:miter/>
          </a:ln>
        </p:spPr>
        <p:txBody>
          <a:bodyPr wrap="none" anchor="t">
            <a:spAutoFit/>
          </a:bodyPr>
          <a:lstStyle/>
          <a:p>
            <a:pPr lvl="0"/>
            <a:r>
              <a:rPr lang="zh-CN" altLang="zh-CN" sz="2400" b="1">
                <a:solidFill>
                  <a:srgbClr val="0033CC"/>
                </a:solidFill>
                <a:latin typeface="Arial" pitchFamily="34" charset="0"/>
                <a:ea typeface="宋体" pitchFamily="2" charset="-122"/>
              </a:rPr>
              <a:t>是什么</a:t>
            </a: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r>
              <a:rPr lang="zh-CN" altLang="en-US" sz="2400" b="1" dirty="0">
                <a:solidFill>
                  <a:srgbClr val="0033CC"/>
                </a:solidFill>
                <a:latin typeface="Arial" pitchFamily="34" charset="0"/>
                <a:ea typeface="宋体" pitchFamily="2" charset="-122"/>
              </a:rPr>
              <a:t>为什么</a:t>
            </a:r>
          </a:p>
          <a:p>
            <a:pPr lvl="0"/>
            <a:endParaRPr lang="zh-CN" altLang="en-US" sz="2400" b="1" dirty="0">
              <a:solidFill>
                <a:srgbClr val="0033CC"/>
              </a:solidFill>
              <a:latin typeface="Arial" pitchFamily="34" charset="0"/>
              <a:ea typeface="宋体" pitchFamily="2" charset="-122"/>
            </a:endParaRPr>
          </a:p>
          <a:p>
            <a:pPr lvl="0"/>
            <a:endParaRPr lang="zh-CN" altLang="en-US" sz="2400" b="1" dirty="0">
              <a:solidFill>
                <a:srgbClr val="0033CC"/>
              </a:solidFill>
              <a:latin typeface="Arial" pitchFamily="34" charset="0"/>
              <a:ea typeface="宋体" pitchFamily="2" charset="-122"/>
            </a:endParaRPr>
          </a:p>
          <a:p>
            <a:pPr lvl="0"/>
            <a:r>
              <a:rPr lang="zh-CN" altLang="en-US" sz="2400" b="1" dirty="0">
                <a:solidFill>
                  <a:srgbClr val="0033CC"/>
                </a:solidFill>
                <a:latin typeface="Arial" pitchFamily="34" charset="0"/>
                <a:ea typeface="宋体" pitchFamily="2" charset="-122"/>
              </a:rPr>
              <a:t>怎么做</a:t>
            </a:r>
          </a:p>
        </p:txBody>
      </p:sp>
      <p:cxnSp>
        <p:nvCxnSpPr>
          <p:cNvPr id="6" name="直接箭头连接符 5"/>
          <p:cNvCxnSpPr>
            <a:endCxn id="24583" idx="0"/>
          </p:cNvCxnSpPr>
          <p:nvPr/>
        </p:nvCxnSpPr>
        <p:spPr>
          <a:xfrm flipH="1">
            <a:off x="1174115" y="3391535"/>
            <a:ext cx="1270" cy="756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3411" y="3613865"/>
            <a:ext cx="1407160" cy="457200"/>
          </a:xfrm>
          <a:prstGeom prst="rect">
            <a:avLst/>
          </a:prstGeom>
          <a:noFill/>
          <a:ln w="9525">
            <a:noFill/>
            <a:miter/>
          </a:ln>
        </p:spPr>
        <p:txBody>
          <a:bodyPr wrap="none" anchor="t">
            <a:spAutoFit/>
          </a:bodyPr>
          <a:lstStyle/>
          <a:p>
            <a:pPr lvl="0"/>
            <a:r>
              <a:rPr lang="zh-CN" altLang="en-US" sz="2400" b="1" dirty="0">
                <a:solidFill>
                  <a:srgbClr val="FF0000"/>
                </a:solidFill>
                <a:latin typeface="Arial" pitchFamily="34" charset="0"/>
                <a:ea typeface="宋体" pitchFamily="2" charset="-122"/>
              </a:rPr>
              <a:t>基本方略</a:t>
            </a:r>
            <a:endParaRPr lang="zh-CN" altLang="en-US" sz="2400" b="1" dirty="0">
              <a:solidFill>
                <a:srgbClr val="FF0000"/>
              </a:solidFill>
              <a:latin typeface="Arial" pitchFamily="34" charset="0"/>
              <a:ea typeface="宋体" pitchFamily="2" charset="-122"/>
              <a:sym typeface="宋体" pitchFamily="2" charset="-122"/>
            </a:endParaRPr>
          </a:p>
        </p:txBody>
      </p:sp>
      <p:cxnSp>
        <p:nvCxnSpPr>
          <p:cNvPr id="13" name="直接箭头连接符 12"/>
          <p:cNvCxnSpPr/>
          <p:nvPr/>
        </p:nvCxnSpPr>
        <p:spPr>
          <a:xfrm flipH="1" flipV="1">
            <a:off x="1400810" y="1353185"/>
            <a:ext cx="14605" cy="8566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左大括号 13"/>
          <p:cNvSpPr/>
          <p:nvPr/>
        </p:nvSpPr>
        <p:spPr>
          <a:xfrm>
            <a:off x="4617720" y="2832735"/>
            <a:ext cx="111125" cy="1198245"/>
          </a:xfrm>
          <a:prstGeom prst="leftBrace">
            <a:avLst>
              <a:gd name="adj1" fmla="val 81661"/>
              <a:gd name="adj2" fmla="val 50000"/>
            </a:avLst>
          </a:prstGeom>
          <a:noFill/>
          <a:ln w="38100" cap="flat" cmpd="sng">
            <a:solidFill>
              <a:srgbClr val="FF0066"/>
            </a:solidFill>
            <a:prstDash val="solid"/>
            <a:round/>
            <a:headEnd type="none" w="med" len="med"/>
            <a:tailEnd type="none" w="med" len="med"/>
          </a:ln>
        </p:spPr>
        <p:txBody>
          <a:bodyPr anchor="t"/>
          <a:lstStyle/>
          <a:p>
            <a:pPr lvl="0"/>
            <a:endParaRPr lang="zh-CN" altLang="en-US" sz="2400" dirty="0">
              <a:latin typeface="Arial" pitchFamily="34" charset="0"/>
              <a:ea typeface="宋体" pitchFamily="2" charset="-122"/>
            </a:endParaRPr>
          </a:p>
        </p:txBody>
      </p:sp>
      <p:sp>
        <p:nvSpPr>
          <p:cNvPr id="15" name="文本框 14"/>
          <p:cNvSpPr txBox="1"/>
          <p:nvPr/>
        </p:nvSpPr>
        <p:spPr>
          <a:xfrm>
            <a:off x="4580890" y="1770142"/>
            <a:ext cx="4161790" cy="822960"/>
          </a:xfrm>
          <a:prstGeom prst="rect">
            <a:avLst/>
          </a:prstGeom>
          <a:noFill/>
          <a:ln w="9525">
            <a:noFill/>
            <a:miter/>
          </a:ln>
        </p:spPr>
        <p:txBody>
          <a:bodyPr wrap="none" anchor="t">
            <a:spAutoFit/>
          </a:bodyPr>
          <a:lstStyle/>
          <a:p>
            <a:pPr lvl="0"/>
            <a:r>
              <a:rPr lang="zh-CN" altLang="en-US" sz="2400" b="1" dirty="0">
                <a:solidFill>
                  <a:srgbClr val="000000"/>
                </a:solidFill>
                <a:latin typeface="Arial" pitchFamily="34" charset="0"/>
                <a:ea typeface="宋体" pitchFamily="2" charset="-122"/>
              </a:rPr>
              <a:t>是中国人民前进的</a:t>
            </a:r>
            <a:r>
              <a:rPr lang="zh-CN" altLang="zh-CN" sz="2400" b="1" dirty="0">
                <a:solidFill>
                  <a:srgbClr val="000000"/>
                </a:solidFill>
                <a:latin typeface="Arial" pitchFamily="34" charset="0"/>
                <a:ea typeface="宋体" pitchFamily="2" charset="-122"/>
              </a:rPr>
              <a:t>精神力量，</a:t>
            </a:r>
          </a:p>
          <a:p>
            <a:pPr lvl="0"/>
            <a:r>
              <a:rPr lang="zh-CN" altLang="zh-CN" sz="2400" b="1" dirty="0">
                <a:solidFill>
                  <a:srgbClr val="000000"/>
                </a:solidFill>
                <a:latin typeface="Arial" pitchFamily="34" charset="0"/>
                <a:ea typeface="宋体" pitchFamily="2" charset="-122"/>
              </a:rPr>
              <a:t>是中华文化发展的必然选择</a:t>
            </a:r>
          </a:p>
        </p:txBody>
      </p:sp>
      <p:cxnSp>
        <p:nvCxnSpPr>
          <p:cNvPr id="4" name="直接箭头连接符 3"/>
          <p:cNvCxnSpPr/>
          <p:nvPr/>
        </p:nvCxnSpPr>
        <p:spPr>
          <a:xfrm>
            <a:off x="1704340" y="1372235"/>
            <a:ext cx="21590" cy="7651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13" name="标题 1"/>
          <p:cNvSpPr>
            <a:spLocks noGrp="1"/>
          </p:cNvSpPr>
          <p:nvPr/>
        </p:nvSpPr>
        <p:spPr>
          <a:xfrm>
            <a:off x="73660" y="12700"/>
            <a:ext cx="1881505" cy="477520"/>
          </a:xfrm>
          <a:prstGeom prst="rect">
            <a:avLst/>
          </a:prstGeom>
          <a:solidFill>
            <a:srgbClr val="ADFFD6"/>
          </a:solidFill>
          <a:ln w="9525">
            <a:noFill/>
            <a:miter/>
          </a:ln>
        </p:spPr>
        <p:txBody>
          <a:bodyPr anchor="t"/>
          <a:lstStyle/>
          <a:p>
            <a:pPr lvl="0"/>
            <a:r>
              <a:rPr lang="zh-CN" altLang="zh-CN" sz="2800" b="1">
                <a:solidFill>
                  <a:srgbClr val="FF0000"/>
                </a:solidFill>
                <a:latin typeface="Arial" pitchFamily="34" charset="0"/>
                <a:ea typeface="宋体" charset="-122"/>
              </a:rPr>
              <a:t>知识梳理</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1123</Words>
  <Application>Microsoft Office PowerPoint</Application>
  <PresentationFormat>全屏显示(16:9)</PresentationFormat>
  <Paragraphs>234</Paragraphs>
  <Slides>19</Slides>
  <Notes>9</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1_Office 主题​​</vt:lpstr>
      <vt:lpstr>必修三《文化生活》复习 第四单元   发展中国特色社会主义文化</vt:lpstr>
      <vt:lpstr>幻灯片 2</vt:lpstr>
      <vt:lpstr>幻灯片 3</vt:lpstr>
      <vt:lpstr>幻灯片 4</vt:lpstr>
      <vt:lpstr>考情探究</vt:lpstr>
      <vt:lpstr>分析解读</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28</cp:revision>
  <dcterms:created xsi:type="dcterms:W3CDTF">2020-02-01T11:21:00Z</dcterms:created>
  <dcterms:modified xsi:type="dcterms:W3CDTF">2020-02-20T03:30:46Z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2052-10.8.0.5648</vt:lpwstr>
  </property>
</Properties>
</file>