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heme/themeOverride1.xml" ContentType="application/vnd.openxmlformats-officedocument.themeOverr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5" r:id="rId2"/>
    <p:sldId id="279" r:id="rId3"/>
    <p:sldId id="259" r:id="rId4"/>
    <p:sldId id="273" r:id="rId5"/>
    <p:sldId id="275" r:id="rId6"/>
    <p:sldId id="272" r:id="rId7"/>
    <p:sldId id="277" r:id="rId8"/>
    <p:sldId id="274" r:id="rId9"/>
    <p:sldId id="278" r:id="rId10"/>
    <p:sldId id="276" r:id="rId11"/>
    <p:sldId id="271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YU ZHANG" initials="YZ" lastIdx="1" clrIdx="2">
    <p:extLst>
      <p:ext uri="{19B8F6BF-5375-455C-9EA6-DF929625EA0E}">
        <p15:presenceInfo xmlns:p15="http://schemas.microsoft.com/office/powerpoint/2012/main" userId="8c648b3cd73793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4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627570" y="2207577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中华文化与民族精神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高三政治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5421" y="363537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北京市劲松职业高中    张瑜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5"/>
    </mc:Choice>
    <mc:Fallback xmlns="">
      <p:transition spd="slow" advTm="4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1433C67-B329-4C39-A496-C0384509DAD6}"/>
              </a:ext>
            </a:extLst>
          </p:cNvPr>
          <p:cNvSpPr/>
          <p:nvPr/>
        </p:nvSpPr>
        <p:spPr>
          <a:xfrm>
            <a:off x="386942" y="61472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hangingPunct="1">
              <a:spcBef>
                <a:spcPct val="0"/>
              </a:spcBef>
            </a:pPr>
            <a:r>
              <a:rPr lang="zh-CN" altLang="zh-CN" b="1" kern="12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相关</a:t>
            </a:r>
            <a:r>
              <a:rPr lang="zh-CN" altLang="en-US" b="1" kern="12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时政</a:t>
            </a:r>
            <a:r>
              <a:rPr lang="zh-CN" altLang="zh-CN" b="1" kern="12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热点资源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3E80BEE-BDF9-4E2D-9CCD-F3F8E9C70B5C}"/>
              </a:ext>
            </a:extLst>
          </p:cNvPr>
          <p:cNvSpPr txBox="1"/>
          <p:nvPr/>
        </p:nvSpPr>
        <p:spPr>
          <a:xfrm>
            <a:off x="1048993" y="1251280"/>
            <a:ext cx="6162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习近平：在敦煌研究院座谈时的讲话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一、敦煌文化保护研究工作很有意义、很有成效。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二、敦煌文化是各种文明长期交流融汇的结晶。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敦煌文化展示了中华民族的文化自信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四、推动敦煌文化研究服务共建“一带一路”。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五、加强敦煌学研究。</a:t>
            </a:r>
            <a:endParaRPr lang="zh-CN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A9A7866-6597-4C29-B333-F8BB94789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971" y="246138"/>
            <a:ext cx="2297928" cy="192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57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48"/>
    </mc:Choice>
    <mc:Fallback xmlns="">
      <p:transition spd="slow" advTm="18374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9"/>
    </mc:Choice>
    <mc:Fallback xmlns="">
      <p:transition spd="slow" advTm="7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9FCB941-A56F-4521-853E-641CAE48F87C}"/>
              </a:ext>
            </a:extLst>
          </p:cNvPr>
          <p:cNvSpPr txBox="1"/>
          <p:nvPr/>
        </p:nvSpPr>
        <p:spPr>
          <a:xfrm>
            <a:off x="1137238" y="1127774"/>
            <a:ext cx="54172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一、本单元知识结构与重难点知识梳理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二、本单元易混易错分析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/>
              <a:t>三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、本单元相关时政热点资源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96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5"/>
    </mc:Choice>
    <mc:Fallback xmlns="">
      <p:transition spd="slow" advTm="135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-10355" y="4570947"/>
            <a:ext cx="3856537" cy="553998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（主心骨，优秀文化，外来文化，时代精神</a:t>
            </a:r>
            <a:endParaRPr lang="en-US" altLang="zh-CN" sz="15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5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伟大实践，传播、弘扬、建设者）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38186571-8FDD-48DB-BF6C-1F57B5551DAD}"/>
              </a:ext>
            </a:extLst>
          </p:cNvPr>
          <p:cNvSpPr txBox="1"/>
          <p:nvPr/>
        </p:nvSpPr>
        <p:spPr>
          <a:xfrm>
            <a:off x="6842716" y="4642022"/>
            <a:ext cx="1039277" cy="338554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（途径）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213F0B1C-BA32-4BA6-B76F-035658876110}"/>
              </a:ext>
            </a:extLst>
          </p:cNvPr>
          <p:cNvSpPr txBox="1"/>
          <p:nvPr/>
        </p:nvSpPr>
        <p:spPr>
          <a:xfrm>
            <a:off x="6690000" y="3958005"/>
            <a:ext cx="2133589" cy="338554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（重要性、必要性）</a:t>
            </a:r>
          </a:p>
        </p:txBody>
      </p:sp>
      <p:sp>
        <p:nvSpPr>
          <p:cNvPr id="63" name="左大括号 62">
            <a:extLst>
              <a:ext uri="{FF2B5EF4-FFF2-40B4-BE49-F238E27FC236}">
                <a16:creationId xmlns:a16="http://schemas.microsoft.com/office/drawing/2014/main" id="{8EFF0E3A-CA19-414A-B32F-AAD83F499395}"/>
              </a:ext>
            </a:extLst>
          </p:cNvPr>
          <p:cNvSpPr/>
          <p:nvPr/>
        </p:nvSpPr>
        <p:spPr>
          <a:xfrm>
            <a:off x="5646558" y="4095040"/>
            <a:ext cx="253310" cy="738664"/>
          </a:xfrm>
          <a:prstGeom prst="leftBrace">
            <a:avLst>
              <a:gd name="adj1" fmla="val 8333"/>
              <a:gd name="adj2" fmla="val 5188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左大括号 17"/>
          <p:cNvSpPr/>
          <p:nvPr/>
        </p:nvSpPr>
        <p:spPr>
          <a:xfrm>
            <a:off x="3533436" y="2914341"/>
            <a:ext cx="397325" cy="177530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5" name="左大括号 54">
            <a:extLst>
              <a:ext uri="{FF2B5EF4-FFF2-40B4-BE49-F238E27FC236}">
                <a16:creationId xmlns:a16="http://schemas.microsoft.com/office/drawing/2014/main" id="{B0C714FE-B5FC-4EDB-8FE6-F5CE2D562640}"/>
              </a:ext>
            </a:extLst>
          </p:cNvPr>
          <p:cNvSpPr/>
          <p:nvPr/>
        </p:nvSpPr>
        <p:spPr>
          <a:xfrm>
            <a:off x="4712459" y="1514592"/>
            <a:ext cx="287726" cy="929065"/>
          </a:xfrm>
          <a:prstGeom prst="leftBrace">
            <a:avLst>
              <a:gd name="adj1" fmla="val 8333"/>
              <a:gd name="adj2" fmla="val 5188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-9157" y="2053468"/>
            <a:ext cx="166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中华文化与民族精神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1459941" y="1095266"/>
            <a:ext cx="113065" cy="2696782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dist"/>
            <a:endParaRPr lang="zh-CN" altLang="en-US" sz="1350" dirty="0"/>
          </a:p>
        </p:txBody>
      </p:sp>
      <p:sp>
        <p:nvSpPr>
          <p:cNvPr id="4" name="文本框 3"/>
          <p:cNvSpPr txBox="1"/>
          <p:nvPr/>
        </p:nvSpPr>
        <p:spPr>
          <a:xfrm>
            <a:off x="1594165" y="949222"/>
            <a:ext cx="134997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中华文化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77163" y="3571031"/>
            <a:ext cx="1945433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中华民族精神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3150343" y="308741"/>
            <a:ext cx="421635" cy="1659386"/>
          </a:xfrm>
          <a:prstGeom prst="leftBrace">
            <a:avLst>
              <a:gd name="adj1" fmla="val 8333"/>
              <a:gd name="adj2" fmla="val 5092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2862473" y="783533"/>
            <a:ext cx="53091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</a:t>
            </a:r>
            <a:endParaRPr lang="en-US" altLang="zh-CN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35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35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特征</a:t>
            </a:r>
            <a:endParaRPr lang="zh-CN" altLang="en-US" sz="1350" dirty="0"/>
          </a:p>
        </p:txBody>
      </p:sp>
      <p:sp>
        <p:nvSpPr>
          <p:cNvPr id="8" name="文本框 7"/>
          <p:cNvSpPr txBox="1"/>
          <p:nvPr/>
        </p:nvSpPr>
        <p:spPr>
          <a:xfrm>
            <a:off x="3445321" y="108253"/>
            <a:ext cx="1283374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源远流长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62997" y="1796132"/>
            <a:ext cx="1283374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博大精深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71071" y="108253"/>
            <a:ext cx="2244452" cy="338554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汉字、史书典籍</a:t>
            </a:r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85910" y="1411688"/>
            <a:ext cx="5309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原因</a:t>
            </a:r>
            <a:endParaRPr lang="zh-CN" altLang="en-US" sz="1350" dirty="0"/>
          </a:p>
        </p:txBody>
      </p:sp>
      <p:sp>
        <p:nvSpPr>
          <p:cNvPr id="16" name="矩形 15"/>
          <p:cNvSpPr/>
          <p:nvPr/>
        </p:nvSpPr>
        <p:spPr>
          <a:xfrm>
            <a:off x="4041085" y="541128"/>
            <a:ext cx="5309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原因</a:t>
            </a:r>
            <a:endParaRPr lang="zh-CN" altLang="en-US" sz="1350" dirty="0"/>
          </a:p>
        </p:txBody>
      </p:sp>
      <p:sp>
        <p:nvSpPr>
          <p:cNvPr id="17" name="文本框 16"/>
          <p:cNvSpPr txBox="1"/>
          <p:nvPr/>
        </p:nvSpPr>
        <p:spPr>
          <a:xfrm>
            <a:off x="4616825" y="763516"/>
            <a:ext cx="2749736" cy="584775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（求同存异、兼收并蓄；</a:t>
            </a:r>
            <a:endParaRPr lang="en-US" altLang="zh-CN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交流、认同、理解）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315081" y="2733131"/>
            <a:ext cx="2295527" cy="338554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（爱国主义为核心）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15081" y="3018139"/>
            <a:ext cx="2487190" cy="584775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伟大创造、伟大奋斗、</a:t>
            </a:r>
            <a:endParaRPr lang="en-US" altLang="zh-CN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伟大团结、伟大梦想）</a:t>
            </a:r>
            <a:endParaRPr lang="zh-CN" altLang="en-US" sz="15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868528" y="3593944"/>
            <a:ext cx="1360238" cy="415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时代特征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21638" y="3596053"/>
            <a:ext cx="2882713" cy="338554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（民族性、时代性、先进性）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846183" y="4215759"/>
            <a:ext cx="1800375" cy="73866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弘扬和培育</a:t>
            </a:r>
            <a:endParaRPr lang="en-US" altLang="zh-CN" sz="21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1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中华民族精神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212830" y="1572210"/>
            <a:ext cx="430887" cy="2005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植根于优秀传统文化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668120" y="1596954"/>
            <a:ext cx="461665" cy="1770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精髓、集中表现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542860F-D75E-465E-9F5C-BF952AA5BFE2}"/>
              </a:ext>
            </a:extLst>
          </p:cNvPr>
          <p:cNvCxnSpPr/>
          <p:nvPr/>
        </p:nvCxnSpPr>
        <p:spPr>
          <a:xfrm>
            <a:off x="2129784" y="1507499"/>
            <a:ext cx="0" cy="19740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7C61ED24-AAA1-47DF-A503-E91EDDE50607}"/>
              </a:ext>
            </a:extLst>
          </p:cNvPr>
          <p:cNvCxnSpPr>
            <a:cxnSpLocks/>
          </p:cNvCxnSpPr>
          <p:nvPr/>
        </p:nvCxnSpPr>
        <p:spPr>
          <a:xfrm flipV="1">
            <a:off x="2234728" y="1507499"/>
            <a:ext cx="0" cy="1972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3EAB4401-025E-4494-9A76-CBE0601AF0E4}"/>
              </a:ext>
            </a:extLst>
          </p:cNvPr>
          <p:cNvCxnSpPr>
            <a:cxnSpLocks/>
          </p:cNvCxnSpPr>
          <p:nvPr/>
        </p:nvCxnSpPr>
        <p:spPr>
          <a:xfrm>
            <a:off x="4050675" y="547122"/>
            <a:ext cx="3418" cy="3499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2797BF0E-2BCF-4838-8459-D861E7AF02BE}"/>
              </a:ext>
            </a:extLst>
          </p:cNvPr>
          <p:cNvSpPr txBox="1"/>
          <p:nvPr/>
        </p:nvSpPr>
        <p:spPr>
          <a:xfrm>
            <a:off x="3441668" y="890533"/>
            <a:ext cx="1283374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包容性</a:t>
            </a: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6B639FA4-5F0A-4881-B84B-37D43B09FEFB}"/>
              </a:ext>
            </a:extLst>
          </p:cNvPr>
          <p:cNvCxnSpPr>
            <a:cxnSpLocks/>
          </p:cNvCxnSpPr>
          <p:nvPr/>
        </p:nvCxnSpPr>
        <p:spPr>
          <a:xfrm flipV="1">
            <a:off x="4068770" y="1325764"/>
            <a:ext cx="0" cy="3776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2DB0DB8B-96D2-4CD5-B217-D47F54C70F23}"/>
              </a:ext>
            </a:extLst>
          </p:cNvPr>
          <p:cNvSpPr txBox="1"/>
          <p:nvPr/>
        </p:nvSpPr>
        <p:spPr>
          <a:xfrm>
            <a:off x="5032798" y="1435807"/>
            <a:ext cx="9418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独特性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DF07C0D4-B35F-4A63-91AA-78BC6281E2F4}"/>
              </a:ext>
            </a:extLst>
          </p:cNvPr>
          <p:cNvSpPr txBox="1"/>
          <p:nvPr/>
        </p:nvSpPr>
        <p:spPr>
          <a:xfrm>
            <a:off x="5032798" y="1842298"/>
            <a:ext cx="9418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区域性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75748AB3-B4F5-4F6C-AACB-065DA0B088C0}"/>
              </a:ext>
            </a:extLst>
          </p:cNvPr>
          <p:cNvSpPr txBox="1"/>
          <p:nvPr/>
        </p:nvSpPr>
        <p:spPr>
          <a:xfrm>
            <a:off x="5046521" y="2242435"/>
            <a:ext cx="9418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民族性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748D053-DF3F-414E-89F0-B888A8DD9904}"/>
              </a:ext>
            </a:extLst>
          </p:cNvPr>
          <p:cNvSpPr txBox="1"/>
          <p:nvPr/>
        </p:nvSpPr>
        <p:spPr>
          <a:xfrm>
            <a:off x="6057796" y="1411688"/>
            <a:ext cx="2617529" cy="338554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文学艺术、科学技术</a:t>
            </a:r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1AB785A-EC30-4666-A3FB-96DAD4FC3F64}"/>
              </a:ext>
            </a:extLst>
          </p:cNvPr>
          <p:cNvSpPr txBox="1"/>
          <p:nvPr/>
        </p:nvSpPr>
        <p:spPr>
          <a:xfrm>
            <a:off x="6053589" y="1834604"/>
            <a:ext cx="2617529" cy="338554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一方水土、一方文化</a:t>
            </a:r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E05F6691-14B0-47DF-9CBC-C880C0BD31B6}"/>
              </a:ext>
            </a:extLst>
          </p:cNvPr>
          <p:cNvSpPr txBox="1"/>
          <p:nvPr/>
        </p:nvSpPr>
        <p:spPr>
          <a:xfrm>
            <a:off x="6053589" y="2235028"/>
            <a:ext cx="2617529" cy="338554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中华瑰宝、民族骄傲</a:t>
            </a:r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7DE070C-2D11-40C4-BC1B-E6B8B1D58FC5}"/>
              </a:ext>
            </a:extLst>
          </p:cNvPr>
          <p:cNvSpPr txBox="1"/>
          <p:nvPr/>
        </p:nvSpPr>
        <p:spPr>
          <a:xfrm>
            <a:off x="3861971" y="2731104"/>
            <a:ext cx="136023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核心与基本内涵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6BD6122-C133-4522-B2AA-4CBB08F4F69F}"/>
              </a:ext>
            </a:extLst>
          </p:cNvPr>
          <p:cNvSpPr txBox="1"/>
          <p:nvPr/>
        </p:nvSpPr>
        <p:spPr>
          <a:xfrm>
            <a:off x="5851542" y="3980267"/>
            <a:ext cx="105126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为什么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0BE52EA-1442-48A4-AFE4-144825075B11}"/>
              </a:ext>
            </a:extLst>
          </p:cNvPr>
          <p:cNvSpPr txBox="1"/>
          <p:nvPr/>
        </p:nvSpPr>
        <p:spPr>
          <a:xfrm>
            <a:off x="5870278" y="4606133"/>
            <a:ext cx="105126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怎样做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6BDC6007-0DF0-45F7-91A9-C8D9E91938FC}"/>
              </a:ext>
            </a:extLst>
          </p:cNvPr>
          <p:cNvSpPr txBox="1"/>
          <p:nvPr/>
        </p:nvSpPr>
        <p:spPr>
          <a:xfrm>
            <a:off x="31650" y="4022040"/>
            <a:ext cx="3571978" cy="584775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（三精一魂，素质、状态、竞争力、道路）</a:t>
            </a:r>
          </a:p>
        </p:txBody>
      </p:sp>
      <p:sp>
        <p:nvSpPr>
          <p:cNvPr id="70" name="标题 14">
            <a:extLst>
              <a:ext uri="{FF2B5EF4-FFF2-40B4-BE49-F238E27FC236}">
                <a16:creationId xmlns:a16="http://schemas.microsoft.com/office/drawing/2014/main" id="{1862617E-8B50-4848-8392-0F1DCCFF7AA2}"/>
              </a:ext>
            </a:extLst>
          </p:cNvPr>
          <p:cNvSpPr txBox="1">
            <a:spLocks/>
          </p:cNvSpPr>
          <p:nvPr/>
        </p:nvSpPr>
        <p:spPr>
          <a:xfrm>
            <a:off x="391337" y="48033"/>
            <a:ext cx="2655903" cy="5127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pc="300" dirty="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知识结构与知识梳理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759"/>
    </mc:Choice>
    <mc:Fallback xmlns="">
      <p:transition spd="slow" advTm="410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7" grpId="0" animBg="1"/>
      <p:bldP spid="65" grpId="0" animBg="1"/>
      <p:bldP spid="63" grpId="0" animBg="1"/>
      <p:bldP spid="18" grpId="0" animBg="1"/>
      <p:bldP spid="55" grpId="0" animBg="1"/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33" grpId="0"/>
      <p:bldP spid="34" grpId="0"/>
      <p:bldP spid="46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6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3339E80-A5D2-4A03-BF1A-87169E09C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2" y="180575"/>
            <a:ext cx="8436335" cy="4782350"/>
          </a:xfrm>
          <a:prstGeom prst="rect">
            <a:avLst/>
          </a:prstGeom>
        </p:spPr>
      </p:pic>
      <p:sp>
        <p:nvSpPr>
          <p:cNvPr id="3" name="标题 14">
            <a:extLst>
              <a:ext uri="{FF2B5EF4-FFF2-40B4-BE49-F238E27FC236}">
                <a16:creationId xmlns:a16="http://schemas.microsoft.com/office/drawing/2014/main" id="{2BC96DF5-7F7E-4A5A-882A-C0A920CEC90C}"/>
              </a:ext>
            </a:extLst>
          </p:cNvPr>
          <p:cNvSpPr txBox="1">
            <a:spLocks/>
          </p:cNvSpPr>
          <p:nvPr/>
        </p:nvSpPr>
        <p:spPr>
          <a:xfrm>
            <a:off x="461175" y="0"/>
            <a:ext cx="2655903" cy="5127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pc="300" dirty="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知识结构与知识梳理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3"/>
    </mc:Choice>
    <mc:Fallback xmlns="">
      <p:transition spd="slow" advTm="100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C550733-B44E-47B5-BFC0-038A2666C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73" y="412885"/>
            <a:ext cx="8356253" cy="4625070"/>
          </a:xfrm>
          <a:prstGeom prst="rect">
            <a:avLst/>
          </a:prstGeom>
        </p:spPr>
      </p:pic>
      <p:sp>
        <p:nvSpPr>
          <p:cNvPr id="4" name="标题 14">
            <a:extLst>
              <a:ext uri="{FF2B5EF4-FFF2-40B4-BE49-F238E27FC236}">
                <a16:creationId xmlns:a16="http://schemas.microsoft.com/office/drawing/2014/main" id="{FF6EDF61-6838-4604-B660-5F9AD867253E}"/>
              </a:ext>
            </a:extLst>
          </p:cNvPr>
          <p:cNvSpPr txBox="1">
            <a:spLocks/>
          </p:cNvSpPr>
          <p:nvPr/>
        </p:nvSpPr>
        <p:spPr>
          <a:xfrm>
            <a:off x="468859" y="21020"/>
            <a:ext cx="2655903" cy="5127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pc="300" dirty="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知识结构与知识梳理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1"/>
    </mc:Choice>
    <mc:Fallback xmlns="">
      <p:transition spd="slow" advTm="31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4">
            <a:extLst>
              <a:ext uri="{FF2B5EF4-FFF2-40B4-BE49-F238E27FC236}">
                <a16:creationId xmlns:a16="http://schemas.microsoft.com/office/drawing/2014/main" id="{AB810E6A-2C60-4C7E-A1F3-9DFA2DF302B5}"/>
              </a:ext>
            </a:extLst>
          </p:cNvPr>
          <p:cNvSpPr txBox="1">
            <a:spLocks/>
          </p:cNvSpPr>
          <p:nvPr/>
        </p:nvSpPr>
        <p:spPr>
          <a:xfrm>
            <a:off x="345915" y="53788"/>
            <a:ext cx="1966980" cy="414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pc="300" dirty="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易错易混分析</a:t>
            </a:r>
            <a:endParaRPr lang="zh-CN" altLang="en-US" spc="300" dirty="0">
              <a:solidFill>
                <a:srgbClr val="FF0000"/>
              </a:solidFill>
              <a:latin typeface="微软雅黑" panose="020B050302020402020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C42B4F9-2D0E-4924-83E8-7B2FF6C5FC92}"/>
              </a:ext>
            </a:extLst>
          </p:cNvPr>
          <p:cNvSpPr/>
          <p:nvPr/>
        </p:nvSpPr>
        <p:spPr>
          <a:xfrm>
            <a:off x="345915" y="394689"/>
            <a:ext cx="8944215" cy="4597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：中华文化源远流长的见证是文字和史书典籍。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：中华文化呈现着各民族文化的丰富色彩，民族不同，民族文化的色彩就不同。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：中华文化的包容性就是在交流中全盘吸收、借鉴其他民族文化。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：中华文化是各民族文化的总和。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：中华文化的力量是激励中国人民几千年来克服艰难险阻、战胜内忧外患、创造幸福生活的决定力量。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：中华民族精神深深植根于绵延数千年的传统文化之中。</a:t>
            </a:r>
          </a:p>
          <a:p>
            <a:pPr>
              <a:lnSpc>
                <a:spcPct val="150000"/>
              </a:lnSpc>
            </a:pP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：中华民族精神的力量集中表现为中华文化的力量。</a:t>
            </a:r>
          </a:p>
          <a:p>
            <a:pPr>
              <a:lnSpc>
                <a:spcPct val="150000"/>
              </a:lnSpc>
            </a:pP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：爱国与爱社会主义始终是一致的。</a:t>
            </a:r>
          </a:p>
          <a:p>
            <a:pPr>
              <a:lnSpc>
                <a:spcPct val="150000"/>
              </a:lnSpc>
            </a:pP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：民族文化是民族精神的结晶。</a:t>
            </a:r>
          </a:p>
          <a:p>
            <a:pPr>
              <a:lnSpc>
                <a:spcPct val="150000"/>
              </a:lnSpc>
            </a:pP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：民族精神是社会发展的决定力量。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5"/>
    </mc:Choice>
    <mc:Fallback xmlns="">
      <p:transition spd="slow" advTm="1317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4">
            <a:extLst>
              <a:ext uri="{FF2B5EF4-FFF2-40B4-BE49-F238E27FC236}">
                <a16:creationId xmlns:a16="http://schemas.microsoft.com/office/drawing/2014/main" id="{AB810E6A-2C60-4C7E-A1F3-9DFA2DF302B5}"/>
              </a:ext>
            </a:extLst>
          </p:cNvPr>
          <p:cNvSpPr txBox="1">
            <a:spLocks/>
          </p:cNvSpPr>
          <p:nvPr/>
        </p:nvSpPr>
        <p:spPr>
          <a:xfrm>
            <a:off x="345915" y="53788"/>
            <a:ext cx="1966980" cy="414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pc="300" dirty="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易错易混分析</a:t>
            </a:r>
            <a:endParaRPr lang="zh-CN" altLang="en-US" spc="300" dirty="0">
              <a:solidFill>
                <a:srgbClr val="FF0000"/>
              </a:solidFill>
              <a:latin typeface="微软雅黑" panose="020B050302020402020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C42B4F9-2D0E-4924-83E8-7B2FF6C5FC92}"/>
              </a:ext>
            </a:extLst>
          </p:cNvPr>
          <p:cNvSpPr/>
          <p:nvPr/>
        </p:nvSpPr>
        <p:spPr>
          <a:xfrm>
            <a:off x="453359" y="545638"/>
            <a:ext cx="8944215" cy="4597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：中华文化源远流长的见证是</a:t>
            </a:r>
            <a:r>
              <a:rPr lang="zh-CN" altLang="zh-CN" b="1" u="wavyDbl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文字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和史书典籍。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：中华文化呈现着各民族文化的丰富色彩，民族不同，</a:t>
            </a:r>
            <a:r>
              <a:rPr lang="zh-CN" altLang="zh-CN" b="1" u="wavyDbl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民族文化的色彩就</a:t>
            </a:r>
            <a:r>
              <a:rPr lang="zh-CN" altLang="zh-CN" b="1" u="wavyDbl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不同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：中华文化的包容性就是在交流中</a:t>
            </a:r>
            <a:r>
              <a:rPr lang="zh-CN" altLang="zh-CN" b="1" u="wavyDbl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全盘</a:t>
            </a:r>
            <a:r>
              <a:rPr lang="zh-CN" altLang="zh-CN" b="1" u="wavyDbl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吸收、借鉴其他民族文化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F5F82B0-1FDD-4D9B-B7C7-BA5E2706AEAC}"/>
              </a:ext>
            </a:extLst>
          </p:cNvPr>
          <p:cNvSpPr/>
          <p:nvPr/>
        </p:nvSpPr>
        <p:spPr>
          <a:xfrm>
            <a:off x="1072882" y="1189294"/>
            <a:ext cx="725661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75"/>
              </a:lnSpc>
            </a:pPr>
            <a:r>
              <a:rPr lang="zh-CN" altLang="zh-CN" kern="100" dirty="0">
                <a:solidFill>
                  <a:srgbClr val="0000FF"/>
                </a:solid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zh-CN" b="1" kern="100" dirty="0">
                <a:solidFill>
                  <a:srgbClr val="0000FF"/>
                </a:solid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文字</a:t>
            </a:r>
            <a:r>
              <a:rPr lang="zh-CN" altLang="en-US" b="1" kern="100" dirty="0">
                <a:solidFill>
                  <a:srgbClr val="0000FF"/>
                </a:solid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是人类进入文明社会的标志；</a:t>
            </a:r>
            <a:r>
              <a:rPr lang="zh-CN" altLang="zh-CN" b="1" kern="100" dirty="0">
                <a:solidFill>
                  <a:srgbClr val="0000FF"/>
                </a:solid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汉字是中华文化的重要标识。）</a:t>
            </a:r>
            <a:endParaRPr lang="zh-CN" altLang="zh-CN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4EF2F61-DE22-4824-BCF8-0734B55FC48A}"/>
              </a:ext>
            </a:extLst>
          </p:cNvPr>
          <p:cNvSpPr/>
          <p:nvPr/>
        </p:nvSpPr>
        <p:spPr>
          <a:xfrm>
            <a:off x="1115144" y="2376689"/>
            <a:ext cx="7620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b="1" kern="1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中华各民族的文化，既有中华文化的共性，又有各自的民族特性。各民族文化相互交融、相互促进，各族人民对共同拥有的中华文化有强烈的认同感和归属感）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504E27C-3A70-410D-ACB6-C5161170E456}"/>
              </a:ext>
            </a:extLst>
          </p:cNvPr>
          <p:cNvSpPr/>
          <p:nvPr/>
        </p:nvSpPr>
        <p:spPr>
          <a:xfrm>
            <a:off x="1115144" y="3903241"/>
            <a:ext cx="7695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（中华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文化与其他民族文化交流中</a:t>
            </a:r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，吸收、借鉴其他民族文化中的</a:t>
            </a:r>
            <a:r>
              <a:rPr lang="zh-CN" altLang="zh-CN" b="1" u="wavyDbl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积极</a:t>
            </a:r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成分，同时坚持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自身</a:t>
            </a:r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文化发展的独立性）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1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79"/>
    </mc:Choice>
    <mc:Fallback xmlns="">
      <p:transition spd="slow" advTm="59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1D285B-C305-4CA4-8674-5060F27BE5AD}"/>
              </a:ext>
            </a:extLst>
          </p:cNvPr>
          <p:cNvSpPr/>
          <p:nvPr/>
        </p:nvSpPr>
        <p:spPr>
          <a:xfrm>
            <a:off x="437441" y="436767"/>
            <a:ext cx="7840118" cy="4597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：中华文化是各民族文化的</a:t>
            </a:r>
            <a:r>
              <a:rPr lang="zh-CN" altLang="zh-CN" b="1" u="wavyDbl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总和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：中华文化的力量是激励中国人民几千年来克服艰难险阻、战胜内忧外患、创造幸福生活的</a:t>
            </a:r>
            <a:r>
              <a:rPr lang="zh-CN" altLang="zh-CN" b="1" u="wavyDbl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决定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力量。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中华民族精神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深深</a:t>
            </a:r>
            <a:r>
              <a:rPr lang="zh-CN" altLang="zh-CN" b="1" u="wavyDbl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植根于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绵延数千年的</a:t>
            </a:r>
            <a:r>
              <a:rPr lang="zh-CN" altLang="zh-CN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传统文化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之中。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标题 14">
            <a:extLst>
              <a:ext uri="{FF2B5EF4-FFF2-40B4-BE49-F238E27FC236}">
                <a16:creationId xmlns:a16="http://schemas.microsoft.com/office/drawing/2014/main" id="{5BE65F34-583E-415F-AE83-91C653879DCB}"/>
              </a:ext>
            </a:extLst>
          </p:cNvPr>
          <p:cNvSpPr txBox="1">
            <a:spLocks/>
          </p:cNvSpPr>
          <p:nvPr/>
        </p:nvSpPr>
        <p:spPr>
          <a:xfrm>
            <a:off x="319020" y="53788"/>
            <a:ext cx="1966980" cy="414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pc="300" dirty="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易错易混分析</a:t>
            </a:r>
            <a:endParaRPr lang="zh-CN" altLang="en-US" spc="300" dirty="0">
              <a:solidFill>
                <a:srgbClr val="FF0000"/>
              </a:solidFill>
              <a:latin typeface="微软雅黑" panose="020B050302020402020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503CCB1-AA12-423B-A737-8640C4743FAE}"/>
              </a:ext>
            </a:extLst>
          </p:cNvPr>
          <p:cNvSpPr/>
          <p:nvPr/>
        </p:nvSpPr>
        <p:spPr>
          <a:xfrm>
            <a:off x="1096961" y="2526137"/>
            <a:ext cx="7371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（中华文化的力量深深地熔铸在民族的生命力、创造力和凝聚力之中，是激励中国人民几千年来克服艰难险阻、战胜内忧外患、创造幸福生活的强大精神力量，而非决定力量）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A486FD3-8442-4CF2-B7F0-6FB8704FDC79}"/>
              </a:ext>
            </a:extLst>
          </p:cNvPr>
          <p:cNvSpPr/>
          <p:nvPr/>
        </p:nvSpPr>
        <p:spPr>
          <a:xfrm>
            <a:off x="1096962" y="3853136"/>
            <a:ext cx="7411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（民族精神是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民族</a:t>
            </a:r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文化的结晶。中华民族精神深深植根于绵延数千年的优秀传统文化之中）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3FEC88D-8117-4B31-91C4-5E7C1993543B}"/>
              </a:ext>
            </a:extLst>
          </p:cNvPr>
          <p:cNvSpPr/>
          <p:nvPr/>
        </p:nvSpPr>
        <p:spPr>
          <a:xfrm>
            <a:off x="1096962" y="875972"/>
            <a:ext cx="7411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（在长期历史发展中，各民族的文化相互交融、相互促进共同熔铸了灿烂的中华文化。中华文化是由各民族文化共同构成的，但不是各民族文化的简单相加。）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92386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110"/>
    </mc:Choice>
    <mc:Fallback xmlns="">
      <p:transition spd="slow" advTm="40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AC7C91-CC6D-450D-BACA-088B5B1951EA}"/>
              </a:ext>
            </a:extLst>
          </p:cNvPr>
          <p:cNvSpPr/>
          <p:nvPr/>
        </p:nvSpPr>
        <p:spPr>
          <a:xfrm>
            <a:off x="400479" y="352089"/>
            <a:ext cx="7687743" cy="376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：中华民族精神的</a:t>
            </a:r>
            <a:r>
              <a:rPr lang="zh-CN" altLang="zh-CN" b="1" u="wavyDbl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力量集中表现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为中华文化的力量。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：爱国与爱社会主义</a:t>
            </a:r>
            <a:r>
              <a:rPr lang="zh-CN" altLang="zh-CN" b="1" u="wavyDbl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始终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是一致的。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：民族文化是民族精神的</a:t>
            </a:r>
            <a:r>
              <a:rPr lang="zh-CN" altLang="zh-CN" b="1" u="wavyDbl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结晶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：民族精神是社会发展的</a:t>
            </a:r>
            <a:r>
              <a:rPr lang="zh-CN" altLang="zh-CN" b="1" u="wavyDbl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决定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力量。</a:t>
            </a:r>
            <a:endParaRPr lang="en-US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标题 14">
            <a:extLst>
              <a:ext uri="{FF2B5EF4-FFF2-40B4-BE49-F238E27FC236}">
                <a16:creationId xmlns:a16="http://schemas.microsoft.com/office/drawing/2014/main" id="{F47DC856-B641-4583-B20F-B449E6231DC7}"/>
              </a:ext>
            </a:extLst>
          </p:cNvPr>
          <p:cNvSpPr txBox="1">
            <a:spLocks/>
          </p:cNvSpPr>
          <p:nvPr/>
        </p:nvSpPr>
        <p:spPr>
          <a:xfrm>
            <a:off x="319020" y="53788"/>
            <a:ext cx="1966980" cy="414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pc="300" dirty="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易错易混分析</a:t>
            </a:r>
            <a:endParaRPr lang="zh-CN" altLang="en-US" spc="300" dirty="0">
              <a:solidFill>
                <a:srgbClr val="FF0000"/>
              </a:solidFill>
              <a:latin typeface="微软雅黑" panose="020B050302020402020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8D32D4-AA65-48B9-9F42-37D7498FA39D}"/>
              </a:ext>
            </a:extLst>
          </p:cNvPr>
          <p:cNvSpPr/>
          <p:nvPr/>
        </p:nvSpPr>
        <p:spPr>
          <a:xfrm>
            <a:off x="1126938" y="2838272"/>
            <a:ext cx="3647152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（民族精神是民族文化的结晶。）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DE2D628-98FF-48B2-B36D-48C1E5566392}"/>
              </a:ext>
            </a:extLst>
          </p:cNvPr>
          <p:cNvSpPr/>
          <p:nvPr/>
        </p:nvSpPr>
        <p:spPr>
          <a:xfrm>
            <a:off x="1065467" y="3751237"/>
            <a:ext cx="6941295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（民族精神是一种精神力量，对社会发展起重要作用， 但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是社会发展的决定力量。）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FD2063-333A-4351-9FE1-976C03A376E9}"/>
              </a:ext>
            </a:extLst>
          </p:cNvPr>
          <p:cNvSpPr/>
          <p:nvPr/>
        </p:nvSpPr>
        <p:spPr>
          <a:xfrm>
            <a:off x="1126938" y="807306"/>
            <a:ext cx="5887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（中华文化的力量集中表现为民族精神的力量）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74136A-1138-4586-8FFB-E63B755757A6}"/>
              </a:ext>
            </a:extLst>
          </p:cNvPr>
          <p:cNvSpPr/>
          <p:nvPr/>
        </p:nvSpPr>
        <p:spPr>
          <a:xfrm>
            <a:off x="1146927" y="1701281"/>
            <a:ext cx="6941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（在不同的历史时期，爱国主义有不同的具体内涵；在当代中国，爱国与爱社会主义是一致的。）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4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07"/>
    </mc:Choice>
    <mc:Fallback xmlns="">
      <p:transition spd="slow" advTm="37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3|2|2.7|0.9|2|2.4|1.1|1.1|26.1|1.2|10.4|7.5|2.8|29.6|9.8|35.4|0.8|0.6|0.9|0.9|3.4|69|0.7|9.8|7.7|3.9|3.7|5.3|18.2|5.3|18|2.6|4|1.1|9.8|1|60.7|3.3|8.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0.2|23.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2|15.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.1|11.1|5.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CEEEF"/>
    </a:dk2>
    <a:lt2>
      <a:srgbClr val="FCFDFD"/>
    </a:lt2>
    <a:accent1>
      <a:srgbClr val="547D9D"/>
    </a:accent1>
    <a:accent2>
      <a:srgbClr val="437F81"/>
    </a:accent2>
    <a:accent3>
      <a:srgbClr val="4F7A5C"/>
    </a:accent3>
    <a:accent4>
      <a:srgbClr val="6E6D45"/>
    </a:accent4>
    <a:accent5>
      <a:srgbClr val="905E43"/>
    </a:accent5>
    <a:accent6>
      <a:srgbClr val="9D5458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904</Words>
  <Application>Microsoft Office PowerPoint</Application>
  <PresentationFormat>全屏显示(16:9)</PresentationFormat>
  <Paragraphs>115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黑体</vt:lpstr>
      <vt:lpstr>楷体</vt:lpstr>
      <vt:lpstr>宋体</vt:lpstr>
      <vt:lpstr>微软雅黑</vt:lpstr>
      <vt:lpstr>Arial</vt:lpstr>
      <vt:lpstr>Calibri</vt:lpstr>
      <vt:lpstr>1_Office 主题​​</vt:lpstr>
      <vt:lpstr>中华文化与民族精神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YU ZHANG</cp:lastModifiedBy>
  <cp:revision>44</cp:revision>
  <dcterms:created xsi:type="dcterms:W3CDTF">2020-02-01T11:21:51Z</dcterms:created>
  <dcterms:modified xsi:type="dcterms:W3CDTF">2020-02-07T16:29:00Z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