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Default Extension="gif" ContentType="image/gif"/>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5" r:id="rId2"/>
    <p:sldId id="273" r:id="rId3"/>
    <p:sldId id="272" r:id="rId4"/>
    <p:sldId id="277" r:id="rId5"/>
    <p:sldId id="276" r:id="rId6"/>
    <p:sldId id="278" r:id="rId7"/>
    <p:sldId id="279" r:id="rId8"/>
    <p:sldId id="281" r:id="rId9"/>
    <p:sldId id="282" r:id="rId10"/>
    <p:sldId id="283" r:id="rId11"/>
    <p:sldId id="285" r:id="rId12"/>
    <p:sldId id="271"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CC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04"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186914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extLst>
      <p:ext uri="{BB962C8B-B14F-4D97-AF65-F5344CB8AC3E}">
        <p14:creationId xmlns="" xmlns:p14="http://schemas.microsoft.com/office/powerpoint/2010/main" val="2695927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2020/2/27</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2020/2/27</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fontScale="90000"/>
          </a:bodyPr>
          <a:lstStyle/>
          <a:p>
            <a:pPr algn="ctr"/>
            <a:r>
              <a:rPr lang="en-US" altLang="zh-CN" b="1" spc="300" dirty="0" smtClean="0">
                <a:solidFill>
                  <a:srgbClr val="FF0000"/>
                </a:solidFill>
                <a:latin typeface="微软雅黑" panose="020B0503020204020204" charset="-122"/>
                <a:ea typeface="微软雅黑" panose="020B0503020204020204" charset="-122"/>
                <a:sym typeface="+mn-ea"/>
              </a:rPr>
              <a:t>《</a:t>
            </a:r>
            <a:r>
              <a:rPr lang="zh-CN" altLang="en-US" b="1" spc="300" dirty="0" smtClean="0">
                <a:solidFill>
                  <a:srgbClr val="FF0000"/>
                </a:solidFill>
                <a:latin typeface="微软雅黑" panose="020B0503020204020204" charset="-122"/>
                <a:ea typeface="微软雅黑" panose="020B0503020204020204" charset="-122"/>
                <a:sym typeface="+mn-ea"/>
              </a:rPr>
              <a:t>文化生活</a:t>
            </a:r>
            <a:r>
              <a:rPr lang="en-US" altLang="zh-CN" b="1" spc="300" dirty="0" smtClean="0">
                <a:solidFill>
                  <a:srgbClr val="FF0000"/>
                </a:solidFill>
                <a:latin typeface="微软雅黑" panose="020B0503020204020204" charset="-122"/>
                <a:ea typeface="微软雅黑" panose="020B0503020204020204" charset="-122"/>
                <a:sym typeface="+mn-ea"/>
              </a:rPr>
              <a:t>》</a:t>
            </a:r>
            <a:r>
              <a:rPr lang="zh-CN" altLang="en-US" b="1" spc="300" dirty="0" smtClean="0">
                <a:solidFill>
                  <a:srgbClr val="FF0000"/>
                </a:solidFill>
                <a:latin typeface="微软雅黑" panose="020B0503020204020204" charset="-122"/>
                <a:ea typeface="微软雅黑" panose="020B0503020204020204" charset="-122"/>
                <a:sym typeface="+mn-ea"/>
              </a:rPr>
              <a:t>第一单元</a:t>
            </a:r>
            <a:r>
              <a:rPr lang="zh-CN" altLang="en-US" sz="3600" b="1" spc="300" dirty="0" smtClean="0">
                <a:solidFill>
                  <a:srgbClr val="FF0000"/>
                </a:solidFill>
                <a:latin typeface="微软雅黑" panose="020B0503020204020204" charset="-122"/>
                <a:ea typeface="微软雅黑" panose="020B0503020204020204" charset="-122"/>
                <a:sym typeface="+mn-ea"/>
              </a:rPr>
              <a:t>“文化与生活”重难点知识</a:t>
            </a:r>
            <a:endParaRPr lang="zh-CN" altLang="en-US" sz="36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高三政治</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北京市东方德才学校    </a:t>
            </a:r>
            <a:r>
              <a:rPr lang="zh-CN" altLang="en-US" sz="2000" spc="226" dirty="0">
                <a:solidFill>
                  <a:schemeClr val="bg2">
                    <a:lumMod val="10000"/>
                  </a:schemeClr>
                </a:solidFill>
                <a:latin typeface="微软雅黑" panose="020B0503020204020204" charset="-122"/>
                <a:ea typeface="微软雅黑" panose="020B0503020204020204" charset="-122"/>
              </a:rPr>
              <a:t>陈晶</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9560" y="71901"/>
            <a:ext cx="2954655"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热点</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解析</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与热点资源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243669" y="604902"/>
            <a:ext cx="6883461" cy="3416320"/>
          </a:xfrm>
          <a:prstGeom prst="rect">
            <a:avLst/>
          </a:prstGeom>
        </p:spPr>
        <p:txBody>
          <a:bodyPr wrap="square">
            <a:spAutoFit/>
          </a:bodyPr>
          <a:lstStyle/>
          <a:p>
            <a:pPr>
              <a:lnSpc>
                <a:spcPct val="150000"/>
              </a:lnSpc>
            </a:pPr>
            <a:r>
              <a:rPr lang="en-US" altLang="zh-CN"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    2</a:t>
            </a:r>
            <a:r>
              <a:rPr lang="en-US"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关注志愿者精神，体味文化的巨大力量</a:t>
            </a:r>
          </a:p>
          <a:p>
            <a:pPr>
              <a:lnSpc>
                <a:spcPct val="150000"/>
              </a:lnSpc>
            </a:pPr>
            <a:r>
              <a:rPr lang="zh-CN" altLang="en-US" b="1" kern="100" dirty="0" smtClean="0">
                <a:latin typeface="宋体" panose="02010600030101010101" pitchFamily="2" charset="-122"/>
                <a:ea typeface="宋体" panose="02010600030101010101" pitchFamily="2" charset="-122"/>
                <a:cs typeface="Times New Roman" panose="02020603050405020304" pitchFamily="18" charset="0"/>
              </a:rPr>
              <a:t>    “</a:t>
            </a:r>
            <a:r>
              <a:rPr lang="zh-CN" altLang="en-US" b="1" kern="100" dirty="0">
                <a:latin typeface="宋体" panose="02010600030101010101" pitchFamily="2" charset="-122"/>
                <a:ea typeface="宋体" panose="02010600030101010101" pitchFamily="2" charset="-122"/>
                <a:cs typeface="Times New Roman" panose="02020603050405020304" pitchFamily="18" charset="0"/>
              </a:rPr>
              <a:t>志愿者事业要同‘两个一百年’奋斗目标、同建设社会主义现代化国家同行”，这是习近平总书记对志愿者事业的谆谆嘱托。青年志愿者事业是亿万青年共同创造、集体参与、奋力推进的，洋溢着青春激情的文明实践。新时代的青年志愿者事业要不忘初心，牢记使命，以志愿服务制度化为统领，着力加强青年志愿服务体系建设，努力成为国家现代化治理体系的有效构成和现代化治理能力的有生力量。</a:t>
            </a:r>
          </a:p>
        </p:txBody>
      </p:sp>
      <p:pic>
        <p:nvPicPr>
          <p:cNvPr id="8" name="图片 7"/>
          <p:cNvPicPr>
            <a:picLocks noChangeAspect="1"/>
          </p:cNvPicPr>
          <p:nvPr/>
        </p:nvPicPr>
        <p:blipFill rotWithShape="1">
          <a:blip r:embed="rId2" cstate="print">
            <a:extLst>
              <a:ext uri="{28A0092B-C50C-407E-A947-70E740481C1C}">
                <a14:useLocalDpi xmlns="" xmlns:a14="http://schemas.microsoft.com/office/drawing/2010/main" val="0"/>
              </a:ext>
            </a:extLst>
          </a:blip>
          <a:srcRect l="16808" r="10212"/>
          <a:stretch/>
        </p:blipFill>
        <p:spPr>
          <a:xfrm>
            <a:off x="7393021" y="0"/>
            <a:ext cx="1750980" cy="1704504"/>
          </a:xfrm>
          <a:prstGeom prst="rect">
            <a:avLst/>
          </a:prstGeom>
          <a:ln>
            <a:noFill/>
          </a:ln>
          <a:effectLst>
            <a:softEdge rad="112500"/>
          </a:effectLst>
        </p:spPr>
      </p:pic>
      <p:pic>
        <p:nvPicPr>
          <p:cNvPr id="9" name="图片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48" y="3976283"/>
            <a:ext cx="1283596" cy="1167217"/>
          </a:xfrm>
          <a:prstGeom prst="rect">
            <a:avLst/>
          </a:prstGeom>
          <a:ln>
            <a:noFill/>
          </a:ln>
          <a:effectLst>
            <a:softEdge rad="112500"/>
          </a:effectLst>
        </p:spPr>
      </p:pic>
    </p:spTree>
    <p:extLst>
      <p:ext uri="{BB962C8B-B14F-4D97-AF65-F5344CB8AC3E}">
        <p14:creationId xmlns="" xmlns:p14="http://schemas.microsoft.com/office/powerpoint/2010/main" val="367694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9560" y="71901"/>
            <a:ext cx="2954655"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热点</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解析</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与热点资源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237184" y="533566"/>
            <a:ext cx="6883461" cy="4154984"/>
          </a:xfrm>
          <a:prstGeom prst="rect">
            <a:avLst/>
          </a:prstGeom>
        </p:spPr>
        <p:txBody>
          <a:bodyPr wrap="square">
            <a:spAutoFit/>
          </a:bodyPr>
          <a:lstStyle/>
          <a:p>
            <a:pPr>
              <a:lnSpc>
                <a:spcPct val="150000"/>
              </a:lnSpc>
            </a:pPr>
            <a:r>
              <a:rPr lang="en-US" altLang="zh-CN" sz="16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    3.</a:t>
            </a:r>
            <a:r>
              <a:rPr lang="zh-CN" altLang="en-US" sz="16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中共中央办公厅 国务院办公厅印发</a:t>
            </a:r>
            <a:r>
              <a:rPr lang="en-US" altLang="zh-CN" sz="16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长城、大运河、长征国家文化公园建设方案</a:t>
            </a:r>
            <a:r>
              <a:rPr lang="en-US" altLang="zh-CN" sz="16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zh-CN" altLang="en-US" sz="1600" b="1" kern="100" dirty="0" smtClean="0">
                <a:latin typeface="宋体" panose="02010600030101010101" pitchFamily="2" charset="-122"/>
                <a:ea typeface="宋体" panose="02010600030101010101" pitchFamily="2" charset="-122"/>
                <a:cs typeface="Times New Roman" panose="02020603050405020304" pitchFamily="18" charset="0"/>
              </a:rPr>
              <a:t>    建设</a:t>
            </a: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国家文化公园，是深入贯彻落实习近平总书记关于发掘好、利用好丰富文物和文化资源，让文物说话、让历史说话、让文化说话，推动中华优秀传统文化创造性转化创新性发展、传承革命文化、发展先进文化等一系列重要指示精神的重要</a:t>
            </a:r>
            <a:r>
              <a:rPr lang="zh-CN" altLang="en-US" sz="1600" b="1" kern="100" dirty="0" smtClean="0">
                <a:latin typeface="宋体" panose="02010600030101010101" pitchFamily="2" charset="-122"/>
                <a:ea typeface="宋体" panose="02010600030101010101" pitchFamily="2" charset="-122"/>
                <a:cs typeface="Times New Roman" panose="02020603050405020304" pitchFamily="18" charset="0"/>
              </a:rPr>
              <a:t>举措。</a:t>
            </a:r>
            <a:endParaRPr lang="en-US" altLang="zh-CN" sz="1600" b="1" kern="100" dirty="0" smtClean="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zh-CN" altLang="en-US" sz="1600" b="1" kern="100" dirty="0" smtClean="0">
                <a:latin typeface="宋体" panose="02010600030101010101" pitchFamily="2" charset="-122"/>
                <a:ea typeface="宋体" panose="02010600030101010101" pitchFamily="2" charset="-122"/>
                <a:cs typeface="Times New Roman" panose="02020603050405020304" pitchFamily="18" charset="0"/>
              </a:rPr>
              <a:t>    制定</a:t>
            </a: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印发</a:t>
            </a:r>
            <a:r>
              <a:rPr lang="en-US" altLang="zh-CN" sz="16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方案</a:t>
            </a:r>
            <a:r>
              <a:rPr lang="en-US" altLang="zh-CN" sz="16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对长城、大运河、长征国家文化公园建设进行安排部署，是党中央推动新时代文物和文化资源保护传承利用的战略决策，对于进一步坚定文化自信，充分彰显中华优秀传统文化持久影响力、革命文化强大感召力、社会主义先进文化强大生命力</a:t>
            </a:r>
          </a:p>
          <a:p>
            <a:pPr>
              <a:lnSpc>
                <a:spcPct val="150000"/>
              </a:lnSpc>
            </a:pP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将产生广泛而深远的影响</a:t>
            </a:r>
            <a:r>
              <a:rPr lang="zh-CN" altLang="en-US" sz="1600" b="1"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sz="1600" b="1" kern="1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rotWithShape="1">
          <a:blip r:embed="rId2" cstate="print">
            <a:extLst>
              <a:ext uri="{28A0092B-C50C-407E-A947-70E740481C1C}">
                <a14:useLocalDpi xmlns="" xmlns:a14="http://schemas.microsoft.com/office/drawing/2010/main" val="0"/>
              </a:ext>
            </a:extLst>
          </a:blip>
          <a:srcRect l="16910" t="11764" r="16230" b="38688"/>
          <a:stretch/>
        </p:blipFill>
        <p:spPr>
          <a:xfrm>
            <a:off x="7062282" y="4268942"/>
            <a:ext cx="2146570" cy="881273"/>
          </a:xfrm>
          <a:prstGeom prst="rect">
            <a:avLst/>
          </a:prstGeom>
          <a:ln>
            <a:noFill/>
          </a:ln>
          <a:effectLst>
            <a:softEdge rad="112500"/>
          </a:effectLst>
        </p:spPr>
      </p:pic>
    </p:spTree>
    <p:extLst>
      <p:ext uri="{BB962C8B-B14F-4D97-AF65-F5344CB8AC3E}">
        <p14:creationId xmlns="" xmlns:p14="http://schemas.microsoft.com/office/powerpoint/2010/main" val="2548589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051" y="411719"/>
            <a:ext cx="7785370" cy="1089529"/>
          </a:xfrm>
          <a:prstGeom prst="rect">
            <a:avLst/>
          </a:prstGeom>
        </p:spPr>
        <p:txBody>
          <a:bodyPr wrap="square">
            <a:spAutoFit/>
          </a:bodyPr>
          <a:lstStyle/>
          <a:p>
            <a:pPr indent="304800" algn="just">
              <a:lnSpc>
                <a:spcPct val="135000"/>
              </a:lnSpc>
            </a:pP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《文化生活》</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第一</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单元</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文化与生活</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共</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包括两课，即“</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文化与社会”</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“文化对人的影响</a:t>
            </a:r>
            <a:r>
              <a:rPr lang="zh-CN" altLang="zh-CN" sz="24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85864" y="1449824"/>
            <a:ext cx="7785370" cy="1588127"/>
          </a:xfrm>
          <a:prstGeom prst="rect">
            <a:avLst/>
          </a:prstGeom>
        </p:spPr>
        <p:txBody>
          <a:bodyPr wrap="square">
            <a:spAutoFit/>
          </a:bodyPr>
          <a:lstStyle/>
          <a:p>
            <a:pPr indent="457200" algn="just">
              <a:lnSpc>
                <a:spcPct val="135000"/>
              </a:lnSpc>
            </a:pP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第一课</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从</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经济、政治与文化关系的角度展开，</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引导</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学生</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明确</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文化的内涵</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，理解</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文化与经济、政治之间的关系</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，感受文化的力量</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368030" y="3071101"/>
            <a:ext cx="7785370" cy="1588127"/>
          </a:xfrm>
          <a:prstGeom prst="rect">
            <a:avLst/>
          </a:prstGeom>
        </p:spPr>
        <p:txBody>
          <a:bodyPr wrap="square">
            <a:spAutoFit/>
          </a:bodyPr>
          <a:lstStyle/>
          <a:p>
            <a:pPr indent="457200" algn="just">
              <a:lnSpc>
                <a:spcPct val="135000"/>
              </a:lnSpc>
            </a:pPr>
            <a:r>
              <a:rPr lang="en-US"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第二课</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主要帮助</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学生</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体会</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文化对人的影响及其特点</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，明确</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文化在丰富人的精神世界、增强人的精神力量、促进人的全面发展等方面的重要作用。</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734" y="117296"/>
            <a:ext cx="2646878"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本单元知识结构图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538" y="831295"/>
            <a:ext cx="4689207" cy="4084415"/>
          </a:xfrm>
          <a:prstGeom prst="rect">
            <a:avLst/>
          </a:prstGeom>
        </p:spPr>
      </p:pic>
      <p:sp>
        <p:nvSpPr>
          <p:cNvPr id="5" name="矩形 4"/>
          <p:cNvSpPr/>
          <p:nvPr/>
        </p:nvSpPr>
        <p:spPr>
          <a:xfrm>
            <a:off x="4951891" y="831295"/>
            <a:ext cx="4140739" cy="4093428"/>
          </a:xfrm>
          <a:prstGeom prst="rect">
            <a:avLst/>
          </a:prstGeom>
          <a:ln>
            <a:solidFill>
              <a:srgbClr val="0000FF"/>
            </a:solidFill>
            <a:prstDash val="sysDash"/>
          </a:ln>
        </p:spPr>
        <p:txBody>
          <a:bodyPr wrap="square">
            <a:spAutoFit/>
          </a:bodyPr>
          <a:lstStyle/>
          <a:p>
            <a:pPr algn="just">
              <a:lnSpc>
                <a:spcPct val="125000"/>
              </a:lnSpc>
            </a:pPr>
            <a:r>
              <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一个核心</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：文化的实质是一种社会精神力量</a:t>
            </a:r>
          </a:p>
          <a:p>
            <a:pPr algn="just">
              <a:lnSpc>
                <a:spcPct val="125000"/>
              </a:lnSpc>
            </a:pPr>
            <a:r>
              <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两个作用</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：文化对社会的</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作用</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对个人成长的作用</a:t>
            </a:r>
          </a:p>
          <a:p>
            <a:pPr algn="just">
              <a:lnSpc>
                <a:spcPct val="125000"/>
              </a:lnSpc>
            </a:pPr>
            <a:r>
              <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三个特点</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：文化是人类社会</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特有</a:t>
            </a:r>
            <a:r>
              <a:rPr lang="zh-CN" altLang="en-US" sz="1600" b="1" kern="100" dirty="0" smtClean="0">
                <a:latin typeface="Calibri" panose="020F0502020204030204" pitchFamily="34" charset="0"/>
                <a:ea typeface="宋体" panose="02010600030101010101" pitchFamily="2" charset="-122"/>
                <a:cs typeface="Times New Roman" panose="02020603050405020304" pitchFamily="18" charset="0"/>
              </a:rPr>
              <a:t>精神</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现象</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素养是后天形成</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的</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精神</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活动离不开物质活动</a:t>
            </a:r>
          </a:p>
          <a:p>
            <a:pPr algn="just">
              <a:lnSpc>
                <a:spcPct val="125000"/>
              </a:lnSpc>
            </a:pPr>
            <a:r>
              <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四对关系</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：文化与经济的</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关系</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与政治的</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关系</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与综合国力的</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关系</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与人的关系</a:t>
            </a:r>
          </a:p>
          <a:p>
            <a:pPr algn="just">
              <a:lnSpc>
                <a:spcPct val="125000"/>
              </a:lnSpc>
            </a:pPr>
            <a:r>
              <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五个重点</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：文化的特点，文化与</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经济</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与综合国力，文化影响</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人</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algn="just">
              <a:lnSpc>
                <a:spcPct val="125000"/>
              </a:lnSpc>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smtClean="0">
                <a:latin typeface="Calibri" panose="020F0502020204030204" pitchFamily="34" charset="0"/>
                <a:ea typeface="宋体" panose="02010600030101010101" pitchFamily="2" charset="-122"/>
                <a:cs typeface="Times New Roman" panose="02020603050405020304" pitchFamily="18" charset="0"/>
              </a:rPr>
              <a:t>文化</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塑造人生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800368966"/>
              </p:ext>
            </p:extLst>
          </p:nvPr>
        </p:nvGraphicFramePr>
        <p:xfrm>
          <a:off x="59240" y="461665"/>
          <a:ext cx="8766990" cy="4645527"/>
        </p:xfrm>
        <a:graphic>
          <a:graphicData uri="http://schemas.openxmlformats.org/drawingml/2006/table">
            <a:tbl>
              <a:tblPr firstRow="1" firstCol="1" bandRow="1">
                <a:tableStyleId>{B301B821-A1FF-4177-AEE7-76D212191A09}</a:tableStyleId>
              </a:tblPr>
              <a:tblGrid>
                <a:gridCol w="1412488"/>
                <a:gridCol w="856424"/>
                <a:gridCol w="901430"/>
                <a:gridCol w="3028545"/>
                <a:gridCol w="2568103"/>
              </a:tblGrid>
              <a:tr h="491259">
                <a:tc>
                  <a:txBody>
                    <a:bodyPr/>
                    <a:lstStyle/>
                    <a:p>
                      <a:pPr indent="304800" algn="l">
                        <a:lnSpc>
                          <a:spcPct val="125000"/>
                        </a:lnSpc>
                        <a:spcAft>
                          <a:spcPts val="0"/>
                        </a:spcAft>
                      </a:pPr>
                      <a:r>
                        <a:rPr lang="zh-CN" altLang="en-US" sz="1600" b="1" kern="100" dirty="0" smtClean="0">
                          <a:solidFill>
                            <a:schemeClr val="lt1"/>
                          </a:solidFill>
                          <a:effectLst/>
                          <a:latin typeface="+mn-lt"/>
                          <a:ea typeface="+mn-ea"/>
                          <a:cs typeface="+mn-cs"/>
                        </a:rPr>
                        <a:t>高考试题</a:t>
                      </a:r>
                    </a:p>
                  </a:txBody>
                  <a:tcPr marL="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l">
                        <a:lnSpc>
                          <a:spcPct val="125000"/>
                        </a:lnSpc>
                        <a:spcAft>
                          <a:spcPts val="0"/>
                        </a:spcAft>
                      </a:pPr>
                      <a:r>
                        <a:rPr lang="zh-CN" altLang="en-US" sz="1600" b="1" kern="100" dirty="0" smtClean="0">
                          <a:solidFill>
                            <a:schemeClr val="lt1"/>
                          </a:solidFill>
                          <a:effectLst/>
                          <a:latin typeface="+mn-lt"/>
                          <a:ea typeface="+mn-ea"/>
                          <a:cs typeface="+mn-cs"/>
                        </a:rPr>
                        <a:t>题号</a:t>
                      </a:r>
                      <a:endParaRPr lang="zh-CN" sz="1600" b="1" kern="100"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l">
                        <a:lnSpc>
                          <a:spcPct val="125000"/>
                        </a:lnSpc>
                        <a:spcAft>
                          <a:spcPts val="0"/>
                        </a:spcAft>
                      </a:pPr>
                      <a:r>
                        <a:rPr lang="zh-CN" altLang="en-US" sz="1600" b="1" kern="100" dirty="0" smtClean="0">
                          <a:solidFill>
                            <a:schemeClr val="lt1"/>
                          </a:solidFill>
                          <a:effectLst/>
                          <a:latin typeface="+mn-lt"/>
                          <a:ea typeface="+mn-ea"/>
                          <a:cs typeface="+mn-cs"/>
                        </a:rPr>
                        <a:t>分值</a:t>
                      </a:r>
                      <a:endParaRPr lang="zh-CN" sz="1600" b="1" kern="100" dirty="0">
                        <a:solidFill>
                          <a:schemeClr val="lt1"/>
                        </a:solidFill>
                        <a:effectLst/>
                        <a:latin typeface="+mn-lt"/>
                        <a:ea typeface="+mn-ea"/>
                        <a:cs typeface="+mn-cs"/>
                      </a:endParaRPr>
                    </a:p>
                  </a:txBody>
                  <a:tcPr marL="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25000"/>
                        </a:lnSpc>
                        <a:spcAft>
                          <a:spcPts val="0"/>
                        </a:spcAft>
                      </a:pPr>
                      <a:r>
                        <a:rPr lang="zh-CN" sz="1600" kern="100" dirty="0">
                          <a:effectLst/>
                        </a:rPr>
                        <a:t>考查内容</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04800" algn="ctr">
                        <a:lnSpc>
                          <a:spcPct val="125000"/>
                        </a:lnSpc>
                        <a:spcAft>
                          <a:spcPts val="0"/>
                        </a:spcAft>
                      </a:pPr>
                      <a:r>
                        <a:rPr lang="zh-CN" sz="1600" kern="100" dirty="0">
                          <a:effectLst/>
                        </a:rPr>
                        <a:t>考查能力</a:t>
                      </a:r>
                      <a:endParaRPr lang="zh-CN" sz="16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78">
                <a:tc>
                  <a:txBody>
                    <a:bodyPr/>
                    <a:lstStyle/>
                    <a:p>
                      <a:pPr marL="0" algn="ctr" defTabSz="685800" rtl="0" eaLnBrk="1" latinLnBrk="0" hangingPunct="1">
                        <a:lnSpc>
                          <a:spcPct val="125000"/>
                        </a:lnSpc>
                        <a:spcAft>
                          <a:spcPts val="0"/>
                        </a:spcAft>
                      </a:pPr>
                      <a:r>
                        <a:rPr 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2018</a:t>
                      </a:r>
                      <a:r>
                        <a:rPr lang="zh-CN" sz="1400" b="1" kern="100" dirty="0" smtClean="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北京</a:t>
                      </a:r>
                      <a:endPar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24</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文化与经济的关系、矛盾对立统一等</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考查学生理论联系实际、利用学科具体知识分析问题的能力</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78">
                <a:tc>
                  <a:txBody>
                    <a:bodyPr/>
                    <a:lstStyle/>
                    <a:p>
                      <a:pPr marL="0" algn="ctr" defTabSz="685800" rtl="0" eaLnBrk="1" latinLnBrk="0" hangingPunct="1">
                        <a:lnSpc>
                          <a:spcPct val="125000"/>
                        </a:lnSpc>
                        <a:spcAft>
                          <a:spcPts val="0"/>
                        </a:spcAft>
                      </a:pPr>
                      <a:r>
                        <a:rPr 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2017</a:t>
                      </a:r>
                      <a:r>
                        <a:rPr lang="zh-CN" sz="1400" b="1" kern="100" dirty="0" smtClean="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北京</a:t>
                      </a:r>
                      <a:endPar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25</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文化的内涵、文化凝结在一定的物质载体中</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考查学生的认知能力、思维能力、知识运用能力</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78">
                <a:tc>
                  <a:txBody>
                    <a:bodyPr/>
                    <a:lstStyle/>
                    <a:p>
                      <a:pPr marL="0" algn="ctr" defTabSz="685800" rtl="0" eaLnBrk="1" latinLnBrk="0" hangingPunct="1">
                        <a:lnSpc>
                          <a:spcPct val="125000"/>
                        </a:lnSpc>
                        <a:spcAft>
                          <a:spcPts val="0"/>
                        </a:spcAft>
                      </a:pPr>
                      <a:r>
                        <a:rPr 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2014</a:t>
                      </a:r>
                      <a:r>
                        <a:rPr lang="zh-CN" sz="1400" b="1" kern="100" dirty="0" smtClean="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北京</a:t>
                      </a:r>
                      <a:endPar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algn="ctr" defTabSz="685800" rtl="0" eaLnBrk="1" latinLnBrk="0" hangingPunct="1">
                        <a:lnSpc>
                          <a:spcPct val="125000"/>
                        </a:lnSpc>
                        <a:spcAft>
                          <a:spcPts val="0"/>
                        </a:spcAft>
                      </a:pPr>
                      <a:r>
                        <a:rPr lang="en-US"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25</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文化与经济的关系、文化传承与创新</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考查学生获取和解读信息、调动和运用知识的能力</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78">
                <a:tc>
                  <a:txBody>
                    <a:bodyPr/>
                    <a:lstStyle/>
                    <a:p>
                      <a:pPr marL="0" algn="ctr" defTabSz="685800" rtl="0" eaLnBrk="1" latinLnBrk="0" hangingPunct="1">
                        <a:lnSpc>
                          <a:spcPct val="125000"/>
                        </a:lnSpc>
                        <a:spcAft>
                          <a:spcPts val="0"/>
                        </a:spcAft>
                      </a:pPr>
                      <a:r>
                        <a:rPr lang="en-US"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2019</a:t>
                      </a:r>
                      <a:r>
                        <a:rPr lang="zh-CN"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全国Ⅰ</a:t>
                      </a:r>
                      <a:endParaRPr lang="zh-CN" sz="14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20</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solidFill>
                            <a:schemeClr val="dk1"/>
                          </a:solidFill>
                          <a:effectLst/>
                          <a:latin typeface="+mn-lt"/>
                          <a:ea typeface="+mn-ea"/>
                          <a:cs typeface="+mn-cs"/>
                        </a:rPr>
                        <a:t>文化对人的</a:t>
                      </a:r>
                      <a:r>
                        <a:rPr lang="zh-CN" sz="1400" kern="100" dirty="0" smtClean="0">
                          <a:solidFill>
                            <a:schemeClr val="dk1"/>
                          </a:solidFill>
                          <a:effectLst/>
                          <a:latin typeface="+mn-lt"/>
                          <a:ea typeface="+mn-ea"/>
                          <a:cs typeface="+mn-cs"/>
                        </a:rPr>
                        <a:t>影响</a:t>
                      </a:r>
                      <a:endParaRPr lang="zh-CN" sz="1400" kern="1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solidFill>
                            <a:schemeClr val="dk1"/>
                          </a:solidFill>
                          <a:effectLst/>
                          <a:latin typeface="+mn-lt"/>
                          <a:ea typeface="+mn-ea"/>
                          <a:cs typeface="+mn-cs"/>
                        </a:rPr>
                        <a:t>通过引导学生接受优秀文化熏陶</a:t>
                      </a:r>
                      <a:r>
                        <a:rPr lang="en-US" sz="1400" kern="100" dirty="0">
                          <a:solidFill>
                            <a:schemeClr val="dk1"/>
                          </a:solidFill>
                          <a:effectLst/>
                          <a:latin typeface="+mn-lt"/>
                          <a:ea typeface="+mn-ea"/>
                          <a:cs typeface="+mn-cs"/>
                        </a:rPr>
                        <a:t>,</a:t>
                      </a:r>
                      <a:r>
                        <a:rPr lang="zh-CN" sz="1400" kern="100" dirty="0" smtClean="0">
                          <a:solidFill>
                            <a:schemeClr val="dk1"/>
                          </a:solidFill>
                          <a:effectLst/>
                          <a:latin typeface="+mn-lt"/>
                          <a:ea typeface="+mn-ea"/>
                          <a:cs typeface="+mn-cs"/>
                        </a:rPr>
                        <a:t>考查</a:t>
                      </a:r>
                      <a:r>
                        <a:rPr lang="zh-CN" altLang="en-US" sz="1400" kern="100" dirty="0" smtClean="0">
                          <a:solidFill>
                            <a:schemeClr val="dk1"/>
                          </a:solidFill>
                          <a:effectLst/>
                          <a:latin typeface="+mn-lt"/>
                          <a:ea typeface="+mn-ea"/>
                          <a:cs typeface="+mn-cs"/>
                        </a:rPr>
                        <a:t>分析问题能力</a:t>
                      </a:r>
                      <a:r>
                        <a:rPr lang="zh-CN" sz="1400" kern="100" dirty="0" smtClean="0">
                          <a:solidFill>
                            <a:schemeClr val="dk1"/>
                          </a:solidFill>
                          <a:effectLst/>
                          <a:latin typeface="+mn-lt"/>
                          <a:ea typeface="+mn-ea"/>
                          <a:cs typeface="+mn-cs"/>
                        </a:rPr>
                        <a:t>。</a:t>
                      </a:r>
                      <a:endParaRPr lang="zh-CN" sz="1400" kern="1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78">
                <a:tc>
                  <a:txBody>
                    <a:bodyPr/>
                    <a:lstStyle/>
                    <a:p>
                      <a:pPr marL="0" algn="ctr" defTabSz="685800" rtl="0" eaLnBrk="1" latinLnBrk="0" hangingPunct="1">
                        <a:lnSpc>
                          <a:spcPct val="125000"/>
                        </a:lnSpc>
                        <a:spcAft>
                          <a:spcPts val="0"/>
                        </a:spcAft>
                      </a:pPr>
                      <a:r>
                        <a:rPr lang="en-US"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2018</a:t>
                      </a:r>
                      <a:r>
                        <a:rPr lang="zh-CN" altLang="en-US"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全国</a:t>
                      </a:r>
                      <a:r>
                        <a:rPr lang="zh-CN"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Ⅰ</a:t>
                      </a:r>
                      <a:endParaRPr lang="zh-CN" sz="14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40(2)</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10</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文化与社会、文化与经济、政治</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考查学生理论联系实际、利用学科具体知识分析问题的能力</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78">
                <a:tc>
                  <a:txBody>
                    <a:bodyPr/>
                    <a:lstStyle/>
                    <a:p>
                      <a:pPr marL="0" algn="ctr" defTabSz="685800" rtl="0" eaLnBrk="1" latinLnBrk="0" hangingPunct="1">
                        <a:lnSpc>
                          <a:spcPct val="125000"/>
                        </a:lnSpc>
                        <a:spcAft>
                          <a:spcPts val="0"/>
                        </a:spcAft>
                      </a:pPr>
                      <a:r>
                        <a:rPr lang="en-US"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2016</a:t>
                      </a:r>
                      <a:r>
                        <a:rPr lang="zh-CN" altLang="en-US"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全国</a:t>
                      </a:r>
                      <a:r>
                        <a:rPr lang="zh-CN" sz="1400" b="1" kern="100" dirty="0" smtClean="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Ⅱ</a:t>
                      </a:r>
                      <a:endParaRPr lang="zh-CN" sz="14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39(2)(3)</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5000"/>
                        </a:lnSpc>
                        <a:spcAft>
                          <a:spcPts val="0"/>
                        </a:spcAft>
                      </a:pPr>
                      <a:r>
                        <a:rPr lang="en-US" altLang="zh-CN" sz="1400" b="1" kern="100" dirty="0" smtClean="0">
                          <a:solidFill>
                            <a:schemeClr val="dk1"/>
                          </a:solidFill>
                          <a:effectLst/>
                          <a:latin typeface="宋体" panose="02010600030101010101" pitchFamily="2" charset="-122"/>
                          <a:ea typeface="宋体" panose="02010600030101010101" pitchFamily="2" charset="-122"/>
                          <a:cs typeface="Times New Roman" panose="02020603050405020304" pitchFamily="18" charset="0"/>
                        </a:rPr>
                        <a:t>14</a:t>
                      </a:r>
                      <a:endParaRPr lang="zh-CN" sz="1400" b="1" kern="100" dirty="0">
                        <a:solidFill>
                          <a:schemeClr val="dk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文化与经济、政治的关系</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5000"/>
                        </a:lnSpc>
                        <a:spcAft>
                          <a:spcPts val="0"/>
                        </a:spcAft>
                      </a:pPr>
                      <a:r>
                        <a:rPr lang="zh-CN" sz="1400" kern="100" dirty="0">
                          <a:effectLst/>
                        </a:rPr>
                        <a:t>考查学生理论联系实际、利用学科具体知识分析问题的能力</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矩形 2"/>
          <p:cNvSpPr/>
          <p:nvPr/>
        </p:nvSpPr>
        <p:spPr>
          <a:xfrm>
            <a:off x="553734" y="0"/>
            <a:ext cx="2954655" cy="461665"/>
          </a:xfrm>
          <a:prstGeom prst="rect">
            <a:avLst/>
          </a:prstGeom>
        </p:spPr>
        <p:txBody>
          <a:bodyPr wrap="none">
            <a:spAutoFit/>
          </a:bodyPr>
          <a:lstStyle/>
          <a:p>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本单元高考真题例举</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 xmlns:p14="http://schemas.microsoft.com/office/powerpoint/2010/main" val="292314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07" y="78386"/>
            <a:ext cx="2646878"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本单元重难点解析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168185" y="32220"/>
            <a:ext cx="2975495" cy="507831"/>
          </a:xfrm>
          <a:prstGeom prst="rect">
            <a:avLst/>
          </a:prstGeom>
        </p:spPr>
        <p:txBody>
          <a:bodyPr wrap="none">
            <a:spAutoFit/>
          </a:bodyPr>
          <a:lstStyle/>
          <a:p>
            <a:pPr>
              <a:lnSpc>
                <a:spcPct val="150000"/>
              </a:lnSpc>
            </a:pPr>
            <a:r>
              <a:rPr lang="en-US"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zh-CN" altLang="zh-CN"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文化与经济、</a:t>
            </a:r>
            <a:r>
              <a:rPr lang="zh-CN" altLang="zh-CN"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政治</a:t>
            </a:r>
            <a:r>
              <a:rPr lang="zh-CN" altLang="en-US"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的关系</a:t>
            </a:r>
            <a:endParaRPr lang="zh-CN"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 xmlns:p14="http://schemas.microsoft.com/office/powerpoint/2010/main" val="548776746"/>
              </p:ext>
            </p:extLst>
          </p:nvPr>
        </p:nvGraphicFramePr>
        <p:xfrm>
          <a:off x="159095" y="581520"/>
          <a:ext cx="8660649" cy="4348519"/>
        </p:xfrm>
        <a:graphic>
          <a:graphicData uri="http://schemas.openxmlformats.org/drawingml/2006/table">
            <a:tbl>
              <a:tblPr>
                <a:tableStyleId>{BC89EF96-8CEA-46FF-86C4-4CE0E7609802}</a:tableStyleId>
              </a:tblPr>
              <a:tblGrid>
                <a:gridCol w="863957"/>
                <a:gridCol w="3441715"/>
                <a:gridCol w="4354977"/>
              </a:tblGrid>
              <a:tr h="436707">
                <a:tc>
                  <a:txBody>
                    <a:bodyPr/>
                    <a:lstStyle/>
                    <a:p>
                      <a:endParaRPr lang="zh-CN" sz="1100" b="1" kern="100" dirty="0">
                        <a:effectLst/>
                        <a:latin typeface="宋体" panose="02010600030101010101" pitchFamily="2" charset="-122"/>
                        <a:ea typeface="宋体" panose="02010600030101010101" pitchFamily="2" charset="-122"/>
                      </a:endParaRPr>
                    </a:p>
                  </a:txBody>
                  <a:tcPr marL="84989" marR="84989" marT="42495" marB="42495" anchor="ctr"/>
                </a:tc>
                <a:tc>
                  <a:txBody>
                    <a:bodyPr/>
                    <a:lstStyle/>
                    <a:p>
                      <a:pPr algn="ctr">
                        <a:lnSpc>
                          <a:spcPct val="150000"/>
                        </a:lnSpc>
                        <a:spcAft>
                          <a:spcPts val="0"/>
                        </a:spcAft>
                      </a:pPr>
                      <a:r>
                        <a:rPr lang="zh-CN" sz="1600" b="1" kern="100" dirty="0">
                          <a:solidFill>
                            <a:srgbClr val="0000FF"/>
                          </a:solidFill>
                          <a:effectLst/>
                          <a:latin typeface="宋体" panose="02010600030101010101" pitchFamily="2" charset="-122"/>
                          <a:ea typeface="宋体" panose="02010600030101010101" pitchFamily="2" charset="-122"/>
                        </a:rPr>
                        <a:t>文化与经济</a:t>
                      </a:r>
                      <a:endParaRPr lang="zh-CN" sz="16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c>
                  <a:txBody>
                    <a:bodyPr/>
                    <a:lstStyle/>
                    <a:p>
                      <a:pPr algn="ctr">
                        <a:lnSpc>
                          <a:spcPct val="150000"/>
                        </a:lnSpc>
                        <a:spcAft>
                          <a:spcPts val="0"/>
                        </a:spcAft>
                      </a:pPr>
                      <a:r>
                        <a:rPr lang="zh-CN" sz="1600" b="1" kern="100" dirty="0">
                          <a:solidFill>
                            <a:srgbClr val="0000FF"/>
                          </a:solidFill>
                          <a:effectLst/>
                          <a:latin typeface="宋体" panose="02010600030101010101" pitchFamily="2" charset="-122"/>
                          <a:ea typeface="宋体" panose="02010600030101010101" pitchFamily="2" charset="-122"/>
                        </a:rPr>
                        <a:t>文化与政治</a:t>
                      </a:r>
                      <a:endParaRPr lang="zh-CN" sz="16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r>
              <a:tr h="468343">
                <a:tc rowSpan="3">
                  <a:txBody>
                    <a:bodyPr/>
                    <a:lstStyle/>
                    <a:p>
                      <a:pPr algn="l">
                        <a:lnSpc>
                          <a:spcPct val="150000"/>
                        </a:lnSpc>
                        <a:spcAft>
                          <a:spcPts val="0"/>
                        </a:spcAft>
                      </a:pPr>
                      <a:r>
                        <a:rPr lang="zh-CN" sz="1600" b="1" kern="100" dirty="0" smtClean="0">
                          <a:effectLst/>
                          <a:latin typeface="宋体" panose="02010600030101010101" pitchFamily="2" charset="-122"/>
                          <a:ea typeface="宋体" panose="02010600030101010101" pitchFamily="2" charset="-122"/>
                        </a:rPr>
                        <a:t>相互</a:t>
                      </a:r>
                      <a:endParaRPr lang="en-US" altLang="zh-CN" sz="1600" b="1" kern="100" dirty="0" smtClean="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smtClean="0">
                          <a:effectLst/>
                          <a:latin typeface="宋体" panose="02010600030101010101" pitchFamily="2" charset="-122"/>
                          <a:ea typeface="宋体" panose="02010600030101010101" pitchFamily="2" charset="-122"/>
                        </a:rPr>
                        <a:t>影响</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c gridSpan="2">
                  <a:txBody>
                    <a:bodyPr/>
                    <a:lstStyle/>
                    <a:p>
                      <a:pPr algn="l">
                        <a:lnSpc>
                          <a:spcPct val="150000"/>
                        </a:lnSpc>
                        <a:spcAft>
                          <a:spcPts val="0"/>
                        </a:spcAft>
                      </a:pPr>
                      <a:r>
                        <a:rPr lang="zh-CN" sz="1200" b="1" kern="100" dirty="0">
                          <a:effectLst/>
                          <a:latin typeface="宋体" panose="02010600030101010101" pitchFamily="2" charset="-122"/>
                          <a:ea typeface="宋体" panose="02010600030101010101" pitchFamily="2" charset="-122"/>
                        </a:rPr>
                        <a:t>经济是</a:t>
                      </a:r>
                      <a:r>
                        <a:rPr lang="zh-CN" sz="1200" b="1" kern="100" dirty="0">
                          <a:solidFill>
                            <a:srgbClr val="FF0000"/>
                          </a:solidFill>
                          <a:effectLst/>
                          <a:latin typeface="宋体" panose="02010600030101010101" pitchFamily="2" charset="-122"/>
                          <a:ea typeface="宋体" panose="02010600030101010101" pitchFamily="2" charset="-122"/>
                        </a:rPr>
                        <a:t>基础</a:t>
                      </a:r>
                      <a:r>
                        <a:rPr lang="zh-CN" sz="1200" b="1" kern="100" dirty="0">
                          <a:effectLst/>
                          <a:latin typeface="宋体" panose="02010600030101010101" pitchFamily="2" charset="-122"/>
                          <a:ea typeface="宋体" panose="02010600030101010101" pitchFamily="2" charset="-122"/>
                        </a:rPr>
                        <a:t>，政治是经济的</a:t>
                      </a:r>
                      <a:r>
                        <a:rPr lang="zh-CN" sz="1200" b="1" kern="100" dirty="0">
                          <a:solidFill>
                            <a:srgbClr val="FF0000"/>
                          </a:solidFill>
                          <a:effectLst/>
                          <a:latin typeface="宋体" panose="02010600030101010101" pitchFamily="2" charset="-122"/>
                          <a:ea typeface="宋体" panose="02010600030101010101" pitchFamily="2" charset="-122"/>
                        </a:rPr>
                        <a:t>集中表现</a:t>
                      </a:r>
                      <a:r>
                        <a:rPr lang="zh-CN" sz="1200" b="1" kern="100" dirty="0">
                          <a:effectLst/>
                          <a:latin typeface="宋体" panose="02010600030101010101" pitchFamily="2" charset="-122"/>
                          <a:ea typeface="宋体" panose="02010600030101010101" pitchFamily="2" charset="-122"/>
                        </a:rPr>
                        <a:t>，文化是经济和政治的</a:t>
                      </a:r>
                      <a:r>
                        <a:rPr lang="zh-CN" sz="1200" b="1" kern="100" dirty="0">
                          <a:solidFill>
                            <a:srgbClr val="FF0000"/>
                          </a:solidFill>
                          <a:effectLst/>
                          <a:latin typeface="宋体" panose="02010600030101010101" pitchFamily="2" charset="-122"/>
                          <a:ea typeface="宋体" panose="02010600030101010101" pitchFamily="2" charset="-122"/>
                        </a:rPr>
                        <a:t>反映</a:t>
                      </a:r>
                      <a:endParaRPr lang="zh-CN" sz="12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c hMerge="1">
                  <a:txBody>
                    <a:bodyPr/>
                    <a:lstStyle/>
                    <a:p>
                      <a:endParaRPr lang="zh-CN" altLang="en-US"/>
                    </a:p>
                  </a:txBody>
                  <a:tcPr/>
                </a:tc>
              </a:tr>
              <a:tr h="682143">
                <a:tc vMerge="1">
                  <a:txBody>
                    <a:bodyPr/>
                    <a:lstStyle/>
                    <a:p>
                      <a:endParaRPr lang="zh-CN" altLang="en-US"/>
                    </a:p>
                  </a:txBody>
                  <a:tcPr/>
                </a:tc>
                <a:tc gridSpan="2">
                  <a:txBody>
                    <a:bodyPr/>
                    <a:lstStyle/>
                    <a:p>
                      <a:pPr algn="l">
                        <a:lnSpc>
                          <a:spcPct val="150000"/>
                        </a:lnSpc>
                        <a:spcAft>
                          <a:spcPts val="0"/>
                        </a:spcAft>
                      </a:pPr>
                      <a:r>
                        <a:rPr lang="zh-CN" sz="1200" b="1" kern="100" dirty="0">
                          <a:effectLst/>
                          <a:latin typeface="宋体" panose="02010600030101010101" pitchFamily="2" charset="-122"/>
                          <a:ea typeface="宋体" panose="02010600030101010101" pitchFamily="2" charset="-122"/>
                        </a:rPr>
                        <a:t>文化对经济、政治具有</a:t>
                      </a:r>
                      <a:r>
                        <a:rPr lang="zh-CN" sz="1200" b="1" kern="100" dirty="0">
                          <a:solidFill>
                            <a:srgbClr val="FF0000"/>
                          </a:solidFill>
                          <a:effectLst/>
                          <a:latin typeface="宋体" panose="02010600030101010101" pitchFamily="2" charset="-122"/>
                          <a:ea typeface="宋体" panose="02010600030101010101" pitchFamily="2" charset="-122"/>
                        </a:rPr>
                        <a:t>反作用</a:t>
                      </a:r>
                      <a:r>
                        <a:rPr lang="zh-CN" sz="1200" b="1" kern="100" dirty="0">
                          <a:effectLst/>
                          <a:latin typeface="宋体" panose="02010600030101010101" pitchFamily="2" charset="-122"/>
                          <a:ea typeface="宋体" panose="02010600030101010101" pitchFamily="2" charset="-122"/>
                        </a:rPr>
                        <a:t>，不同的文化，对经济、政治的影响不同，对社会发展的作用也不同。先进的、健康的文化会促进社会的发展，落后的、腐朽的文化则会阻碍社会的发展</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c hMerge="1">
                  <a:txBody>
                    <a:bodyPr/>
                    <a:lstStyle/>
                    <a:p>
                      <a:endParaRPr lang="zh-CN" altLang="en-US"/>
                    </a:p>
                  </a:txBody>
                  <a:tcPr/>
                </a:tc>
              </a:tr>
              <a:tr h="613890">
                <a:tc vMerge="1">
                  <a:txBody>
                    <a:bodyPr/>
                    <a:lstStyle/>
                    <a:p>
                      <a:endParaRPr lang="zh-CN" altLang="en-US"/>
                    </a:p>
                  </a:txBody>
                  <a:tcPr/>
                </a:tc>
                <a:tc gridSpan="2">
                  <a:txBody>
                    <a:bodyPr/>
                    <a:lstStyle/>
                    <a:p>
                      <a:pPr algn="l">
                        <a:lnSpc>
                          <a:spcPct val="150000"/>
                        </a:lnSpc>
                        <a:spcAft>
                          <a:spcPts val="0"/>
                        </a:spcAft>
                      </a:pPr>
                      <a:r>
                        <a:rPr lang="zh-CN" sz="1200" b="1" kern="100" dirty="0">
                          <a:effectLst/>
                          <a:latin typeface="宋体" panose="02010600030101010101" pitchFamily="2" charset="-122"/>
                          <a:ea typeface="宋体" panose="02010600030101010101" pitchFamily="2" charset="-122"/>
                        </a:rPr>
                        <a:t>文化具有自身的</a:t>
                      </a:r>
                      <a:r>
                        <a:rPr lang="zh-CN" sz="1200" b="1" kern="100" dirty="0">
                          <a:solidFill>
                            <a:srgbClr val="FF0000"/>
                          </a:solidFill>
                          <a:effectLst/>
                          <a:latin typeface="宋体" panose="02010600030101010101" pitchFamily="2" charset="-122"/>
                          <a:ea typeface="宋体" panose="02010600030101010101" pitchFamily="2" charset="-122"/>
                        </a:rPr>
                        <a:t>传承性</a:t>
                      </a:r>
                      <a:r>
                        <a:rPr lang="zh-CN" sz="1200" b="1" kern="100" dirty="0">
                          <a:effectLst/>
                          <a:latin typeface="宋体" panose="02010600030101010101" pitchFamily="2" charset="-122"/>
                          <a:ea typeface="宋体" panose="02010600030101010101" pitchFamily="2" charset="-122"/>
                        </a:rPr>
                        <a:t>和</a:t>
                      </a:r>
                      <a:r>
                        <a:rPr lang="zh-CN" sz="1200" b="1" kern="100" dirty="0">
                          <a:solidFill>
                            <a:srgbClr val="FF0000"/>
                          </a:solidFill>
                          <a:effectLst/>
                          <a:latin typeface="宋体" panose="02010600030101010101" pitchFamily="2" charset="-122"/>
                          <a:ea typeface="宋体" panose="02010600030101010101" pitchFamily="2" charset="-122"/>
                        </a:rPr>
                        <a:t>相对独立性</a:t>
                      </a:r>
                      <a:r>
                        <a:rPr lang="zh-CN" sz="1200" b="1" kern="100" dirty="0">
                          <a:effectLst/>
                          <a:latin typeface="宋体" panose="02010600030101010101" pitchFamily="2" charset="-122"/>
                          <a:ea typeface="宋体" panose="02010600030101010101" pitchFamily="2" charset="-122"/>
                        </a:rPr>
                        <a:t>，经济发展是文化发展的基础，但文化的发展与经济、政治的发展并不完全一致</a:t>
                      </a:r>
                      <a:endParaRPr lang="zh-CN" sz="12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c hMerge="1">
                  <a:txBody>
                    <a:bodyPr/>
                    <a:lstStyle/>
                    <a:p>
                      <a:endParaRPr lang="zh-CN" altLang="en-US"/>
                    </a:p>
                  </a:txBody>
                  <a:tcPr/>
                </a:tc>
              </a:tr>
              <a:tr h="649904">
                <a:tc rowSpan="3">
                  <a:txBody>
                    <a:bodyPr/>
                    <a:lstStyle/>
                    <a:p>
                      <a:pPr algn="l">
                        <a:lnSpc>
                          <a:spcPct val="150000"/>
                        </a:lnSpc>
                        <a:spcAft>
                          <a:spcPts val="0"/>
                        </a:spcAft>
                      </a:pPr>
                      <a:r>
                        <a:rPr lang="zh-CN" sz="1600" b="1" kern="100" dirty="0" smtClean="0">
                          <a:effectLst/>
                          <a:latin typeface="宋体" panose="02010600030101010101" pitchFamily="2" charset="-122"/>
                          <a:ea typeface="宋体" panose="02010600030101010101" pitchFamily="2" charset="-122"/>
                        </a:rPr>
                        <a:t>相互</a:t>
                      </a:r>
                      <a:endParaRPr lang="en-US" altLang="zh-CN" sz="1600" b="1" kern="100" dirty="0" smtClean="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smtClean="0">
                          <a:effectLst/>
                          <a:latin typeface="宋体" panose="02010600030101010101" pitchFamily="2" charset="-122"/>
                          <a:ea typeface="宋体" panose="02010600030101010101" pitchFamily="2" charset="-122"/>
                        </a:rPr>
                        <a:t>交融</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84989" marR="84989" marT="42495" marB="42495" anchor="ctr"/>
                </a:tc>
                <a:tc>
                  <a:txBody>
                    <a:bodyPr/>
                    <a:lstStyle/>
                    <a:p>
                      <a:pPr fontAlgn="base" hangingPunct="0">
                        <a:lnSpc>
                          <a:spcPct val="120000"/>
                        </a:lnSpc>
                        <a:spcAft>
                          <a:spcPts val="0"/>
                        </a:spcAft>
                        <a:tabLst>
                          <a:tab pos="4229100" algn="l"/>
                        </a:tabLst>
                      </a:pPr>
                      <a:r>
                        <a:rPr lang="zh-CN" sz="1200" b="1" kern="100" dirty="0">
                          <a:effectLst/>
                          <a:latin typeface="宋体" panose="02010600030101010101" pitchFamily="2" charset="-122"/>
                          <a:ea typeface="宋体" panose="02010600030101010101" pitchFamily="2" charset="-122"/>
                        </a:rPr>
                        <a:t>在经济发展中，</a:t>
                      </a:r>
                      <a:r>
                        <a:rPr lang="zh-CN" sz="1200" b="1" kern="100" dirty="0">
                          <a:solidFill>
                            <a:srgbClr val="FF0000"/>
                          </a:solidFill>
                          <a:effectLst/>
                          <a:latin typeface="宋体" panose="02010600030101010101" pitchFamily="2" charset="-122"/>
                          <a:ea typeface="宋体" panose="02010600030101010101" pitchFamily="2" charset="-122"/>
                        </a:rPr>
                        <a:t>科学技术</a:t>
                      </a:r>
                      <a:r>
                        <a:rPr lang="zh-CN" sz="1200" b="1" kern="100" dirty="0">
                          <a:effectLst/>
                          <a:latin typeface="宋体" panose="02010600030101010101" pitchFamily="2" charset="-122"/>
                          <a:ea typeface="宋体" panose="02010600030101010101" pitchFamily="2" charset="-122"/>
                        </a:rPr>
                        <a:t>在经济发展中的作用越来越重要</a:t>
                      </a:r>
                      <a:endParaRPr lang="zh-CN" sz="1200" b="1" kern="100" dirty="0">
                        <a:effectLst/>
                        <a:latin typeface="宋体" panose="02010600030101010101" pitchFamily="2" charset="-122"/>
                        <a:ea typeface="宋体" panose="02010600030101010101" pitchFamily="2" charset="-122"/>
                        <a:cs typeface="宋体" panose="02010600030101010101" pitchFamily="2" charset="-122"/>
                      </a:endParaRPr>
                    </a:p>
                  </a:txBody>
                  <a:tcPr marL="84989" marR="84989" marT="42495" marB="42495" anchor="ctr"/>
                </a:tc>
                <a:tc>
                  <a:txBody>
                    <a:bodyPr/>
                    <a:lstStyle/>
                    <a:p>
                      <a:pPr fontAlgn="base" hangingPunct="0">
                        <a:lnSpc>
                          <a:spcPct val="120000"/>
                        </a:lnSpc>
                        <a:spcAft>
                          <a:spcPts val="0"/>
                        </a:spcAft>
                        <a:tabLst>
                          <a:tab pos="4229100" algn="l"/>
                        </a:tabLst>
                      </a:pPr>
                      <a:r>
                        <a:rPr lang="zh-CN" sz="1100" b="1" kern="100" dirty="0">
                          <a:solidFill>
                            <a:srgbClr val="FF0000"/>
                          </a:solidFill>
                          <a:effectLst/>
                          <a:latin typeface="宋体" panose="02010600030101010101" pitchFamily="2" charset="-122"/>
                          <a:ea typeface="宋体" panose="02010600030101010101" pitchFamily="2" charset="-122"/>
                        </a:rPr>
                        <a:t>文化与国内政治相互交融</a:t>
                      </a:r>
                      <a:r>
                        <a:rPr lang="zh-CN" sz="1100" b="1" kern="100" dirty="0">
                          <a:effectLst/>
                          <a:latin typeface="宋体" panose="02010600030101010101" pitchFamily="2" charset="-122"/>
                          <a:ea typeface="宋体" panose="02010600030101010101" pitchFamily="2" charset="-122"/>
                        </a:rPr>
                        <a:t>，随着民主和法治建设发展，人们为了参与政治生活，需要更高的文化素养</a:t>
                      </a:r>
                      <a:endParaRPr lang="zh-CN" sz="1100" b="1" kern="10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561375">
                <a:tc vMerge="1">
                  <a:txBody>
                    <a:bodyPr/>
                    <a:lstStyle/>
                    <a:p>
                      <a:endParaRPr lang="zh-CN" altLang="en-US"/>
                    </a:p>
                  </a:txBody>
                  <a:tcPr/>
                </a:tc>
                <a:tc>
                  <a:txBody>
                    <a:bodyPr/>
                    <a:lstStyle/>
                    <a:p>
                      <a:pPr fontAlgn="base" hangingPunct="0">
                        <a:lnSpc>
                          <a:spcPct val="120000"/>
                        </a:lnSpc>
                        <a:spcAft>
                          <a:spcPts val="0"/>
                        </a:spcAft>
                        <a:tabLst>
                          <a:tab pos="4229100" algn="l"/>
                        </a:tabLst>
                      </a:pPr>
                      <a:r>
                        <a:rPr lang="zh-CN" sz="1200" b="1" kern="100" dirty="0">
                          <a:effectLst/>
                          <a:latin typeface="宋体" panose="02010600030101010101" pitchFamily="2" charset="-122"/>
                          <a:ea typeface="宋体" panose="02010600030101010101" pitchFamily="2" charset="-122"/>
                        </a:rPr>
                        <a:t>为推动经济建设，</a:t>
                      </a:r>
                      <a:r>
                        <a:rPr lang="zh-CN" sz="1200" b="1" kern="100" dirty="0">
                          <a:solidFill>
                            <a:srgbClr val="FF0000"/>
                          </a:solidFill>
                          <a:effectLst/>
                          <a:latin typeface="宋体" panose="02010600030101010101" pitchFamily="2" charset="-122"/>
                          <a:ea typeface="宋体" panose="02010600030101010101" pitchFamily="2" charset="-122"/>
                        </a:rPr>
                        <a:t>发展教育</a:t>
                      </a:r>
                      <a:r>
                        <a:rPr lang="zh-CN" sz="1200" b="1" kern="100" dirty="0">
                          <a:effectLst/>
                          <a:latin typeface="宋体" panose="02010600030101010101" pitchFamily="2" charset="-122"/>
                          <a:ea typeface="宋体" panose="02010600030101010101" pitchFamily="2" charset="-122"/>
                        </a:rPr>
                        <a:t>、培养各种高素质</a:t>
                      </a:r>
                      <a:r>
                        <a:rPr lang="zh-CN" sz="1200" b="1" kern="100" dirty="0">
                          <a:solidFill>
                            <a:srgbClr val="FF0000"/>
                          </a:solidFill>
                          <a:effectLst/>
                          <a:latin typeface="宋体" panose="02010600030101010101" pitchFamily="2" charset="-122"/>
                          <a:ea typeface="宋体" panose="02010600030101010101" pitchFamily="2" charset="-122"/>
                        </a:rPr>
                        <a:t>人才</a:t>
                      </a:r>
                      <a:r>
                        <a:rPr lang="zh-CN" sz="1200" b="1" kern="100" dirty="0">
                          <a:effectLst/>
                          <a:latin typeface="宋体" panose="02010600030101010101" pitchFamily="2" charset="-122"/>
                          <a:ea typeface="宋体" panose="02010600030101010101" pitchFamily="2" charset="-122"/>
                        </a:rPr>
                        <a:t>、提高</a:t>
                      </a:r>
                      <a:r>
                        <a:rPr lang="zh-CN" sz="1200" b="1" kern="100" dirty="0">
                          <a:solidFill>
                            <a:srgbClr val="FF0000"/>
                          </a:solidFill>
                          <a:effectLst/>
                          <a:latin typeface="宋体" panose="02010600030101010101" pitchFamily="2" charset="-122"/>
                          <a:ea typeface="宋体" panose="02010600030101010101" pitchFamily="2" charset="-122"/>
                        </a:rPr>
                        <a:t>劳动者素质</a:t>
                      </a:r>
                      <a:r>
                        <a:rPr lang="zh-CN" sz="1200" b="1" kern="100" dirty="0">
                          <a:effectLst/>
                          <a:latin typeface="宋体" panose="02010600030101010101" pitchFamily="2" charset="-122"/>
                          <a:ea typeface="宋体" panose="02010600030101010101" pitchFamily="2" charset="-122"/>
                        </a:rPr>
                        <a:t>越来越重要</a:t>
                      </a:r>
                      <a:endParaRPr lang="zh-CN" sz="1200" b="1" kern="100" dirty="0">
                        <a:effectLst/>
                        <a:latin typeface="宋体" panose="02010600030101010101" pitchFamily="2" charset="-122"/>
                        <a:ea typeface="宋体" panose="02010600030101010101" pitchFamily="2" charset="-122"/>
                        <a:cs typeface="宋体" panose="02010600030101010101" pitchFamily="2" charset="-122"/>
                      </a:endParaRPr>
                    </a:p>
                  </a:txBody>
                  <a:tcPr marL="84989" marR="84989" marT="42495" marB="42495" anchor="ctr"/>
                </a:tc>
                <a:tc rowSpan="2">
                  <a:txBody>
                    <a:bodyPr/>
                    <a:lstStyle/>
                    <a:p>
                      <a:pPr fontAlgn="base" hangingPunct="0">
                        <a:lnSpc>
                          <a:spcPct val="120000"/>
                        </a:lnSpc>
                        <a:spcAft>
                          <a:spcPts val="0"/>
                        </a:spcAft>
                        <a:tabLst>
                          <a:tab pos="4229100" algn="l"/>
                        </a:tabLst>
                      </a:pPr>
                      <a:r>
                        <a:rPr lang="zh-CN" sz="1100" b="1" kern="100" dirty="0">
                          <a:solidFill>
                            <a:srgbClr val="FF0000"/>
                          </a:solidFill>
                          <a:effectLst/>
                          <a:latin typeface="宋体" panose="02010600030101010101" pitchFamily="2" charset="-122"/>
                          <a:ea typeface="宋体" panose="02010600030101010101" pitchFamily="2" charset="-122"/>
                        </a:rPr>
                        <a:t>文化与国际政治相互交融</a:t>
                      </a:r>
                      <a:r>
                        <a:rPr lang="zh-CN" sz="1100" b="1" kern="100" dirty="0">
                          <a:effectLst/>
                          <a:latin typeface="宋体" panose="02010600030101010101" pitchFamily="2" charset="-122"/>
                          <a:ea typeface="宋体" panose="02010600030101010101" pitchFamily="2" charset="-122"/>
                        </a:rPr>
                        <a:t>，世界正处在大发展大变革大调整时期，和平发展大势不可逆转， 但一些奉行霸权主义的国家，借助文化渗透的方式，竭力推销自己的价值观念，企图削弱和取代别国的民族文化，以推行强权政治。这使世界范围内反对文化霸权主义的斗争，成为当代国际政治斗争的重要内容。</a:t>
                      </a:r>
                      <a:endParaRPr lang="zh-CN" sz="1100" b="1" kern="10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902374">
                <a:tc vMerge="1">
                  <a:txBody>
                    <a:bodyPr/>
                    <a:lstStyle/>
                    <a:p>
                      <a:endParaRPr lang="zh-CN" altLang="en-US"/>
                    </a:p>
                  </a:txBody>
                  <a:tcPr/>
                </a:tc>
                <a:tc>
                  <a:txBody>
                    <a:bodyPr/>
                    <a:lstStyle/>
                    <a:p>
                      <a:pPr fontAlgn="base" hangingPunct="0">
                        <a:lnSpc>
                          <a:spcPct val="120000"/>
                        </a:lnSpc>
                        <a:spcAft>
                          <a:spcPts val="0"/>
                        </a:spcAft>
                        <a:tabLst>
                          <a:tab pos="4229100" algn="l"/>
                        </a:tabLst>
                      </a:pPr>
                      <a:r>
                        <a:rPr lang="zh-CN" sz="1200" b="1" kern="100" dirty="0">
                          <a:solidFill>
                            <a:srgbClr val="FF0000"/>
                          </a:solidFill>
                          <a:effectLst/>
                          <a:latin typeface="宋体" panose="02010600030101010101" pitchFamily="2" charset="-122"/>
                          <a:ea typeface="宋体" panose="02010600030101010101" pitchFamily="2" charset="-122"/>
                        </a:rPr>
                        <a:t>文化生产力</a:t>
                      </a:r>
                      <a:r>
                        <a:rPr lang="zh-CN" sz="1200" b="1" kern="100" dirty="0">
                          <a:effectLst/>
                          <a:latin typeface="宋体" panose="02010600030101010101" pitchFamily="2" charset="-122"/>
                          <a:ea typeface="宋体" panose="02010600030101010101" pitchFamily="2" charset="-122"/>
                        </a:rPr>
                        <a:t>在现代经济总体格局中的作用越来越突出</a:t>
                      </a:r>
                      <a:endParaRPr lang="zh-CN" sz="1200" b="1" kern="100" dirty="0">
                        <a:effectLst/>
                        <a:latin typeface="宋体" panose="02010600030101010101" pitchFamily="2" charset="-122"/>
                        <a:ea typeface="宋体" panose="02010600030101010101" pitchFamily="2" charset="-122"/>
                        <a:cs typeface="宋体" panose="02010600030101010101" pitchFamily="2" charset="-122"/>
                      </a:endParaRPr>
                    </a:p>
                  </a:txBody>
                  <a:tcPr marL="84989" marR="84989" marT="42495" marB="42495" anchor="ctr"/>
                </a:tc>
                <a:tc vMerge="1">
                  <a:txBody>
                    <a:bodyPr/>
                    <a:lstStyle/>
                    <a:p>
                      <a:endParaRPr lang="zh-CN" altLang="en-US"/>
                    </a:p>
                  </a:txBody>
                  <a:tcPr/>
                </a:tc>
              </a:tr>
            </a:tbl>
          </a:graphicData>
        </a:graphic>
      </p:graphicFrame>
    </p:spTree>
    <p:extLst>
      <p:ext uri="{BB962C8B-B14F-4D97-AF65-F5344CB8AC3E}">
        <p14:creationId xmlns="" xmlns:p14="http://schemas.microsoft.com/office/powerpoint/2010/main" val="346287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07" y="78386"/>
            <a:ext cx="2646878"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本单元重难点解析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641598" y="40698"/>
            <a:ext cx="2743059" cy="507831"/>
          </a:xfrm>
          <a:prstGeom prst="rect">
            <a:avLst/>
          </a:prstGeom>
        </p:spPr>
        <p:txBody>
          <a:bodyPr wrap="none">
            <a:spAutoFit/>
          </a:bodyPr>
          <a:lstStyle/>
          <a:p>
            <a:pPr>
              <a:lnSpc>
                <a:spcPct val="150000"/>
              </a:lnSpc>
            </a:pPr>
            <a:r>
              <a:rPr lang="en-US" altLang="zh-CN"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文化</a:t>
            </a:r>
            <a:r>
              <a:rPr lang="zh-CN" altLang="en-US"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对人的影响的表现</a:t>
            </a:r>
            <a:endParaRPr lang="zh-CN"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91877" y="469580"/>
            <a:ext cx="4649030" cy="507831"/>
          </a:xfrm>
          <a:prstGeom prst="rect">
            <a:avLst/>
          </a:prstGeom>
        </p:spPr>
        <p:txBody>
          <a:bodyPr wrap="none">
            <a:spAutoFit/>
          </a:bodyPr>
          <a:lstStyle/>
          <a:p>
            <a:pPr>
              <a:lnSpc>
                <a:spcPct val="150000"/>
              </a:lnSpc>
            </a:pPr>
            <a:r>
              <a:rPr lang="en-US" altLang="zh-CN" b="1" kern="100" dirty="0" smtClean="0">
                <a:solidFill>
                  <a:srgbClr val="0000FF"/>
                </a:solidFill>
                <a:latin typeface="等线"/>
                <a:ea typeface="宋体" panose="02010600030101010101" pitchFamily="2" charset="-122"/>
                <a:cs typeface="Times New Roman" panose="02020603050405020304" pitchFamily="18" charset="0"/>
              </a:rPr>
              <a:t>  </a:t>
            </a:r>
            <a:r>
              <a:rPr lang="zh-CN" altLang="zh-CN" b="1" kern="100" dirty="0" smtClean="0">
                <a:solidFill>
                  <a:srgbClr val="0000FF"/>
                </a:solidFill>
                <a:latin typeface="等线"/>
                <a:ea typeface="宋体" panose="02010600030101010101" pitchFamily="2" charset="-122"/>
                <a:cs typeface="Times New Roman" panose="02020603050405020304" pitchFamily="18" charset="0"/>
              </a:rPr>
              <a:t>（</a:t>
            </a:r>
            <a:r>
              <a:rPr lang="en-US" altLang="zh-CN" b="1" kern="100" dirty="0">
                <a:solidFill>
                  <a:srgbClr val="0000FF"/>
                </a:solidFill>
                <a:latin typeface="等线"/>
                <a:ea typeface="宋体" panose="02010600030101010101" pitchFamily="2" charset="-122"/>
                <a:cs typeface="Times New Roman" panose="02020603050405020304" pitchFamily="18" charset="0"/>
              </a:rPr>
              <a:t>1</a:t>
            </a:r>
            <a:r>
              <a:rPr lang="zh-CN" altLang="zh-CN" b="1" kern="100" dirty="0">
                <a:solidFill>
                  <a:srgbClr val="0000FF"/>
                </a:solidFill>
                <a:latin typeface="等线"/>
                <a:ea typeface="宋体" panose="02010600030101010101" pitchFamily="2" charset="-122"/>
                <a:cs typeface="Times New Roman" panose="02020603050405020304" pitchFamily="18" charset="0"/>
              </a:rPr>
              <a:t>）文化影响人们的交往行为和交往方式</a:t>
            </a:r>
            <a:endParaRPr lang="zh-CN" altLang="zh-CN" kern="100" dirty="0">
              <a:solidFill>
                <a:srgbClr val="0000FF"/>
              </a:solidFill>
              <a:latin typeface="等线"/>
              <a:ea typeface="等线"/>
              <a:cs typeface="Times New Roman" panose="02020603050405020304" pitchFamily="18" charset="0"/>
            </a:endParaRPr>
          </a:p>
        </p:txBody>
      </p:sp>
      <p:grpSp>
        <p:nvGrpSpPr>
          <p:cNvPr id="6" name="组合 5"/>
          <p:cNvGrpSpPr>
            <a:grpSpLocks/>
          </p:cNvGrpSpPr>
          <p:nvPr/>
        </p:nvGrpSpPr>
        <p:grpSpPr bwMode="auto">
          <a:xfrm>
            <a:off x="903253" y="968933"/>
            <a:ext cx="5353050" cy="1930400"/>
            <a:chOff x="1930" y="12460"/>
            <a:chExt cx="8430" cy="3040"/>
          </a:xfrm>
        </p:grpSpPr>
        <p:sp>
          <p:nvSpPr>
            <p:cNvPr id="7" name="AutoShape 85"/>
            <p:cNvSpPr>
              <a:spLocks/>
            </p:cNvSpPr>
            <p:nvPr/>
          </p:nvSpPr>
          <p:spPr bwMode="auto">
            <a:xfrm>
              <a:off x="8870" y="12730"/>
              <a:ext cx="140" cy="1990"/>
            </a:xfrm>
            <a:prstGeom prst="leftBracket">
              <a:avLst>
                <a:gd name="adj" fmla="val 118452"/>
              </a:avLst>
            </a:prstGeom>
            <a:noFill/>
            <a:ln w="9525">
              <a:solidFill>
                <a:schemeClr val="tx1">
                  <a:lumMod val="100000"/>
                  <a:lumOff val="0"/>
                </a:schemeClr>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b="1"/>
            </a:p>
          </p:txBody>
        </p:sp>
        <p:sp>
          <p:nvSpPr>
            <p:cNvPr id="8" name="Text Box 86"/>
            <p:cNvSpPr txBox="1">
              <a:spLocks noChangeArrowheads="1"/>
            </p:cNvSpPr>
            <p:nvPr/>
          </p:nvSpPr>
          <p:spPr bwMode="auto">
            <a:xfrm>
              <a:off x="9070" y="12730"/>
              <a:ext cx="129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语言</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Text Box 87"/>
            <p:cNvSpPr txBox="1">
              <a:spLocks noChangeArrowheads="1"/>
            </p:cNvSpPr>
            <p:nvPr/>
          </p:nvSpPr>
          <p:spPr bwMode="auto">
            <a:xfrm>
              <a:off x="9070" y="13340"/>
              <a:ext cx="129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符号</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Text Box 88"/>
            <p:cNvSpPr txBox="1">
              <a:spLocks noChangeArrowheads="1"/>
            </p:cNvSpPr>
            <p:nvPr/>
          </p:nvSpPr>
          <p:spPr bwMode="auto">
            <a:xfrm>
              <a:off x="9070" y="13885"/>
              <a:ext cx="129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器物等</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 name="Text Box 89"/>
            <p:cNvSpPr txBox="1">
              <a:spLocks noChangeArrowheads="1"/>
            </p:cNvSpPr>
            <p:nvPr/>
          </p:nvSpPr>
          <p:spPr bwMode="auto">
            <a:xfrm>
              <a:off x="9070" y="14440"/>
              <a:ext cx="129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行为举止</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2" name="Group 90"/>
            <p:cNvGrpSpPr>
              <a:grpSpLocks/>
            </p:cNvGrpSpPr>
            <p:nvPr/>
          </p:nvGrpSpPr>
          <p:grpSpPr bwMode="auto">
            <a:xfrm>
              <a:off x="1930" y="12460"/>
              <a:ext cx="6850" cy="3040"/>
              <a:chOff x="1930" y="12460"/>
              <a:chExt cx="6850" cy="3040"/>
            </a:xfrm>
          </p:grpSpPr>
          <p:sp>
            <p:nvSpPr>
              <p:cNvPr id="13" name="Text Box 91"/>
              <p:cNvSpPr txBox="1">
                <a:spLocks noChangeArrowheads="1"/>
              </p:cNvSpPr>
              <p:nvPr/>
            </p:nvSpPr>
            <p:spPr bwMode="auto">
              <a:xfrm>
                <a:off x="6620" y="1285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交往行为</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Text Box 92"/>
              <p:cNvSpPr txBox="1">
                <a:spLocks noChangeArrowheads="1"/>
              </p:cNvSpPr>
              <p:nvPr/>
            </p:nvSpPr>
            <p:spPr bwMode="auto">
              <a:xfrm>
                <a:off x="6620" y="1431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交往方式</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AutoShape 93"/>
              <p:cNvSpPr>
                <a:spLocks/>
              </p:cNvSpPr>
              <p:nvPr/>
            </p:nvSpPr>
            <p:spPr bwMode="auto">
              <a:xfrm>
                <a:off x="6500" y="12660"/>
                <a:ext cx="200" cy="2380"/>
              </a:xfrm>
              <a:prstGeom prst="leftBracket">
                <a:avLst>
                  <a:gd name="adj" fmla="val 99167"/>
                </a:avLst>
              </a:prstGeom>
              <a:noFill/>
              <a:ln w="9525">
                <a:solidFill>
                  <a:schemeClr val="tx1">
                    <a:lumMod val="100000"/>
                    <a:lumOff val="0"/>
                  </a:schemeClr>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b="1"/>
              </a:p>
            </p:txBody>
          </p:sp>
          <p:grpSp>
            <p:nvGrpSpPr>
              <p:cNvPr id="16" name="Group 94"/>
              <p:cNvGrpSpPr>
                <a:grpSpLocks/>
              </p:cNvGrpSpPr>
              <p:nvPr/>
            </p:nvGrpSpPr>
            <p:grpSpPr bwMode="auto">
              <a:xfrm>
                <a:off x="7953" y="12850"/>
                <a:ext cx="781" cy="1700"/>
                <a:chOff x="3080" y="12590"/>
                <a:chExt cx="860" cy="2700"/>
              </a:xfrm>
            </p:grpSpPr>
            <p:sp>
              <p:nvSpPr>
                <p:cNvPr id="37" name="AutoShape 95"/>
                <p:cNvSpPr>
                  <a:spLocks/>
                </p:cNvSpPr>
                <p:nvPr/>
              </p:nvSpPr>
              <p:spPr bwMode="auto">
                <a:xfrm>
                  <a:off x="3080" y="12590"/>
                  <a:ext cx="260" cy="2700"/>
                </a:xfrm>
                <a:prstGeom prst="rightBracket">
                  <a:avLst>
                    <a:gd name="adj" fmla="val 86538"/>
                  </a:avLst>
                </a:prstGeom>
                <a:noFill/>
                <a:ln w="9525">
                  <a:solidFill>
                    <a:schemeClr val="tx1">
                      <a:lumMod val="100000"/>
                      <a:lumOff val="0"/>
                    </a:schemeClr>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b="1"/>
                </a:p>
              </p:txBody>
            </p:sp>
            <p:cxnSp>
              <p:nvCxnSpPr>
                <p:cNvPr id="38" name="AutoShape 96"/>
                <p:cNvCxnSpPr>
                  <a:cxnSpLocks noChangeShapeType="1"/>
                </p:cNvCxnSpPr>
                <p:nvPr/>
              </p:nvCxnSpPr>
              <p:spPr bwMode="auto">
                <a:xfrm flipV="1">
                  <a:off x="3080" y="13970"/>
                  <a:ext cx="860" cy="1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nvGrpSpPr>
              <p:cNvPr id="17" name="Group 97"/>
              <p:cNvGrpSpPr>
                <a:grpSpLocks/>
              </p:cNvGrpSpPr>
              <p:nvPr/>
            </p:nvGrpSpPr>
            <p:grpSpPr bwMode="auto">
              <a:xfrm>
                <a:off x="1930" y="12460"/>
                <a:ext cx="4450" cy="3040"/>
                <a:chOff x="1930" y="12460"/>
                <a:chExt cx="4450" cy="3040"/>
              </a:xfrm>
            </p:grpSpPr>
            <p:grpSp>
              <p:nvGrpSpPr>
                <p:cNvPr id="20" name="Group 98"/>
                <p:cNvGrpSpPr>
                  <a:grpSpLocks/>
                </p:cNvGrpSpPr>
                <p:nvPr/>
              </p:nvGrpSpPr>
              <p:grpSpPr bwMode="auto">
                <a:xfrm>
                  <a:off x="1930" y="12460"/>
                  <a:ext cx="2010" cy="3040"/>
                  <a:chOff x="1930" y="12460"/>
                  <a:chExt cx="2010" cy="3040"/>
                </a:xfrm>
              </p:grpSpPr>
              <p:sp>
                <p:nvSpPr>
                  <p:cNvPr id="29" name="Text Box 99"/>
                  <p:cNvSpPr txBox="1">
                    <a:spLocks noChangeArrowheads="1"/>
                  </p:cNvSpPr>
                  <p:nvPr/>
                </p:nvSpPr>
                <p:spPr bwMode="auto">
                  <a:xfrm>
                    <a:off x="1930" y="1246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不同时代</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0" name="Text Box 100"/>
                  <p:cNvSpPr txBox="1">
                    <a:spLocks noChangeArrowheads="1"/>
                  </p:cNvSpPr>
                  <p:nvPr/>
                </p:nvSpPr>
                <p:spPr bwMode="auto">
                  <a:xfrm>
                    <a:off x="1930" y="1316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不同民族</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Text Box 101"/>
                  <p:cNvSpPr txBox="1">
                    <a:spLocks noChangeArrowheads="1"/>
                  </p:cNvSpPr>
                  <p:nvPr/>
                </p:nvSpPr>
                <p:spPr bwMode="auto">
                  <a:xfrm>
                    <a:off x="1930" y="1380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不同地域</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2" name="Text Box 102"/>
                  <p:cNvSpPr txBox="1">
                    <a:spLocks noChangeArrowheads="1"/>
                  </p:cNvSpPr>
                  <p:nvPr/>
                </p:nvSpPr>
                <p:spPr bwMode="auto">
                  <a:xfrm>
                    <a:off x="1930" y="1444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不同阶级</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Text Box 103"/>
                  <p:cNvSpPr txBox="1">
                    <a:spLocks noChangeArrowheads="1"/>
                  </p:cNvSpPr>
                  <p:nvPr/>
                </p:nvSpPr>
                <p:spPr bwMode="auto">
                  <a:xfrm>
                    <a:off x="1930" y="1504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不同阶层</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4" name="Group 104"/>
                  <p:cNvGrpSpPr>
                    <a:grpSpLocks/>
                  </p:cNvGrpSpPr>
                  <p:nvPr/>
                </p:nvGrpSpPr>
                <p:grpSpPr bwMode="auto">
                  <a:xfrm>
                    <a:off x="3080" y="12590"/>
                    <a:ext cx="860" cy="2700"/>
                    <a:chOff x="3080" y="12590"/>
                    <a:chExt cx="860" cy="2700"/>
                  </a:xfrm>
                </p:grpSpPr>
                <p:sp>
                  <p:nvSpPr>
                    <p:cNvPr id="35" name="AutoShape 105"/>
                    <p:cNvSpPr>
                      <a:spLocks/>
                    </p:cNvSpPr>
                    <p:nvPr/>
                  </p:nvSpPr>
                  <p:spPr bwMode="auto">
                    <a:xfrm>
                      <a:off x="3080" y="12590"/>
                      <a:ext cx="260" cy="2700"/>
                    </a:xfrm>
                    <a:prstGeom prst="rightBracket">
                      <a:avLst>
                        <a:gd name="adj" fmla="val 86538"/>
                      </a:avLst>
                    </a:prstGeom>
                    <a:noFill/>
                    <a:ln w="9525">
                      <a:solidFill>
                        <a:schemeClr val="tx1">
                          <a:lumMod val="100000"/>
                          <a:lumOff val="0"/>
                        </a:schemeClr>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b="1"/>
                    </a:p>
                  </p:txBody>
                </p:sp>
                <p:cxnSp>
                  <p:nvCxnSpPr>
                    <p:cNvPr id="36" name="AutoShape 106"/>
                    <p:cNvCxnSpPr>
                      <a:cxnSpLocks noChangeShapeType="1"/>
                    </p:cNvCxnSpPr>
                    <p:nvPr/>
                  </p:nvCxnSpPr>
                  <p:spPr bwMode="auto">
                    <a:xfrm flipV="1">
                      <a:off x="3080" y="13970"/>
                      <a:ext cx="860" cy="1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sp>
              <p:nvSpPr>
                <p:cNvPr id="21" name="AutoShape 107"/>
                <p:cNvSpPr>
                  <a:spLocks/>
                </p:cNvSpPr>
                <p:nvPr/>
              </p:nvSpPr>
              <p:spPr bwMode="auto">
                <a:xfrm>
                  <a:off x="3980" y="12660"/>
                  <a:ext cx="120" cy="2630"/>
                </a:xfrm>
                <a:prstGeom prst="leftBracket">
                  <a:avLst>
                    <a:gd name="adj" fmla="val 182639"/>
                  </a:avLst>
                </a:prstGeom>
                <a:noFill/>
                <a:ln w="9525">
                  <a:solidFill>
                    <a:schemeClr val="tx1">
                      <a:lumMod val="100000"/>
                      <a:lumOff val="0"/>
                    </a:schemeClr>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b="1"/>
                </a:p>
              </p:txBody>
            </p:sp>
            <p:sp>
              <p:nvSpPr>
                <p:cNvPr id="22" name="Text Box 108"/>
                <p:cNvSpPr txBox="1">
                  <a:spLocks noChangeArrowheads="1"/>
                </p:cNvSpPr>
                <p:nvPr/>
              </p:nvSpPr>
              <p:spPr bwMode="auto">
                <a:xfrm>
                  <a:off x="4220" y="1259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风俗习惯</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3" name="Text Box 109"/>
                <p:cNvSpPr txBox="1">
                  <a:spLocks noChangeArrowheads="1"/>
                </p:cNvSpPr>
                <p:nvPr/>
              </p:nvSpPr>
              <p:spPr bwMode="auto">
                <a:xfrm>
                  <a:off x="4220" y="1371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价值观念</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4" name="Text Box 110"/>
                <p:cNvSpPr txBox="1">
                  <a:spLocks noChangeArrowheads="1"/>
                </p:cNvSpPr>
                <p:nvPr/>
              </p:nvSpPr>
              <p:spPr bwMode="auto">
                <a:xfrm>
                  <a:off x="4220" y="14770"/>
                  <a:ext cx="1150" cy="460"/>
                </a:xfrm>
                <a:prstGeom prst="rect">
                  <a:avLst/>
                </a:prstGeom>
                <a:noFill/>
                <a:ln w="9525">
                  <a:solidFill>
                    <a:schemeClr val="tx1">
                      <a:lumMod val="100000"/>
                      <a:lumOff val="0"/>
                    </a:schemeClr>
                  </a:solidFill>
                  <a:miter lim="800000"/>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文化程度</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5" name="Group 111"/>
                <p:cNvGrpSpPr>
                  <a:grpSpLocks/>
                </p:cNvGrpSpPr>
                <p:nvPr/>
              </p:nvGrpSpPr>
              <p:grpSpPr bwMode="auto">
                <a:xfrm>
                  <a:off x="5520" y="12660"/>
                  <a:ext cx="860" cy="2380"/>
                  <a:chOff x="3080" y="12590"/>
                  <a:chExt cx="860" cy="2700"/>
                </a:xfrm>
              </p:grpSpPr>
              <p:sp>
                <p:nvSpPr>
                  <p:cNvPr id="27" name="AutoShape 112"/>
                  <p:cNvSpPr>
                    <a:spLocks/>
                  </p:cNvSpPr>
                  <p:nvPr/>
                </p:nvSpPr>
                <p:spPr bwMode="auto">
                  <a:xfrm>
                    <a:off x="3080" y="12590"/>
                    <a:ext cx="260" cy="2700"/>
                  </a:xfrm>
                  <a:prstGeom prst="rightBracket">
                    <a:avLst>
                      <a:gd name="adj" fmla="val 86538"/>
                    </a:avLst>
                  </a:prstGeom>
                  <a:noFill/>
                  <a:ln w="9525">
                    <a:solidFill>
                      <a:schemeClr val="tx1">
                        <a:lumMod val="100000"/>
                        <a:lumOff val="0"/>
                      </a:schemeClr>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b="1"/>
                  </a:p>
                </p:txBody>
              </p:sp>
              <p:cxnSp>
                <p:nvCxnSpPr>
                  <p:cNvPr id="28" name="AutoShape 113"/>
                  <p:cNvCxnSpPr>
                    <a:cxnSpLocks noChangeShapeType="1"/>
                  </p:cNvCxnSpPr>
                  <p:nvPr/>
                </p:nvCxnSpPr>
                <p:spPr bwMode="auto">
                  <a:xfrm flipV="1">
                    <a:off x="3080" y="13970"/>
                    <a:ext cx="860" cy="1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sp>
              <p:nvSpPr>
                <p:cNvPr id="26" name="Text Box 114"/>
                <p:cNvSpPr txBox="1">
                  <a:spLocks noChangeArrowheads="1"/>
                </p:cNvSpPr>
                <p:nvPr/>
              </p:nvSpPr>
              <p:spPr bwMode="auto">
                <a:xfrm>
                  <a:off x="3300" y="13460"/>
                  <a:ext cx="800" cy="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lumMod val="100000"/>
                          <a:lumOff val="0"/>
                        </a:schemeClr>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拥有</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sz="1050" b="1" kern="1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sp>
            <p:nvSpPr>
              <p:cNvPr id="18" name="Text Box 115"/>
              <p:cNvSpPr txBox="1">
                <a:spLocks noChangeArrowheads="1"/>
              </p:cNvSpPr>
              <p:nvPr/>
            </p:nvSpPr>
            <p:spPr bwMode="auto">
              <a:xfrm>
                <a:off x="5820" y="13340"/>
                <a:ext cx="800" cy="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lumMod val="100000"/>
                        <a:lumOff val="0"/>
                      </a:schemeClr>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形成</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sz="1050" b="1" kern="10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不同</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9" name="Text Box 116"/>
              <p:cNvSpPr txBox="1">
                <a:spLocks noChangeArrowheads="1"/>
              </p:cNvSpPr>
              <p:nvPr/>
            </p:nvSpPr>
            <p:spPr bwMode="auto">
              <a:xfrm>
                <a:off x="8210" y="12675"/>
                <a:ext cx="570" cy="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lumMod val="100000"/>
                        <a:lumOff val="0"/>
                      </a:schemeClr>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见之于</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grpSp>
      <p:sp>
        <p:nvSpPr>
          <p:cNvPr id="39" name="矩形 38"/>
          <p:cNvSpPr/>
          <p:nvPr/>
        </p:nvSpPr>
        <p:spPr>
          <a:xfrm>
            <a:off x="223564" y="2829483"/>
            <a:ext cx="6299677" cy="442878"/>
          </a:xfrm>
          <a:prstGeom prst="rect">
            <a:avLst/>
          </a:prstGeom>
        </p:spPr>
        <p:txBody>
          <a:bodyPr wrap="square">
            <a:spAutoFit/>
          </a:bodyPr>
          <a:lstStyle/>
          <a:p>
            <a:pPr>
              <a:lnSpc>
                <a:spcPct val="150000"/>
              </a:lnSpc>
            </a:pPr>
            <a:r>
              <a:rPr lang="zh-CN" altLang="zh-CN" b="1" kern="100" dirty="0">
                <a:solidFill>
                  <a:srgbClr val="0000FF"/>
                </a:solidFill>
                <a:latin typeface="等线"/>
                <a:ea typeface="宋体" panose="02010600030101010101" pitchFamily="2" charset="-122"/>
                <a:cs typeface="Times New Roman" panose="02020603050405020304" pitchFamily="18" charset="0"/>
              </a:rPr>
              <a:t>（</a:t>
            </a:r>
            <a:r>
              <a:rPr lang="en-US" altLang="zh-CN" b="1" kern="100" dirty="0">
                <a:solidFill>
                  <a:srgbClr val="0000FF"/>
                </a:solidFill>
                <a:latin typeface="等线"/>
                <a:ea typeface="宋体" panose="02010600030101010101" pitchFamily="2" charset="-122"/>
                <a:cs typeface="Times New Roman" panose="02020603050405020304" pitchFamily="18" charset="0"/>
              </a:rPr>
              <a:t>2</a:t>
            </a:r>
            <a:r>
              <a:rPr lang="zh-CN" altLang="zh-CN" b="1" kern="100" dirty="0">
                <a:solidFill>
                  <a:srgbClr val="0000FF"/>
                </a:solidFill>
                <a:latin typeface="等线"/>
                <a:ea typeface="宋体" panose="02010600030101010101" pitchFamily="2" charset="-122"/>
                <a:cs typeface="Times New Roman" panose="02020603050405020304" pitchFamily="18" charset="0"/>
              </a:rPr>
              <a:t>）文化影响人们的实践活动、认识活动和思维方式</a:t>
            </a:r>
            <a:endParaRPr lang="zh-CN" altLang="zh-CN" kern="100" dirty="0">
              <a:solidFill>
                <a:srgbClr val="0000FF"/>
              </a:solidFill>
              <a:latin typeface="等线"/>
              <a:ea typeface="等线"/>
              <a:cs typeface="Times New Roman" panose="02020603050405020304" pitchFamily="18" charset="0"/>
            </a:endParaRPr>
          </a:p>
        </p:txBody>
      </p:sp>
      <p:grpSp>
        <p:nvGrpSpPr>
          <p:cNvPr id="40" name="组合 39"/>
          <p:cNvGrpSpPr>
            <a:grpSpLocks/>
          </p:cNvGrpSpPr>
          <p:nvPr/>
        </p:nvGrpSpPr>
        <p:grpSpPr bwMode="auto">
          <a:xfrm>
            <a:off x="722278" y="3242233"/>
            <a:ext cx="5086350" cy="1841500"/>
            <a:chOff x="1920" y="4650"/>
            <a:chExt cx="8010" cy="2900"/>
          </a:xfrm>
        </p:grpSpPr>
        <p:grpSp>
          <p:nvGrpSpPr>
            <p:cNvPr id="41" name="Group 20"/>
            <p:cNvGrpSpPr>
              <a:grpSpLocks/>
            </p:cNvGrpSpPr>
            <p:nvPr/>
          </p:nvGrpSpPr>
          <p:grpSpPr bwMode="auto">
            <a:xfrm>
              <a:off x="3950" y="4650"/>
              <a:ext cx="5980" cy="2900"/>
              <a:chOff x="3950" y="4650"/>
              <a:chExt cx="5980" cy="2900"/>
            </a:xfrm>
          </p:grpSpPr>
          <p:grpSp>
            <p:nvGrpSpPr>
              <p:cNvPr id="59" name="Group 21"/>
              <p:cNvGrpSpPr>
                <a:grpSpLocks/>
              </p:cNvGrpSpPr>
              <p:nvPr/>
            </p:nvGrpSpPr>
            <p:grpSpPr bwMode="auto">
              <a:xfrm>
                <a:off x="3950" y="4650"/>
                <a:ext cx="2830" cy="2750"/>
                <a:chOff x="3950" y="4650"/>
                <a:chExt cx="2830" cy="2750"/>
              </a:xfrm>
            </p:grpSpPr>
            <p:grpSp>
              <p:nvGrpSpPr>
                <p:cNvPr id="80" name="Group 22"/>
                <p:cNvGrpSpPr>
                  <a:grpSpLocks/>
                </p:cNvGrpSpPr>
                <p:nvPr/>
              </p:nvGrpSpPr>
              <p:grpSpPr bwMode="auto">
                <a:xfrm>
                  <a:off x="4080" y="4650"/>
                  <a:ext cx="2700" cy="2750"/>
                  <a:chOff x="4350" y="4560"/>
                  <a:chExt cx="2700" cy="2750"/>
                </a:xfrm>
              </p:grpSpPr>
              <p:grpSp>
                <p:nvGrpSpPr>
                  <p:cNvPr id="85" name="Group 23"/>
                  <p:cNvGrpSpPr>
                    <a:grpSpLocks/>
                  </p:cNvGrpSpPr>
                  <p:nvPr/>
                </p:nvGrpSpPr>
                <p:grpSpPr bwMode="auto">
                  <a:xfrm>
                    <a:off x="4350" y="4560"/>
                    <a:ext cx="2700" cy="1080"/>
                    <a:chOff x="4090" y="4560"/>
                    <a:chExt cx="2700" cy="1080"/>
                  </a:xfrm>
                </p:grpSpPr>
                <p:sp>
                  <p:nvSpPr>
                    <p:cNvPr id="96" name="Text Box 24"/>
                    <p:cNvSpPr txBox="1">
                      <a:spLocks noChangeArrowheads="1"/>
                    </p:cNvSpPr>
                    <p:nvPr/>
                  </p:nvSpPr>
                  <p:spPr bwMode="auto">
                    <a:xfrm>
                      <a:off x="4090" y="4890"/>
                      <a:ext cx="790" cy="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认识</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97" name="Group 25"/>
                    <p:cNvGrpSpPr>
                      <a:grpSpLocks/>
                    </p:cNvGrpSpPr>
                    <p:nvPr/>
                  </p:nvGrpSpPr>
                  <p:grpSpPr bwMode="auto">
                    <a:xfrm>
                      <a:off x="4880" y="4830"/>
                      <a:ext cx="460" cy="610"/>
                      <a:chOff x="4880" y="4830"/>
                      <a:chExt cx="460" cy="610"/>
                    </a:xfrm>
                  </p:grpSpPr>
                  <p:cxnSp>
                    <p:nvCxnSpPr>
                      <p:cNvPr id="100" name="AutoShape 26"/>
                      <p:cNvCxnSpPr>
                        <a:cxnSpLocks noChangeShapeType="1"/>
                      </p:cNvCxnSpPr>
                      <p:nvPr/>
                    </p:nvCxnSpPr>
                    <p:spPr bwMode="auto">
                      <a:xfrm>
                        <a:off x="4880" y="5090"/>
                        <a:ext cx="2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nvGrpSpPr>
                      <p:cNvPr id="101" name="Group 27"/>
                      <p:cNvGrpSpPr>
                        <a:grpSpLocks/>
                      </p:cNvGrpSpPr>
                      <p:nvPr/>
                    </p:nvGrpSpPr>
                    <p:grpSpPr bwMode="auto">
                      <a:xfrm>
                        <a:off x="5110" y="4830"/>
                        <a:ext cx="230" cy="610"/>
                        <a:chOff x="5260" y="4890"/>
                        <a:chExt cx="230" cy="610"/>
                      </a:xfrm>
                    </p:grpSpPr>
                    <p:cxnSp>
                      <p:nvCxnSpPr>
                        <p:cNvPr id="102" name="AutoShape 28"/>
                        <p:cNvCxnSpPr>
                          <a:cxnSpLocks noChangeShapeType="1"/>
                        </p:cNvCxnSpPr>
                        <p:nvPr/>
                      </p:nvCxnSpPr>
                      <p:spPr bwMode="auto">
                        <a:xfrm>
                          <a:off x="5260" y="4890"/>
                          <a:ext cx="2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03" name="AutoShape 29"/>
                        <p:cNvCxnSpPr>
                          <a:cxnSpLocks noChangeShapeType="1"/>
                        </p:cNvCxnSpPr>
                        <p:nvPr/>
                      </p:nvCxnSpPr>
                      <p:spPr bwMode="auto">
                        <a:xfrm>
                          <a:off x="5260" y="5500"/>
                          <a:ext cx="2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04" name="AutoShape 30"/>
                        <p:cNvCxnSpPr>
                          <a:cxnSpLocks noChangeShapeType="1"/>
                        </p:cNvCxnSpPr>
                        <p:nvPr/>
                      </p:nvCxnSpPr>
                      <p:spPr bwMode="auto">
                        <a:xfrm>
                          <a:off x="5260" y="4890"/>
                          <a:ext cx="0" cy="61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sp>
                  <p:nvSpPr>
                    <p:cNvPr id="98" name="Text Box 31"/>
                    <p:cNvSpPr txBox="1">
                      <a:spLocks noChangeArrowheads="1"/>
                    </p:cNvSpPr>
                    <p:nvPr/>
                  </p:nvSpPr>
                  <p:spPr bwMode="auto">
                    <a:xfrm>
                      <a:off x="5350" y="4560"/>
                      <a:ext cx="790" cy="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角度</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9" name="Text Box 32"/>
                    <p:cNvSpPr txBox="1">
                      <a:spLocks noChangeArrowheads="1"/>
                    </p:cNvSpPr>
                    <p:nvPr/>
                  </p:nvSpPr>
                  <p:spPr bwMode="auto">
                    <a:xfrm>
                      <a:off x="5350" y="5170"/>
                      <a:ext cx="1440" cy="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广度和深度</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86" name="Group 33"/>
                  <p:cNvGrpSpPr>
                    <a:grpSpLocks/>
                  </p:cNvGrpSpPr>
                  <p:nvPr/>
                </p:nvGrpSpPr>
                <p:grpSpPr bwMode="auto">
                  <a:xfrm>
                    <a:off x="4350" y="6150"/>
                    <a:ext cx="2050" cy="1160"/>
                    <a:chOff x="4090" y="6060"/>
                    <a:chExt cx="2050" cy="1160"/>
                  </a:xfrm>
                </p:grpSpPr>
                <p:sp>
                  <p:nvSpPr>
                    <p:cNvPr id="87" name="Text Box 34"/>
                    <p:cNvSpPr txBox="1">
                      <a:spLocks noChangeArrowheads="1"/>
                    </p:cNvSpPr>
                    <p:nvPr/>
                  </p:nvSpPr>
                  <p:spPr bwMode="auto">
                    <a:xfrm>
                      <a:off x="4090" y="6280"/>
                      <a:ext cx="790" cy="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实践</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8" name="Group 35"/>
                    <p:cNvGrpSpPr>
                      <a:grpSpLocks/>
                    </p:cNvGrpSpPr>
                    <p:nvPr/>
                  </p:nvGrpSpPr>
                  <p:grpSpPr bwMode="auto">
                    <a:xfrm>
                      <a:off x="4890" y="6280"/>
                      <a:ext cx="460" cy="610"/>
                      <a:chOff x="4880" y="4830"/>
                      <a:chExt cx="460" cy="610"/>
                    </a:xfrm>
                  </p:grpSpPr>
                  <p:cxnSp>
                    <p:nvCxnSpPr>
                      <p:cNvPr id="91" name="AutoShape 36"/>
                      <p:cNvCxnSpPr>
                        <a:cxnSpLocks noChangeShapeType="1"/>
                      </p:cNvCxnSpPr>
                      <p:nvPr/>
                    </p:nvCxnSpPr>
                    <p:spPr bwMode="auto">
                      <a:xfrm>
                        <a:off x="4880" y="5090"/>
                        <a:ext cx="2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nvGrpSpPr>
                      <p:cNvPr id="92" name="Group 37"/>
                      <p:cNvGrpSpPr>
                        <a:grpSpLocks/>
                      </p:cNvGrpSpPr>
                      <p:nvPr/>
                    </p:nvGrpSpPr>
                    <p:grpSpPr bwMode="auto">
                      <a:xfrm>
                        <a:off x="5110" y="4830"/>
                        <a:ext cx="230" cy="610"/>
                        <a:chOff x="5260" y="4890"/>
                        <a:chExt cx="230" cy="610"/>
                      </a:xfrm>
                    </p:grpSpPr>
                    <p:cxnSp>
                      <p:nvCxnSpPr>
                        <p:cNvPr id="93" name="AutoShape 38"/>
                        <p:cNvCxnSpPr>
                          <a:cxnSpLocks noChangeShapeType="1"/>
                        </p:cNvCxnSpPr>
                        <p:nvPr/>
                      </p:nvCxnSpPr>
                      <p:spPr bwMode="auto">
                        <a:xfrm>
                          <a:off x="5260" y="4890"/>
                          <a:ext cx="2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94" name="AutoShape 39"/>
                        <p:cNvCxnSpPr>
                          <a:cxnSpLocks noChangeShapeType="1"/>
                        </p:cNvCxnSpPr>
                        <p:nvPr/>
                      </p:nvCxnSpPr>
                      <p:spPr bwMode="auto">
                        <a:xfrm>
                          <a:off x="5260" y="5500"/>
                          <a:ext cx="2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95" name="AutoShape 40"/>
                        <p:cNvCxnSpPr>
                          <a:cxnSpLocks noChangeShapeType="1"/>
                        </p:cNvCxnSpPr>
                        <p:nvPr/>
                      </p:nvCxnSpPr>
                      <p:spPr bwMode="auto">
                        <a:xfrm>
                          <a:off x="5260" y="4890"/>
                          <a:ext cx="0" cy="61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sp>
                  <p:nvSpPr>
                    <p:cNvPr id="89" name="Text Box 41"/>
                    <p:cNvSpPr txBox="1">
                      <a:spLocks noChangeArrowheads="1"/>
                    </p:cNvSpPr>
                    <p:nvPr/>
                  </p:nvSpPr>
                  <p:spPr bwMode="auto">
                    <a:xfrm>
                      <a:off x="5350" y="6060"/>
                      <a:ext cx="790" cy="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目标</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0" name="Text Box 42"/>
                    <p:cNvSpPr txBox="1">
                      <a:spLocks noChangeArrowheads="1"/>
                    </p:cNvSpPr>
                    <p:nvPr/>
                  </p:nvSpPr>
                  <p:spPr bwMode="auto">
                    <a:xfrm>
                      <a:off x="5350" y="6750"/>
                      <a:ext cx="790" cy="4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行为</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grpSp>
            <p:grpSp>
              <p:nvGrpSpPr>
                <p:cNvPr id="81" name="Group 43"/>
                <p:cNvGrpSpPr>
                  <a:grpSpLocks/>
                </p:cNvGrpSpPr>
                <p:nvPr/>
              </p:nvGrpSpPr>
              <p:grpSpPr bwMode="auto">
                <a:xfrm>
                  <a:off x="3950" y="5180"/>
                  <a:ext cx="130" cy="1541"/>
                  <a:chOff x="3950" y="5180"/>
                  <a:chExt cx="130" cy="1541"/>
                </a:xfrm>
              </p:grpSpPr>
              <p:cxnSp>
                <p:nvCxnSpPr>
                  <p:cNvPr id="82" name="AutoShape 44"/>
                  <p:cNvCxnSpPr>
                    <a:cxnSpLocks noChangeShapeType="1"/>
                  </p:cNvCxnSpPr>
                  <p:nvPr/>
                </p:nvCxnSpPr>
                <p:spPr bwMode="auto">
                  <a:xfrm>
                    <a:off x="3950" y="5180"/>
                    <a:ext cx="1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83" name="AutoShape 45"/>
                  <p:cNvCxnSpPr>
                    <a:cxnSpLocks noChangeShapeType="1"/>
                  </p:cNvCxnSpPr>
                  <p:nvPr/>
                </p:nvCxnSpPr>
                <p:spPr bwMode="auto">
                  <a:xfrm>
                    <a:off x="3950" y="6720"/>
                    <a:ext cx="130" cy="1"/>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84" name="AutoShape 46"/>
                  <p:cNvCxnSpPr>
                    <a:cxnSpLocks noChangeShapeType="1"/>
                  </p:cNvCxnSpPr>
                  <p:nvPr/>
                </p:nvCxnSpPr>
                <p:spPr bwMode="auto">
                  <a:xfrm>
                    <a:off x="3950" y="5180"/>
                    <a:ext cx="0" cy="153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grpSp>
            <p:nvGrpSpPr>
              <p:cNvPr id="60" name="Group 47"/>
              <p:cNvGrpSpPr>
                <a:grpSpLocks/>
              </p:cNvGrpSpPr>
              <p:nvPr/>
            </p:nvGrpSpPr>
            <p:grpSpPr bwMode="auto">
              <a:xfrm>
                <a:off x="6990" y="4900"/>
                <a:ext cx="2940" cy="2650"/>
                <a:chOff x="6990" y="4900"/>
                <a:chExt cx="2940" cy="2650"/>
              </a:xfrm>
            </p:grpSpPr>
            <p:grpSp>
              <p:nvGrpSpPr>
                <p:cNvPr id="61" name="Group 48"/>
                <p:cNvGrpSpPr>
                  <a:grpSpLocks/>
                </p:cNvGrpSpPr>
                <p:nvPr/>
              </p:nvGrpSpPr>
              <p:grpSpPr bwMode="auto">
                <a:xfrm>
                  <a:off x="6990" y="5460"/>
                  <a:ext cx="850" cy="1260"/>
                  <a:chOff x="6990" y="5460"/>
                  <a:chExt cx="850" cy="1260"/>
                </a:xfrm>
              </p:grpSpPr>
              <p:sp>
                <p:nvSpPr>
                  <p:cNvPr id="76" name="Text Box 49"/>
                  <p:cNvSpPr txBox="1">
                    <a:spLocks noChangeArrowheads="1"/>
                  </p:cNvSpPr>
                  <p:nvPr/>
                </p:nvSpPr>
                <p:spPr bwMode="auto">
                  <a:xfrm>
                    <a:off x="7040" y="6080"/>
                    <a:ext cx="800" cy="6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影响</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7" name="Text Box 50"/>
                  <p:cNvSpPr txBox="1">
                    <a:spLocks noChangeArrowheads="1"/>
                  </p:cNvSpPr>
                  <p:nvPr/>
                </p:nvSpPr>
                <p:spPr bwMode="auto">
                  <a:xfrm>
                    <a:off x="6990" y="5460"/>
                    <a:ext cx="800" cy="6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形成</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78" name="AutoShape 51"/>
                  <p:cNvCxnSpPr>
                    <a:cxnSpLocks noChangeShapeType="1"/>
                  </p:cNvCxnSpPr>
                  <p:nvPr/>
                </p:nvCxnSpPr>
                <p:spPr bwMode="auto">
                  <a:xfrm>
                    <a:off x="7060" y="5820"/>
                    <a:ext cx="580"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79" name="AutoShape 52"/>
                  <p:cNvCxnSpPr>
                    <a:cxnSpLocks noChangeShapeType="1"/>
                  </p:cNvCxnSpPr>
                  <p:nvPr/>
                </p:nvCxnSpPr>
                <p:spPr bwMode="auto">
                  <a:xfrm flipH="1">
                    <a:off x="7060" y="6100"/>
                    <a:ext cx="520"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grpSp>
            <p:grpSp>
              <p:nvGrpSpPr>
                <p:cNvPr id="62" name="Group 53"/>
                <p:cNvGrpSpPr>
                  <a:grpSpLocks/>
                </p:cNvGrpSpPr>
                <p:nvPr/>
              </p:nvGrpSpPr>
              <p:grpSpPr bwMode="auto">
                <a:xfrm>
                  <a:off x="7690" y="4900"/>
                  <a:ext cx="2240" cy="2650"/>
                  <a:chOff x="7690" y="4900"/>
                  <a:chExt cx="2240" cy="2650"/>
                </a:xfrm>
              </p:grpSpPr>
              <p:sp>
                <p:nvSpPr>
                  <p:cNvPr id="63" name="Text Box 54"/>
                  <p:cNvSpPr txBox="1">
                    <a:spLocks noChangeArrowheads="1"/>
                  </p:cNvSpPr>
                  <p:nvPr/>
                </p:nvSpPr>
                <p:spPr bwMode="auto">
                  <a:xfrm>
                    <a:off x="8230" y="5440"/>
                    <a:ext cx="800" cy="6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作用</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4" name="Text Box 55"/>
                  <p:cNvSpPr txBox="1">
                    <a:spLocks noChangeArrowheads="1"/>
                  </p:cNvSpPr>
                  <p:nvPr/>
                </p:nvSpPr>
                <p:spPr bwMode="auto">
                  <a:xfrm>
                    <a:off x="7690" y="5260"/>
                    <a:ext cx="540" cy="14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思维方式</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5" name="Group 56"/>
                  <p:cNvGrpSpPr>
                    <a:grpSpLocks/>
                  </p:cNvGrpSpPr>
                  <p:nvPr/>
                </p:nvGrpSpPr>
                <p:grpSpPr bwMode="auto">
                  <a:xfrm flipH="1" flipV="1">
                    <a:off x="8850" y="5169"/>
                    <a:ext cx="280" cy="2280"/>
                    <a:chOff x="6910" y="4920"/>
                    <a:chExt cx="280" cy="2280"/>
                  </a:xfrm>
                </p:grpSpPr>
                <p:cxnSp>
                  <p:nvCxnSpPr>
                    <p:cNvPr id="71" name="AutoShape 57"/>
                    <p:cNvCxnSpPr>
                      <a:cxnSpLocks noChangeShapeType="1"/>
                    </p:cNvCxnSpPr>
                    <p:nvPr/>
                  </p:nvCxnSpPr>
                  <p:spPr bwMode="auto">
                    <a:xfrm>
                      <a:off x="6930" y="492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72" name="AutoShape 58"/>
                    <p:cNvCxnSpPr>
                      <a:cxnSpLocks noChangeShapeType="1"/>
                    </p:cNvCxnSpPr>
                    <p:nvPr/>
                  </p:nvCxnSpPr>
                  <p:spPr bwMode="auto">
                    <a:xfrm>
                      <a:off x="6930" y="550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73" name="AutoShape 59"/>
                    <p:cNvCxnSpPr>
                      <a:cxnSpLocks noChangeShapeType="1"/>
                    </p:cNvCxnSpPr>
                    <p:nvPr/>
                  </p:nvCxnSpPr>
                  <p:spPr bwMode="auto">
                    <a:xfrm>
                      <a:off x="6930" y="654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74" name="AutoShape 60"/>
                    <p:cNvCxnSpPr>
                      <a:cxnSpLocks noChangeShapeType="1"/>
                    </p:cNvCxnSpPr>
                    <p:nvPr/>
                  </p:nvCxnSpPr>
                  <p:spPr bwMode="auto">
                    <a:xfrm>
                      <a:off x="6910" y="720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75" name="AutoShape 61"/>
                    <p:cNvCxnSpPr>
                      <a:cxnSpLocks noChangeShapeType="1"/>
                    </p:cNvCxnSpPr>
                    <p:nvPr/>
                  </p:nvCxnSpPr>
                  <p:spPr bwMode="auto">
                    <a:xfrm>
                      <a:off x="7190" y="4920"/>
                      <a:ext cx="0" cy="228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cxnSp>
                <p:nvCxnSpPr>
                  <p:cNvPr id="66" name="AutoShape 62"/>
                  <p:cNvCxnSpPr>
                    <a:cxnSpLocks noChangeShapeType="1"/>
                  </p:cNvCxnSpPr>
                  <p:nvPr/>
                </p:nvCxnSpPr>
                <p:spPr bwMode="auto">
                  <a:xfrm flipH="1">
                    <a:off x="8230" y="5820"/>
                    <a:ext cx="520"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sp>
                <p:nvSpPr>
                  <p:cNvPr id="67" name="Text Box 63"/>
                  <p:cNvSpPr txBox="1">
                    <a:spLocks noChangeArrowheads="1"/>
                  </p:cNvSpPr>
                  <p:nvPr/>
                </p:nvSpPr>
                <p:spPr bwMode="auto">
                  <a:xfrm>
                    <a:off x="9130" y="4900"/>
                    <a:ext cx="730" cy="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知识</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8" name="Text Box 64"/>
                  <p:cNvSpPr txBox="1">
                    <a:spLocks noChangeArrowheads="1"/>
                  </p:cNvSpPr>
                  <p:nvPr/>
                </p:nvSpPr>
                <p:spPr bwMode="auto">
                  <a:xfrm>
                    <a:off x="9130" y="5440"/>
                    <a:ext cx="730" cy="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观念</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9" name="Text Box 65"/>
                  <p:cNvSpPr txBox="1">
                    <a:spLocks noChangeArrowheads="1"/>
                  </p:cNvSpPr>
                  <p:nvPr/>
                </p:nvSpPr>
                <p:spPr bwMode="auto">
                  <a:xfrm>
                    <a:off x="9200" y="6460"/>
                    <a:ext cx="730" cy="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情感</a:t>
                    </a:r>
                    <a:r>
                      <a:rPr lang="en-US"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0" name="Text Box 66"/>
                  <p:cNvSpPr txBox="1">
                    <a:spLocks noChangeArrowheads="1"/>
                  </p:cNvSpPr>
                  <p:nvPr/>
                </p:nvSpPr>
                <p:spPr bwMode="auto">
                  <a:xfrm>
                    <a:off x="9200" y="7070"/>
                    <a:ext cx="730" cy="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习惯</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grpSp>
        </p:grpSp>
        <p:grpSp>
          <p:nvGrpSpPr>
            <p:cNvPr id="42" name="Group 67"/>
            <p:cNvGrpSpPr>
              <a:grpSpLocks/>
            </p:cNvGrpSpPr>
            <p:nvPr/>
          </p:nvGrpSpPr>
          <p:grpSpPr bwMode="auto">
            <a:xfrm>
              <a:off x="1920" y="4920"/>
              <a:ext cx="5140" cy="2280"/>
              <a:chOff x="1920" y="4920"/>
              <a:chExt cx="5140" cy="2280"/>
            </a:xfrm>
          </p:grpSpPr>
          <p:grpSp>
            <p:nvGrpSpPr>
              <p:cNvPr id="43" name="Group 68"/>
              <p:cNvGrpSpPr>
                <a:grpSpLocks/>
              </p:cNvGrpSpPr>
              <p:nvPr/>
            </p:nvGrpSpPr>
            <p:grpSpPr bwMode="auto">
              <a:xfrm>
                <a:off x="1920" y="5090"/>
                <a:ext cx="2030" cy="1660"/>
                <a:chOff x="1920" y="4620"/>
                <a:chExt cx="2030" cy="1660"/>
              </a:xfrm>
            </p:grpSpPr>
            <p:sp>
              <p:nvSpPr>
                <p:cNvPr id="50" name="Text Box 69"/>
                <p:cNvSpPr txBox="1">
                  <a:spLocks noChangeArrowheads="1"/>
                </p:cNvSpPr>
                <p:nvPr/>
              </p:nvSpPr>
              <p:spPr bwMode="auto">
                <a:xfrm>
                  <a:off x="3270" y="5030"/>
                  <a:ext cx="430" cy="7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zh-CN" sz="1050" b="1" kern="100">
                      <a:effectLst/>
                      <a:latin typeface="Calibri" panose="020F0502020204030204" pitchFamily="34" charset="0"/>
                      <a:ea typeface="宋体" panose="02010600030101010101" pitchFamily="2" charset="-122"/>
                      <a:cs typeface="Times New Roman" panose="02020603050405020304" pitchFamily="18" charset="0"/>
                    </a:rPr>
                    <a:t>影响</a:t>
                  </a:r>
                </a:p>
              </p:txBody>
            </p:sp>
            <p:sp>
              <p:nvSpPr>
                <p:cNvPr id="51" name="Text Box 70"/>
                <p:cNvSpPr txBox="1">
                  <a:spLocks noChangeArrowheads="1"/>
                </p:cNvSpPr>
                <p:nvPr/>
              </p:nvSpPr>
              <p:spPr bwMode="auto">
                <a:xfrm>
                  <a:off x="1920" y="4620"/>
                  <a:ext cx="1440" cy="410"/>
                </a:xfrm>
                <a:prstGeom prst="rect">
                  <a:avLst/>
                </a:prstGeom>
                <a:solidFill>
                  <a:srgbClr val="FFFFFF"/>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文化环境</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2" name="Text Box 71"/>
                <p:cNvSpPr txBox="1">
                  <a:spLocks noChangeArrowheads="1"/>
                </p:cNvSpPr>
                <p:nvPr/>
              </p:nvSpPr>
              <p:spPr bwMode="auto">
                <a:xfrm>
                  <a:off x="1920" y="5270"/>
                  <a:ext cx="1440" cy="410"/>
                </a:xfrm>
                <a:prstGeom prst="rect">
                  <a:avLst/>
                </a:prstGeom>
                <a:solidFill>
                  <a:srgbClr val="FFFFFF"/>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知识素养</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3" name="Text Box 72"/>
                <p:cNvSpPr txBox="1">
                  <a:spLocks noChangeArrowheads="1"/>
                </p:cNvSpPr>
                <p:nvPr/>
              </p:nvSpPr>
              <p:spPr bwMode="auto">
                <a:xfrm>
                  <a:off x="1920" y="5870"/>
                  <a:ext cx="1440" cy="410"/>
                </a:xfrm>
                <a:prstGeom prst="rect">
                  <a:avLst/>
                </a:prstGeom>
                <a:solidFill>
                  <a:srgbClr val="FFFFFF"/>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pPr algn="just">
                    <a:spcAft>
                      <a:spcPts val="0"/>
                    </a:spcAft>
                  </a:pPr>
                  <a:r>
                    <a:rPr lang="zh-CN" sz="1050" b="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价值观念</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54" name="Group 73"/>
                <p:cNvGrpSpPr>
                  <a:grpSpLocks/>
                </p:cNvGrpSpPr>
                <p:nvPr/>
              </p:nvGrpSpPr>
              <p:grpSpPr bwMode="auto">
                <a:xfrm>
                  <a:off x="3360" y="4830"/>
                  <a:ext cx="590" cy="1230"/>
                  <a:chOff x="3360" y="4830"/>
                  <a:chExt cx="590" cy="1230"/>
                </a:xfrm>
              </p:grpSpPr>
              <p:cxnSp>
                <p:nvCxnSpPr>
                  <p:cNvPr id="55" name="AutoShape 74"/>
                  <p:cNvCxnSpPr>
                    <a:cxnSpLocks noChangeShapeType="1"/>
                  </p:cNvCxnSpPr>
                  <p:nvPr/>
                </p:nvCxnSpPr>
                <p:spPr bwMode="auto">
                  <a:xfrm>
                    <a:off x="3360" y="4830"/>
                    <a:ext cx="27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56" name="AutoShape 75"/>
                  <p:cNvCxnSpPr>
                    <a:cxnSpLocks noChangeShapeType="1"/>
                  </p:cNvCxnSpPr>
                  <p:nvPr/>
                </p:nvCxnSpPr>
                <p:spPr bwMode="auto">
                  <a:xfrm>
                    <a:off x="3360" y="6060"/>
                    <a:ext cx="27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57" name="AutoShape 76"/>
                  <p:cNvCxnSpPr>
                    <a:cxnSpLocks noChangeShapeType="1"/>
                  </p:cNvCxnSpPr>
                  <p:nvPr/>
                </p:nvCxnSpPr>
                <p:spPr bwMode="auto">
                  <a:xfrm>
                    <a:off x="3360" y="5440"/>
                    <a:ext cx="590" cy="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cxnSp>
                <p:nvCxnSpPr>
                  <p:cNvPr id="58" name="AutoShape 77"/>
                  <p:cNvCxnSpPr>
                    <a:cxnSpLocks noChangeShapeType="1"/>
                  </p:cNvCxnSpPr>
                  <p:nvPr/>
                </p:nvCxnSpPr>
                <p:spPr bwMode="auto">
                  <a:xfrm>
                    <a:off x="3630" y="4830"/>
                    <a:ext cx="0" cy="123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grpSp>
            <p:nvGrpSpPr>
              <p:cNvPr id="44" name="Group 78"/>
              <p:cNvGrpSpPr>
                <a:grpSpLocks/>
              </p:cNvGrpSpPr>
              <p:nvPr/>
            </p:nvGrpSpPr>
            <p:grpSpPr bwMode="auto">
              <a:xfrm>
                <a:off x="6780" y="4920"/>
                <a:ext cx="280" cy="2280"/>
                <a:chOff x="6910" y="4920"/>
                <a:chExt cx="280" cy="2280"/>
              </a:xfrm>
            </p:grpSpPr>
            <p:cxnSp>
              <p:nvCxnSpPr>
                <p:cNvPr id="45" name="AutoShape 79"/>
                <p:cNvCxnSpPr>
                  <a:cxnSpLocks noChangeShapeType="1"/>
                </p:cNvCxnSpPr>
                <p:nvPr/>
              </p:nvCxnSpPr>
              <p:spPr bwMode="auto">
                <a:xfrm>
                  <a:off x="6930" y="492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46" name="AutoShape 80"/>
                <p:cNvCxnSpPr>
                  <a:cxnSpLocks noChangeShapeType="1"/>
                </p:cNvCxnSpPr>
                <p:nvPr/>
              </p:nvCxnSpPr>
              <p:spPr bwMode="auto">
                <a:xfrm>
                  <a:off x="6930" y="550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47" name="AutoShape 81"/>
                <p:cNvCxnSpPr>
                  <a:cxnSpLocks noChangeShapeType="1"/>
                </p:cNvCxnSpPr>
                <p:nvPr/>
              </p:nvCxnSpPr>
              <p:spPr bwMode="auto">
                <a:xfrm>
                  <a:off x="6930" y="654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48" name="AutoShape 82"/>
                <p:cNvCxnSpPr>
                  <a:cxnSpLocks noChangeShapeType="1"/>
                </p:cNvCxnSpPr>
                <p:nvPr/>
              </p:nvCxnSpPr>
              <p:spPr bwMode="auto">
                <a:xfrm>
                  <a:off x="6910" y="7200"/>
                  <a:ext cx="26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49" name="AutoShape 83"/>
                <p:cNvCxnSpPr>
                  <a:cxnSpLocks noChangeShapeType="1"/>
                </p:cNvCxnSpPr>
                <p:nvPr/>
              </p:nvCxnSpPr>
              <p:spPr bwMode="auto">
                <a:xfrm>
                  <a:off x="7190" y="4920"/>
                  <a:ext cx="0" cy="228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grpSp>
        </p:grpSp>
      </p:grpSp>
    </p:spTree>
    <p:extLst>
      <p:ext uri="{BB962C8B-B14F-4D97-AF65-F5344CB8AC3E}">
        <p14:creationId xmlns="" xmlns:p14="http://schemas.microsoft.com/office/powerpoint/2010/main" val="21122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07" y="78386"/>
            <a:ext cx="2646878"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本单元重难点解析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279324" y="78386"/>
            <a:ext cx="2860078" cy="460382"/>
          </a:xfrm>
          <a:prstGeom prst="rect">
            <a:avLst/>
          </a:prstGeom>
        </p:spPr>
        <p:txBody>
          <a:bodyPr wrap="none">
            <a:spAutoFit/>
          </a:bodyPr>
          <a:lstStyle/>
          <a:p>
            <a:pPr>
              <a:lnSpc>
                <a:spcPct val="150000"/>
              </a:lnSpc>
            </a:pPr>
            <a:r>
              <a:rPr lang="en-US"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3. </a:t>
            </a:r>
            <a:r>
              <a:rPr lang="zh-CN" altLang="en-US"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文化对人的影响的特点</a:t>
            </a:r>
            <a:endParaRPr lang="zh-CN" altLang="zh-CN"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 xmlns:p14="http://schemas.microsoft.com/office/powerpoint/2010/main" val="3982826474"/>
              </p:ext>
            </p:extLst>
          </p:nvPr>
        </p:nvGraphicFramePr>
        <p:xfrm>
          <a:off x="274725" y="538768"/>
          <a:ext cx="8052151" cy="4470936"/>
        </p:xfrm>
        <a:graphic>
          <a:graphicData uri="http://schemas.openxmlformats.org/drawingml/2006/table">
            <a:tbl>
              <a:tblPr>
                <a:tableStyleId>{E8B1032C-EA38-4F05-BA0D-38AFFFC7BED3}</a:tableStyleId>
              </a:tblPr>
              <a:tblGrid>
                <a:gridCol w="759809"/>
                <a:gridCol w="3646171"/>
                <a:gridCol w="3646171"/>
              </a:tblGrid>
              <a:tr h="349501">
                <a:tc>
                  <a:txBody>
                    <a:bodyPr/>
                    <a:lstStyle/>
                    <a:p>
                      <a:pPr algn="l">
                        <a:lnSpc>
                          <a:spcPct val="150000"/>
                        </a:lnSpc>
                        <a:spcAft>
                          <a:spcPts val="0"/>
                        </a:spcAft>
                      </a:pPr>
                      <a:r>
                        <a:rPr lang="en-US" sz="1400" b="1" kern="100" dirty="0">
                          <a:effectLst/>
                          <a:latin typeface="宋体" panose="02010600030101010101" pitchFamily="2" charset="-122"/>
                          <a:ea typeface="宋体" panose="02010600030101010101" pitchFamily="2" charset="-122"/>
                        </a:rPr>
                        <a:t> </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1800" b="1" kern="100" dirty="0">
                          <a:solidFill>
                            <a:srgbClr val="FF0000"/>
                          </a:solidFill>
                          <a:effectLst/>
                          <a:latin typeface="宋体" panose="02010600030101010101" pitchFamily="2" charset="-122"/>
                          <a:ea typeface="宋体" panose="02010600030101010101" pitchFamily="2" charset="-122"/>
                        </a:rPr>
                        <a:t>潜移默化</a:t>
                      </a:r>
                      <a:endParaRPr lang="zh-CN" sz="18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zh-CN" sz="1800" b="1" kern="100" dirty="0">
                          <a:solidFill>
                            <a:srgbClr val="0000FF"/>
                          </a:solidFill>
                          <a:effectLst/>
                          <a:latin typeface="宋体" panose="02010600030101010101" pitchFamily="2" charset="-122"/>
                          <a:ea typeface="宋体" panose="02010600030101010101" pitchFamily="2" charset="-122"/>
                        </a:rPr>
                        <a:t>深远持久</a:t>
                      </a:r>
                      <a:endParaRPr lang="zh-CN" sz="18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424">
                <a:tc>
                  <a:txBody>
                    <a:bodyPr/>
                    <a:lstStyle/>
                    <a:p>
                      <a:pPr algn="ctr">
                        <a:lnSpc>
                          <a:spcPct val="150000"/>
                        </a:lnSpc>
                        <a:spcAft>
                          <a:spcPts val="0"/>
                        </a:spcAf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内涵</a:t>
                      </a:r>
                      <a:endPar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400" b="1" kern="100" dirty="0">
                          <a:effectLst/>
                          <a:latin typeface="宋体" panose="02010600030101010101" pitchFamily="2" charset="-122"/>
                          <a:ea typeface="宋体" panose="02010600030101010101" pitchFamily="2" charset="-122"/>
                        </a:rPr>
                        <a:t>是指</a:t>
                      </a:r>
                      <a:r>
                        <a:rPr lang="zh-CN" sz="1400" b="1" kern="100" dirty="0">
                          <a:solidFill>
                            <a:srgbClr val="FF0000"/>
                          </a:solidFill>
                          <a:effectLst/>
                          <a:latin typeface="宋体" panose="02010600030101010101" pitchFamily="2" charset="-122"/>
                          <a:ea typeface="宋体" panose="02010600030101010101" pitchFamily="2" charset="-122"/>
                        </a:rPr>
                        <a:t>每时每刻、不知不觉</a:t>
                      </a:r>
                      <a:r>
                        <a:rPr lang="zh-CN" sz="1400" b="1" kern="100" dirty="0">
                          <a:effectLst/>
                          <a:latin typeface="宋体" panose="02010600030101010101" pitchFamily="2" charset="-122"/>
                          <a:ea typeface="宋体" panose="02010600030101010101" pitchFamily="2" charset="-122"/>
                        </a:rPr>
                        <a:t>地受到文化的影响</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400" b="1" kern="100" dirty="0">
                          <a:effectLst/>
                          <a:latin typeface="宋体" panose="02010600030101010101" pitchFamily="2" charset="-122"/>
                          <a:ea typeface="宋体" panose="02010600030101010101" pitchFamily="2" charset="-122"/>
                        </a:rPr>
                        <a:t>是指</a:t>
                      </a:r>
                      <a:r>
                        <a:rPr lang="zh-CN" sz="1400" b="1" kern="100" dirty="0">
                          <a:solidFill>
                            <a:srgbClr val="0000FF"/>
                          </a:solidFill>
                          <a:effectLst/>
                          <a:latin typeface="宋体" panose="02010600030101010101" pitchFamily="2" charset="-122"/>
                          <a:ea typeface="宋体" panose="02010600030101010101" pitchFamily="2" charset="-122"/>
                        </a:rPr>
                        <a:t>经年累月、难以抹去</a:t>
                      </a:r>
                      <a:r>
                        <a:rPr lang="zh-CN" sz="1400" b="1" kern="100" dirty="0">
                          <a:effectLst/>
                          <a:latin typeface="宋体" panose="02010600030101010101" pitchFamily="2" charset="-122"/>
                          <a:ea typeface="宋体" panose="02010600030101010101" pitchFamily="2" charset="-122"/>
                        </a:rPr>
                        <a:t>的文化影响</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502">
                <a:tc>
                  <a:txBody>
                    <a:bodyPr/>
                    <a:lstStyle/>
                    <a:p>
                      <a:pPr algn="ctr">
                        <a:lnSpc>
                          <a:spcPct val="150000"/>
                        </a:lnSpc>
                        <a:spcAft>
                          <a:spcPts val="0"/>
                        </a:spcAf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角度</a:t>
                      </a:r>
                      <a:endPar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400" b="1" kern="100" dirty="0">
                          <a:effectLst/>
                          <a:latin typeface="宋体" panose="02010600030101010101" pitchFamily="2" charset="-122"/>
                          <a:ea typeface="宋体" panose="02010600030101010101" pitchFamily="2" charset="-122"/>
                        </a:rPr>
                        <a:t>侧重影响的</a:t>
                      </a:r>
                      <a:r>
                        <a:rPr lang="zh-CN" sz="1400" b="1" kern="100" dirty="0">
                          <a:solidFill>
                            <a:srgbClr val="FF0000"/>
                          </a:solidFill>
                          <a:effectLst/>
                          <a:latin typeface="宋体" panose="02010600030101010101" pitchFamily="2" charset="-122"/>
                          <a:ea typeface="宋体" panose="02010600030101010101" pitchFamily="2" charset="-122"/>
                        </a:rPr>
                        <a:t>过程和方式</a:t>
                      </a:r>
                      <a:endPar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400" b="1" kern="100" dirty="0">
                          <a:effectLst/>
                          <a:latin typeface="宋体" panose="02010600030101010101" pitchFamily="2" charset="-122"/>
                          <a:ea typeface="宋体" panose="02010600030101010101" pitchFamily="2" charset="-122"/>
                        </a:rPr>
                        <a:t>侧重影响的</a:t>
                      </a:r>
                      <a:r>
                        <a:rPr lang="zh-CN" sz="1400" b="1" kern="100" dirty="0">
                          <a:solidFill>
                            <a:srgbClr val="0000FF"/>
                          </a:solidFill>
                          <a:effectLst/>
                          <a:latin typeface="宋体" panose="02010600030101010101" pitchFamily="2" charset="-122"/>
                          <a:ea typeface="宋体" panose="02010600030101010101" pitchFamily="2" charset="-122"/>
                          <a:cs typeface="+mn-cs"/>
                        </a:rPr>
                        <a:t>时效</a:t>
                      </a: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503">
                <a:tc>
                  <a:txBody>
                    <a:bodyPr/>
                    <a:lstStyle/>
                    <a:p>
                      <a:pPr algn="ctr">
                        <a:lnSpc>
                          <a:spcPct val="150000"/>
                        </a:lnSpc>
                        <a:spcAft>
                          <a:spcPts val="0"/>
                        </a:spcAf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特点</a:t>
                      </a:r>
                      <a:endPar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400" b="1" kern="100" dirty="0" smtClean="0">
                          <a:effectLst/>
                          <a:latin typeface="宋体" panose="02010600030101010101" pitchFamily="2" charset="-122"/>
                          <a:ea typeface="宋体" panose="02010600030101010101" pitchFamily="2" charset="-122"/>
                        </a:rPr>
                        <a:t>一般是</a:t>
                      </a:r>
                      <a:r>
                        <a:rPr lang="zh-CN" altLang="en-US" sz="1400" b="1" kern="100" dirty="0" smtClean="0">
                          <a:solidFill>
                            <a:srgbClr val="FF0000"/>
                          </a:solidFill>
                          <a:effectLst/>
                          <a:latin typeface="宋体" panose="02010600030101010101" pitchFamily="2" charset="-122"/>
                          <a:ea typeface="宋体" panose="02010600030101010101" pitchFamily="2" charset="-122"/>
                        </a:rPr>
                        <a:t>无形</a:t>
                      </a:r>
                      <a:r>
                        <a:rPr lang="zh-CN" sz="1400" b="1" kern="100" dirty="0" smtClean="0">
                          <a:solidFill>
                            <a:srgbClr val="FF0000"/>
                          </a:solidFill>
                          <a:effectLst/>
                          <a:latin typeface="宋体" panose="02010600030101010101" pitchFamily="2" charset="-122"/>
                          <a:ea typeface="宋体" panose="02010600030101010101" pitchFamily="2" charset="-122"/>
                        </a:rPr>
                        <a:t>的、</a:t>
                      </a:r>
                      <a:r>
                        <a:rPr lang="zh-CN" altLang="en-US" sz="1400" b="1" kern="100" dirty="0" smtClean="0">
                          <a:solidFill>
                            <a:srgbClr val="FF0000"/>
                          </a:solidFill>
                          <a:effectLst/>
                          <a:latin typeface="宋体" panose="02010600030101010101" pitchFamily="2" charset="-122"/>
                          <a:ea typeface="宋体" panose="02010600030101010101" pitchFamily="2" charset="-122"/>
                        </a:rPr>
                        <a:t>非</a:t>
                      </a:r>
                      <a:r>
                        <a:rPr lang="zh-CN" sz="1400" b="1" kern="100" dirty="0" smtClean="0">
                          <a:solidFill>
                            <a:srgbClr val="FF0000"/>
                          </a:solidFill>
                          <a:effectLst/>
                          <a:latin typeface="宋体" panose="02010600030101010101" pitchFamily="2" charset="-122"/>
                          <a:ea typeface="宋体" panose="02010600030101010101" pitchFamily="2" charset="-122"/>
                        </a:rPr>
                        <a:t>强制的</a:t>
                      </a:r>
                      <a:endParaRPr lang="zh-CN" sz="1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sz="1400" b="1" kern="100" dirty="0">
                          <a:effectLst/>
                          <a:latin typeface="宋体" panose="02010600030101010101" pitchFamily="2" charset="-122"/>
                          <a:ea typeface="宋体" panose="02010600030101010101" pitchFamily="2" charset="-122"/>
                        </a:rPr>
                        <a:t>具有</a:t>
                      </a:r>
                      <a:r>
                        <a:rPr lang="zh-CN" sz="1400" b="1" kern="100" dirty="0">
                          <a:solidFill>
                            <a:srgbClr val="0000FF"/>
                          </a:solidFill>
                          <a:effectLst/>
                          <a:latin typeface="宋体" panose="02010600030101010101" pitchFamily="2" charset="-122"/>
                          <a:ea typeface="宋体" panose="02010600030101010101" pitchFamily="2" charset="-122"/>
                          <a:cs typeface="+mn-cs"/>
                        </a:rPr>
                        <a:t>相对稳定性</a:t>
                      </a:r>
                      <a:r>
                        <a:rPr lang="zh-CN" sz="1400" b="1" kern="100" dirty="0">
                          <a:effectLst/>
                          <a:latin typeface="宋体" panose="02010600030101010101" pitchFamily="2" charset="-122"/>
                          <a:ea typeface="宋体" panose="02010600030101010101" pitchFamily="2" charset="-122"/>
                        </a:rPr>
                        <a:t>，短期内一般不会改变</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727">
                <a:tc>
                  <a:txBody>
                    <a:bodyPr/>
                    <a:lstStyle/>
                    <a:p>
                      <a:pPr algn="ctr">
                        <a:lnSpc>
                          <a:spcPct val="150000"/>
                        </a:lnSpc>
                        <a:spcAft>
                          <a:spcPts val="0"/>
                        </a:spcAft>
                        <a:tabLst>
                          <a:tab pos="2700655" algn="l"/>
                        </a:tabLs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注意</a:t>
                      </a:r>
                      <a:endParaRPr lang="zh-CN" sz="1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2700655" algn="l"/>
                        </a:tabLst>
                      </a:pPr>
                      <a:r>
                        <a:rPr lang="zh-CN" sz="1400" b="1" kern="100" dirty="0">
                          <a:effectLst/>
                          <a:latin typeface="宋体" panose="02010600030101010101" pitchFamily="2" charset="-122"/>
                          <a:ea typeface="宋体" panose="02010600030101010101" pitchFamily="2" charset="-122"/>
                        </a:rPr>
                        <a:t>人们接受健康向上的文化影响，并不都是一个消极被动的过程，而是一个</a:t>
                      </a:r>
                      <a:r>
                        <a:rPr lang="zh-CN" sz="1400" b="1" kern="100" dirty="0">
                          <a:solidFill>
                            <a:srgbClr val="FF0000"/>
                          </a:solidFill>
                          <a:effectLst/>
                          <a:latin typeface="宋体" panose="02010600030101010101" pitchFamily="2" charset="-122"/>
                          <a:ea typeface="宋体" panose="02010600030101010101" pitchFamily="2" charset="-122"/>
                        </a:rPr>
                        <a:t>自觉学习、主动接受</a:t>
                      </a:r>
                      <a:r>
                        <a:rPr lang="zh-CN" sz="1400" b="1" kern="100" dirty="0">
                          <a:effectLst/>
                          <a:latin typeface="宋体" panose="02010600030101010101" pitchFamily="2" charset="-122"/>
                          <a:ea typeface="宋体" panose="02010600030101010101" pitchFamily="2" charset="-122"/>
                        </a:rPr>
                        <a:t>文化熏陶的过程</a:t>
                      </a:r>
                      <a:endParaRPr lang="zh-CN" sz="1200" b="1" dirty="0">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2700655" algn="l"/>
                        </a:tabLst>
                      </a:pPr>
                      <a:r>
                        <a:rPr lang="zh-CN" sz="1400" b="1" kern="100" dirty="0">
                          <a:effectLst/>
                          <a:latin typeface="宋体" panose="02010600030101010101" pitchFamily="2" charset="-122"/>
                          <a:ea typeface="宋体" panose="02010600030101010101" pitchFamily="2" charset="-122"/>
                        </a:rPr>
                        <a:t>文化对人的影响是深远持久的，但</a:t>
                      </a:r>
                      <a:r>
                        <a:rPr lang="zh-CN" sz="1400" b="1" kern="100" dirty="0">
                          <a:solidFill>
                            <a:srgbClr val="0000FF"/>
                          </a:solidFill>
                          <a:effectLst/>
                          <a:latin typeface="宋体" panose="02010600030101010101" pitchFamily="2" charset="-122"/>
                          <a:ea typeface="宋体" panose="02010600030101010101" pitchFamily="2" charset="-122"/>
                          <a:cs typeface="+mn-cs"/>
                        </a:rPr>
                        <a:t>并不是一成不变的</a:t>
                      </a: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115">
                <a:tc>
                  <a:txBody>
                    <a:bodyPr/>
                    <a:lstStyle/>
                    <a:p>
                      <a:pPr algn="ctr">
                        <a:lnSpc>
                          <a:spcPct val="150000"/>
                        </a:lnSpc>
                        <a:spcAft>
                          <a:spcPts val="0"/>
                        </a:spcAft>
                        <a:tabLst>
                          <a:tab pos="2700655" algn="l"/>
                        </a:tabLs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启示</a:t>
                      </a:r>
                      <a:endParaRPr lang="zh-CN" sz="1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2700655" algn="l"/>
                        </a:tabLst>
                      </a:pPr>
                      <a:r>
                        <a:rPr lang="zh-CN" sz="1400" b="1" kern="100" dirty="0">
                          <a:effectLst/>
                          <a:latin typeface="宋体" panose="02010600030101010101" pitchFamily="2" charset="-122"/>
                          <a:ea typeface="宋体" panose="02010600030101010101" pitchFamily="2" charset="-122"/>
                        </a:rPr>
                        <a:t>启示我们要自觉学习、主动接受健康向上的文化影响，</a:t>
                      </a:r>
                      <a:r>
                        <a:rPr lang="zh-CN" sz="1400" b="1" kern="100" dirty="0">
                          <a:solidFill>
                            <a:srgbClr val="FF0000"/>
                          </a:solidFill>
                          <a:effectLst/>
                          <a:latin typeface="宋体" panose="02010600030101010101" pitchFamily="2" charset="-122"/>
                          <a:ea typeface="宋体" panose="02010600030101010101" pitchFamily="2" charset="-122"/>
                        </a:rPr>
                        <a:t>提高自身素养</a:t>
                      </a:r>
                      <a:endParaRPr lang="zh-CN" sz="1200" b="1"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2700655" algn="l"/>
                        </a:tabLst>
                      </a:pPr>
                      <a:r>
                        <a:rPr lang="zh-CN" sz="1400" b="1" kern="100" dirty="0">
                          <a:effectLst/>
                          <a:latin typeface="宋体" panose="02010600030101010101" pitchFamily="2" charset="-122"/>
                          <a:ea typeface="宋体" panose="02010600030101010101" pitchFamily="2" charset="-122"/>
                        </a:rPr>
                        <a:t>启示我们应</a:t>
                      </a:r>
                      <a:r>
                        <a:rPr lang="zh-CN" sz="1400" b="1" kern="100" dirty="0">
                          <a:solidFill>
                            <a:srgbClr val="0000FF"/>
                          </a:solidFill>
                          <a:effectLst/>
                          <a:latin typeface="宋体" panose="02010600030101010101" pitchFamily="2" charset="-122"/>
                          <a:ea typeface="宋体" panose="02010600030101010101" pitchFamily="2" charset="-122"/>
                          <a:cs typeface="+mn-cs"/>
                        </a:rPr>
                        <a:t>树立正确的世界观、人生观和价值观，促进自身的全面发展</a:t>
                      </a: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7000">
                <a:tc>
                  <a:txBody>
                    <a:bodyPr/>
                    <a:lstStyle/>
                    <a:p>
                      <a:pPr algn="ctr">
                        <a:lnSpc>
                          <a:spcPct val="150000"/>
                        </a:lnSpc>
                        <a:spcAft>
                          <a:spcPts val="0"/>
                        </a:spcAft>
                        <a:tabLst>
                          <a:tab pos="2700655" algn="l"/>
                        </a:tabLs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标志</a:t>
                      </a:r>
                      <a:r>
                        <a:rPr lang="en-US"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en-US" sz="1400" b="1" kern="100"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ctr">
                        <a:lnSpc>
                          <a:spcPct val="150000"/>
                        </a:lnSpc>
                        <a:spcAft>
                          <a:spcPts val="0"/>
                        </a:spcAft>
                        <a:tabLst>
                          <a:tab pos="2700655" algn="l"/>
                        </a:tabLst>
                      </a:pPr>
                      <a:r>
                        <a:rPr lang="zh-CN" sz="1400" b="1" kern="100"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词语</a:t>
                      </a:r>
                      <a:endParaRPr lang="zh-CN" sz="1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2700655" algn="l"/>
                        </a:tabLst>
                      </a:pPr>
                      <a:r>
                        <a:rPr lang="zh-CN" sz="1400" b="1" kern="100" dirty="0">
                          <a:solidFill>
                            <a:srgbClr val="FF0000"/>
                          </a:solidFill>
                          <a:effectLst/>
                          <a:latin typeface="宋体" panose="02010600030101010101" pitchFamily="2" charset="-122"/>
                          <a:ea typeface="宋体" panose="02010600030101010101" pitchFamily="2" charset="-122"/>
                        </a:rPr>
                        <a:t>无形中、熏陶、耳濡目染、润物细无声、“近朱者赤、近墨者黑”</a:t>
                      </a:r>
                      <a:r>
                        <a:rPr lang="zh-CN" sz="1400" b="1" kern="100" dirty="0">
                          <a:effectLst/>
                          <a:latin typeface="宋体" panose="02010600030101010101" pitchFamily="2" charset="-122"/>
                          <a:ea typeface="宋体" panose="02010600030101010101" pitchFamily="2" charset="-122"/>
                        </a:rPr>
                        <a:t>等</a:t>
                      </a:r>
                      <a:endParaRPr lang="zh-CN" sz="1200" b="1" dirty="0">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tabLst>
                          <a:tab pos="2700655" algn="l"/>
                        </a:tabLst>
                      </a:pPr>
                      <a:r>
                        <a:rPr lang="zh-CN" sz="1400" b="1" kern="100" dirty="0">
                          <a:solidFill>
                            <a:srgbClr val="0000FF"/>
                          </a:solidFill>
                          <a:effectLst/>
                          <a:latin typeface="宋体" panose="02010600030101010101" pitchFamily="2" charset="-122"/>
                          <a:ea typeface="宋体" panose="02010600030101010101" pitchFamily="2" charset="-122"/>
                          <a:cs typeface="+mn-cs"/>
                        </a:rPr>
                        <a:t>难以改变、保持、“乡音无改鬓毛衰”</a:t>
                      </a:r>
                      <a:r>
                        <a:rPr lang="zh-CN" sz="1400" b="1" kern="100" dirty="0">
                          <a:effectLst/>
                          <a:latin typeface="宋体" panose="02010600030101010101" pitchFamily="2" charset="-122"/>
                          <a:ea typeface="宋体" panose="02010600030101010101" pitchFamily="2" charset="-122"/>
                        </a:rPr>
                        <a:t>等</a:t>
                      </a:r>
                      <a:endParaRPr lang="zh-CN" sz="1200" b="1" dirty="0">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9255">
                <a:tc>
                  <a:txBody>
                    <a:bodyPr/>
                    <a:lstStyle/>
                    <a:p>
                      <a:pPr algn="ctr">
                        <a:lnSpc>
                          <a:spcPct val="150000"/>
                        </a:lnSpc>
                        <a:spcAft>
                          <a:spcPts val="0"/>
                        </a:spcAft>
                        <a:tabLst>
                          <a:tab pos="2700655" algn="l"/>
                        </a:tabLst>
                      </a:pPr>
                      <a:r>
                        <a:rPr lang="zh-CN" sz="1400" b="1" kern="10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联系</a:t>
                      </a:r>
                      <a:endParaRPr lang="zh-CN" sz="1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spcAft>
                          <a:spcPts val="0"/>
                        </a:spcAft>
                      </a:pPr>
                      <a:r>
                        <a:rPr lang="zh-CN" sz="1400" b="1" kern="100" dirty="0">
                          <a:effectLst/>
                          <a:latin typeface="宋体" panose="02010600030101010101" pitchFamily="2" charset="-122"/>
                          <a:ea typeface="宋体" panose="02010600030101010101" pitchFamily="2" charset="-122"/>
                        </a:rPr>
                        <a:t>二者密切联系，</a:t>
                      </a:r>
                      <a:r>
                        <a:rPr lang="zh-CN" sz="1400" b="1" kern="100" dirty="0">
                          <a:solidFill>
                            <a:srgbClr val="FF0000"/>
                          </a:solidFill>
                          <a:effectLst/>
                          <a:latin typeface="宋体" panose="02010600030101010101" pitchFamily="2" charset="-122"/>
                          <a:ea typeface="宋体" panose="02010600030101010101" pitchFamily="2" charset="-122"/>
                        </a:rPr>
                        <a:t>文化对人深远持久的影响是通过潜移默化的方式实现的。</a:t>
                      </a:r>
                      <a:r>
                        <a:rPr lang="zh-CN" sz="1400" b="1" kern="100" dirty="0">
                          <a:effectLst/>
                          <a:latin typeface="宋体" panose="02010600030101010101" pitchFamily="2" charset="-122"/>
                          <a:ea typeface="宋体" panose="02010600030101010101" pitchFamily="2" charset="-122"/>
                        </a:rPr>
                        <a:t>人们长久地生活在一定的文化环境中，不知不觉受到影响，</a:t>
                      </a:r>
                      <a:r>
                        <a:rPr lang="zh-CN" sz="1400" b="1" kern="100" dirty="0">
                          <a:solidFill>
                            <a:srgbClr val="0000FF"/>
                          </a:solidFill>
                          <a:effectLst/>
                          <a:latin typeface="宋体" panose="02010600030101010101" pitchFamily="2" charset="-122"/>
                          <a:ea typeface="宋体" panose="02010600030101010101" pitchFamily="2" charset="-122"/>
                        </a:rPr>
                        <a:t>这种影响一旦内化为人的态度和信念，就会形成惯性和定势思维，对人产生深远持久的</a:t>
                      </a:r>
                      <a:r>
                        <a:rPr lang="zh-CN" sz="1400" b="1" kern="100" dirty="0" smtClean="0">
                          <a:solidFill>
                            <a:srgbClr val="0000FF"/>
                          </a:solidFill>
                          <a:effectLst/>
                          <a:latin typeface="宋体" panose="02010600030101010101" pitchFamily="2" charset="-122"/>
                          <a:ea typeface="宋体" panose="02010600030101010101" pitchFamily="2" charset="-122"/>
                        </a:rPr>
                        <a:t>影响</a:t>
                      </a:r>
                      <a:r>
                        <a:rPr lang="zh-CN" altLang="en-US" sz="1400" b="1" kern="100" dirty="0" smtClean="0">
                          <a:solidFill>
                            <a:srgbClr val="0000FF"/>
                          </a:solidFill>
                          <a:effectLst/>
                          <a:latin typeface="宋体" panose="02010600030101010101" pitchFamily="2" charset="-122"/>
                          <a:ea typeface="宋体" panose="02010600030101010101" pitchFamily="2" charset="-122"/>
                        </a:rPr>
                        <a:t>。</a:t>
                      </a:r>
                      <a:endParaRPr lang="zh-CN" sz="1400" b="1" kern="1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txBody>
                  <a:tcPr marL="16510" marR="1651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 xmlns:p14="http://schemas.microsoft.com/office/powerpoint/2010/main" val="3636689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07" y="78386"/>
            <a:ext cx="2646878"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本单元重难点解析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168185" y="51325"/>
            <a:ext cx="3440365" cy="507831"/>
          </a:xfrm>
          <a:prstGeom prst="rect">
            <a:avLst/>
          </a:prstGeom>
        </p:spPr>
        <p:txBody>
          <a:bodyPr wrap="none">
            <a:spAutoFit/>
          </a:bodyPr>
          <a:lstStyle/>
          <a:p>
            <a:pPr>
              <a:lnSpc>
                <a:spcPct val="150000"/>
              </a:lnSpc>
            </a:pPr>
            <a:r>
              <a:rPr lang="en-US" altLang="zh-CN"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全面</a:t>
            </a:r>
            <a:r>
              <a:rPr lang="zh-CN" altLang="en-US"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认识某一文化活动的作用</a:t>
            </a:r>
            <a:endParaRPr lang="zh-CN" altLang="en-US"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Text Box 20"/>
          <p:cNvSpPr txBox="1">
            <a:spLocks noChangeArrowheads="1"/>
          </p:cNvSpPr>
          <p:nvPr/>
        </p:nvSpPr>
        <p:spPr bwMode="auto">
          <a:xfrm>
            <a:off x="116512" y="648976"/>
            <a:ext cx="422096" cy="3785652"/>
          </a:xfrm>
          <a:prstGeom prst="rect">
            <a:avLst/>
          </a:prstGeom>
          <a:solidFill>
            <a:srgbClr val="0000FF"/>
          </a:solidFill>
          <a:ln w="9525">
            <a:solidFill>
              <a:srgbClr val="0000FF"/>
            </a:solidFill>
            <a:miter lim="800000"/>
          </a:ln>
        </p:spPr>
        <p:txBody>
          <a:bodyPr wrap="square">
            <a:spAutoFit/>
          </a:bodyPr>
          <a:lstStyle/>
          <a:p>
            <a:pPr>
              <a:spcBef>
                <a:spcPct val="50000"/>
              </a:spcBef>
            </a:pPr>
            <a:r>
              <a:rPr lang="zh-CN" altLang="en-US" sz="2400" b="1" dirty="0" smtClean="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文化活动的“大作用”</a:t>
            </a:r>
            <a:endParaRPr lang="zh-CN" altLang="en-US" sz="24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矩形 21"/>
          <p:cNvSpPr>
            <a:spLocks noChangeArrowheads="1"/>
          </p:cNvSpPr>
          <p:nvPr/>
        </p:nvSpPr>
        <p:spPr bwMode="auto">
          <a:xfrm>
            <a:off x="797230" y="3073041"/>
            <a:ext cx="4719562" cy="369332"/>
          </a:xfrm>
          <a:prstGeom prst="rect">
            <a:avLst/>
          </a:prstGeom>
          <a:noFill/>
          <a:ln w="9525">
            <a:noFill/>
            <a:miter lim="800000"/>
          </a:ln>
        </p:spPr>
        <p:txBody>
          <a:bodyPr wrap="none">
            <a:spAutoFit/>
          </a:bodyPr>
          <a:lstStyle/>
          <a:p>
            <a:r>
              <a:rPr lang="zh-CN" altLang="en-US" b="1" dirty="0">
                <a:solidFill>
                  <a:srgbClr val="0000FF"/>
                </a:solidFill>
                <a:latin typeface="宋体" panose="02010600030101010101" pitchFamily="2" charset="-122"/>
                <a:ea typeface="宋体" panose="02010600030101010101" pitchFamily="2" charset="-122"/>
              </a:rPr>
              <a:t>对文化本身</a:t>
            </a:r>
            <a:r>
              <a:rPr lang="en-US" altLang="zh-CN" b="1" dirty="0">
                <a:solidFill>
                  <a:srgbClr val="0000FF"/>
                </a:solidFill>
                <a:latin typeface="宋体" panose="02010600030101010101" pitchFamily="2" charset="-122"/>
                <a:ea typeface="宋体" panose="02010600030101010101" pitchFamily="2" charset="-122"/>
              </a:rPr>
              <a:t>———</a:t>
            </a:r>
            <a:r>
              <a:rPr lang="zh-CN" altLang="en-US" b="1" dirty="0">
                <a:solidFill>
                  <a:srgbClr val="0000FF"/>
                </a:solidFill>
                <a:latin typeface="宋体" panose="02010600030101010101" pitchFamily="2" charset="-122"/>
                <a:ea typeface="宋体" panose="02010600030101010101" pitchFamily="2" charset="-122"/>
              </a:rPr>
              <a:t>纵向   </a:t>
            </a:r>
            <a:r>
              <a:rPr lang="zh-CN" altLang="en-US" b="1" dirty="0" smtClean="0">
                <a:solidFill>
                  <a:srgbClr val="FF0000"/>
                </a:solidFill>
                <a:latin typeface="宋体" panose="02010600030101010101" pitchFamily="2" charset="-122"/>
                <a:ea typeface="宋体" panose="02010600030101010101" pitchFamily="2" charset="-122"/>
              </a:rPr>
              <a:t>继承、发展、创新</a:t>
            </a:r>
            <a:endParaRPr lang="zh-CN" altLang="en-US" dirty="0">
              <a:latin typeface="宋体" panose="02010600030101010101" pitchFamily="2" charset="-122"/>
              <a:ea typeface="宋体" panose="02010600030101010101" pitchFamily="2" charset="-122"/>
            </a:endParaRPr>
          </a:p>
        </p:txBody>
      </p:sp>
      <p:sp>
        <p:nvSpPr>
          <p:cNvPr id="13" name="矩形 22"/>
          <p:cNvSpPr>
            <a:spLocks noChangeArrowheads="1"/>
          </p:cNvSpPr>
          <p:nvPr/>
        </p:nvSpPr>
        <p:spPr bwMode="auto">
          <a:xfrm>
            <a:off x="821791" y="2669625"/>
            <a:ext cx="4953600" cy="369332"/>
          </a:xfrm>
          <a:prstGeom prst="rect">
            <a:avLst/>
          </a:prstGeom>
          <a:noFill/>
          <a:ln w="9525">
            <a:noFill/>
            <a:miter lim="800000"/>
          </a:ln>
        </p:spPr>
        <p:txBody>
          <a:bodyPr wrap="none">
            <a:spAutoFit/>
          </a:bodyPr>
          <a:lstStyle/>
          <a:p>
            <a:r>
              <a:rPr lang="zh-CN" altLang="en-US" b="1" dirty="0">
                <a:solidFill>
                  <a:srgbClr val="0000FF"/>
                </a:solidFill>
                <a:latin typeface="宋体" panose="02010600030101010101" pitchFamily="2" charset="-122"/>
                <a:ea typeface="宋体" panose="02010600030101010101" pitchFamily="2" charset="-122"/>
              </a:rPr>
              <a:t>对文化</a:t>
            </a:r>
            <a:r>
              <a:rPr lang="zh-CN" altLang="en-US" b="1" dirty="0" smtClean="0">
                <a:solidFill>
                  <a:srgbClr val="0000FF"/>
                </a:solidFill>
                <a:latin typeface="宋体" panose="02010600030101010101" pitchFamily="2" charset="-122"/>
                <a:ea typeface="宋体" panose="02010600030101010101" pitchFamily="2" charset="-122"/>
              </a:rPr>
              <a:t>本身</a:t>
            </a:r>
            <a:r>
              <a:rPr lang="en-US" altLang="zh-CN" b="1" dirty="0" smtClean="0">
                <a:solidFill>
                  <a:srgbClr val="0000FF"/>
                </a:solidFill>
                <a:latin typeface="宋体" panose="02010600030101010101" pitchFamily="2" charset="-122"/>
                <a:ea typeface="宋体" panose="02010600030101010101" pitchFamily="2" charset="-122"/>
              </a:rPr>
              <a:t>——</a:t>
            </a:r>
            <a:r>
              <a:rPr lang="zh-CN" altLang="en-US" b="1" dirty="0" smtClean="0">
                <a:solidFill>
                  <a:srgbClr val="0000FF"/>
                </a:solidFill>
                <a:latin typeface="宋体" panose="02010600030101010101" pitchFamily="2" charset="-122"/>
                <a:ea typeface="宋体" panose="02010600030101010101" pitchFamily="2" charset="-122"/>
              </a:rPr>
              <a:t>横向</a:t>
            </a:r>
            <a:r>
              <a:rPr lang="zh-CN" altLang="en-US" b="1" dirty="0" smtClean="0">
                <a:solidFill>
                  <a:srgbClr val="FF0000"/>
                </a:solidFill>
                <a:latin typeface="宋体" panose="02010600030101010101" pitchFamily="2" charset="-122"/>
                <a:ea typeface="宋体" panose="02010600030101010101" pitchFamily="2" charset="-122"/>
              </a:rPr>
              <a:t>     多样性、交流、传播</a:t>
            </a:r>
            <a:endParaRPr lang="zh-CN" altLang="en-US" dirty="0">
              <a:latin typeface="宋体" panose="02010600030101010101" pitchFamily="2" charset="-122"/>
              <a:ea typeface="宋体" panose="02010600030101010101" pitchFamily="2" charset="-122"/>
            </a:endParaRPr>
          </a:p>
        </p:txBody>
      </p:sp>
      <p:sp>
        <p:nvSpPr>
          <p:cNvPr id="14" name="TextBox 23"/>
          <p:cNvSpPr txBox="1">
            <a:spLocks noChangeArrowheads="1"/>
          </p:cNvSpPr>
          <p:nvPr/>
        </p:nvSpPr>
        <p:spPr bwMode="auto">
          <a:xfrm>
            <a:off x="797230" y="718929"/>
            <a:ext cx="6470905" cy="646331"/>
          </a:xfrm>
          <a:prstGeom prst="rect">
            <a:avLst/>
          </a:prstGeom>
          <a:noFill/>
          <a:ln w="9525">
            <a:noFill/>
            <a:miter lim="800000"/>
          </a:ln>
        </p:spPr>
        <p:txBody>
          <a:bodyPr wrap="square">
            <a:spAutoFit/>
          </a:bodyPr>
          <a:lstStyle/>
          <a:p>
            <a:r>
              <a:rPr lang="zh-CN" altLang="en-US" b="1" dirty="0">
                <a:solidFill>
                  <a:srgbClr val="0000FF"/>
                </a:solidFill>
                <a:latin typeface="宋体" panose="02010600030101010101" pitchFamily="2" charset="-122"/>
                <a:ea typeface="宋体" panose="02010600030101010101" pitchFamily="2" charset="-122"/>
              </a:rPr>
              <a:t>实质</a:t>
            </a:r>
            <a:r>
              <a:rPr lang="zh-CN" altLang="en-US" b="1" dirty="0" smtClean="0">
                <a:solidFill>
                  <a:srgbClr val="0000FF"/>
                </a:solidFill>
                <a:latin typeface="宋体" panose="02010600030101010101" pitchFamily="2" charset="-122"/>
                <a:ea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rPr>
              <a:t>文化</a:t>
            </a:r>
            <a:r>
              <a:rPr lang="zh-CN" altLang="en-US" b="1" dirty="0">
                <a:solidFill>
                  <a:schemeClr val="tx1"/>
                </a:solidFill>
                <a:latin typeface="宋体" panose="02010600030101010101" pitchFamily="2" charset="-122"/>
                <a:ea typeface="宋体" panose="02010600030101010101" pitchFamily="2" charset="-122"/>
              </a:rPr>
              <a:t>作为一种</a:t>
            </a:r>
            <a:r>
              <a:rPr lang="zh-CN" altLang="en-US" b="1" dirty="0">
                <a:solidFill>
                  <a:srgbClr val="FF0000"/>
                </a:solidFill>
                <a:latin typeface="宋体" panose="02010600030101010101" pitchFamily="2" charset="-122"/>
                <a:ea typeface="宋体" panose="02010600030101010101" pitchFamily="2" charset="-122"/>
              </a:rPr>
              <a:t>社会精神</a:t>
            </a:r>
            <a:r>
              <a:rPr lang="zh-CN" altLang="en-US" b="1" dirty="0" smtClean="0">
                <a:solidFill>
                  <a:srgbClr val="FF0000"/>
                </a:solidFill>
                <a:latin typeface="宋体" panose="02010600030101010101" pitchFamily="2" charset="-122"/>
                <a:ea typeface="宋体" panose="02010600030101010101" pitchFamily="2" charset="-122"/>
              </a:rPr>
              <a:t>力量</a:t>
            </a:r>
            <a:r>
              <a:rPr lang="zh-CN" altLang="en-US" b="1" dirty="0" smtClean="0">
                <a:solidFill>
                  <a:schemeClr val="tx1"/>
                </a:solidFill>
                <a:latin typeface="宋体" panose="02010600030101010101" pitchFamily="2" charset="-122"/>
                <a:ea typeface="宋体" panose="02010600030101010101" pitchFamily="2" charset="-122"/>
              </a:rPr>
              <a:t>能够在人们认识世界、改造世界的过程中</a:t>
            </a:r>
            <a:r>
              <a:rPr lang="zh-CN" altLang="en-US" b="1" dirty="0">
                <a:solidFill>
                  <a:srgbClr val="FF0000"/>
                </a:solidFill>
                <a:latin typeface="宋体" panose="02010600030101010101" pitchFamily="2" charset="-122"/>
                <a:ea typeface="宋体" panose="02010600030101010101" pitchFamily="2" charset="-122"/>
              </a:rPr>
              <a:t>转</a:t>
            </a:r>
            <a:r>
              <a:rPr lang="zh-CN" altLang="en-US" b="1" dirty="0" smtClean="0">
                <a:solidFill>
                  <a:srgbClr val="FF0000"/>
                </a:solidFill>
                <a:latin typeface="宋体" panose="02010600030101010101" pitchFamily="2" charset="-122"/>
                <a:ea typeface="宋体" panose="02010600030101010101" pitchFamily="2" charset="-122"/>
              </a:rPr>
              <a:t>化为物质力量</a:t>
            </a:r>
            <a:r>
              <a:rPr lang="zh-CN" altLang="en-US" b="1" dirty="0" smtClean="0">
                <a:solidFill>
                  <a:schemeClr val="tx1"/>
                </a:solidFill>
                <a:latin typeface="宋体" panose="02010600030101010101" pitchFamily="2" charset="-122"/>
                <a:ea typeface="宋体" panose="02010600030101010101" pitchFamily="2" charset="-122"/>
              </a:rPr>
              <a:t>，对社会发展产生深刻的</a:t>
            </a:r>
            <a:r>
              <a:rPr lang="zh-CN" altLang="en-US" b="1" dirty="0" smtClean="0">
                <a:solidFill>
                  <a:srgbClr val="FF0000"/>
                </a:solidFill>
                <a:latin typeface="宋体" panose="02010600030101010101" pitchFamily="2" charset="-122"/>
                <a:ea typeface="宋体" panose="02010600030101010101" pitchFamily="2" charset="-122"/>
              </a:rPr>
              <a:t>影响</a:t>
            </a:r>
            <a:endParaRPr lang="zh-CN" altLang="en-US" b="1" dirty="0">
              <a:solidFill>
                <a:srgbClr val="FF0000"/>
              </a:solidFill>
              <a:latin typeface="宋体" panose="02010600030101010101" pitchFamily="2" charset="-122"/>
              <a:ea typeface="宋体" panose="02010600030101010101" pitchFamily="2" charset="-122"/>
            </a:endParaRPr>
          </a:p>
        </p:txBody>
      </p:sp>
      <p:sp>
        <p:nvSpPr>
          <p:cNvPr id="15" name="TextBox 24"/>
          <p:cNvSpPr txBox="1">
            <a:spLocks noChangeArrowheads="1"/>
          </p:cNvSpPr>
          <p:nvPr/>
        </p:nvSpPr>
        <p:spPr bwMode="auto">
          <a:xfrm>
            <a:off x="797230" y="1525033"/>
            <a:ext cx="3611973" cy="369332"/>
          </a:xfrm>
          <a:prstGeom prst="rect">
            <a:avLst/>
          </a:prstGeom>
          <a:noFill/>
          <a:ln w="9525">
            <a:noFill/>
            <a:miter lim="800000"/>
          </a:ln>
        </p:spPr>
        <p:txBody>
          <a:bodyPr wrap="square">
            <a:spAutoFit/>
          </a:bodyPr>
          <a:lstStyle/>
          <a:p>
            <a:r>
              <a:rPr lang="zh-CN" altLang="en-US" b="1" dirty="0">
                <a:solidFill>
                  <a:srgbClr val="0000FF"/>
                </a:solidFill>
                <a:latin typeface="宋体" panose="02010600030101010101" pitchFamily="2" charset="-122"/>
                <a:ea typeface="宋体" panose="02010600030101010101" pitchFamily="2" charset="-122"/>
              </a:rPr>
              <a:t>对社会：</a:t>
            </a:r>
            <a:r>
              <a:rPr lang="zh-CN" altLang="en-US" b="1" dirty="0">
                <a:solidFill>
                  <a:srgbClr val="FF0000"/>
                </a:solidFill>
                <a:latin typeface="宋体" panose="02010600030101010101" pitchFamily="2" charset="-122"/>
                <a:ea typeface="宋体" panose="02010600030101010101" pitchFamily="2" charset="-122"/>
              </a:rPr>
              <a:t>经济、政治、综合国力</a:t>
            </a:r>
          </a:p>
        </p:txBody>
      </p:sp>
      <p:sp>
        <p:nvSpPr>
          <p:cNvPr id="16" name="矩形 25"/>
          <p:cNvSpPr>
            <a:spLocks noChangeArrowheads="1"/>
          </p:cNvSpPr>
          <p:nvPr/>
        </p:nvSpPr>
        <p:spPr bwMode="auto">
          <a:xfrm>
            <a:off x="3447733" y="3372946"/>
            <a:ext cx="2986685" cy="1754326"/>
          </a:xfrm>
          <a:prstGeom prst="rect">
            <a:avLst/>
          </a:prstGeom>
          <a:noFill/>
          <a:ln w="9525">
            <a:noFill/>
            <a:miter lim="800000"/>
          </a:ln>
        </p:spPr>
        <p:txBody>
          <a:bodyPr wrap="square">
            <a:spAutoFit/>
          </a:bodyPr>
          <a:lstStyle/>
          <a:p>
            <a:pPr>
              <a:lnSpc>
                <a:spcPct val="150000"/>
              </a:lnSpc>
            </a:pPr>
            <a:r>
              <a:rPr lang="zh-CN" altLang="en-US" b="1" dirty="0" smtClean="0">
                <a:solidFill>
                  <a:srgbClr val="FF0000"/>
                </a:solidFill>
                <a:latin typeface="宋体" panose="02010600030101010101" pitchFamily="2" charset="-122"/>
                <a:ea typeface="宋体" panose="02010600030101010101" pitchFamily="2" charset="-122"/>
              </a:rPr>
              <a:t>中华文化、民族精神</a:t>
            </a:r>
            <a:endParaRPr lang="en-US" altLang="zh-CN" b="1" dirty="0" smtClean="0">
              <a:solidFill>
                <a:srgbClr val="FF0000"/>
              </a:solidFill>
              <a:latin typeface="宋体" panose="02010600030101010101" pitchFamily="2" charset="-122"/>
              <a:ea typeface="宋体" panose="02010600030101010101" pitchFamily="2" charset="-122"/>
            </a:endParaRPr>
          </a:p>
          <a:p>
            <a:pPr>
              <a:lnSpc>
                <a:spcPct val="150000"/>
              </a:lnSpc>
            </a:pPr>
            <a:r>
              <a:rPr lang="zh-CN" altLang="en-US" b="1" dirty="0" smtClean="0">
                <a:solidFill>
                  <a:srgbClr val="FF0000"/>
                </a:solidFill>
                <a:latin typeface="宋体" panose="02010600030101010101" pitchFamily="2" charset="-122"/>
                <a:ea typeface="宋体" panose="02010600030101010101" pitchFamily="2" charset="-122"/>
              </a:rPr>
              <a:t>文化</a:t>
            </a:r>
            <a:r>
              <a:rPr lang="zh-CN" altLang="en-US" b="1" dirty="0">
                <a:solidFill>
                  <a:srgbClr val="FF0000"/>
                </a:solidFill>
                <a:latin typeface="宋体" panose="02010600030101010101" pitchFamily="2" charset="-122"/>
                <a:ea typeface="宋体" panose="02010600030101010101" pitchFamily="2" charset="-122"/>
              </a:rPr>
              <a:t>自觉 文化自信     </a:t>
            </a:r>
            <a:endParaRPr lang="en-US" altLang="zh-CN" b="1"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b="1" dirty="0" smtClean="0">
                <a:solidFill>
                  <a:srgbClr val="FF0000"/>
                </a:solidFill>
                <a:latin typeface="宋体" panose="02010600030101010101" pitchFamily="2" charset="-122"/>
                <a:ea typeface="宋体" panose="02010600030101010101" pitchFamily="2" charset="-122"/>
              </a:rPr>
              <a:t>建设</a:t>
            </a:r>
            <a:r>
              <a:rPr lang="zh-CN" altLang="en-US" b="1" dirty="0">
                <a:solidFill>
                  <a:srgbClr val="FF0000"/>
                </a:solidFill>
                <a:latin typeface="宋体" panose="02010600030101010101" pitchFamily="2" charset="-122"/>
                <a:ea typeface="宋体" panose="02010600030101010101" pitchFamily="2" charset="-122"/>
              </a:rPr>
              <a:t>社会主义文化</a:t>
            </a:r>
            <a:r>
              <a:rPr lang="zh-CN" altLang="en-US" b="1" dirty="0" smtClean="0">
                <a:solidFill>
                  <a:srgbClr val="FF0000"/>
                </a:solidFill>
                <a:latin typeface="宋体" panose="02010600030101010101" pitchFamily="2" charset="-122"/>
                <a:ea typeface="宋体" panose="02010600030101010101" pitchFamily="2" charset="-122"/>
              </a:rPr>
              <a:t>强国</a:t>
            </a:r>
            <a:endParaRPr lang="en-US" altLang="zh-CN" b="1" dirty="0" smtClean="0">
              <a:solidFill>
                <a:srgbClr val="FF0000"/>
              </a:solidFill>
              <a:latin typeface="宋体" panose="02010600030101010101" pitchFamily="2" charset="-122"/>
              <a:ea typeface="宋体" panose="02010600030101010101" pitchFamily="2" charset="-122"/>
            </a:endParaRPr>
          </a:p>
          <a:p>
            <a:pPr>
              <a:lnSpc>
                <a:spcPct val="150000"/>
              </a:lnSpc>
            </a:pPr>
            <a:r>
              <a:rPr lang="zh-CN" altLang="en-US" b="1" dirty="0" smtClean="0">
                <a:solidFill>
                  <a:srgbClr val="FF0000"/>
                </a:solidFill>
                <a:latin typeface="宋体" panose="02010600030101010101" pitchFamily="2" charset="-122"/>
                <a:ea typeface="宋体" panose="02010600030101010101" pitchFamily="2" charset="-122"/>
              </a:rPr>
              <a:t>发展中国特色社会主义文化  </a:t>
            </a:r>
            <a:endParaRPr lang="zh-CN" altLang="en-US" dirty="0">
              <a:latin typeface="宋体" panose="02010600030101010101" pitchFamily="2" charset="-122"/>
              <a:ea typeface="宋体" panose="02010600030101010101" pitchFamily="2" charset="-122"/>
            </a:endParaRPr>
          </a:p>
        </p:txBody>
      </p:sp>
      <p:sp>
        <p:nvSpPr>
          <p:cNvPr id="17" name="TextBox 26"/>
          <p:cNvSpPr txBox="1">
            <a:spLocks noChangeArrowheads="1"/>
          </p:cNvSpPr>
          <p:nvPr/>
        </p:nvSpPr>
        <p:spPr bwMode="auto">
          <a:xfrm>
            <a:off x="805707" y="2080787"/>
            <a:ext cx="4419401" cy="369332"/>
          </a:xfrm>
          <a:prstGeom prst="rect">
            <a:avLst/>
          </a:prstGeom>
          <a:noFill/>
          <a:ln w="9525">
            <a:noFill/>
            <a:miter lim="800000"/>
          </a:ln>
        </p:spPr>
        <p:txBody>
          <a:bodyPr wrap="square">
            <a:spAutoFit/>
          </a:bodyPr>
          <a:lstStyle/>
          <a:p>
            <a:r>
              <a:rPr lang="zh-CN" altLang="en-US" b="1" dirty="0">
                <a:solidFill>
                  <a:srgbClr val="0000FF"/>
                </a:solidFill>
                <a:latin typeface="宋体" panose="02010600030101010101" pitchFamily="2" charset="-122"/>
                <a:ea typeface="宋体" panose="02010600030101010101" pitchFamily="2" charset="-122"/>
              </a:rPr>
              <a:t>对个人：</a:t>
            </a:r>
            <a:r>
              <a:rPr lang="zh-CN" altLang="en-US" b="1" dirty="0">
                <a:solidFill>
                  <a:srgbClr val="FF0000"/>
                </a:solidFill>
                <a:latin typeface="宋体" panose="02010600030101010101" pitchFamily="2" charset="-122"/>
                <a:ea typeface="宋体" panose="02010600030101010101" pitchFamily="2" charset="-122"/>
              </a:rPr>
              <a:t>特点、塑造人生（</a:t>
            </a:r>
            <a:r>
              <a:rPr lang="zh-CN" altLang="en-US" b="1" dirty="0" smtClean="0">
                <a:solidFill>
                  <a:srgbClr val="FF0000"/>
                </a:solidFill>
                <a:latin typeface="宋体" panose="02010600030101010101" pitchFamily="2" charset="-122"/>
                <a:ea typeface="宋体" panose="02010600030101010101" pitchFamily="2" charset="-122"/>
              </a:rPr>
              <a:t>丰、增、促）</a:t>
            </a:r>
            <a:endParaRPr lang="zh-CN" altLang="en-US" b="1" dirty="0">
              <a:solidFill>
                <a:srgbClr val="FF0000"/>
              </a:solidFill>
              <a:latin typeface="宋体" panose="02010600030101010101" pitchFamily="2" charset="-122"/>
              <a:ea typeface="宋体" panose="02010600030101010101" pitchFamily="2" charset="-122"/>
            </a:endParaRPr>
          </a:p>
        </p:txBody>
      </p:sp>
      <p:sp>
        <p:nvSpPr>
          <p:cNvPr id="5" name="左大括号 4"/>
          <p:cNvSpPr/>
          <p:nvPr/>
        </p:nvSpPr>
        <p:spPr>
          <a:xfrm>
            <a:off x="744067" y="684556"/>
            <a:ext cx="155448" cy="375007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0" name="右大括号 19"/>
          <p:cNvSpPr/>
          <p:nvPr/>
        </p:nvSpPr>
        <p:spPr>
          <a:xfrm>
            <a:off x="7120218" y="908059"/>
            <a:ext cx="201080" cy="1337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1" name="文本框 20"/>
          <p:cNvSpPr txBox="1"/>
          <p:nvPr/>
        </p:nvSpPr>
        <p:spPr>
          <a:xfrm>
            <a:off x="7510837" y="1294200"/>
            <a:ext cx="1112805" cy="461665"/>
          </a:xfrm>
          <a:prstGeom prst="rect">
            <a:avLst/>
          </a:prstGeom>
          <a:solidFill>
            <a:srgbClr val="0000FF"/>
          </a:solidFill>
          <a:ln w="9525">
            <a:solidFill>
              <a:srgbClr val="0000FF"/>
            </a:solidFill>
            <a:miter lim="800000"/>
          </a:ln>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spcBef>
                <a:spcPct val="50000"/>
              </a:spcBef>
              <a:defRPr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stStyle>
          <a:p>
            <a:r>
              <a:rPr lang="zh-CN" altLang="en-US" dirty="0"/>
              <a:t>一单元</a:t>
            </a:r>
          </a:p>
        </p:txBody>
      </p:sp>
      <p:sp>
        <p:nvSpPr>
          <p:cNvPr id="24" name="文本框 23"/>
          <p:cNvSpPr txBox="1"/>
          <p:nvPr/>
        </p:nvSpPr>
        <p:spPr>
          <a:xfrm>
            <a:off x="6070091" y="2785415"/>
            <a:ext cx="1112805" cy="461665"/>
          </a:xfrm>
          <a:prstGeom prst="rect">
            <a:avLst/>
          </a:prstGeom>
          <a:solidFill>
            <a:srgbClr val="0000FF"/>
          </a:solidFill>
          <a:ln w="9525">
            <a:solidFill>
              <a:srgbClr val="0000FF"/>
            </a:solidFill>
            <a:miter lim="800000"/>
          </a:ln>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spcBef>
                <a:spcPct val="50000"/>
              </a:spcBef>
              <a:defRPr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stStyle>
          <a:p>
            <a:r>
              <a:rPr lang="zh-CN" altLang="en-US" dirty="0" smtClean="0"/>
              <a:t>二单元</a:t>
            </a:r>
            <a:endParaRPr lang="zh-CN" altLang="en-US" dirty="0"/>
          </a:p>
        </p:txBody>
      </p:sp>
      <p:cxnSp>
        <p:nvCxnSpPr>
          <p:cNvPr id="28" name="直接箭头连接符 27"/>
          <p:cNvCxnSpPr/>
          <p:nvPr/>
        </p:nvCxnSpPr>
        <p:spPr>
          <a:xfrm flipV="1">
            <a:off x="5711734" y="3637429"/>
            <a:ext cx="507531" cy="102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292598" y="3406596"/>
            <a:ext cx="1112805" cy="461665"/>
          </a:xfrm>
          <a:prstGeom prst="rect">
            <a:avLst/>
          </a:prstGeom>
          <a:solidFill>
            <a:srgbClr val="0000FF"/>
          </a:solidFill>
          <a:ln w="9525">
            <a:solidFill>
              <a:srgbClr val="0000FF"/>
            </a:solidFill>
            <a:miter lim="800000"/>
          </a:ln>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spcBef>
                <a:spcPct val="50000"/>
              </a:spcBef>
              <a:defRPr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stStyle>
          <a:p>
            <a:r>
              <a:rPr lang="zh-CN" altLang="en-US" dirty="0"/>
              <a:t>三</a:t>
            </a:r>
            <a:r>
              <a:rPr lang="zh-CN" altLang="en-US" dirty="0" smtClean="0"/>
              <a:t>单元</a:t>
            </a:r>
            <a:endParaRPr lang="zh-CN" altLang="en-US" dirty="0"/>
          </a:p>
        </p:txBody>
      </p:sp>
      <p:sp>
        <p:nvSpPr>
          <p:cNvPr id="30" name="右大括号 29"/>
          <p:cNvSpPr/>
          <p:nvPr/>
        </p:nvSpPr>
        <p:spPr>
          <a:xfrm>
            <a:off x="5680989" y="2804023"/>
            <a:ext cx="249024" cy="52232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2" name="右大括号 31"/>
          <p:cNvSpPr/>
          <p:nvPr/>
        </p:nvSpPr>
        <p:spPr>
          <a:xfrm>
            <a:off x="6380629" y="4019254"/>
            <a:ext cx="245864" cy="86875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3" name="文本框 32"/>
          <p:cNvSpPr txBox="1"/>
          <p:nvPr/>
        </p:nvSpPr>
        <p:spPr>
          <a:xfrm>
            <a:off x="6849000" y="4177184"/>
            <a:ext cx="1112805" cy="461665"/>
          </a:xfrm>
          <a:prstGeom prst="rect">
            <a:avLst/>
          </a:prstGeom>
          <a:solidFill>
            <a:srgbClr val="0000FF"/>
          </a:solidFill>
          <a:ln w="9525">
            <a:solidFill>
              <a:srgbClr val="0000FF"/>
            </a:solidFill>
            <a:miter lim="800000"/>
          </a:ln>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spcBef>
                <a:spcPct val="50000"/>
              </a:spcBef>
              <a:defRPr sz="2400" b="1">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stStyle>
          <a:p>
            <a:r>
              <a:rPr lang="zh-CN" altLang="en-US" dirty="0" smtClean="0"/>
              <a:t>四单元</a:t>
            </a:r>
            <a:endParaRPr lang="zh-CN" altLang="en-US" dirty="0"/>
          </a:p>
        </p:txBody>
      </p:sp>
    </p:spTree>
    <p:extLst>
      <p:ext uri="{BB962C8B-B14F-4D97-AF65-F5344CB8AC3E}">
        <p14:creationId xmlns="" xmlns:p14="http://schemas.microsoft.com/office/powerpoint/2010/main" val="15355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5" grpId="0"/>
      <p:bldP spid="16" grpId="0"/>
      <p:bldP spid="17" grpId="0"/>
      <p:bldP spid="5" grpId="0" animBg="1"/>
      <p:bldP spid="20" grpId="0" animBg="1"/>
      <p:bldP spid="21" grpId="0" animBg="1"/>
      <p:bldP spid="24" grpId="0" animBg="1"/>
      <p:bldP spid="29" grpId="0" animBg="1"/>
      <p:bldP spid="30"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9560" y="71901"/>
            <a:ext cx="2954655" cy="461665"/>
          </a:xfrm>
          <a:prstGeom prst="rect">
            <a:avLst/>
          </a:prstGeom>
        </p:spPr>
        <p:txBody>
          <a:bodyPr wrap="none">
            <a:spAutoFit/>
          </a:bodyPr>
          <a:lstStyle/>
          <a:p>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热点</a:t>
            </a:r>
            <a:r>
              <a:rPr lang="zh-CN" altLang="zh-CN" sz="2400" b="1" kern="100" dirty="0" smtClean="0">
                <a:latin typeface="微软雅黑" panose="020B0503020204020204" pitchFamily="34" charset="-122"/>
                <a:ea typeface="微软雅黑" panose="020B0503020204020204" pitchFamily="34" charset="-122"/>
                <a:cs typeface="Times New Roman" panose="02020603050405020304" pitchFamily="18" charset="0"/>
              </a:rPr>
              <a:t>解析</a:t>
            </a:r>
            <a:r>
              <a:rPr lang="zh-CN" altLang="en-US" sz="2400" b="1" kern="100" dirty="0" smtClean="0">
                <a:latin typeface="微软雅黑" panose="020B0503020204020204" pitchFamily="34" charset="-122"/>
                <a:ea typeface="微软雅黑" panose="020B0503020204020204" pitchFamily="34" charset="-122"/>
                <a:cs typeface="Times New Roman" panose="02020603050405020304" pitchFamily="18" charset="0"/>
              </a:rPr>
              <a:t>与热点资源</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405798" y="455431"/>
            <a:ext cx="6228944" cy="3416320"/>
          </a:xfrm>
          <a:prstGeom prst="rect">
            <a:avLst/>
          </a:prstGeom>
        </p:spPr>
        <p:txBody>
          <a:bodyPr wrap="square">
            <a:spAutoFit/>
          </a:bodyPr>
          <a:lstStyle/>
          <a:p>
            <a:pPr indent="133985">
              <a:lnSpc>
                <a:spcPct val="150000"/>
              </a:lnSpc>
            </a:pPr>
            <a:r>
              <a:rPr lang="en-US" altLang="zh-CN" b="1" kern="100" dirty="0" smtClean="0">
                <a:solidFill>
                  <a:srgbClr val="FF0000"/>
                </a:solidFill>
                <a:latin typeface="宋体" panose="02010600030101010101" pitchFamily="2" charset="-122"/>
                <a:ea typeface="等线"/>
                <a:cs typeface="Times New Roman" panose="02020603050405020304" pitchFamily="18" charset="0"/>
              </a:rPr>
              <a:t>    1</a:t>
            </a:r>
            <a:r>
              <a:rPr lang="en-US" altLang="zh-CN" b="1" kern="100" dirty="0">
                <a:solidFill>
                  <a:srgbClr val="FF0000"/>
                </a:solidFill>
                <a:latin typeface="宋体" panose="02010600030101010101" pitchFamily="2" charset="-122"/>
                <a:ea typeface="等线"/>
                <a:cs typeface="Times New Roman" panose="02020603050405020304" pitchFamily="18" charset="0"/>
              </a:rPr>
              <a:t>.</a:t>
            </a:r>
            <a:r>
              <a:rPr lang="zh-CN" altLang="zh-CN" b="1" kern="100" dirty="0">
                <a:solidFill>
                  <a:srgbClr val="FF0000"/>
                </a:solidFill>
                <a:latin typeface="等线"/>
                <a:ea typeface="宋体" panose="02010600030101010101" pitchFamily="2" charset="-122"/>
                <a:cs typeface="Times New Roman" panose="02020603050405020304" pitchFamily="18" charset="0"/>
              </a:rPr>
              <a:t>文化兴国运兴</a:t>
            </a:r>
            <a:r>
              <a:rPr lang="en-US" altLang="zh-CN" b="1" kern="100" dirty="0">
                <a:solidFill>
                  <a:srgbClr val="FF0000"/>
                </a:solidFill>
                <a:latin typeface="等线"/>
                <a:ea typeface="宋体" panose="02010600030101010101" pitchFamily="2" charset="-122"/>
                <a:cs typeface="Times New Roman" panose="02020603050405020304" pitchFamily="18" charset="0"/>
              </a:rPr>
              <a:t>,</a:t>
            </a:r>
            <a:r>
              <a:rPr lang="zh-CN" altLang="zh-CN" b="1" kern="100" dirty="0">
                <a:solidFill>
                  <a:srgbClr val="FF0000"/>
                </a:solidFill>
                <a:latin typeface="等线"/>
                <a:ea typeface="宋体" panose="02010600030101010101" pitchFamily="2" charset="-122"/>
                <a:cs typeface="Times New Roman" panose="02020603050405020304" pitchFamily="18" charset="0"/>
              </a:rPr>
              <a:t>文化强民族强</a:t>
            </a:r>
            <a:endParaRPr lang="zh-CN" altLang="zh-CN" kern="100" dirty="0">
              <a:solidFill>
                <a:srgbClr val="FF0000"/>
              </a:solidFill>
              <a:latin typeface="等线"/>
              <a:ea typeface="等线"/>
              <a:cs typeface="Times New Roman" panose="02020603050405020304" pitchFamily="18" charset="0"/>
            </a:endParaRPr>
          </a:p>
          <a:p>
            <a:pPr indent="133985">
              <a:lnSpc>
                <a:spcPct val="150000"/>
              </a:lnSpc>
            </a:pPr>
            <a:r>
              <a:rPr lang="zh-CN" altLang="zh-CN" b="1" kern="100" dirty="0">
                <a:latin typeface="等线"/>
                <a:ea typeface="宋体" panose="02010600030101010101" pitchFamily="2" charset="-122"/>
                <a:cs typeface="Times New Roman" panose="02020603050405020304" pitchFamily="18" charset="0"/>
              </a:rPr>
              <a:t>　　</a:t>
            </a:r>
            <a:r>
              <a:rPr lang="en-US" altLang="zh-CN" b="1" kern="100" dirty="0">
                <a:latin typeface="等线"/>
                <a:ea typeface="宋体" panose="02010600030101010101" pitchFamily="2" charset="-122"/>
                <a:cs typeface="Times New Roman" panose="02020603050405020304" pitchFamily="18" charset="0"/>
              </a:rPr>
              <a:t>2019</a:t>
            </a:r>
            <a:r>
              <a:rPr lang="zh-CN" altLang="zh-CN" b="1" kern="100" dirty="0">
                <a:latin typeface="等线"/>
                <a:ea typeface="宋体" panose="02010600030101010101" pitchFamily="2" charset="-122"/>
                <a:cs typeface="Times New Roman" panose="02020603050405020304" pitchFamily="18" charset="0"/>
              </a:rPr>
              <a:t>年</a:t>
            </a:r>
            <a:r>
              <a:rPr lang="en-US" altLang="zh-CN" b="1" kern="100" dirty="0">
                <a:latin typeface="等线"/>
                <a:ea typeface="宋体" panose="02010600030101010101" pitchFamily="2" charset="-122"/>
                <a:cs typeface="Times New Roman" panose="02020603050405020304" pitchFamily="18" charset="0"/>
              </a:rPr>
              <a:t>6</a:t>
            </a:r>
            <a:r>
              <a:rPr lang="zh-CN" altLang="zh-CN" b="1" kern="100" dirty="0">
                <a:latin typeface="等线"/>
                <a:ea typeface="宋体" panose="02010600030101010101" pitchFamily="2" charset="-122"/>
                <a:cs typeface="Times New Roman" panose="02020603050405020304" pitchFamily="18" charset="0"/>
              </a:rPr>
              <a:t>月</a:t>
            </a:r>
            <a:r>
              <a:rPr lang="en-US" altLang="zh-CN" b="1" kern="100" dirty="0">
                <a:latin typeface="等线"/>
                <a:ea typeface="宋体" panose="02010600030101010101" pitchFamily="2" charset="-122"/>
                <a:cs typeface="Times New Roman" panose="02020603050405020304" pitchFamily="18" charset="0"/>
              </a:rPr>
              <a:t>16</a:t>
            </a:r>
            <a:r>
              <a:rPr lang="zh-CN" altLang="zh-CN" b="1" kern="100" dirty="0">
                <a:latin typeface="等线"/>
                <a:ea typeface="宋体" panose="02010600030101010101" pitchFamily="2" charset="-122"/>
                <a:cs typeface="Times New Roman" panose="02020603050405020304" pitchFamily="18" charset="0"/>
              </a:rPr>
              <a:t>日出版的第</a:t>
            </a:r>
            <a:r>
              <a:rPr lang="en-US" altLang="zh-CN" b="1" kern="100" dirty="0">
                <a:latin typeface="等线"/>
                <a:ea typeface="宋体" panose="02010600030101010101" pitchFamily="2" charset="-122"/>
                <a:cs typeface="Times New Roman" panose="02020603050405020304" pitchFamily="18" charset="0"/>
              </a:rPr>
              <a:t>12</a:t>
            </a:r>
            <a:r>
              <a:rPr lang="zh-CN" altLang="zh-CN" b="1" kern="100" dirty="0">
                <a:latin typeface="等线"/>
                <a:ea typeface="宋体" panose="02010600030101010101" pitchFamily="2" charset="-122"/>
                <a:cs typeface="Times New Roman" panose="02020603050405020304" pitchFamily="18" charset="0"/>
              </a:rPr>
              <a:t>期《求是》杂志发表了中共中央总书记习近平的重要文章《坚定文化自信</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建设社会主义文化强国》。文章强调</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文化是一个国家、一个民族的灵魂。文化兴国运兴</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文化强民族强。没有高度的文化自信</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没有文化的繁荣兴盛</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就没有中华民族伟大复兴。要坚持中国特色社会主义文化发展道路</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激发全民族文化创新创造活力</a:t>
            </a:r>
            <a:r>
              <a:rPr lang="en-US" altLang="zh-CN" b="1" kern="100" dirty="0">
                <a:latin typeface="等线"/>
                <a:ea typeface="宋体" panose="02010600030101010101" pitchFamily="2" charset="-122"/>
                <a:cs typeface="Times New Roman" panose="02020603050405020304" pitchFamily="18" charset="0"/>
              </a:rPr>
              <a:t>,</a:t>
            </a:r>
            <a:r>
              <a:rPr lang="zh-CN" altLang="zh-CN" b="1" kern="100" dirty="0">
                <a:latin typeface="等线"/>
                <a:ea typeface="宋体" panose="02010600030101010101" pitchFamily="2" charset="-122"/>
                <a:cs typeface="Times New Roman" panose="02020603050405020304" pitchFamily="18" charset="0"/>
              </a:rPr>
              <a:t>建设社会主义文化强国。</a:t>
            </a:r>
            <a:endParaRPr lang="zh-CN" altLang="zh-CN" kern="100" dirty="0">
              <a:latin typeface="等线"/>
              <a:ea typeface="等线"/>
              <a:cs typeface="Times New Roman" panose="02020603050405020304" pitchFamily="18" charset="0"/>
            </a:endParaRPr>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3793616"/>
            <a:ext cx="2412460" cy="1381180"/>
          </a:xfrm>
          <a:prstGeom prst="rect">
            <a:avLst/>
          </a:prstGeom>
          <a:ln>
            <a:noFill/>
          </a:ln>
          <a:effectLst>
            <a:softEdge rad="112500"/>
          </a:effectLst>
        </p:spPr>
      </p:pic>
      <p:pic>
        <p:nvPicPr>
          <p:cNvPr id="7" name="图片 6"/>
          <p:cNvPicPr>
            <a:picLocks noChangeAspect="1"/>
          </p:cNvPicPr>
          <p:nvPr/>
        </p:nvPicPr>
        <p:blipFill rotWithShape="1">
          <a:blip r:embed="rId3" cstate="print">
            <a:extLst>
              <a:ext uri="{28A0092B-C50C-407E-A947-70E740481C1C}">
                <a14:useLocalDpi xmlns="" xmlns:a14="http://schemas.microsoft.com/office/drawing/2010/main" val="0"/>
              </a:ext>
            </a:extLst>
          </a:blip>
          <a:srcRect l="20468" t="28914" r="17031" b="31227"/>
          <a:stretch/>
        </p:blipFill>
        <p:spPr>
          <a:xfrm>
            <a:off x="6342433" y="9728"/>
            <a:ext cx="2801565" cy="1006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1840310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1421</Words>
  <Application>Microsoft Office PowerPoint</Application>
  <PresentationFormat>全屏显示(16:9)</PresentationFormat>
  <Paragraphs>173</Paragraphs>
  <Slides>12</Slides>
  <Notes>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1_Office 主题​​</vt:lpstr>
      <vt:lpstr>《文化生活》第一单元“文化与生活”重难点知识</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34</cp:revision>
  <dcterms:created xsi:type="dcterms:W3CDTF">2020-02-01T11:21:51Z</dcterms:created>
  <dcterms:modified xsi:type="dcterms:W3CDTF">2020-02-27T08:44:51Z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