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329" r:id="rId3"/>
    <p:sldId id="330" r:id="rId4"/>
    <p:sldId id="332" r:id="rId5"/>
    <p:sldId id="333" r:id="rId6"/>
    <p:sldId id="334" r:id="rId7"/>
    <p:sldId id="335" r:id="rId8"/>
    <p:sldId id="278" r:id="rId9"/>
    <p:sldId id="348" r:id="rId10"/>
    <p:sldId id="349" r:id="rId11"/>
    <p:sldId id="350" r:id="rId12"/>
    <p:sldId id="351" r:id="rId13"/>
    <p:sldId id="400" r:id="rId14"/>
    <p:sldId id="353" r:id="rId15"/>
    <p:sldId id="354" r:id="rId16"/>
    <p:sldId id="401" r:id="rId17"/>
    <p:sldId id="355" r:id="rId18"/>
    <p:sldId id="352" r:id="rId19"/>
    <p:sldId id="402" r:id="rId20"/>
    <p:sldId id="403" r:id="rId21"/>
    <p:sldId id="361" r:id="rId22"/>
    <p:sldId id="360" r:id="rId23"/>
    <p:sldId id="405" r:id="rId24"/>
    <p:sldId id="406" r:id="rId25"/>
    <p:sldId id="407" r:id="rId26"/>
    <p:sldId id="408" r:id="rId27"/>
    <p:sldId id="409" r:id="rId28"/>
    <p:sldId id="358" r:id="rId29"/>
    <p:sldId id="410" r:id="rId30"/>
    <p:sldId id="413" r:id="rId31"/>
    <p:sldId id="412" r:id="rId32"/>
    <p:sldId id="415" r:id="rId33"/>
    <p:sldId id="398" r:id="rId34"/>
  </p:sldIdLst>
  <p:sldSz cx="9528175" cy="5359400"/>
  <p:notesSz cx="6858000" cy="9144000"/>
  <p:defaultTextStyle>
    <a:defPPr>
      <a:defRPr lang="zh-CN"/>
    </a:defPPr>
    <a:lvl1pPr marL="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1pPr>
    <a:lvl2pPr marL="34798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2pPr>
    <a:lvl3pPr marL="69596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3pPr>
    <a:lvl4pPr marL="104394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4pPr>
    <a:lvl5pPr marL="139255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5pPr>
    <a:lvl6pPr marL="174053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6pPr>
    <a:lvl7pPr marL="208851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7pPr>
    <a:lvl8pPr marL="243649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8pPr>
    <a:lvl9pPr marL="278447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F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9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1314" y="-420"/>
      </p:cViewPr>
      <p:guideLst>
        <p:guide orient="horz" pos="1970"/>
        <p:guide orient="horz" pos="1858"/>
        <p:guide pos="3012"/>
        <p:guide pos="18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9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CE6C-7D12-4367-8E70-794DE029FEEA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96440-F0BF-41AB-AD52-E92AAD722A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69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20688" fontAlgn="base">
              <a:spcBef>
                <a:spcPct val="0"/>
              </a:spcBef>
              <a:spcAft>
                <a:spcPct val="0"/>
              </a:spcAft>
            </a:pPr>
            <a:fld id="{3533811B-4FC2-4229-9E3D-CFFDA1DB3C83}" type="slidenum">
              <a:rPr lang="zh-CN" altLang="en-US"/>
              <a:pPr defTabSz="4206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80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20688" fontAlgn="base">
              <a:spcBef>
                <a:spcPct val="0"/>
              </a:spcBef>
              <a:spcAft>
                <a:spcPct val="0"/>
              </a:spcAft>
            </a:pPr>
            <a:fld id="{B9D6DFFE-B973-4FE1-BE8E-8B864920EF5B}" type="slidenum">
              <a:rPr lang="zh-CN" altLang="en-US"/>
              <a:pPr defTabSz="42068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90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20688" fontAlgn="base">
              <a:spcBef>
                <a:spcPct val="0"/>
              </a:spcBef>
              <a:spcAft>
                <a:spcPct val="0"/>
              </a:spcAft>
            </a:pPr>
            <a:fld id="{9AA30537-707E-4C78-BBF8-859808379616}" type="slidenum">
              <a:rPr lang="zh-CN" altLang="en-US"/>
              <a:pPr defTabSz="42068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00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20688" fontAlgn="base">
              <a:spcBef>
                <a:spcPct val="0"/>
              </a:spcBef>
              <a:spcAft>
                <a:spcPct val="0"/>
              </a:spcAft>
            </a:pPr>
            <a:fld id="{E72BC586-2C0A-4920-97CA-9866D1E82CCA}" type="slidenum">
              <a:rPr lang="zh-CN" altLang="en-US"/>
              <a:pPr defTabSz="42068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10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20688" fontAlgn="base">
              <a:spcBef>
                <a:spcPct val="0"/>
              </a:spcBef>
              <a:spcAft>
                <a:spcPct val="0"/>
              </a:spcAft>
            </a:pPr>
            <a:fld id="{62807933-85F0-49E9-905E-4CC487C2E6AB}" type="slidenum">
              <a:rPr lang="zh-CN" altLang="en-US"/>
              <a:pPr defTabSz="42068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2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20688" fontAlgn="base">
              <a:spcBef>
                <a:spcPct val="0"/>
              </a:spcBef>
              <a:spcAft>
                <a:spcPct val="0"/>
              </a:spcAft>
            </a:pPr>
            <a:fld id="{2C47D707-4F2B-4645-8FB8-ACC4ECF578D5}" type="slidenum">
              <a:rPr lang="zh-CN" altLang="en-US"/>
              <a:pPr defTabSz="420688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022" y="877106"/>
            <a:ext cx="7146131" cy="1865865"/>
          </a:xfrm>
        </p:spPr>
        <p:txBody>
          <a:bodyPr anchor="b"/>
          <a:lstStyle>
            <a:lvl1pPr algn="ctr">
              <a:defRPr sz="46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022" y="2814926"/>
            <a:ext cx="7146131" cy="1293947"/>
          </a:xfrm>
        </p:spPr>
        <p:txBody>
          <a:bodyPr/>
          <a:lstStyle>
            <a:lvl1pPr marL="0" indent="0" algn="ctr">
              <a:buNone/>
              <a:defRPr sz="1875"/>
            </a:lvl1pPr>
            <a:lvl2pPr marL="357505" indent="0" algn="ctr">
              <a:buNone/>
              <a:defRPr sz="1565"/>
            </a:lvl2pPr>
            <a:lvl3pPr marL="714375" indent="0" algn="ctr">
              <a:buNone/>
              <a:defRPr sz="1405"/>
            </a:lvl3pPr>
            <a:lvl4pPr marL="1071880" indent="0" algn="ctr">
              <a:buNone/>
              <a:defRPr sz="1250"/>
            </a:lvl4pPr>
            <a:lvl5pPr marL="1429385" indent="0" algn="ctr">
              <a:buNone/>
              <a:defRPr sz="1250"/>
            </a:lvl5pPr>
            <a:lvl6pPr marL="1786255" indent="0" algn="ctr">
              <a:buNone/>
              <a:defRPr sz="1250"/>
            </a:lvl6pPr>
            <a:lvl7pPr marL="2143760" indent="0" algn="ctr">
              <a:buNone/>
              <a:defRPr sz="1250"/>
            </a:lvl7pPr>
            <a:lvl8pPr marL="2501265" indent="0" algn="ctr">
              <a:buNone/>
              <a:defRPr sz="1250"/>
            </a:lvl8pPr>
            <a:lvl9pPr marL="2858135" indent="0" algn="ctr">
              <a:buNone/>
              <a:defRPr sz="125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8600" y="285338"/>
            <a:ext cx="2054513" cy="45418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062" y="285338"/>
            <a:ext cx="6044436" cy="45418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99" y="1336129"/>
            <a:ext cx="8218051" cy="2229361"/>
          </a:xfrm>
        </p:spPr>
        <p:txBody>
          <a:bodyPr anchor="b"/>
          <a:lstStyle>
            <a:lvl1pPr>
              <a:defRPr sz="46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99" y="3586581"/>
            <a:ext cx="8218051" cy="1172368"/>
          </a:xfrm>
        </p:spPr>
        <p:txBody>
          <a:bodyPr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35750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2pPr>
            <a:lvl3pPr marL="71437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3pPr>
            <a:lvl4pPr marL="107188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42938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178625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14376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50126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285813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062" y="1426692"/>
            <a:ext cx="4049474" cy="340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639" y="1426692"/>
            <a:ext cx="4049474" cy="340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3" y="285339"/>
            <a:ext cx="8218051" cy="103590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304" y="1313798"/>
            <a:ext cx="4030864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04" y="1957670"/>
            <a:ext cx="4030864" cy="287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639" y="1313798"/>
            <a:ext cx="4050715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639" y="1957670"/>
            <a:ext cx="4050715" cy="287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715" y="771655"/>
            <a:ext cx="4823639" cy="3808648"/>
          </a:xfrm>
        </p:spPr>
        <p:txBody>
          <a:bodyPr/>
          <a:lstStyle>
            <a:lvl1pPr>
              <a:defRPr sz="2500"/>
            </a:lvl1pPr>
            <a:lvl2pPr>
              <a:defRPr sz="2190"/>
            </a:lvl2pPr>
            <a:lvl3pPr>
              <a:defRPr sz="1875"/>
            </a:lvl3pPr>
            <a:lvl4pPr>
              <a:defRPr sz="1565"/>
            </a:lvl4pPr>
            <a:lvl5pPr>
              <a:defRPr sz="1565"/>
            </a:lvl5pPr>
            <a:lvl6pPr>
              <a:defRPr sz="1565"/>
            </a:lvl6pPr>
            <a:lvl7pPr>
              <a:defRPr sz="1565"/>
            </a:lvl7pPr>
            <a:lvl8pPr>
              <a:defRPr sz="1565"/>
            </a:lvl8pPr>
            <a:lvl9pPr>
              <a:defRPr sz="15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0715" y="771655"/>
            <a:ext cx="4823639" cy="3808648"/>
          </a:xfrm>
        </p:spPr>
        <p:txBody>
          <a:bodyPr anchor="t"/>
          <a:lstStyle>
            <a:lvl1pPr marL="0" indent="0">
              <a:buNone/>
              <a:defRPr sz="2500"/>
            </a:lvl1pPr>
            <a:lvl2pPr marL="357505" indent="0">
              <a:buNone/>
              <a:defRPr sz="2190"/>
            </a:lvl2pPr>
            <a:lvl3pPr marL="714375" indent="0">
              <a:buNone/>
              <a:defRPr sz="1875"/>
            </a:lvl3pPr>
            <a:lvl4pPr marL="1071880" indent="0">
              <a:buNone/>
              <a:defRPr sz="1565"/>
            </a:lvl4pPr>
            <a:lvl5pPr marL="1429385" indent="0">
              <a:buNone/>
              <a:defRPr sz="1565"/>
            </a:lvl5pPr>
            <a:lvl6pPr marL="1786255" indent="0">
              <a:buNone/>
              <a:defRPr sz="1565"/>
            </a:lvl6pPr>
            <a:lvl7pPr marL="2143760" indent="0">
              <a:buNone/>
              <a:defRPr sz="1565"/>
            </a:lvl7pPr>
            <a:lvl8pPr marL="2501265" indent="0">
              <a:buNone/>
              <a:defRPr sz="1565"/>
            </a:lvl8pPr>
            <a:lvl9pPr marL="2858135" indent="0">
              <a:buNone/>
              <a:defRPr sz="156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062" y="285339"/>
            <a:ext cx="8218051" cy="1035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62" y="1426692"/>
            <a:ext cx="8218051" cy="340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062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6208" y="4967370"/>
            <a:ext cx="321575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9274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14375" rtl="0" eaLnBrk="1" latinLnBrk="0" hangingPunct="1">
        <a:lnSpc>
          <a:spcPct val="90000"/>
        </a:lnSpc>
        <a:spcBef>
          <a:spcPct val="0"/>
        </a:spcBef>
        <a:buNone/>
        <a:defRPr sz="34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435" indent="-178435" algn="l" defTabSz="7143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90" kern="1200">
          <a:solidFill>
            <a:schemeClr val="tx1"/>
          </a:solidFill>
          <a:latin typeface="+mn-lt"/>
          <a:ea typeface="+mn-ea"/>
          <a:cs typeface="+mn-cs"/>
        </a:defRPr>
      </a:lvl1pPr>
      <a:lvl2pPr marL="53594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89344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3pPr>
      <a:lvl4pPr marL="125031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60782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96532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32219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67970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303720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3pPr>
      <a:lvl4pPr marL="107188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42938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78625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14376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50126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85813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94313" y="2223092"/>
            <a:ext cx="48469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学段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：高中</a:t>
            </a:r>
            <a:endParaRPr lang="zh-CN" altLang="en-US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：历史</a:t>
            </a:r>
            <a:endParaRPr lang="zh-CN" altLang="en-US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：高三</a:t>
            </a:r>
            <a:endParaRPr lang="zh-CN" altLang="en-US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岳麓版教材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朝阳高三目标教材</a:t>
            </a:r>
            <a:endParaRPr lang="zh-CN" altLang="en-US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：黄冈中学北京朝阳学校</a:t>
            </a:r>
            <a:endParaRPr lang="zh-CN" altLang="en-US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：魏英</a:t>
            </a:r>
            <a:endParaRPr lang="en-US" altLang="zh-CN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6839435" y="3478013"/>
            <a:ext cx="1705221" cy="1517615"/>
          </a:xfrm>
          <a:prstGeom prst="rect">
            <a:avLst/>
          </a:prstGeom>
        </p:spPr>
      </p:pic>
      <p:pic>
        <p:nvPicPr>
          <p:cNvPr id="2" name="图片 1" descr="111 (2)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855" y="199390"/>
            <a:ext cx="5489575" cy="6832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7350" y="871789"/>
            <a:ext cx="8824524" cy="1193462"/>
          </a:xfrm>
          <a:prstGeom prst="rect">
            <a:avLst/>
          </a:prstGeom>
        </p:spPr>
        <p:txBody>
          <a:bodyPr lIns="91436" tIns="45717" rIns="91436" bIns="45717">
            <a:spAutoFit/>
          </a:bodyPr>
          <a:lstStyle/>
          <a:p>
            <a:pPr defTabSz="695923">
              <a:lnSpc>
                <a:spcPct val="150000"/>
              </a:lnSpc>
              <a:defRPr/>
            </a:pPr>
            <a:r>
              <a:rPr lang="zh-CN" altLang="en-US" sz="2300" dirty="0">
                <a:latin typeface="楷体" pitchFamily="49" charset="-122"/>
                <a:ea typeface="楷体" pitchFamily="49" charset="-122"/>
              </a:rPr>
              <a:t>通史体例中国古代史</a:t>
            </a:r>
            <a:r>
              <a:rPr lang="zh-CN" altLang="en-US" sz="2300" dirty="0" smtClean="0">
                <a:latin typeface="楷体" pitchFamily="49" charset="-122"/>
                <a:ea typeface="楷体" pitchFamily="49" charset="-122"/>
              </a:rPr>
              <a:t>复习</a:t>
            </a:r>
            <a:endParaRPr lang="en-US" altLang="zh-CN" sz="2300" dirty="0" smtClean="0">
              <a:latin typeface="楷体" pitchFamily="49" charset="-122"/>
              <a:ea typeface="楷体" pitchFamily="49" charset="-122"/>
            </a:endParaRPr>
          </a:p>
          <a:p>
            <a:pPr defTabSz="695923">
              <a:lnSpc>
                <a:spcPct val="150000"/>
              </a:lnSpc>
              <a:defRPr/>
            </a:pPr>
            <a:r>
              <a:rPr lang="en-US" altLang="zh-CN" sz="2300" dirty="0" smtClean="0">
                <a:latin typeface="楷体" pitchFamily="49" charset="-122"/>
                <a:ea typeface="楷体" pitchFamily="49" charset="-122"/>
              </a:rPr>
              <a:t>          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第六讲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明清时期的政治</a:t>
            </a:r>
            <a:endParaRPr lang="zh-CN" altLang="en-US" sz="4500" spc="2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8502" y="147633"/>
            <a:ext cx="8826099" cy="14068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460" tIns="35730" rIns="71460" bIns="35730" anchor="ctr"/>
          <a:lstStyle/>
          <a:p>
            <a:pPr algn="ctr">
              <a:defRPr/>
            </a:pPr>
            <a:r>
              <a:rPr lang="zh-CN" altLang="en-US" sz="3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明清</a:t>
            </a:r>
            <a:r>
              <a:rPr lang="zh-CN" altLang="en-US" sz="3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时期（鸦片战争前） </a:t>
            </a:r>
            <a:r>
              <a:rPr lang="zh-CN" altLang="en-US" sz="19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1368</a:t>
            </a:r>
            <a:r>
              <a:rPr lang="zh-CN" altLang="en-US" sz="1900" b="1" dirty="0">
                <a:solidFill>
                  <a:schemeClr val="tx1"/>
                </a:solidFill>
                <a:latin typeface="微软雅黑" pitchFamily="34" charset="-122"/>
                <a:ea typeface="黑体" pitchFamily="49" charset="-122"/>
              </a:rPr>
              <a:t>～</a:t>
            </a:r>
            <a:r>
              <a:rPr lang="zh-CN" altLang="en-US" sz="19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1840年</a:t>
            </a:r>
          </a:p>
        </p:txBody>
      </p:sp>
      <p:sp>
        <p:nvSpPr>
          <p:cNvPr id="5" name="文本框 14"/>
          <p:cNvSpPr txBox="1"/>
          <p:nvPr/>
        </p:nvSpPr>
        <p:spPr>
          <a:xfrm>
            <a:off x="0" y="2051956"/>
            <a:ext cx="9528175" cy="21034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1460" tIns="35730" rIns="71460" bIns="3573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200" kern="1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政治</a:t>
            </a:r>
            <a:r>
              <a:rPr lang="zh-CN" altLang="en-US" sz="2200" kern="1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线索</a:t>
            </a:r>
            <a:r>
              <a:rPr lang="zh-CN" altLang="zh-CN" sz="2200" kern="1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endParaRPr lang="en-US" altLang="zh-CN" sz="2200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200" kern="1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zh-CN" sz="2200" kern="1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君主专制</a:t>
            </a:r>
            <a:r>
              <a:rPr lang="zh-CN" altLang="zh-CN" sz="2200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得到空前的加强</a:t>
            </a:r>
            <a:endParaRPr lang="en-US" altLang="zh-CN" sz="2200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200" kern="1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zh-CN" sz="2200" kern="1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统一</a:t>
            </a:r>
            <a:r>
              <a:rPr lang="zh-CN" altLang="zh-CN" sz="2200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多民族国家日趋巩固；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200" kern="1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考点：</a:t>
            </a:r>
            <a:r>
              <a:rPr lang="zh-CN" altLang="zh-CN" sz="2200" kern="1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明朝</a:t>
            </a:r>
            <a:r>
              <a:rPr lang="zh-CN" altLang="zh-CN" sz="2200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废丞相，设内阁；清朝设立军机处，封建制度日趋</a:t>
            </a:r>
            <a:r>
              <a:rPr lang="zh-CN" altLang="zh-CN" sz="2200" kern="1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衰落</a:t>
            </a:r>
            <a:r>
              <a:rPr lang="zh-CN" altLang="en-US" sz="2200" kern="1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；康熙</a:t>
            </a:r>
            <a:r>
              <a:rPr lang="zh-CN" altLang="zh-CN" sz="2200" kern="1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lang="zh-CN" altLang="zh-CN" sz="2200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143" y="798286"/>
            <a:ext cx="735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一  明朝的建立及迁都问题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5709" y="861638"/>
            <a:ext cx="3722461" cy="33961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1460" tIns="35730" rIns="71460" bIns="35730">
            <a:spAutoFit/>
          </a:bodyPr>
          <a:lstStyle/>
          <a:p>
            <a:pPr>
              <a:defRPr/>
            </a:pPr>
            <a:r>
              <a:rPr lang="en-US" altLang="zh-CN" sz="2400" b="1" dirty="0"/>
              <a:t>      1351</a:t>
            </a:r>
            <a:r>
              <a:rPr lang="zh-CN" altLang="en-US" sz="2400" b="1" dirty="0"/>
              <a:t>年，元朝爆发农民起义，动乱波及全国。佃农出身的起义将领朱元璋势力逐渐强大，统一了南方。</a:t>
            </a:r>
            <a:r>
              <a:rPr lang="en-US" altLang="zh-CN" sz="2400" b="1" dirty="0"/>
              <a:t>1368</a:t>
            </a:r>
            <a:r>
              <a:rPr lang="zh-CN" altLang="en-US" sz="2400" b="1" dirty="0"/>
              <a:t>年，朱元璋称帝，定都应天</a:t>
            </a:r>
            <a:r>
              <a:rPr lang="zh-CN" altLang="en-US" sz="2400" b="1" dirty="0" smtClean="0"/>
              <a:t>府，国</a:t>
            </a:r>
            <a:r>
              <a:rPr lang="zh-CN" altLang="en-US" sz="2400" b="1" dirty="0"/>
              <a:t>号大明。朱元璋就是明太祖。同年，明军北伐，攻占大都，推翻了元朝。</a:t>
            </a:r>
          </a:p>
        </p:txBody>
      </p:sp>
      <p:pic>
        <p:nvPicPr>
          <p:cNvPr id="7" name="Picture 3" descr="tim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4528458" y="841829"/>
            <a:ext cx="4325257" cy="341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ldwnote\Desktop\捕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03200"/>
            <a:ext cx="9528175" cy="140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241511"/>
            <a:ext cx="9528175" cy="37346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460" tIns="35730" rIns="71460" bIns="35730" anchor="ctr">
            <a:spAutoFit/>
          </a:bodyPr>
          <a:lstStyle/>
          <a:p>
            <a:pPr indent="148876" eaLnBrk="0" hangingPunct="0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迁都问题</a:t>
            </a:r>
            <a:endParaRPr lang="en-US" altLang="zh-CN" sz="1400" b="1" dirty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indent="148876" eaLnBrk="0" hangingPunct="0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材料一</a:t>
            </a:r>
            <a:r>
              <a:rPr lang="zh-CN" altLang="en-US" sz="1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：上（明太祖）召诸老臣问以建都之地。或言关中险固，天府之国，或言洛阳天地之中，四方朝贡道里适均，汴梁亦宋之旧京；又言北平元之宫室完备，就之可省民力。上曰：</a:t>
            </a:r>
            <a:r>
              <a:rPr lang="zh-CN" altLang="en-US" sz="1400" dirty="0">
                <a:solidFill>
                  <a:schemeClr val="tx1"/>
                </a:solidFill>
                <a:latin typeface="Arial" pitchFamily="34" charset="0"/>
                <a:ea typeface="楷体" pitchFamily="49" charset="-122"/>
                <a:cs typeface="宋体" pitchFamily="2" charset="-122"/>
              </a:rPr>
              <a:t>“</a:t>
            </a:r>
            <a:r>
              <a:rPr lang="zh-CN" altLang="en-US" sz="1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所言皆善，惟时有不同耳。长安、洛阳、汴京，实周、秦、汉、魏、唐、宋所建国。但平定之初，民力未苏息，夫若建都于彼，供给力役悉依江南，重劳其民。若就北平，要之宫室不能无更亦未易也。今建业长江天堑，龙蹯虎踞，江南形胜之地，真足立国</a:t>
            </a:r>
            <a:r>
              <a:rPr lang="zh-CN" altLang="zh-CN" sz="1400" dirty="0">
                <a:solidFill>
                  <a:schemeClr val="tx1"/>
                </a:solidFill>
                <a:latin typeface="Arial" pitchFamily="34" charset="0"/>
                <a:ea typeface="楷体" pitchFamily="49" charset="-122"/>
                <a:cs typeface="宋体" pitchFamily="2" charset="-122"/>
              </a:rPr>
              <a:t>……”</a:t>
            </a:r>
            <a:r>
              <a:rPr lang="zh-CN" altLang="en-US" sz="1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群臣称善</a:t>
            </a:r>
            <a:r>
              <a:rPr lang="zh-CN" altLang="en-US" sz="1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。</a:t>
            </a:r>
            <a:endParaRPr lang="en-US" altLang="zh-CN" sz="1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indent="148876" eaLnBrk="0" hangingPunct="0">
              <a:defRPr/>
            </a:pPr>
            <a:r>
              <a:rPr lang="en-US" altLang="zh-CN" sz="1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                                                                                    --《</a:t>
            </a:r>
            <a:r>
              <a:rPr lang="zh-CN" altLang="en-US" sz="1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明代典则</a:t>
            </a:r>
            <a:r>
              <a:rPr lang="en-US" altLang="zh-CN" sz="1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》</a:t>
            </a:r>
            <a:endParaRPr lang="en-US" altLang="zh-CN" sz="1400" dirty="0">
              <a:solidFill>
                <a:schemeClr val="tx1"/>
              </a:solidFill>
              <a:latin typeface="Arial" pitchFamily="34" charset="0"/>
              <a:ea typeface="楷体" pitchFamily="49" charset="-122"/>
              <a:cs typeface="宋体" pitchFamily="2" charset="-122"/>
            </a:endParaRPr>
          </a:p>
          <a:p>
            <a:pPr indent="148876" eaLnBrk="0" hangingPunct="0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材料二</a:t>
            </a:r>
            <a:r>
              <a:rPr lang="zh-CN" altLang="en-US" sz="1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：自古建立都邑，率在北上不止我朝（明朝），而我朝近敌为甚。</a:t>
            </a: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楷体" pitchFamily="49" charset="-122"/>
                <a:cs typeface="宋体" pitchFamily="2" charset="-122"/>
              </a:rPr>
              <a:t>……</a:t>
            </a:r>
            <a:r>
              <a:rPr lang="zh-CN" altLang="en-US" sz="1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我朝定鼎燕京，东北去辽阳尚可数日，去渔阳百里耳。西北去云中尚可数日，去上谷亦仅倍渔阳耳，近敌便则常时封殖（巡逻）者尤勤。常时封殖别日规画措置尤亟，是故去敌之近，制敌之便，莫有如今日者也</a:t>
            </a:r>
            <a:r>
              <a:rPr lang="zh-CN" altLang="en-US" sz="1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。</a:t>
            </a:r>
            <a:endParaRPr lang="en-US" altLang="zh-CN" sz="1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indent="148876" eaLnBrk="0" hangingPunct="0">
              <a:defRPr/>
            </a:pPr>
            <a:endParaRPr lang="en-US" altLang="zh-CN" sz="1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indent="148876" eaLnBrk="0" hangingPunct="0">
              <a:defRPr/>
            </a:pPr>
            <a:endParaRPr lang="zh-CN" altLang="en-US" sz="1400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宋体" pitchFamily="2" charset="-122"/>
            </a:endParaRPr>
          </a:p>
          <a:p>
            <a:pPr indent="148876" eaLnBrk="0" hangingPunct="0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）材料一中，明太祖君臣定都之议主要基于哪些考虑？文中的</a:t>
            </a: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“</a:t>
            </a: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汴京</a:t>
            </a: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”</a:t>
            </a: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“</a:t>
            </a: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建业</a:t>
            </a: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”</a:t>
            </a: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分别指哪里？为什么对定都</a:t>
            </a:r>
            <a:r>
              <a:rPr lang="zh-CN" altLang="en-US" sz="1400" b="1" dirty="0" smtClean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“</a:t>
            </a:r>
            <a:r>
              <a:rPr lang="zh-CN" altLang="en-US" sz="1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建</a:t>
            </a:r>
            <a:endParaRPr lang="en-US" altLang="zh-CN" sz="1400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indent="148876" eaLnBrk="0" hangingPunct="0">
              <a:defRPr/>
            </a:pPr>
            <a:r>
              <a:rPr lang="en-US" altLang="zh-CN" sz="1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1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业</a:t>
            </a:r>
            <a:r>
              <a:rPr lang="zh-CN" altLang="en-US" sz="1400" b="1" dirty="0" smtClean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”</a:t>
            </a: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都一致</a:t>
            </a: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“</a:t>
            </a: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称善</a:t>
            </a: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”</a:t>
            </a: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？</a:t>
            </a:r>
            <a:endParaRPr lang="zh-CN" altLang="en-US" sz="1400" b="1" dirty="0">
              <a:solidFill>
                <a:schemeClr val="tx1"/>
              </a:solidFill>
              <a:latin typeface="Arial" pitchFamily="34" charset="0"/>
            </a:endParaRPr>
          </a:p>
          <a:p>
            <a:pPr indent="148876" eaLnBrk="0" hangingPunct="0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）　材料二中认为</a:t>
            </a: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“</a:t>
            </a: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定鼎燕京</a:t>
            </a: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”</a:t>
            </a: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基于何种考虑？是否做到</a:t>
            </a: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“</a:t>
            </a: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日规画措置</a:t>
            </a: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”</a:t>
            </a: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和取得</a:t>
            </a: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“</a:t>
            </a: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制敌之便</a:t>
            </a: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”</a:t>
            </a: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的优势？</a:t>
            </a:r>
            <a:endParaRPr lang="zh-CN" altLang="en-US" sz="1400" b="1" dirty="0">
              <a:solidFill>
                <a:schemeClr val="tx1"/>
              </a:solidFill>
              <a:latin typeface="Arial" pitchFamily="34" charset="0"/>
            </a:endParaRPr>
          </a:p>
          <a:p>
            <a:pPr indent="148876" eaLnBrk="0" hangingPunct="0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）材料一和材料二关于定都的考虑根本出发点是否一致？为什么？试简评定都之议。</a:t>
            </a:r>
            <a:endParaRPr lang="zh-CN" altLang="en-US" sz="1400" b="1" dirty="0">
              <a:solidFill>
                <a:schemeClr val="tx1"/>
              </a:solidFill>
              <a:latin typeface="Arial" pitchFamily="34" charset="0"/>
            </a:endParaRPr>
          </a:p>
          <a:p>
            <a:pPr indent="148876" eaLnBrk="0" hangingPunct="0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）上</a:t>
            </a: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“</a:t>
            </a: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否定</a:t>
            </a: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”“</a:t>
            </a: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诸老臣</a:t>
            </a: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”</a:t>
            </a:r>
            <a:r>
              <a:rPr lang="zh-CN" altLang="en-US" sz="1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意见的主要理由是什么</a:t>
            </a:r>
            <a:endParaRPr lang="zh-CN" altLang="en-US" sz="1400" b="1" dirty="0">
              <a:solidFill>
                <a:schemeClr val="tx1"/>
              </a:solidFill>
              <a:latin typeface="Arial" pitchFamily="34" charset="0"/>
            </a:endParaRPr>
          </a:p>
          <a:p>
            <a:pPr indent="148876" eaLnBrk="0" hangingPunct="0">
              <a:defRPr/>
            </a:pPr>
            <a:endParaRPr lang="zh-CN" alt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ldwnote\Desktop\捕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528175" cy="140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738326"/>
            <a:ext cx="9528175" cy="25959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460" tIns="35730" rIns="71460" bIns="35730" anchor="ctr">
            <a:spAutoFit/>
          </a:bodyPr>
          <a:lstStyle/>
          <a:p>
            <a:pPr indent="148876" eaLnBrk="0" hangingPunct="0">
              <a:defRPr/>
            </a:pPr>
            <a:r>
              <a:rPr lang="zh-CN" altLang="en-US" sz="1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迁都</a:t>
            </a:r>
            <a:r>
              <a:rPr lang="zh-CN" altLang="en-US" sz="1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问题</a:t>
            </a:r>
            <a:r>
              <a:rPr lang="zh-CN" altLang="en-US" sz="1600" b="1" dirty="0" smtClean="0">
                <a:solidFill>
                  <a:srgbClr val="002060"/>
                </a:solidFill>
                <a:latin typeface="Arial" pitchFamily="34" charset="0"/>
              </a:rPr>
              <a:t>参考答案</a:t>
            </a:r>
            <a:r>
              <a:rPr lang="zh-CN" altLang="en-US" sz="1600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endParaRPr lang="en-US" altLang="zh-CN" sz="1600" dirty="0" smtClean="0">
              <a:solidFill>
                <a:srgbClr val="002060"/>
              </a:solidFill>
              <a:latin typeface="Arial" pitchFamily="34" charset="0"/>
            </a:endParaRPr>
          </a:p>
          <a:p>
            <a:pPr indent="148876" eaLnBrk="0" hangingPunct="0">
              <a:defRPr/>
            </a:pPr>
            <a:r>
              <a:rPr lang="zh-CN" altLang="en-US" sz="1600" dirty="0" smtClean="0">
                <a:solidFill>
                  <a:srgbClr val="002060"/>
                </a:solidFill>
                <a:latin typeface="Arial" pitchFamily="34" charset="0"/>
              </a:rPr>
              <a:t>（</a:t>
            </a:r>
            <a:r>
              <a:rPr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>
                <a:solidFill>
                  <a:srgbClr val="002060"/>
                </a:solidFill>
                <a:latin typeface="Arial" pitchFamily="34" charset="0"/>
              </a:rPr>
              <a:t>）内忧外患有险可凭，物资供给方便，地理位置居中，可用旧都节省民力。汴京指开封，建业指南京。当时已定都南京，地理位置险要，又处于经济中心地带，符合“可省民力”这条主要考虑</a:t>
            </a:r>
            <a:r>
              <a:rPr lang="zh-CN" altLang="en-US" sz="1600" dirty="0" smtClean="0">
                <a:solidFill>
                  <a:srgbClr val="002060"/>
                </a:solidFill>
                <a:latin typeface="Arial" pitchFamily="34" charset="0"/>
              </a:rPr>
              <a:t>。</a:t>
            </a:r>
            <a:endParaRPr lang="en-US" altLang="zh-CN" sz="1600" dirty="0" smtClean="0">
              <a:solidFill>
                <a:srgbClr val="002060"/>
              </a:solidFill>
              <a:latin typeface="Arial" pitchFamily="34" charset="0"/>
            </a:endParaRPr>
          </a:p>
          <a:p>
            <a:pPr indent="148876" eaLnBrk="0" hangingPunct="0">
              <a:defRPr/>
            </a:pPr>
            <a:r>
              <a:rPr lang="zh-CN" altLang="en-US" sz="1600" dirty="0" smtClean="0">
                <a:solidFill>
                  <a:srgbClr val="002060"/>
                </a:solidFill>
                <a:latin typeface="Arial" pitchFamily="34" charset="0"/>
              </a:rPr>
              <a:t>（</a:t>
            </a:r>
            <a:r>
              <a:rPr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solidFill>
                  <a:srgbClr val="002060"/>
                </a:solidFill>
                <a:latin typeface="Arial" pitchFamily="34" charset="0"/>
              </a:rPr>
              <a:t>）加强对蒙古贵族南下的军事防御力量。明政府花近</a:t>
            </a:r>
            <a:r>
              <a:rPr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sz="1600" dirty="0">
                <a:solidFill>
                  <a:srgbClr val="002060"/>
                </a:solidFill>
                <a:latin typeface="Arial" pitchFamily="34" charset="0"/>
              </a:rPr>
              <a:t>年时间修筑万里长城，但未能十分有效地抵御蒙古南下。</a:t>
            </a:r>
          </a:p>
          <a:p>
            <a:pPr indent="148876" eaLnBrk="0" hangingPunct="0">
              <a:defRPr/>
            </a:pPr>
            <a:r>
              <a:rPr lang="zh-CN" altLang="en-US" sz="1600" dirty="0">
                <a:solidFill>
                  <a:srgbClr val="002060"/>
                </a:solidFill>
                <a:latin typeface="Arial" pitchFamily="34" charset="0"/>
              </a:rPr>
              <a:t>（</a:t>
            </a:r>
            <a:r>
              <a:rPr lang="en-US" altLang="zh-CN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>
                <a:solidFill>
                  <a:srgbClr val="002060"/>
                </a:solidFill>
                <a:latin typeface="Arial" pitchFamily="34" charset="0"/>
              </a:rPr>
              <a:t>）一致。都旨在确保明朝统治长期稳固。把定都看作王朝兴亡的大事无疑是正确的，明太祖把节省民力放在重要位置考虑，值得称道。但国家长治久安，更需统治阶级励精图治，做不到这点，定都之议终属徒劳。</a:t>
            </a:r>
          </a:p>
          <a:p>
            <a:pPr indent="148876" eaLnBrk="0" hangingPunct="0">
              <a:defRPr/>
            </a:pPr>
            <a:r>
              <a:rPr lang="zh-CN" altLang="en-US" sz="1600" dirty="0">
                <a:solidFill>
                  <a:srgbClr val="002060"/>
                </a:solidFill>
                <a:latin typeface="Arial" pitchFamily="34" charset="0"/>
              </a:rPr>
              <a:t>（</a:t>
            </a:r>
            <a:r>
              <a:rPr lang="en-US" altLang="zh-CN" sz="1600" dirty="0">
                <a:solidFill>
                  <a:srgbClr val="002060"/>
                </a:solidFill>
                <a:latin typeface="Arial" pitchFamily="34" charset="0"/>
              </a:rPr>
              <a:t>4</a:t>
            </a:r>
            <a:r>
              <a:rPr lang="zh-CN" altLang="en-US" sz="1600" dirty="0">
                <a:solidFill>
                  <a:srgbClr val="002060"/>
                </a:solidFill>
                <a:latin typeface="Arial" pitchFamily="34" charset="0"/>
              </a:rPr>
              <a:t>）天下初定，北方需要休养生息，南方自然条件好，经济条件好，供给方便</a:t>
            </a:r>
          </a:p>
          <a:p>
            <a:pPr indent="148876" eaLnBrk="0" hangingPunct="0">
              <a:defRPr/>
            </a:pPr>
            <a:endParaRPr lang="zh-CN" altLang="en-US" sz="18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ldwnote\Desktop\捕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17714"/>
            <a:ext cx="9528175" cy="140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253452"/>
            <a:ext cx="9528175" cy="37962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002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71460" tIns="35730" rIns="71460" bIns="35730" anchor="ctr">
            <a:spAutoFit/>
          </a:bodyPr>
          <a:lstStyle/>
          <a:p>
            <a:pPr>
              <a:defRPr/>
            </a:pPr>
            <a:r>
              <a:rPr lang="en-US" altLang="zh-CN" sz="2200" b="1" dirty="0" smtClean="0">
                <a:solidFill>
                  <a:schemeClr val="tx1"/>
                </a:solidFill>
              </a:rPr>
              <a:t>       </a:t>
            </a:r>
            <a:r>
              <a:rPr lang="zh-CN" altLang="zh-CN" sz="2200" b="1" dirty="0" smtClean="0">
                <a:solidFill>
                  <a:schemeClr val="tx1"/>
                </a:solidFill>
              </a:rPr>
              <a:t>（</a:t>
            </a:r>
            <a:r>
              <a:rPr lang="en-US" altLang="zh-CN" sz="2200" b="1" dirty="0">
                <a:solidFill>
                  <a:schemeClr val="tx1"/>
                </a:solidFill>
              </a:rPr>
              <a:t>2015</a:t>
            </a:r>
            <a:r>
              <a:rPr lang="zh-CN" altLang="zh-CN" sz="2200" b="1" dirty="0">
                <a:solidFill>
                  <a:schemeClr val="tx1"/>
                </a:solidFill>
              </a:rPr>
              <a:t>全国</a:t>
            </a:r>
            <a:r>
              <a:rPr lang="en-US" altLang="zh-CN" sz="2200" b="1" dirty="0">
                <a:solidFill>
                  <a:schemeClr val="tx1"/>
                </a:solidFill>
              </a:rPr>
              <a:t>2</a:t>
            </a:r>
            <a:r>
              <a:rPr lang="zh-CN" altLang="zh-CN" sz="2200" b="1" dirty="0" smtClean="0">
                <a:solidFill>
                  <a:schemeClr val="tx1"/>
                </a:solidFill>
              </a:rPr>
              <a:t>）</a:t>
            </a:r>
            <a:endParaRPr lang="en-US" altLang="zh-CN" sz="22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zh-CN" sz="2200" b="1" dirty="0" smtClean="0">
                <a:solidFill>
                  <a:schemeClr val="tx1"/>
                </a:solidFill>
              </a:rPr>
              <a:t>          </a:t>
            </a:r>
            <a:r>
              <a:rPr lang="zh-CN" altLang="zh-CN" sz="2200" dirty="0" smtClean="0">
                <a:solidFill>
                  <a:schemeClr val="tx1"/>
                </a:solidFill>
              </a:rPr>
              <a:t>明成祖</a:t>
            </a:r>
            <a:r>
              <a:rPr lang="zh-CN" altLang="zh-CN" sz="2200" dirty="0">
                <a:solidFill>
                  <a:schemeClr val="tx1"/>
                </a:solidFill>
              </a:rPr>
              <a:t>朱棣认为，北京“山川形胜，足</a:t>
            </a:r>
            <a:r>
              <a:rPr lang="en-US" altLang="zh-CN" sz="2200" dirty="0">
                <a:solidFill>
                  <a:schemeClr val="tx1"/>
                </a:solidFill>
              </a:rPr>
              <a:t> </a:t>
            </a:r>
            <a:r>
              <a:rPr lang="zh-CN" altLang="zh-CN" sz="2200" dirty="0">
                <a:solidFill>
                  <a:schemeClr val="tx1"/>
                </a:solidFill>
              </a:rPr>
              <a:t>以控四夷，制天下</a:t>
            </a:r>
            <a:r>
              <a:rPr lang="zh-CN" altLang="zh-CN" sz="2200" dirty="0" smtClean="0">
                <a:solidFill>
                  <a:schemeClr val="tx1"/>
                </a:solidFill>
              </a:rPr>
              <a:t>”</a:t>
            </a:r>
            <a:r>
              <a:rPr lang="zh-CN" altLang="en-US" sz="2200" dirty="0" smtClean="0">
                <a:solidFill>
                  <a:schemeClr val="tx1"/>
                </a:solidFill>
              </a:rPr>
              <a:t>，</a:t>
            </a:r>
            <a:r>
              <a:rPr lang="zh-CN" altLang="zh-CN" sz="2200" dirty="0" smtClean="0">
                <a:solidFill>
                  <a:schemeClr val="tx1"/>
                </a:solidFill>
              </a:rPr>
              <a:t>将都城</a:t>
            </a:r>
            <a:r>
              <a:rPr lang="en-US" altLang="zh-CN" sz="2200" dirty="0" smtClean="0">
                <a:solidFill>
                  <a:schemeClr val="tx1"/>
                </a:solidFill>
              </a:rPr>
              <a:t>    </a:t>
            </a:r>
          </a:p>
          <a:p>
            <a:pPr>
              <a:defRPr/>
            </a:pPr>
            <a:r>
              <a:rPr lang="en-US" altLang="zh-CN" sz="2200" dirty="0" smtClean="0">
                <a:solidFill>
                  <a:schemeClr val="tx1"/>
                </a:solidFill>
              </a:rPr>
              <a:t>     </a:t>
            </a:r>
            <a:r>
              <a:rPr lang="zh-CN" altLang="zh-CN" sz="2200" dirty="0" smtClean="0">
                <a:solidFill>
                  <a:schemeClr val="tx1"/>
                </a:solidFill>
              </a:rPr>
              <a:t>从南京</a:t>
            </a:r>
            <a:r>
              <a:rPr lang="zh-CN" altLang="zh-CN" sz="2200" dirty="0">
                <a:solidFill>
                  <a:schemeClr val="tx1"/>
                </a:solidFill>
              </a:rPr>
              <a:t>迁至北京。这一举措客观上</a:t>
            </a:r>
          </a:p>
          <a:p>
            <a:pPr>
              <a:defRPr/>
            </a:pPr>
            <a:r>
              <a:rPr lang="en-US" altLang="zh-CN" sz="2200" dirty="0" smtClean="0">
                <a:solidFill>
                  <a:schemeClr val="tx1"/>
                </a:solidFill>
              </a:rPr>
              <a:t>          A</a:t>
            </a:r>
            <a:r>
              <a:rPr lang="zh-CN" altLang="zh-CN" sz="2200" dirty="0">
                <a:solidFill>
                  <a:schemeClr val="tx1"/>
                </a:solidFill>
              </a:rPr>
              <a:t>推动了国家政治统一的</a:t>
            </a:r>
            <a:r>
              <a:rPr lang="zh-CN" altLang="zh-CN" sz="2200" dirty="0" smtClean="0">
                <a:solidFill>
                  <a:schemeClr val="tx1"/>
                </a:solidFill>
              </a:rPr>
              <a:t>进程</a:t>
            </a:r>
            <a:r>
              <a:rPr lang="en-US" altLang="zh-CN" sz="2200" dirty="0" smtClean="0">
                <a:solidFill>
                  <a:schemeClr val="tx1"/>
                </a:solidFill>
              </a:rPr>
              <a:t>      </a:t>
            </a:r>
            <a:r>
              <a:rPr lang="zh-CN" altLang="zh-CN" sz="2200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</a:rPr>
              <a:t>   B</a:t>
            </a:r>
            <a:r>
              <a:rPr lang="zh-CN" altLang="zh-CN" sz="2200" dirty="0" smtClean="0">
                <a:solidFill>
                  <a:schemeClr val="tx1"/>
                </a:solidFill>
              </a:rPr>
              <a:t>促进了跨区域贸易的繁荣 </a:t>
            </a:r>
            <a:endParaRPr lang="en-US" altLang="zh-CN" sz="2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zh-CN" sz="2200" dirty="0" smtClean="0">
                <a:solidFill>
                  <a:schemeClr val="tx1"/>
                </a:solidFill>
              </a:rPr>
              <a:t>          C</a:t>
            </a:r>
            <a:r>
              <a:rPr lang="zh-CN" altLang="zh-CN" sz="2200" dirty="0">
                <a:solidFill>
                  <a:schemeClr val="tx1"/>
                </a:solidFill>
              </a:rPr>
              <a:t>抑制了区域性商帮的形成 </a:t>
            </a:r>
            <a:r>
              <a:rPr lang="en-US" altLang="zh-CN" sz="2200" dirty="0" smtClean="0">
                <a:solidFill>
                  <a:schemeClr val="tx1"/>
                </a:solidFill>
              </a:rPr>
              <a:t>              D</a:t>
            </a:r>
            <a:r>
              <a:rPr lang="zh-CN" altLang="zh-CN" sz="2200" dirty="0">
                <a:solidFill>
                  <a:schemeClr val="tx1"/>
                </a:solidFill>
              </a:rPr>
              <a:t>改变了南北经济文化格局</a:t>
            </a:r>
            <a:endParaRPr lang="en-US" altLang="zh-CN" sz="22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CN" sz="2200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zh-CN" sz="2200" b="1" dirty="0" smtClean="0">
                <a:solidFill>
                  <a:srgbClr val="FF0000"/>
                </a:solidFill>
              </a:rPr>
              <a:t>       </a:t>
            </a:r>
            <a:r>
              <a:rPr lang="zh-CN" altLang="en-US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备注：</a:t>
            </a:r>
            <a:r>
              <a:rPr lang="zh-CN" altLang="zh-CN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明成祖</a:t>
            </a:r>
            <a:r>
              <a:rPr lang="zh-CN" altLang="zh-CN" sz="2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迁都北京使得国家的政治文化中心逐渐转移到北京</a:t>
            </a:r>
            <a:r>
              <a:rPr lang="zh-CN" altLang="zh-CN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</a:t>
            </a:r>
            <a:endParaRPr lang="en-US" altLang="zh-CN" sz="2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这</a:t>
            </a:r>
            <a:r>
              <a:rPr lang="zh-CN" altLang="zh-CN" sz="2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使得经济发达的南方要为北方的政治中心提供援助，因此促进了南北</a:t>
            </a:r>
            <a:r>
              <a:rPr lang="zh-CN" altLang="zh-CN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的</a:t>
            </a:r>
            <a:endParaRPr lang="en-US" altLang="zh-CN" sz="2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交流。</a:t>
            </a:r>
            <a:r>
              <a:rPr lang="zh-CN" altLang="en-US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22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en-US" altLang="zh-CN" sz="2200" b="1" dirty="0">
              <a:solidFill>
                <a:schemeClr val="tx1"/>
              </a:solidFill>
            </a:endParaRPr>
          </a:p>
          <a:p>
            <a:pPr>
              <a:defRPr/>
            </a:pPr>
            <a:endParaRPr lang="zh-CN" altLang="en-US" sz="22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ldwnote\Desktop\捕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17714"/>
            <a:ext cx="9528175" cy="140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253452"/>
            <a:ext cx="9528175" cy="37962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002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71460" tIns="35730" rIns="71460" bIns="35730" anchor="ctr">
            <a:spAutoFit/>
          </a:bodyPr>
          <a:lstStyle/>
          <a:p>
            <a:pPr>
              <a:defRPr/>
            </a:pPr>
            <a:r>
              <a:rPr lang="en-US" altLang="zh-CN" sz="2200" b="1" dirty="0" smtClean="0">
                <a:solidFill>
                  <a:schemeClr val="tx1"/>
                </a:solidFill>
              </a:rPr>
              <a:t>       </a:t>
            </a:r>
            <a:r>
              <a:rPr lang="zh-CN" altLang="zh-CN" sz="2200" b="1" dirty="0" smtClean="0">
                <a:solidFill>
                  <a:schemeClr val="tx1"/>
                </a:solidFill>
              </a:rPr>
              <a:t>（</a:t>
            </a:r>
            <a:r>
              <a:rPr lang="en-US" altLang="zh-CN" sz="2200" b="1" dirty="0">
                <a:solidFill>
                  <a:schemeClr val="tx1"/>
                </a:solidFill>
              </a:rPr>
              <a:t>2015</a:t>
            </a:r>
            <a:r>
              <a:rPr lang="zh-CN" altLang="zh-CN" sz="2200" b="1" dirty="0">
                <a:solidFill>
                  <a:schemeClr val="tx1"/>
                </a:solidFill>
              </a:rPr>
              <a:t>全国</a:t>
            </a:r>
            <a:r>
              <a:rPr lang="en-US" altLang="zh-CN" sz="2200" b="1" dirty="0">
                <a:solidFill>
                  <a:schemeClr val="tx1"/>
                </a:solidFill>
              </a:rPr>
              <a:t>2</a:t>
            </a:r>
            <a:r>
              <a:rPr lang="zh-CN" altLang="zh-CN" sz="2200" b="1" dirty="0" smtClean="0">
                <a:solidFill>
                  <a:schemeClr val="tx1"/>
                </a:solidFill>
              </a:rPr>
              <a:t>）</a:t>
            </a:r>
            <a:endParaRPr lang="en-US" altLang="zh-CN" sz="22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zh-CN" sz="2200" b="1" dirty="0" smtClean="0">
                <a:solidFill>
                  <a:schemeClr val="tx1"/>
                </a:solidFill>
              </a:rPr>
              <a:t>          </a:t>
            </a:r>
            <a:r>
              <a:rPr lang="zh-CN" altLang="zh-CN" sz="2200" dirty="0" smtClean="0">
                <a:solidFill>
                  <a:schemeClr val="tx1"/>
                </a:solidFill>
              </a:rPr>
              <a:t>明成祖</a:t>
            </a:r>
            <a:r>
              <a:rPr lang="zh-CN" altLang="zh-CN" sz="2200" dirty="0">
                <a:solidFill>
                  <a:schemeClr val="tx1"/>
                </a:solidFill>
              </a:rPr>
              <a:t>朱棣认为，北京“山川形胜，足</a:t>
            </a:r>
            <a:r>
              <a:rPr lang="en-US" altLang="zh-CN" sz="2200" dirty="0">
                <a:solidFill>
                  <a:schemeClr val="tx1"/>
                </a:solidFill>
              </a:rPr>
              <a:t> </a:t>
            </a:r>
            <a:r>
              <a:rPr lang="zh-CN" altLang="zh-CN" sz="2200" dirty="0">
                <a:solidFill>
                  <a:schemeClr val="tx1"/>
                </a:solidFill>
              </a:rPr>
              <a:t>以控四夷，制天下</a:t>
            </a:r>
            <a:r>
              <a:rPr lang="zh-CN" altLang="zh-CN" sz="2200" dirty="0" smtClean="0">
                <a:solidFill>
                  <a:schemeClr val="tx1"/>
                </a:solidFill>
              </a:rPr>
              <a:t>”</a:t>
            </a:r>
            <a:r>
              <a:rPr lang="zh-CN" altLang="en-US" sz="2200" dirty="0" smtClean="0">
                <a:solidFill>
                  <a:schemeClr val="tx1"/>
                </a:solidFill>
              </a:rPr>
              <a:t>，</a:t>
            </a:r>
            <a:r>
              <a:rPr lang="zh-CN" altLang="zh-CN" sz="2200" dirty="0" smtClean="0">
                <a:solidFill>
                  <a:schemeClr val="tx1"/>
                </a:solidFill>
              </a:rPr>
              <a:t>将都城</a:t>
            </a:r>
            <a:r>
              <a:rPr lang="en-US" altLang="zh-CN" sz="2200" dirty="0" smtClean="0">
                <a:solidFill>
                  <a:schemeClr val="tx1"/>
                </a:solidFill>
              </a:rPr>
              <a:t>    </a:t>
            </a:r>
          </a:p>
          <a:p>
            <a:pPr>
              <a:defRPr/>
            </a:pPr>
            <a:r>
              <a:rPr lang="en-US" altLang="zh-CN" sz="2200" dirty="0" smtClean="0">
                <a:solidFill>
                  <a:schemeClr val="tx1"/>
                </a:solidFill>
              </a:rPr>
              <a:t>     </a:t>
            </a:r>
            <a:r>
              <a:rPr lang="zh-CN" altLang="zh-CN" sz="2200" dirty="0" smtClean="0">
                <a:solidFill>
                  <a:schemeClr val="tx1"/>
                </a:solidFill>
              </a:rPr>
              <a:t>从南京</a:t>
            </a:r>
            <a:r>
              <a:rPr lang="zh-CN" altLang="zh-CN" sz="2200" dirty="0">
                <a:solidFill>
                  <a:schemeClr val="tx1"/>
                </a:solidFill>
              </a:rPr>
              <a:t>迁至北京。这一举措客观上</a:t>
            </a:r>
          </a:p>
          <a:p>
            <a:pPr>
              <a:defRPr/>
            </a:pPr>
            <a:r>
              <a:rPr lang="en-US" altLang="zh-CN" sz="2200" dirty="0" smtClean="0">
                <a:solidFill>
                  <a:schemeClr val="tx1"/>
                </a:solidFill>
              </a:rPr>
              <a:t>          A</a:t>
            </a:r>
            <a:r>
              <a:rPr lang="zh-CN" altLang="zh-CN" sz="2200" dirty="0">
                <a:solidFill>
                  <a:schemeClr val="tx1"/>
                </a:solidFill>
              </a:rPr>
              <a:t>推动了国家政治统一的</a:t>
            </a:r>
            <a:r>
              <a:rPr lang="zh-CN" altLang="zh-CN" sz="2200" dirty="0" smtClean="0">
                <a:solidFill>
                  <a:schemeClr val="tx1"/>
                </a:solidFill>
              </a:rPr>
              <a:t>进程</a:t>
            </a:r>
            <a:r>
              <a:rPr lang="en-US" altLang="zh-CN" sz="2200" dirty="0" smtClean="0">
                <a:solidFill>
                  <a:schemeClr val="tx1"/>
                </a:solidFill>
              </a:rPr>
              <a:t>      </a:t>
            </a:r>
            <a:r>
              <a:rPr lang="zh-CN" altLang="zh-CN" sz="2200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</a:rPr>
              <a:t>   </a:t>
            </a:r>
            <a:r>
              <a:rPr lang="en-US" altLang="zh-CN" sz="2200" b="1" u="sng" dirty="0" smtClean="0">
                <a:solidFill>
                  <a:srgbClr val="FF0000"/>
                </a:solidFill>
              </a:rPr>
              <a:t>B</a:t>
            </a:r>
            <a:r>
              <a:rPr lang="zh-CN" altLang="zh-CN" sz="2200" b="1" u="sng" dirty="0" smtClean="0">
                <a:solidFill>
                  <a:srgbClr val="FF0000"/>
                </a:solidFill>
              </a:rPr>
              <a:t>促进了跨区域贸易的繁荣 </a:t>
            </a:r>
            <a:endParaRPr lang="en-US" altLang="zh-CN" sz="2200" b="1" u="sng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zh-CN" sz="2200" dirty="0" smtClean="0">
                <a:solidFill>
                  <a:schemeClr val="tx1"/>
                </a:solidFill>
              </a:rPr>
              <a:t>          C</a:t>
            </a:r>
            <a:r>
              <a:rPr lang="zh-CN" altLang="zh-CN" sz="2200" dirty="0">
                <a:solidFill>
                  <a:schemeClr val="tx1"/>
                </a:solidFill>
              </a:rPr>
              <a:t>抑制了区域性商帮的形成 </a:t>
            </a:r>
            <a:r>
              <a:rPr lang="en-US" altLang="zh-CN" sz="2200" dirty="0" smtClean="0">
                <a:solidFill>
                  <a:schemeClr val="tx1"/>
                </a:solidFill>
              </a:rPr>
              <a:t>              D</a:t>
            </a:r>
            <a:r>
              <a:rPr lang="zh-CN" altLang="zh-CN" sz="2200" dirty="0">
                <a:solidFill>
                  <a:schemeClr val="tx1"/>
                </a:solidFill>
              </a:rPr>
              <a:t>改变了南北经济文化格局</a:t>
            </a:r>
            <a:endParaRPr lang="en-US" altLang="zh-CN" sz="22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CN" sz="2200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zh-CN" sz="2200" b="1" dirty="0" smtClean="0">
                <a:solidFill>
                  <a:srgbClr val="FF0000"/>
                </a:solidFill>
              </a:rPr>
              <a:t>       </a:t>
            </a:r>
            <a:r>
              <a:rPr lang="zh-CN" altLang="en-US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备注：</a:t>
            </a:r>
            <a:r>
              <a:rPr lang="zh-CN" altLang="zh-CN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明成祖</a:t>
            </a:r>
            <a:r>
              <a:rPr lang="zh-CN" altLang="zh-CN" sz="2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迁都北京使得国家的政治文化中心逐渐转移到北京</a:t>
            </a:r>
            <a:r>
              <a:rPr lang="zh-CN" altLang="zh-CN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</a:t>
            </a:r>
            <a:endParaRPr lang="en-US" altLang="zh-CN" sz="2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这</a:t>
            </a:r>
            <a:r>
              <a:rPr lang="zh-CN" altLang="zh-CN" sz="2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使得经济发达的南方要为北方的政治中心提供援助，因此促进了南北</a:t>
            </a:r>
            <a:r>
              <a:rPr lang="zh-CN" altLang="zh-CN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的</a:t>
            </a:r>
            <a:endParaRPr lang="en-US" altLang="zh-CN" sz="2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交流。</a:t>
            </a:r>
            <a:r>
              <a:rPr lang="zh-CN" altLang="en-US" sz="2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22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en-US" altLang="zh-CN" sz="2200" b="1" dirty="0">
              <a:solidFill>
                <a:schemeClr val="tx1"/>
              </a:solidFill>
            </a:endParaRPr>
          </a:p>
          <a:p>
            <a:pPr>
              <a:defRPr/>
            </a:pPr>
            <a:endParaRPr lang="zh-CN" altLang="en-US" sz="22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342" y="290286"/>
            <a:ext cx="735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二 明朝的政治制度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896" y="1303722"/>
            <a:ext cx="8628292" cy="3519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      倘使我们说，中国传统政治是专制的，政府由一个皇帝来独裁；这一说法，用来讲明、清两代是可以的，若论汉、唐、宋诸代，中央政府的组织，皇权、相权是划分的。其间比重纵有不同，但总不能说一切由皇帝专制。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…….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中国传统政治到明代有一大改变，即是宰相之废止。                     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                                                                 </a:t>
            </a:r>
          </a:p>
          <a:p>
            <a:pPr>
              <a:defRPr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                   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钱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穆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中国历代政治得失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42367" y="261257"/>
            <a:ext cx="3803972" cy="3645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1900" b="1" dirty="0">
                <a:solidFill>
                  <a:schemeClr val="bg1"/>
                </a:solidFill>
              </a:rPr>
              <a:t>考点：丞相制度的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废除</a:t>
            </a:r>
            <a:r>
              <a:rPr lang="en-US" altLang="zh-CN" sz="1900" b="1" dirty="0" smtClean="0">
                <a:solidFill>
                  <a:schemeClr val="bg1"/>
                </a:solidFill>
              </a:rPr>
              <a:t>---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原因分析</a:t>
            </a:r>
            <a:endParaRPr lang="zh-CN" altLang="en-US" sz="19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6924" y="394375"/>
            <a:ext cx="9015133" cy="2140416"/>
          </a:xfrm>
          <a:prstGeom prst="rect">
            <a:avLst/>
          </a:prstGeom>
        </p:spPr>
        <p:txBody>
          <a:bodyPr wrap="square" lIns="71460" tIns="35730" rIns="71460" bIns="35730">
            <a:spAutoFit/>
          </a:bodyPr>
          <a:lstStyle/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废除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宰相，强化六部</a:t>
            </a: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 (1)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背景：</a:t>
            </a: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教材</a:t>
            </a: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p15)</a:t>
            </a:r>
            <a:endParaRPr lang="zh-CN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①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明初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沿袭元朝制度，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中央设立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中书省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，下设六部，由左、右丞相主持工作。</a:t>
            </a:r>
            <a:endParaRPr lang="zh-CN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②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明太祖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吸收元朝的教训，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对中书省和丞相权力都严加控制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③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明初地方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废行省，设三司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，权力集中到中央，中书省和相权的权限扩大。</a:t>
            </a:r>
            <a:endParaRPr lang="zh-CN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④宰相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胡惟庸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挑战皇权。</a:t>
            </a:r>
            <a:endParaRPr lang="zh-CN" altLang="en-US" sz="16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6742" y="4714670"/>
            <a:ext cx="4539116" cy="28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460" tIns="35730" rIns="71460" bIns="3573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朝阳目标</a:t>
            </a:r>
            <a:r>
              <a:rPr lang="en-US" altLang="zh-CN" b="1" dirty="0">
                <a:solidFill>
                  <a:srgbClr val="FF0000"/>
                </a:solidFill>
              </a:rPr>
              <a:t>p71  </a:t>
            </a:r>
            <a:r>
              <a:rPr lang="zh-CN" altLang="en-US" b="1" dirty="0">
                <a:solidFill>
                  <a:srgbClr val="FF0000"/>
                </a:solidFill>
              </a:rPr>
              <a:t>单选</a:t>
            </a:r>
            <a:r>
              <a:rPr lang="en-US" altLang="zh-CN" b="1" dirty="0">
                <a:solidFill>
                  <a:srgbClr val="FF0000"/>
                </a:solidFill>
              </a:rPr>
              <a:t>1    p64</a:t>
            </a:r>
            <a:r>
              <a:rPr lang="zh-CN" altLang="en-US" b="1" dirty="0">
                <a:solidFill>
                  <a:srgbClr val="FF0000"/>
                </a:solidFill>
              </a:rPr>
              <a:t>问答</a:t>
            </a:r>
            <a:r>
              <a:rPr lang="en-US" altLang="zh-CN" b="1" dirty="0">
                <a:solidFill>
                  <a:srgbClr val="FF0000"/>
                </a:solidFill>
              </a:rPr>
              <a:t>23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771" y="2911477"/>
            <a:ext cx="8911772" cy="9954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明太祖大权独揽的一个重要举措，就是大量裁削中书省的官员。左、右丞相和平章政事或被逼致仕，或被贬职，甚至丢掉性命。                       </a:t>
            </a:r>
            <a:endParaRPr lang="en-US" altLang="zh-CN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                        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         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必修</a:t>
            </a:r>
            <a:r>
              <a:rPr lang="zh-CN" altLang="en-US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一教材</a:t>
            </a:r>
            <a:r>
              <a:rPr lang="en-US" altLang="zh-CN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p15</a:t>
            </a:r>
            <a:endParaRPr lang="zh-CN" altLang="en-US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42367" y="261257"/>
            <a:ext cx="3803972" cy="3645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1900" b="1" dirty="0">
                <a:solidFill>
                  <a:schemeClr val="bg1"/>
                </a:solidFill>
              </a:rPr>
              <a:t>考点：丞相制度的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废除</a:t>
            </a:r>
            <a:r>
              <a:rPr lang="en-US" altLang="zh-CN" sz="1900" b="1" dirty="0" smtClean="0">
                <a:solidFill>
                  <a:schemeClr val="bg1"/>
                </a:solidFill>
              </a:rPr>
              <a:t>---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原因分析</a:t>
            </a:r>
            <a:endParaRPr lang="zh-CN" altLang="en-US" sz="19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6924" y="336317"/>
            <a:ext cx="9341251" cy="2140416"/>
          </a:xfrm>
          <a:prstGeom prst="rect">
            <a:avLst/>
          </a:prstGeom>
        </p:spPr>
        <p:txBody>
          <a:bodyPr lIns="71460" tIns="35730" rIns="71460" bIns="35730">
            <a:spAutoFit/>
          </a:bodyPr>
          <a:lstStyle/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废除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宰相，强化六部</a:t>
            </a: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 (1)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背景：</a:t>
            </a: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教材</a:t>
            </a: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p15)</a:t>
            </a:r>
            <a:endParaRPr lang="zh-CN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①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明初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沿袭元朝制度，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中央设立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中书省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，下设六部，由左、右丞相主持工作。</a:t>
            </a:r>
            <a:endParaRPr lang="zh-CN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②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明太祖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吸收元朝的教训，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对中书省和丞相权力都严加控制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③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明初地方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废行省，设三司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，权力集中到中央，中书省和相权的权限扩大。</a:t>
            </a:r>
            <a:endParaRPr lang="zh-CN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④宰相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胡惟庸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挑战皇权。</a:t>
            </a:r>
            <a:endParaRPr lang="zh-CN" altLang="en-US" sz="16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3201" y="4714668"/>
            <a:ext cx="4539116" cy="28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460" tIns="35730" rIns="71460" bIns="3573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朝阳目标</a:t>
            </a:r>
            <a:r>
              <a:rPr lang="en-US" altLang="zh-CN" b="1" dirty="0">
                <a:solidFill>
                  <a:srgbClr val="FF0000"/>
                </a:solidFill>
              </a:rPr>
              <a:t>p71  </a:t>
            </a:r>
            <a:r>
              <a:rPr lang="zh-CN" altLang="en-US" b="1" dirty="0">
                <a:solidFill>
                  <a:srgbClr val="FF0000"/>
                </a:solidFill>
              </a:rPr>
              <a:t>单选</a:t>
            </a:r>
            <a:r>
              <a:rPr lang="en-US" altLang="zh-CN" b="1" dirty="0">
                <a:solidFill>
                  <a:srgbClr val="FF0000"/>
                </a:solidFill>
              </a:rPr>
              <a:t>1    p64</a:t>
            </a:r>
            <a:r>
              <a:rPr lang="zh-CN" altLang="en-US" b="1" dirty="0">
                <a:solidFill>
                  <a:srgbClr val="FF0000"/>
                </a:solidFill>
              </a:rPr>
              <a:t>问答</a:t>
            </a:r>
            <a:r>
              <a:rPr lang="en-US" altLang="zh-CN" b="1" dirty="0">
                <a:solidFill>
                  <a:srgbClr val="FF0000"/>
                </a:solidFill>
              </a:rPr>
              <a:t>23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286" y="2701919"/>
            <a:ext cx="9020174" cy="17341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  明朝</a:t>
            </a: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在各省实行三司分治的制度。三司即承宣布政使司（简称布政司）、提刑按察使司（简称按察司）和都指挥使司（简称都司），在职能上，布政司掌理民政，按察司掌理监察地方官员和刑名司法，都司则管卫所军政。这三个部门的设立，既是行政上的分工，也是对地方权力形成制约的制度安排。其目的在于加强中央对地方的垂直管理。       </a:t>
            </a:r>
            <a:endParaRPr lang="en-US" altLang="zh-CN" sz="1800" b="1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1800" b="1" dirty="0">
                <a:latin typeface="楷体" pitchFamily="49" charset="-122"/>
                <a:ea typeface="楷体" pitchFamily="49" charset="-122"/>
              </a:rPr>
              <a:t>                       </a:t>
            </a: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                         -----</a:t>
            </a: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袁行霈</a:t>
            </a:r>
            <a:r>
              <a:rPr lang="en-US" altLang="zh-CN" sz="18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中华文明史</a:t>
            </a:r>
            <a:r>
              <a:rPr lang="en-US" altLang="zh-CN" sz="1800" b="1" dirty="0">
                <a:latin typeface="楷体" pitchFamily="49" charset="-122"/>
                <a:ea typeface="楷体" pitchFamily="49" charset="-122"/>
              </a:rPr>
              <a:t>》</a:t>
            </a:r>
          </a:p>
          <a:p>
            <a:pPr>
              <a:defRPr/>
            </a:pPr>
            <a:endParaRPr lang="zh-CN" altLang="en-US" sz="18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4099" name="图片 3"/>
          <p:cNvPicPr>
            <a:picLocks noChangeAspect="1"/>
          </p:cNvPicPr>
          <p:nvPr/>
        </p:nvPicPr>
        <p:blipFill>
          <a:blip r:embed="rId3" cstate="print"/>
          <a:srcRect t="53304" b="3435"/>
          <a:stretch>
            <a:fillRect/>
          </a:stretch>
        </p:blipFill>
        <p:spPr bwMode="auto">
          <a:xfrm>
            <a:off x="0" y="0"/>
            <a:ext cx="9528175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3237322" y="1129126"/>
            <a:ext cx="2898623" cy="724129"/>
            <a:chOff x="5714599" y="2076217"/>
            <a:chExt cx="3864839" cy="964804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6619" cy="738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defTabSz="695923">
                <a:defRPr/>
              </a:pPr>
              <a:r>
                <a:rPr lang="zh-CN" altLang="en-US" sz="3000" b="1" spc="227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教学内容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160" y="2712965"/>
              <a:ext cx="3581278" cy="3280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95923">
                <a:defRPr/>
              </a:pPr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CONTENT</a:t>
              </a:r>
              <a:endPara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1"/>
          <p:cNvGrpSpPr>
            <a:grpSpLocks/>
          </p:cNvGrpSpPr>
          <p:nvPr/>
        </p:nvGrpSpPr>
        <p:grpSpPr bwMode="auto">
          <a:xfrm>
            <a:off x="1239267" y="1121248"/>
            <a:ext cx="1551710" cy="1570270"/>
            <a:chOff x="2918306" y="1498847"/>
            <a:chExt cx="1553762" cy="1570775"/>
          </a:xfrm>
        </p:grpSpPr>
        <p:pic>
          <p:nvPicPr>
            <p:cNvPr id="4103" name="图片 7"/>
            <p:cNvPicPr>
              <a:picLocks noChangeAspect="1"/>
            </p:cNvPicPr>
            <p:nvPr/>
          </p:nvPicPr>
          <p:blipFill>
            <a:blip r:embed="rId4" cstate="print"/>
            <a:srcRect l="23006" t="64844" r="34351" b="-912"/>
            <a:stretch>
              <a:fillRect/>
            </a:stretch>
          </p:blipFill>
          <p:spPr bwMode="auto">
            <a:xfrm>
              <a:off x="2918306" y="1498847"/>
              <a:ext cx="1553762" cy="157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矩形 8"/>
            <p:cNvSpPr/>
            <p:nvPr/>
          </p:nvSpPr>
          <p:spPr>
            <a:xfrm>
              <a:off x="3398575" y="1961149"/>
              <a:ext cx="719415" cy="677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65">
                <a:defRPr/>
              </a:pPr>
              <a:r>
                <a:rPr lang="en-US" altLang="zh-CN" sz="3800" kern="0" dirty="0">
                  <a:solidFill>
                    <a:srgbClr val="96D02B"/>
                  </a:solidFill>
                  <a:latin typeface="Impact" panose="020B0806030902050204" pitchFamily="34" charset="0"/>
                </a:rPr>
                <a:t>0 1</a:t>
              </a:r>
              <a:endParaRPr lang="zh-CN" altLang="en-US" sz="3800" kern="0" dirty="0">
                <a:solidFill>
                  <a:srgbClr val="96D02B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3161180" y="2507706"/>
            <a:ext cx="4875674" cy="155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7" rIns="91436" bIns="45717">
            <a:spAutoFit/>
          </a:bodyPr>
          <a:lstStyle/>
          <a:p>
            <a:pPr algn="ctr"/>
            <a:r>
              <a:rPr lang="zh-CN" altLang="en-US" sz="2500" b="1" dirty="0">
                <a:latin typeface="微软雅黑" pitchFamily="34" charset="-122"/>
                <a:ea typeface="微软雅黑" pitchFamily="34" charset="-122"/>
              </a:rPr>
              <a:t>通史体例中国古代史复习</a:t>
            </a:r>
          </a:p>
          <a:p>
            <a:pPr algn="ctr"/>
            <a:endParaRPr lang="en-US" altLang="zh-CN" sz="2500" b="1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500" b="1" dirty="0" smtClean="0">
                <a:latin typeface="微软雅黑" pitchFamily="34" charset="-122"/>
                <a:ea typeface="微软雅黑" pitchFamily="34" charset="-122"/>
              </a:rPr>
              <a:t>第六讲</a:t>
            </a:r>
            <a:r>
              <a:rPr lang="en-US" altLang="zh-CN" sz="25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500" b="1" dirty="0" smtClean="0">
                <a:latin typeface="微软雅黑" pitchFamily="34" charset="-122"/>
                <a:ea typeface="微软雅黑" pitchFamily="34" charset="-122"/>
              </a:rPr>
              <a:t>明清时期的政治</a:t>
            </a:r>
            <a:endParaRPr lang="zh-CN" altLang="en-US" sz="2500" b="1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42367" y="261257"/>
            <a:ext cx="3803972" cy="3645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1900" b="1" dirty="0">
                <a:solidFill>
                  <a:schemeClr val="bg1"/>
                </a:solidFill>
              </a:rPr>
              <a:t>考点：丞相制度的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废除</a:t>
            </a:r>
            <a:r>
              <a:rPr lang="en-US" altLang="zh-CN" sz="1900" b="1" dirty="0" smtClean="0">
                <a:solidFill>
                  <a:schemeClr val="bg1"/>
                </a:solidFill>
              </a:rPr>
              <a:t>---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原因分析</a:t>
            </a:r>
            <a:endParaRPr lang="zh-CN" altLang="en-US" sz="19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6924" y="626603"/>
            <a:ext cx="9341251" cy="2140416"/>
          </a:xfrm>
          <a:prstGeom prst="rect">
            <a:avLst/>
          </a:prstGeom>
        </p:spPr>
        <p:txBody>
          <a:bodyPr lIns="71460" tIns="35730" rIns="71460" bIns="35730">
            <a:spAutoFit/>
          </a:bodyPr>
          <a:lstStyle/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废除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宰相，强化六部</a:t>
            </a: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 (1)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背景：</a:t>
            </a: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教材</a:t>
            </a: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p15)</a:t>
            </a:r>
            <a:endParaRPr lang="zh-CN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①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明初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沿袭元朝制度，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中央设立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中书省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，下设六部，由左、右丞相主持工作。</a:t>
            </a:r>
            <a:endParaRPr lang="zh-CN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②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明太祖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吸收元朝的教训，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对中书省和丞相权力都严加控制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③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明初地方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废行省，设三司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，权力集中到中央，中书省和相权的权限扩大。</a:t>
            </a:r>
            <a:endParaRPr lang="zh-CN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④宰相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胡惟庸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挑战皇权。</a:t>
            </a:r>
            <a:endParaRPr lang="zh-CN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0" y="2764160"/>
            <a:ext cx="9528175" cy="1795707"/>
          </a:xfrm>
          <a:prstGeom prst="rect">
            <a:avLst/>
          </a:prstGeom>
        </p:spPr>
        <p:txBody>
          <a:bodyPr lIns="71460" tIns="35730" rIns="71460" bIns="35730">
            <a:spAutoFit/>
          </a:bodyPr>
          <a:lstStyle/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 (</a:t>
            </a: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2)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措施：</a:t>
            </a: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诛其人：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以“谋反罪”诛杀丞相胡惟庸；</a:t>
            </a:r>
            <a:endParaRPr lang="en-US" altLang="zh-CN" sz="1600" b="1" kern="1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废其制：裁撤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中书省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废除丞相，由皇帝亲自掌管六部，直接管理国家政事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永不立：朱元璋下令以后不许再立丞相；</a:t>
            </a: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4671126"/>
            <a:ext cx="4539116" cy="28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460" tIns="35730" rIns="71460" bIns="3573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朝阳目标</a:t>
            </a:r>
            <a:r>
              <a:rPr lang="en-US" altLang="zh-CN" b="1" dirty="0">
                <a:solidFill>
                  <a:srgbClr val="FF0000"/>
                </a:solidFill>
              </a:rPr>
              <a:t>p71  </a:t>
            </a:r>
            <a:r>
              <a:rPr lang="zh-CN" altLang="en-US" b="1" dirty="0">
                <a:solidFill>
                  <a:srgbClr val="FF0000"/>
                </a:solidFill>
              </a:rPr>
              <a:t>单选</a:t>
            </a:r>
            <a:r>
              <a:rPr lang="en-US" altLang="zh-CN" b="1" dirty="0">
                <a:solidFill>
                  <a:srgbClr val="FF0000"/>
                </a:solidFill>
              </a:rPr>
              <a:t>1    p64</a:t>
            </a:r>
            <a:r>
              <a:rPr lang="zh-CN" altLang="en-US" b="1" dirty="0">
                <a:solidFill>
                  <a:srgbClr val="FF0000"/>
                </a:solidFill>
              </a:rPr>
              <a:t>问答</a:t>
            </a:r>
            <a:r>
              <a:rPr lang="en-US" altLang="zh-CN" b="1" dirty="0">
                <a:solidFill>
                  <a:srgbClr val="FF0000"/>
                </a:solidFill>
              </a:rPr>
              <a:t>23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42367" y="261257"/>
            <a:ext cx="3803972" cy="3645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1900" b="1" dirty="0">
                <a:solidFill>
                  <a:schemeClr val="bg1"/>
                </a:solidFill>
              </a:rPr>
              <a:t>考点：丞相制度的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废除</a:t>
            </a:r>
            <a:r>
              <a:rPr lang="en-US" altLang="zh-CN" sz="1900" b="1" dirty="0" smtClean="0">
                <a:solidFill>
                  <a:schemeClr val="bg1"/>
                </a:solidFill>
              </a:rPr>
              <a:t>---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原因分析</a:t>
            </a:r>
            <a:endParaRPr lang="zh-CN" altLang="en-US" sz="1900" b="1" dirty="0">
              <a:solidFill>
                <a:schemeClr val="bg1"/>
              </a:solidFill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0" y="4743697"/>
            <a:ext cx="4539116" cy="28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460" tIns="35730" rIns="71460" bIns="3573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朝阳目标</a:t>
            </a:r>
            <a:r>
              <a:rPr lang="en-US" altLang="zh-CN" b="1" dirty="0">
                <a:solidFill>
                  <a:srgbClr val="FF0000"/>
                </a:solidFill>
              </a:rPr>
              <a:t>p71  </a:t>
            </a:r>
            <a:r>
              <a:rPr lang="zh-CN" altLang="en-US" b="1" dirty="0">
                <a:solidFill>
                  <a:srgbClr val="FF0000"/>
                </a:solidFill>
              </a:rPr>
              <a:t>单选</a:t>
            </a:r>
            <a:r>
              <a:rPr lang="en-US" altLang="zh-CN" b="1" dirty="0">
                <a:solidFill>
                  <a:srgbClr val="FF0000"/>
                </a:solidFill>
              </a:rPr>
              <a:t>1    p64</a:t>
            </a:r>
            <a:r>
              <a:rPr lang="zh-CN" altLang="en-US" b="1" dirty="0">
                <a:solidFill>
                  <a:srgbClr val="FF0000"/>
                </a:solidFill>
              </a:rPr>
              <a:t>问答</a:t>
            </a:r>
            <a:r>
              <a:rPr lang="en-US" altLang="zh-CN" b="1" dirty="0">
                <a:solidFill>
                  <a:srgbClr val="FF0000"/>
                </a:solidFill>
              </a:rPr>
              <a:t>23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913" y="985132"/>
            <a:ext cx="8737601" cy="22881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自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秦始置丞相，</a:t>
            </a:r>
            <a:r>
              <a:rPr lang="zh-CN" altLang="en-US" sz="2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不旋踵而亡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，汉、唐、宋因之，虽有贤相，然其间所用者多有</a:t>
            </a:r>
            <a:r>
              <a:rPr lang="zh-CN" altLang="en-US" sz="2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小人专权乱政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。  我朝罢相，设五府、六部、都察院、通政司、大理寺等衙门，分理天下庶务，彼此领领，不敢相压，</a:t>
            </a:r>
            <a:r>
              <a:rPr lang="zh-CN" altLang="en-US" sz="2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事皆朝廷总之，所以稳当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。以乒嗣君并不许立及相，臣下敢有奏请设立者，文武群臣即时勃奏，处以重刑。　　　　　　</a:t>
            </a:r>
            <a:endParaRPr lang="en-US" altLang="zh-CN" sz="2400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                             ——《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明太祖实录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514" y="3420579"/>
            <a:ext cx="5611311" cy="3799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2000" b="1" dirty="0"/>
              <a:t>根本原因</a:t>
            </a:r>
            <a:r>
              <a:rPr lang="zh-CN" altLang="en-US" sz="2000" b="1" dirty="0" smtClean="0"/>
              <a:t>：加强皇权，巩固</a:t>
            </a:r>
            <a:r>
              <a:rPr lang="zh-CN" altLang="en-US" sz="2000" b="1" dirty="0"/>
              <a:t>统治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5" name="Picture 7" descr="捕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599" y="203200"/>
            <a:ext cx="5384800" cy="253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825030"/>
            <a:ext cx="9528175" cy="23804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460" tIns="35730" rIns="71460" bIns="35730">
            <a:spAutoFit/>
          </a:bodyPr>
          <a:lstStyle/>
          <a:p>
            <a:pPr>
              <a:defRPr/>
            </a:pPr>
            <a:r>
              <a:rPr lang="en-US" altLang="zh-CN" sz="22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撤销中书省，宣布永远废除丞相一职务，“事权归于朝廷”</a:t>
            </a:r>
            <a:endParaRPr lang="en-US" altLang="zh-CN" sz="2000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  2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提高六部的官秩职权，直接用皇帝领导指挥</a:t>
            </a:r>
            <a:endParaRPr lang="en-US" altLang="zh-CN" sz="2000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  3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将统领军权的大都督府分为中、左、右、前、后五军都督府</a:t>
            </a:r>
            <a:endParaRPr lang="en-US" altLang="zh-CN" sz="2000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CN" altLang="en-US" sz="22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评价：实质是在行政上由皇权完全兼并了相权，皇帝实际上是总尚书；在军事统帅上，则是瓜分臣下的指挥权，皇帝实际上也是总都督。一切最高的军政大权完全集中掌握于一人手中，并在制度上获得保证。</a:t>
            </a:r>
            <a:endParaRPr lang="en-US" altLang="zh-CN" sz="22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        </a:t>
            </a:r>
            <a:r>
              <a:rPr lang="en-US" altLang="zh-CN" sz="22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             ------</a:t>
            </a:r>
            <a:r>
              <a:rPr lang="zh-CN" altLang="en-US" sz="22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韦庆远</a:t>
            </a:r>
            <a:r>
              <a:rPr lang="en-US" altLang="zh-CN" sz="22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2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中国政治制度史</a:t>
            </a:r>
            <a:r>
              <a:rPr lang="en-US" altLang="zh-CN" sz="22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》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3313453" cy="3645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1900" b="1" dirty="0">
                <a:solidFill>
                  <a:schemeClr val="bg1"/>
                </a:solidFill>
              </a:rPr>
              <a:t>考点：丞相制度的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废除</a:t>
            </a:r>
            <a:r>
              <a:rPr lang="en-US" altLang="zh-CN" sz="1900" b="1" dirty="0" smtClean="0">
                <a:solidFill>
                  <a:schemeClr val="bg1"/>
                </a:solidFill>
              </a:rPr>
              <a:t>---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措施</a:t>
            </a:r>
            <a:endParaRPr lang="zh-CN" altLang="en-US" sz="1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37454" y="232229"/>
            <a:ext cx="3313453" cy="3645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1900" b="1" dirty="0">
                <a:solidFill>
                  <a:schemeClr val="bg1"/>
                </a:solidFill>
              </a:rPr>
              <a:t>考点：丞相制度的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废除</a:t>
            </a:r>
            <a:r>
              <a:rPr lang="en-US" altLang="zh-CN" sz="1900" b="1" dirty="0" smtClean="0">
                <a:solidFill>
                  <a:schemeClr val="bg1"/>
                </a:solidFill>
              </a:rPr>
              <a:t>---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影响</a:t>
            </a:r>
            <a:endParaRPr lang="zh-CN" altLang="en-US" sz="1900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1364" y="203458"/>
            <a:ext cx="8778825" cy="1709529"/>
          </a:xfrm>
          <a:prstGeom prst="rect">
            <a:avLst/>
          </a:prstGeom>
        </p:spPr>
        <p:txBody>
          <a:bodyPr lIns="71460" tIns="35730" rIns="71460" bIns="35730">
            <a:spAutoFit/>
          </a:bodyPr>
          <a:lstStyle/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en-US" altLang="zh-CN" sz="19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(3)</a:t>
            </a:r>
            <a:r>
              <a:rPr lang="zh-CN" altLang="zh-CN" sz="19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影响：</a:t>
            </a: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zh-CN" altLang="zh-CN" sz="19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①秦朝以来的 </a:t>
            </a:r>
            <a:r>
              <a:rPr lang="zh-CN" altLang="en-US" sz="19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丞相制度</a:t>
            </a:r>
            <a:r>
              <a:rPr lang="zh-CN" altLang="zh-CN" sz="19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宣告废除。</a:t>
            </a: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zh-CN" altLang="zh-CN" sz="19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②</a:t>
            </a:r>
            <a:r>
              <a:rPr lang="zh-CN" altLang="zh-CN" sz="19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皇帝集皇权和相权于一身，君主专制进一步加强。</a:t>
            </a: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zh-CN" altLang="zh-CN" sz="19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③导致宦官专权。</a:t>
            </a:r>
            <a:endParaRPr lang="zh-CN" altLang="en-US" sz="1900" dirty="0"/>
          </a:p>
        </p:txBody>
      </p:sp>
      <p:sp>
        <p:nvSpPr>
          <p:cNvPr id="6" name="TextBox 5"/>
          <p:cNvSpPr txBox="1"/>
          <p:nvPr/>
        </p:nvSpPr>
        <p:spPr>
          <a:xfrm>
            <a:off x="377372" y="1954173"/>
            <a:ext cx="8723085" cy="28421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1460" tIns="35730" rIns="71460" bIns="35730"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明代政府经过这样的改变，一切大权就集中到皇帝。我们若把明代政府这样的组织，来回头和汉、唐、宋各代的传统政府一比较，便知以前宰相职权在政府之重要。但明代虽说一切事权集中在皇帝，究竟还有历史旧传统，亦并不是全由皇帝来独裁。有许多事，是必经廷准、廷议、廷鞫的。</a:t>
            </a:r>
            <a:r>
              <a:rPr lang="en-US" altLang="zh-CN" sz="2000" dirty="0">
                <a:latin typeface="楷体" pitchFamily="49" charset="-122"/>
                <a:ea typeface="楷体" pitchFamily="49" charset="-122"/>
              </a:rPr>
              <a:t>…..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这一制度，本来汉代早就有的。朝廷集议大事，屡见正史记载。可见一切事，还不是全由皇帝独裁。</a:t>
            </a:r>
            <a:endParaRPr lang="en-US" altLang="zh-CN" sz="2000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000" dirty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再说到“给事中”。它官阶虽只七品，但在明代，也是一个很重要的官。明代的给事中是分科的，依照尚书六部分六科</a:t>
            </a:r>
            <a:r>
              <a:rPr lang="en-US" altLang="zh-CN" sz="2000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此六科给事中仍可有封驳权。 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                         ------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钱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穆</a:t>
            </a:r>
            <a:r>
              <a:rPr lang="en-US" altLang="zh-CN" sz="20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中国历代政治得失</a:t>
            </a:r>
            <a:r>
              <a:rPr lang="en-US" altLang="zh-CN" sz="2000" dirty="0"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37454" y="232229"/>
            <a:ext cx="3313453" cy="3645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1900" b="1" dirty="0">
                <a:solidFill>
                  <a:schemeClr val="bg1"/>
                </a:solidFill>
              </a:rPr>
              <a:t>考点：丞相制度的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废除</a:t>
            </a:r>
            <a:r>
              <a:rPr lang="en-US" altLang="zh-CN" sz="1900" b="1" dirty="0" smtClean="0">
                <a:solidFill>
                  <a:schemeClr val="bg1"/>
                </a:solidFill>
              </a:rPr>
              <a:t>---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影响</a:t>
            </a:r>
            <a:endParaRPr lang="zh-CN" altLang="en-US" sz="1900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1364" y="203458"/>
            <a:ext cx="8778825" cy="1709529"/>
          </a:xfrm>
          <a:prstGeom prst="rect">
            <a:avLst/>
          </a:prstGeom>
        </p:spPr>
        <p:txBody>
          <a:bodyPr lIns="71460" tIns="35730" rIns="71460" bIns="35730">
            <a:spAutoFit/>
          </a:bodyPr>
          <a:lstStyle/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en-US" altLang="zh-CN" sz="19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(3)</a:t>
            </a:r>
            <a:r>
              <a:rPr lang="zh-CN" altLang="zh-CN" sz="19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影响：</a:t>
            </a: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zh-CN" altLang="zh-CN" sz="19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①秦朝以来的 </a:t>
            </a:r>
            <a:r>
              <a:rPr lang="zh-CN" altLang="en-US" sz="19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丞相制度</a:t>
            </a:r>
            <a:r>
              <a:rPr lang="zh-CN" altLang="zh-CN" sz="19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宣告废除。</a:t>
            </a: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zh-CN" altLang="zh-CN" sz="19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②</a:t>
            </a:r>
            <a:r>
              <a:rPr lang="zh-CN" altLang="zh-CN" sz="19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皇帝集皇权和相权于一身，君主专制进一步加强。</a:t>
            </a:r>
          </a:p>
          <a:p>
            <a:pPr algn="just">
              <a:lnSpc>
                <a:spcPct val="140000"/>
              </a:lnSpc>
              <a:tabLst>
                <a:tab pos="1618279" algn="l"/>
              </a:tabLst>
              <a:defRPr/>
            </a:pPr>
            <a:r>
              <a:rPr lang="zh-CN" altLang="zh-CN" sz="19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③导致宦官专权。</a:t>
            </a:r>
            <a:endParaRPr lang="zh-CN" altLang="en-US" sz="1900" dirty="0"/>
          </a:p>
        </p:txBody>
      </p:sp>
      <p:sp>
        <p:nvSpPr>
          <p:cNvPr id="7" name="矩形 6"/>
          <p:cNvSpPr/>
          <p:nvPr/>
        </p:nvSpPr>
        <p:spPr>
          <a:xfrm>
            <a:off x="188685" y="2088583"/>
            <a:ext cx="8911772" cy="16350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5263" tIns="47631" rIns="95263" bIns="47631">
            <a:spAutoFit/>
          </a:bodyPr>
          <a:lstStyle/>
          <a:p>
            <a:pPr algn="just">
              <a:defRPr/>
            </a:pPr>
            <a:r>
              <a:rPr lang="en-US" sz="2000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altLang="zh-CN" sz="2000" kern="1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明代宦官专权的表现</a:t>
            </a:r>
            <a:r>
              <a:rPr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endParaRPr lang="en-US" altLang="zh-CN" sz="2000" kern="1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defRPr/>
            </a:pPr>
            <a:r>
              <a:rPr lang="en-US"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干预朝政，宦官通过代批奏章来干预朝政。</a:t>
            </a:r>
            <a:endParaRPr lang="en-US" altLang="zh-CN" sz="2000" kern="1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defRPr/>
            </a:pPr>
            <a:r>
              <a:rPr lang="en-US"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任免官员，宦官得势时，内阁首辅及六部尚书，他们都可以任意进退。</a:t>
            </a:r>
            <a:endParaRPr lang="en-US" altLang="zh-CN" sz="2000" kern="1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defRPr/>
            </a:pPr>
            <a:r>
              <a:rPr lang="en-US"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监军统兵，通过直接担任军事指挥官来控制军权</a:t>
            </a:r>
            <a:endParaRPr lang="en-US" altLang="zh-CN" sz="2000" kern="1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defRPr/>
            </a:pPr>
            <a:r>
              <a:rPr lang="en-US"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操纵厂卫，东厂、西厂、内行厂、锦衣卫衙门等特务机关是明代所独有的。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9528175" cy="4688806"/>
          </a:xfrm>
          <a:prstGeom prst="rect">
            <a:avLst/>
          </a:prstGeom>
        </p:spPr>
        <p:txBody>
          <a:bodyPr lIns="71460" tIns="35730" rIns="71460" bIns="35730">
            <a:spAutoFit/>
          </a:bodyPr>
          <a:lstStyle/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二 内阁制度的建立</a:t>
            </a:r>
            <a:endParaRPr lang="en-US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(1)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背景：</a:t>
            </a: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  废除丞相后，全国重大政务都由皇帝决断，政务繁多。</a:t>
            </a: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(2)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设立：</a:t>
            </a: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①奠基——</a:t>
            </a:r>
            <a:r>
              <a:rPr lang="zh-CN" altLang="zh-CN" sz="1600" b="1" kern="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明太祖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设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立</a:t>
            </a:r>
            <a:r>
              <a:rPr lang="zh-CN" altLang="en-US" sz="1600" b="1" kern="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殿阁大学士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。仅备顾问</a:t>
            </a:r>
            <a:r>
              <a:rPr lang="zh-CN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en-US" altLang="zh-CN" sz="1600" b="1" kern="100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lang="zh-CN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协助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理政，但很少能参与决策</a:t>
            </a:r>
            <a:r>
              <a:rPr lang="zh-CN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en-US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lang="zh-CN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一切大事仍由皇帝亲自主持。</a:t>
            </a:r>
            <a:endParaRPr lang="zh-CN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②确立——</a:t>
            </a:r>
            <a:r>
              <a:rPr lang="zh-CN" altLang="en-US" sz="1600" b="1" kern="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明成祖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确立</a:t>
            </a:r>
            <a:r>
              <a:rPr lang="zh-CN" altLang="zh-CN" sz="1600" b="1" kern="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内阁制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。随侍皇帝，开始</a:t>
            </a:r>
            <a:r>
              <a:rPr lang="zh-CN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参与</a:t>
            </a:r>
            <a:endParaRPr lang="en-US" altLang="zh-CN" sz="1600" b="1" kern="100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lang="zh-CN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机密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事务的决策。</a:t>
            </a:r>
            <a:endParaRPr lang="en-US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zh-CN" altLang="en-US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这时的内阁大学士，尚不能与六部尚书相颉颃）</a:t>
            </a:r>
            <a:endParaRPr lang="en-US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③发展——</a:t>
            </a:r>
            <a:r>
              <a:rPr lang="zh-CN" altLang="zh-CN" sz="1600" b="1" kern="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明宣宗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给予阁臣</a:t>
            </a:r>
            <a:r>
              <a:rPr lang="zh-CN" altLang="en-US" sz="1600" b="1" kern="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票拟权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。大学士有了替</a:t>
            </a:r>
            <a:r>
              <a:rPr lang="zh-CN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皇帝</a:t>
            </a:r>
            <a:endParaRPr lang="en-US" altLang="zh-CN" sz="1600" b="1" kern="100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lang="zh-CN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起草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批答大臣奏章的票</a:t>
            </a:r>
            <a:r>
              <a:rPr lang="zh-CN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拟权。</a:t>
            </a:r>
            <a:endParaRPr lang="en-US" altLang="zh-CN" sz="1600" b="1" kern="100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顶峰——</a:t>
            </a:r>
            <a:r>
              <a:rPr lang="zh-CN" altLang="en-US" sz="1600" b="1" kern="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明神宗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时阁权一度压倒部权。神宗首辅张居正</a:t>
            </a:r>
            <a:r>
              <a:rPr lang="zh-CN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当权</a:t>
            </a:r>
            <a:endParaRPr lang="en-US" altLang="zh-CN" sz="1600" b="1" kern="100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zh-CN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部权尽归内阁”</a:t>
            </a:r>
            <a:r>
              <a:rPr lang="zh-CN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，权力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空前膨胀，六部几乎</a:t>
            </a:r>
            <a:r>
              <a:rPr lang="zh-CN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变成</a:t>
            </a:r>
            <a:endParaRPr lang="en-US" altLang="zh-CN" sz="1600" b="1" kern="100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lang="zh-CN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内阁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的下属机构了。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7154751" y="203460"/>
            <a:ext cx="2106391" cy="3645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1900" b="1" dirty="0">
                <a:solidFill>
                  <a:schemeClr val="bg1"/>
                </a:solidFill>
              </a:rPr>
              <a:t>考点：明朝的内阁</a:t>
            </a:r>
          </a:p>
        </p:txBody>
      </p:sp>
      <p:sp>
        <p:nvSpPr>
          <p:cNvPr id="7" name="矩形 6"/>
          <p:cNvSpPr/>
          <p:nvPr/>
        </p:nvSpPr>
        <p:spPr>
          <a:xfrm>
            <a:off x="6096000" y="989409"/>
            <a:ext cx="3178628" cy="345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2000" dirty="0"/>
              <a:t>常设的秘书咨询机构，俗称“内阁”，其官员称为某殿或某阁大学士。大学士的日常工作主要是替皇帝浏览百官奏章，草拟处理意见，称为“票拟”。皇帝在票拟的基础上，用红笔正式批复奏章，称为“批红”。明朝中期，有的大学士深得皇帝信任，权力很大，被比喻为宰相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9528175" cy="3765477"/>
          </a:xfrm>
          <a:prstGeom prst="rect">
            <a:avLst/>
          </a:prstGeom>
        </p:spPr>
        <p:txBody>
          <a:bodyPr lIns="71460" tIns="35730" rIns="71460" bIns="35730">
            <a:spAutoFit/>
          </a:bodyPr>
          <a:lstStyle/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二 内阁制度的建立</a:t>
            </a:r>
            <a:endParaRPr lang="en-US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(1)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背景：</a:t>
            </a: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  废除丞相后，全国重大政务都由皇帝决断，政务繁多。</a:t>
            </a: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(2)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设立：</a:t>
            </a: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①奠基——</a:t>
            </a:r>
            <a:r>
              <a:rPr lang="zh-CN" altLang="zh-CN" sz="1600" b="1" kern="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明太祖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设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立</a:t>
            </a:r>
            <a:r>
              <a:rPr lang="zh-CN" altLang="en-US" sz="1600" b="1" kern="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殿阁大学士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。仅备顾问，协助理政，但很少能参与决策</a:t>
            </a:r>
            <a:r>
              <a:rPr lang="zh-CN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en-US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lang="zh-CN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一切大事仍由皇帝亲自主持。</a:t>
            </a:r>
            <a:endParaRPr lang="zh-CN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②确立——</a:t>
            </a:r>
            <a:r>
              <a:rPr lang="zh-CN" altLang="en-US" sz="1600" b="1" kern="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明成祖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确立</a:t>
            </a:r>
            <a:r>
              <a:rPr lang="zh-CN" altLang="zh-CN" sz="1600" b="1" kern="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内阁制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。随侍皇帝，开始参与机密事务的决策。</a:t>
            </a:r>
            <a:endParaRPr lang="en-US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           </a:t>
            </a:r>
            <a:r>
              <a:rPr lang="zh-CN" altLang="en-US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（这时的内阁大学士，尚不能与六部尚书相颉颃）</a:t>
            </a:r>
            <a:endParaRPr lang="en-US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③发展——</a:t>
            </a:r>
            <a:r>
              <a:rPr lang="zh-CN" altLang="zh-CN" sz="1600" b="1" kern="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明宣宗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给予阁臣</a:t>
            </a:r>
            <a:r>
              <a:rPr lang="zh-CN" altLang="en-US" sz="1600" b="1" kern="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票拟权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。大学士有了替皇帝起草批答大臣奏章的票</a:t>
            </a:r>
            <a:r>
              <a:rPr lang="zh-CN" altLang="zh-CN" sz="16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拟权。</a:t>
            </a:r>
            <a:endParaRPr lang="en-US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          </a:t>
            </a:r>
            <a:endParaRPr lang="zh-CN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④顶峰——</a:t>
            </a:r>
            <a:r>
              <a:rPr lang="zh-CN" altLang="en-US" sz="1600" b="1" kern="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明神宗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时阁权一度压倒部权。神宗首辅张居正当权“部权尽归内阁”，</a:t>
            </a:r>
            <a:endParaRPr lang="en-US" altLang="zh-CN" sz="16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defTabSz="357302">
              <a:lnSpc>
                <a:spcPct val="125000"/>
              </a:lnSpc>
              <a:tabLst>
                <a:tab pos="1618279" algn="l"/>
              </a:tabLst>
              <a:defRPr/>
            </a:pPr>
            <a:r>
              <a:rPr lang="en-US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zh-CN" altLang="zh-CN" sz="16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权力空前膨胀，六部几乎变成内阁的下属机构了。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7154751" y="203460"/>
            <a:ext cx="2106391" cy="3645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1900" b="1" dirty="0">
                <a:solidFill>
                  <a:schemeClr val="bg1"/>
                </a:solidFill>
              </a:rPr>
              <a:t>考点：明朝的内阁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906866" y="3897461"/>
            <a:ext cx="6754086" cy="93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460" tIns="35730" rIns="71460" bIns="35730">
            <a:spAutoFit/>
          </a:bodyPr>
          <a:lstStyle/>
          <a:p>
            <a:r>
              <a:rPr lang="zh-CN" altLang="en-US" sz="2800" dirty="0"/>
              <a:t>知识点梳理清晰</a:t>
            </a:r>
            <a:endParaRPr lang="en-US" altLang="zh-CN" sz="2800" dirty="0"/>
          </a:p>
          <a:p>
            <a:r>
              <a:rPr lang="zh-CN" altLang="en-US" sz="2800" dirty="0"/>
              <a:t>理解内阁地位日益提高的实质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54751" y="203460"/>
            <a:ext cx="2106391" cy="3645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1900" b="1" dirty="0">
                <a:solidFill>
                  <a:schemeClr val="bg1"/>
                </a:solidFill>
              </a:rPr>
              <a:t>考点：明朝的内阁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747799"/>
            <a:ext cx="9528175" cy="40270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1900" dirty="0">
                <a:latin typeface="楷体" pitchFamily="49" charset="-122"/>
                <a:ea typeface="楷体" pitchFamily="49" charset="-122"/>
              </a:rPr>
              <a:t>明仁宗、宣宗时候，内阁大学士的权位日渐提高</a:t>
            </a:r>
            <a:r>
              <a:rPr lang="en-US" altLang="zh-CN" sz="1900" dirty="0">
                <a:latin typeface="楷体" pitchFamily="49" charset="-122"/>
                <a:ea typeface="楷体" pitchFamily="49" charset="-122"/>
              </a:rPr>
              <a:t>-------</a:t>
            </a:r>
            <a:r>
              <a:rPr lang="zh-CN" altLang="en-US" sz="1900" dirty="0">
                <a:latin typeface="楷体" pitchFamily="49" charset="-122"/>
                <a:ea typeface="楷体" pitchFamily="49" charset="-122"/>
              </a:rPr>
              <a:t>发展</a:t>
            </a:r>
            <a:endParaRPr lang="en-US" altLang="zh-CN" sz="1900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en-US" altLang="zh-CN" sz="1900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19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19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明仁宗</a:t>
            </a:r>
            <a:r>
              <a:rPr lang="zh-CN" altLang="en-US" sz="1900" dirty="0">
                <a:latin typeface="楷体" pitchFamily="49" charset="-122"/>
                <a:ea typeface="楷体" pitchFamily="49" charset="-122"/>
              </a:rPr>
              <a:t>即位后，</a:t>
            </a:r>
            <a:r>
              <a:rPr lang="zh-CN" altLang="en-US" sz="1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提升</a:t>
            </a:r>
            <a:r>
              <a:rPr lang="zh-CN" altLang="en-US" sz="1900" dirty="0">
                <a:latin typeface="楷体" pitchFamily="49" charset="-122"/>
                <a:ea typeface="楷体" pitchFamily="49" charset="-122"/>
              </a:rPr>
              <a:t>东宫旧臣杨士奇、杨荣、杨溥等人。</a:t>
            </a:r>
            <a:endParaRPr lang="en-US" altLang="zh-CN" sz="1900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19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19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明宣宗</a:t>
            </a:r>
            <a:r>
              <a:rPr lang="zh-CN" altLang="en-US" sz="1900" dirty="0">
                <a:latin typeface="楷体" pitchFamily="49" charset="-122"/>
                <a:ea typeface="楷体" pitchFamily="49" charset="-122"/>
              </a:rPr>
              <a:t>即位后，</a:t>
            </a:r>
            <a:r>
              <a:rPr lang="zh-CN" altLang="en-US" sz="1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又进一步提升，仍入值内阁如故。这些加封的职衔，虽然只是一种荣誉性的虚衔，只支俸而不任职事，但其官秩却变成从一品，超过了六部尚书的正二品官阶，从根本上改变了洪武朝以来殿阁大学士低下的政治地位。</a:t>
            </a:r>
            <a:endParaRPr lang="en-US" altLang="zh-CN" sz="22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1900" dirty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1900" b="1" u="sng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明宣宗</a:t>
            </a:r>
            <a:r>
              <a:rPr lang="zh-CN" altLang="en-US" sz="1900" u="sng" dirty="0">
                <a:latin typeface="楷体" pitchFamily="49" charset="-122"/>
                <a:ea typeface="楷体" pitchFamily="49" charset="-122"/>
              </a:rPr>
              <a:t>还授予阁臣</a:t>
            </a:r>
            <a:r>
              <a:rPr lang="zh-CN" altLang="en-US" sz="1900" u="sng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票拟之权</a:t>
            </a:r>
            <a:r>
              <a:rPr lang="zh-CN" altLang="en-US" sz="1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可对内外臣工的各种奏章草拟出处理意见，供皇帝批答时采用。不过当时的朝位班次，阁臣仍列六部尚书之下。而参与票拟的并不全是阁臣，还有礼部尚书和户部尚书。尽管如此，内阁的权势已可以与六部相抗衡。</a:t>
            </a:r>
            <a:endParaRPr lang="en-US" altLang="zh-CN" sz="1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1900" dirty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19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明英宗</a:t>
            </a:r>
            <a:r>
              <a:rPr lang="zh-CN" altLang="en-US" sz="1900" dirty="0">
                <a:latin typeface="楷体" pitchFamily="49" charset="-122"/>
                <a:ea typeface="楷体" pitchFamily="49" charset="-122"/>
              </a:rPr>
              <a:t>时候，</a:t>
            </a:r>
            <a:r>
              <a:rPr lang="zh-CN" altLang="en-US" sz="1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票拟成为阁臣的专职。六部必须按照内阁票拟的谕旨办事，也就不得不仰承内阁之鼻息了。</a:t>
            </a:r>
            <a:endParaRPr lang="en-US" altLang="zh-CN" sz="1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19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16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zh-CN" altLang="en-US" sz="19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从官制体制上进一步巩固了内阁的权力）</a:t>
            </a:r>
            <a:endParaRPr lang="en-US" altLang="zh-CN" sz="1900" dirty="0"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1900" dirty="0">
                <a:latin typeface="楷体" pitchFamily="49" charset="-122"/>
                <a:ea typeface="楷体" pitchFamily="49" charset="-122"/>
              </a:rPr>
              <a:t>   </a:t>
            </a:r>
            <a:endParaRPr lang="zh-CN" altLang="en-US" sz="19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11896" y="316354"/>
            <a:ext cx="8628292" cy="40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460" tIns="35730" rIns="71460" bIns="35730">
            <a:spAutoFit/>
          </a:bodyPr>
          <a:lstStyle/>
          <a:p>
            <a:r>
              <a:rPr lang="zh-CN" altLang="en-US" sz="2500" b="1" dirty="0" smtClean="0"/>
              <a:t>明世宗的嘉靖时期及以后</a:t>
            </a:r>
            <a:r>
              <a:rPr lang="en-US" altLang="zh-CN" sz="2500" b="1" dirty="0" smtClean="0"/>
              <a:t>-------</a:t>
            </a:r>
            <a:r>
              <a:rPr lang="zh-CN" altLang="en-US" sz="2500" b="1" dirty="0" smtClean="0"/>
              <a:t>顶峰</a:t>
            </a:r>
            <a:endParaRPr lang="en-US" altLang="zh-CN" sz="2500" b="1" dirty="0" smtClean="0"/>
          </a:p>
          <a:p>
            <a:r>
              <a:rPr lang="en-US" altLang="zh-CN" sz="2500" dirty="0" smtClean="0"/>
              <a:t> </a:t>
            </a:r>
          </a:p>
          <a:p>
            <a:r>
              <a:rPr lang="en-US" altLang="zh-CN" sz="2500" dirty="0" smtClean="0"/>
              <a:t>     </a:t>
            </a:r>
            <a:r>
              <a:rPr lang="zh-CN" altLang="en-US" sz="2500" dirty="0" smtClean="0"/>
              <a:t>嘉靖以后，朝位班次，阁臣已列六部尚书之上。内阁首辅更是权势显赫，像夏言、严嵩由于受到皇帝的崇信，权压六卿，“赫然为真宰相”，内阁的权力已经完全与从前的宰相一样了。</a:t>
            </a:r>
            <a:endParaRPr lang="en-US" altLang="zh-CN" sz="2500" dirty="0" smtClean="0"/>
          </a:p>
          <a:p>
            <a:r>
              <a:rPr lang="en-US" altLang="zh-CN" sz="2500" dirty="0" smtClean="0"/>
              <a:t>    </a:t>
            </a:r>
            <a:r>
              <a:rPr lang="zh-CN" altLang="en-US" sz="2500" b="1" dirty="0" smtClean="0"/>
              <a:t>经过嘉靖、隆庆的发展</a:t>
            </a:r>
            <a:r>
              <a:rPr lang="zh-CN" altLang="en-US" sz="2500" dirty="0" smtClean="0"/>
              <a:t>，万历早期应该是内阁权力极盛的时期，</a:t>
            </a:r>
            <a:r>
              <a:rPr lang="zh-CN" altLang="en-US" sz="2500" b="1" dirty="0" smtClean="0"/>
              <a:t>张居正改革让内阁成为政府运转的中枢，</a:t>
            </a:r>
            <a:r>
              <a:rPr lang="zh-CN" altLang="en-US" sz="2500" dirty="0" smtClean="0"/>
              <a:t>张居正的实际上已经接近于现代的首相的地位。</a:t>
            </a:r>
            <a:endParaRPr lang="en-US" altLang="zh-CN" sz="2500" dirty="0" smtClean="0"/>
          </a:p>
          <a:p>
            <a:r>
              <a:rPr lang="en-US" altLang="zh-CN" sz="2500" dirty="0" smtClean="0"/>
              <a:t>  </a:t>
            </a:r>
            <a:endParaRPr lang="zh-CN" altLang="en-US" sz="2500" dirty="0"/>
          </a:p>
        </p:txBody>
      </p:sp>
      <p:sp>
        <p:nvSpPr>
          <p:cNvPr id="5" name="矩形 4"/>
          <p:cNvSpPr/>
          <p:nvPr/>
        </p:nvSpPr>
        <p:spPr>
          <a:xfrm>
            <a:off x="7154751" y="247003"/>
            <a:ext cx="2106391" cy="3645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1900" b="1" dirty="0">
                <a:solidFill>
                  <a:schemeClr val="bg1"/>
                </a:solidFill>
              </a:rPr>
              <a:t>考点：明朝的内阁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0" y="4914900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54751" y="247003"/>
            <a:ext cx="2106391" cy="3645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1900" b="1" dirty="0">
                <a:solidFill>
                  <a:schemeClr val="bg1"/>
                </a:solidFill>
              </a:rPr>
              <a:t>考点：明朝的内阁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33873" y="619043"/>
            <a:ext cx="8967403" cy="19188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460" tIns="35730" rIns="71460" bIns="35730" anchor="ctr">
            <a:spAutoFit/>
          </a:bodyPr>
          <a:lstStyle/>
          <a:p>
            <a:pPr indent="208426" eaLnBrk="0" hangingPunct="0">
              <a:tabLst>
                <a:tab pos="2106592" algn="l"/>
              </a:tabLst>
              <a:defRPr/>
            </a:pP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sz="2400" dirty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2014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新课标）明初废丞相、设顾问性质的内阁大学士，严防权臣乱政。明中后期严嵩、张居正等内阁首辅操纵朝政，权倾一时。这表明</a:t>
            </a:r>
            <a:endParaRPr lang="zh-CN" altLang="en-US" sz="2400" dirty="0">
              <a:solidFill>
                <a:schemeClr val="tx1"/>
              </a:solidFill>
              <a:latin typeface="Arial" pitchFamily="34" charset="0"/>
            </a:endParaRPr>
          </a:p>
          <a:p>
            <a:pPr indent="208426" eaLnBrk="0" hangingPunct="0">
              <a:tabLst>
                <a:tab pos="2106592" algn="l"/>
              </a:tabLst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   A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．皇权渐趋衰</a:t>
            </a: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落    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	</a:t>
            </a:r>
            <a:r>
              <a:rPr lang="en-US" altLang="zh-CN" sz="2400" dirty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B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．君主集权加强</a:t>
            </a:r>
            <a:endParaRPr lang="zh-CN" altLang="en-US" sz="2400" dirty="0">
              <a:solidFill>
                <a:schemeClr val="tx1"/>
              </a:solidFill>
              <a:latin typeface="Arial" pitchFamily="34" charset="0"/>
            </a:endParaRPr>
          </a:p>
          <a:p>
            <a:pPr indent="208426" eaLnBrk="0" hangingPunct="0">
              <a:tabLst>
                <a:tab pos="2106592" algn="l"/>
              </a:tabLst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   C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．内阁取代六</a:t>
            </a: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部    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	</a:t>
            </a:r>
            <a:r>
              <a:rPr lang="en-US" altLang="zh-CN" sz="2400" dirty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D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．首辅权力失控</a:t>
            </a:r>
            <a:endParaRPr lang="zh-CN" altLang="en-US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3827" y="2523205"/>
            <a:ext cx="8985543" cy="2226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1460" tIns="35730" rIns="71460" bIns="3573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宋体" pitchFamily="2" charset="-122"/>
                <a:ea typeface="楷体" pitchFamily="49" charset="-122"/>
              </a:rPr>
              <a:t>    </a:t>
            </a:r>
            <a:r>
              <a:rPr lang="zh-CN" altLang="zh-CN" sz="2000" dirty="0" smtClean="0">
                <a:solidFill>
                  <a:schemeClr val="tx1"/>
                </a:solidFill>
                <a:latin typeface="宋体" pitchFamily="2" charset="-122"/>
                <a:ea typeface="楷体" pitchFamily="49" charset="-122"/>
              </a:rPr>
              <a:t>题目重心在后半部分，明朝中后期内阁首辅操纵朝政，权倾一时。明代内阁的发展在成祖时期发生了根本性的变化，内阁首辅权利大增，能够参与中央政治事务，“为天子襄理文墨”，拥有“票拟权”，然而内阁权力也止于“票拟”。再如独裁而不理政事者如神宗皇帝，皇帝的懒惰自然会出现权臣。然而，“国家并未正式给阁臣以大权”，内阁也始终不是中央法定一级机构，阁臣的权力也受到宦官的制约，故阁臣的地位依赖皇帝的提携。因此，阁臣地位的提升侧面反映出皇帝独裁的程度，</a:t>
            </a:r>
            <a:endParaRPr lang="zh-CN" altLang="en-US" sz="2000" dirty="0">
              <a:solidFill>
                <a:schemeClr val="tx1"/>
              </a:solidFill>
              <a:latin typeface="宋体" pitchFamily="2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3716896" y="346615"/>
            <a:ext cx="2864552" cy="446276"/>
            <a:chOff x="402009" y="569837"/>
            <a:chExt cx="3819990" cy="594650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2039442" y="821758"/>
              <a:ext cx="2182557" cy="2921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4290" tIns="17145" rIns="34290" bIns="17145">
              <a:spAutoFit/>
            </a:bodyPr>
            <a:lstStyle/>
            <a:p>
              <a:pPr algn="ctr" defTabSz="815932">
                <a:defRPr/>
              </a:pPr>
              <a:r>
                <a:rPr lang="en-CA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CONTENT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402009" y="569837"/>
              <a:ext cx="1819581" cy="5946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15932">
                <a:defRPr/>
              </a:pPr>
              <a:r>
                <a:rPr lang="zh-CN" altLang="en-US" sz="2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教学内容</a:t>
              </a:r>
              <a:endParaRPr lang="en-CA" altLang="zh-CN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7" name="Triangle 201"/>
          <p:cNvSpPr/>
          <p:nvPr/>
        </p:nvSpPr>
        <p:spPr>
          <a:xfrm rot="10800000">
            <a:off x="4447706" y="2627"/>
            <a:ext cx="682647" cy="22582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 defTabSz="695923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387320" y="900674"/>
            <a:ext cx="790294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8"/>
          <p:cNvGrpSpPr>
            <a:grpSpLocks/>
          </p:cNvGrpSpPr>
          <p:nvPr/>
        </p:nvGrpSpPr>
        <p:grpSpPr bwMode="auto">
          <a:xfrm>
            <a:off x="1097486" y="1003082"/>
            <a:ext cx="2909126" cy="3844273"/>
            <a:chOff x="1714589" y="1519176"/>
            <a:chExt cx="2044719" cy="4312498"/>
          </a:xfrm>
        </p:grpSpPr>
        <p:sp>
          <p:nvSpPr>
            <p:cNvPr id="10" name="圆角矩形 9"/>
            <p:cNvSpPr/>
            <p:nvPr/>
          </p:nvSpPr>
          <p:spPr>
            <a:xfrm>
              <a:off x="1714589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95923"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981705" y="1701002"/>
              <a:ext cx="1510486" cy="1510484"/>
            </a:xfrm>
            <a:prstGeom prst="ellipse">
              <a:avLst/>
            </a:prstGeom>
            <a:solidFill>
              <a:srgbClr val="94CF2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95923">
                <a:defRPr/>
              </a:pPr>
              <a:endParaRPr lang="zh-CN" altLang="en-US" sz="30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053791" y="1836279"/>
              <a:ext cx="1223989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95923"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092871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95923">
                <a:defRPr/>
              </a:pPr>
              <a:endParaRPr lang="zh-CN" altLang="en-US" sz="30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61" name="文本框 43"/>
            <p:cNvSpPr txBox="1">
              <a:spLocks noChangeArrowheads="1"/>
            </p:cNvSpPr>
            <p:nvPr/>
          </p:nvSpPr>
          <p:spPr bwMode="auto">
            <a:xfrm>
              <a:off x="2513970" y="5166833"/>
              <a:ext cx="335980" cy="535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500" dirty="0">
                  <a:solidFill>
                    <a:srgbClr val="94CF29"/>
                  </a:solidFill>
                  <a:latin typeface="Impact" pitchFamily="34" charset="0"/>
                  <a:ea typeface="微软雅黑" pitchFamily="34" charset="-122"/>
                </a:rPr>
                <a:t>01</a:t>
              </a:r>
              <a:endParaRPr lang="zh-CN" altLang="en-US" sz="2500" dirty="0">
                <a:solidFill>
                  <a:srgbClr val="94CF29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grpSp>
          <p:nvGrpSpPr>
            <p:cNvPr id="4" name="组合 14"/>
            <p:cNvGrpSpPr>
              <a:grpSpLocks/>
            </p:cNvGrpSpPr>
            <p:nvPr/>
          </p:nvGrpSpPr>
          <p:grpSpPr bwMode="auto">
            <a:xfrm>
              <a:off x="1905919" y="5207576"/>
              <a:ext cx="1662059" cy="31862"/>
              <a:chOff x="3060700" y="4724400"/>
              <a:chExt cx="5955507" cy="7880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3062824" y="4724304"/>
                <a:ext cx="5951258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3062824" y="4732318"/>
                <a:ext cx="5951258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63" name="矩形 16"/>
            <p:cNvSpPr>
              <a:spLocks noChangeArrowheads="1"/>
            </p:cNvSpPr>
            <p:nvPr/>
          </p:nvSpPr>
          <p:spPr bwMode="auto">
            <a:xfrm>
              <a:off x="1982274" y="3183646"/>
              <a:ext cx="1338199" cy="535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500" b="1" dirty="0" smtClean="0">
                  <a:solidFill>
                    <a:srgbClr val="FF0000"/>
                  </a:solidFill>
                  <a:latin typeface="Impact" pitchFamily="34" charset="0"/>
                  <a:ea typeface="微软雅黑" pitchFamily="34" charset="-122"/>
                </a:rPr>
                <a:t>明清时期</a:t>
              </a:r>
              <a:endParaRPr lang="zh-CN" altLang="en-US" sz="2500" b="1" dirty="0">
                <a:solidFill>
                  <a:srgbClr val="FF0000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8" name="KSO_Shape"/>
            <p:cNvSpPr/>
            <p:nvPr/>
          </p:nvSpPr>
          <p:spPr bwMode="auto">
            <a:xfrm>
              <a:off x="2467428" y="2153179"/>
              <a:ext cx="539040" cy="503107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695923"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20"/>
          <p:cNvGrpSpPr>
            <a:grpSpLocks/>
          </p:cNvGrpSpPr>
          <p:nvPr/>
        </p:nvGrpSpPr>
        <p:grpSpPr bwMode="auto">
          <a:xfrm>
            <a:off x="5240627" y="1176390"/>
            <a:ext cx="3612777" cy="3831144"/>
            <a:chOff x="3999067" y="1519176"/>
            <a:chExt cx="2044719" cy="4312498"/>
          </a:xfrm>
        </p:grpSpPr>
        <p:sp>
          <p:nvSpPr>
            <p:cNvPr id="22" name="圆角矩形 21"/>
            <p:cNvSpPr/>
            <p:nvPr/>
          </p:nvSpPr>
          <p:spPr>
            <a:xfrm>
              <a:off x="3999067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95923"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274996" y="1565536"/>
              <a:ext cx="1510486" cy="1510484"/>
            </a:xfrm>
            <a:prstGeom prst="ellipse">
              <a:avLst/>
            </a:prstGeom>
            <a:solidFill>
              <a:srgbClr val="92D050"/>
            </a:solidFill>
            <a:ln w="14288" cap="flat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defTabSz="695923"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409431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95923"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377349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95923">
                <a:defRPr/>
              </a:pPr>
              <a:endParaRPr lang="zh-CN" altLang="en-US" sz="30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41" name="文本框 49"/>
            <p:cNvSpPr txBox="1">
              <a:spLocks noChangeArrowheads="1"/>
            </p:cNvSpPr>
            <p:nvPr/>
          </p:nvSpPr>
          <p:spPr bwMode="auto">
            <a:xfrm>
              <a:off x="4831276" y="5185494"/>
              <a:ext cx="292316" cy="53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500" dirty="0">
                  <a:solidFill>
                    <a:srgbClr val="94CF29"/>
                  </a:solidFill>
                  <a:latin typeface="Impact" pitchFamily="34" charset="0"/>
                  <a:ea typeface="微软雅黑" pitchFamily="34" charset="-122"/>
                </a:rPr>
                <a:t>02</a:t>
              </a:r>
              <a:endParaRPr lang="zh-CN" altLang="en-US" sz="2500" dirty="0">
                <a:solidFill>
                  <a:srgbClr val="94CF29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grpSp>
          <p:nvGrpSpPr>
            <p:cNvPr id="14" name="组合 26"/>
            <p:cNvGrpSpPr>
              <a:grpSpLocks/>
            </p:cNvGrpSpPr>
            <p:nvPr/>
          </p:nvGrpSpPr>
          <p:grpSpPr bwMode="auto">
            <a:xfrm>
              <a:off x="4190397" y="5207576"/>
              <a:ext cx="1662059" cy="31862"/>
              <a:chOff x="3060700" y="4724400"/>
              <a:chExt cx="5955507" cy="7880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3062001" y="4724505"/>
                <a:ext cx="5952911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3062001" y="4732547"/>
                <a:ext cx="595291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43" name="矩形 27"/>
            <p:cNvSpPr>
              <a:spLocks noChangeArrowheads="1"/>
            </p:cNvSpPr>
            <p:nvPr/>
          </p:nvSpPr>
          <p:spPr bwMode="auto">
            <a:xfrm>
              <a:off x="4570145" y="3183645"/>
              <a:ext cx="830315" cy="53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500" b="1" dirty="0" smtClean="0">
                  <a:solidFill>
                    <a:srgbClr val="FF0000"/>
                  </a:solidFill>
                  <a:latin typeface="Impact" pitchFamily="34" charset="0"/>
                  <a:ea typeface="微软雅黑" pitchFamily="34" charset="-122"/>
                </a:rPr>
                <a:t>明清时期</a:t>
              </a:r>
              <a:endParaRPr lang="zh-CN" altLang="en-US" sz="2500" b="1" dirty="0">
                <a:solidFill>
                  <a:srgbClr val="FF0000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4721680" y="2131928"/>
              <a:ext cx="599492" cy="559526"/>
            </a:xfrm>
            <a:custGeom>
              <a:avLst/>
              <a:gdLst>
                <a:gd name="T0" fmla="*/ 1555232 w 2741613"/>
                <a:gd name="T1" fmla="*/ 1766302 h 2557463"/>
                <a:gd name="T2" fmla="*/ 1500877 w 2741613"/>
                <a:gd name="T3" fmla="*/ 1732308 h 2557463"/>
                <a:gd name="T4" fmla="*/ 410527 w 2741613"/>
                <a:gd name="T5" fmla="*/ 1777780 h 2557463"/>
                <a:gd name="T6" fmla="*/ 294306 w 2741613"/>
                <a:gd name="T7" fmla="*/ 1747980 h 2557463"/>
                <a:gd name="T8" fmla="*/ 1473436 w 2741613"/>
                <a:gd name="T9" fmla="*/ 1657260 h 2557463"/>
                <a:gd name="T10" fmla="*/ 1387009 w 2741613"/>
                <a:gd name="T11" fmla="*/ 1662603 h 2557463"/>
                <a:gd name="T12" fmla="*/ 511578 w 2741613"/>
                <a:gd name="T13" fmla="*/ 1682417 h 2557463"/>
                <a:gd name="T14" fmla="*/ 414761 w 2741613"/>
                <a:gd name="T15" fmla="*/ 1659264 h 2557463"/>
                <a:gd name="T16" fmla="*/ 1116006 w 2741613"/>
                <a:gd name="T17" fmla="*/ 1639146 h 2557463"/>
                <a:gd name="T18" fmla="*/ 1025639 w 2741613"/>
                <a:gd name="T19" fmla="*/ 1606463 h 2557463"/>
                <a:gd name="T20" fmla="*/ 902419 w 2741613"/>
                <a:gd name="T21" fmla="*/ 1619000 h 2557463"/>
                <a:gd name="T22" fmla="*/ 844427 w 2741613"/>
                <a:gd name="T23" fmla="*/ 1606240 h 2557463"/>
                <a:gd name="T24" fmla="*/ 445447 w 2741613"/>
                <a:gd name="T25" fmla="*/ 1163753 h 2557463"/>
                <a:gd name="T26" fmla="*/ 787487 w 2741613"/>
                <a:gd name="T27" fmla="*/ 791326 h 2557463"/>
                <a:gd name="T28" fmla="*/ 436007 w 2741613"/>
                <a:gd name="T29" fmla="*/ 849224 h 2557463"/>
                <a:gd name="T30" fmla="*/ 288609 w 2741613"/>
                <a:gd name="T31" fmla="*/ 1698536 h 2557463"/>
                <a:gd name="T32" fmla="*/ 48617 w 2741613"/>
                <a:gd name="T33" fmla="*/ 1149773 h 2557463"/>
                <a:gd name="T34" fmla="*/ 9281 w 2741613"/>
                <a:gd name="T35" fmla="*/ 859603 h 2557463"/>
                <a:gd name="T36" fmla="*/ 145851 w 2741613"/>
                <a:gd name="T37" fmla="*/ 699059 h 2557463"/>
                <a:gd name="T38" fmla="*/ 1592699 w 2741613"/>
                <a:gd name="T39" fmla="*/ 734392 h 2557463"/>
                <a:gd name="T40" fmla="*/ 1871083 w 2741613"/>
                <a:gd name="T41" fmla="*/ 787391 h 2557463"/>
                <a:gd name="T42" fmla="*/ 1890905 w 2741613"/>
                <a:gd name="T43" fmla="*/ 1065196 h 2557463"/>
                <a:gd name="T44" fmla="*/ 1812940 w 2741613"/>
                <a:gd name="T45" fmla="*/ 1357575 h 2557463"/>
                <a:gd name="T46" fmla="*/ 1457031 w 2741613"/>
                <a:gd name="T47" fmla="*/ 968693 h 2557463"/>
                <a:gd name="T48" fmla="*/ 1541163 w 2741613"/>
                <a:gd name="T49" fmla="*/ 700164 h 2557463"/>
                <a:gd name="T50" fmla="*/ 1241834 w 2741613"/>
                <a:gd name="T51" fmla="*/ 723340 h 2557463"/>
                <a:gd name="T52" fmla="*/ 1102527 w 2741613"/>
                <a:gd name="T53" fmla="*/ 893083 h 2557463"/>
                <a:gd name="T54" fmla="*/ 798746 w 2741613"/>
                <a:gd name="T55" fmla="*/ 901471 h 2557463"/>
                <a:gd name="T56" fmla="*/ 624337 w 2741613"/>
                <a:gd name="T57" fmla="*/ 850924 h 2557463"/>
                <a:gd name="T58" fmla="*/ 750839 w 2741613"/>
                <a:gd name="T59" fmla="*/ 677208 h 2557463"/>
                <a:gd name="T60" fmla="*/ 1062788 w 2741613"/>
                <a:gd name="T61" fmla="*/ 640566 h 2557463"/>
                <a:gd name="T62" fmla="*/ 137222 w 2741613"/>
                <a:gd name="T63" fmla="*/ 399417 h 2557463"/>
                <a:gd name="T64" fmla="*/ 292755 w 2741613"/>
                <a:gd name="T65" fmla="*/ 345682 h 2557463"/>
                <a:gd name="T66" fmla="*/ 334009 w 2741613"/>
                <a:gd name="T67" fmla="*/ 437452 h 2557463"/>
                <a:gd name="T68" fmla="*/ 372176 w 2741613"/>
                <a:gd name="T69" fmla="*/ 447403 h 2557463"/>
                <a:gd name="T70" fmla="*/ 362248 w 2741613"/>
                <a:gd name="T71" fmla="*/ 593130 h 2557463"/>
                <a:gd name="T72" fmla="*/ 240028 w 2741613"/>
                <a:gd name="T73" fmla="*/ 702591 h 2557463"/>
                <a:gd name="T74" fmla="*/ 122440 w 2741613"/>
                <a:gd name="T75" fmla="*/ 567478 h 2557463"/>
                <a:gd name="T76" fmla="*/ 107439 w 2741613"/>
                <a:gd name="T77" fmla="*/ 480131 h 2557463"/>
                <a:gd name="T78" fmla="*/ 170093 w 2741613"/>
                <a:gd name="T79" fmla="*/ 347893 h 2557463"/>
                <a:gd name="T80" fmla="*/ 1776846 w 2741613"/>
                <a:gd name="T81" fmla="*/ 366247 h 2557463"/>
                <a:gd name="T82" fmla="*/ 1798449 w 2741613"/>
                <a:gd name="T83" fmla="*/ 502465 h 2557463"/>
                <a:gd name="T84" fmla="*/ 1760093 w 2741613"/>
                <a:gd name="T85" fmla="*/ 621435 h 2557463"/>
                <a:gd name="T86" fmla="*/ 1630031 w 2741613"/>
                <a:gd name="T87" fmla="*/ 697505 h 2557463"/>
                <a:gd name="T88" fmla="*/ 1535902 w 2741613"/>
                <a:gd name="T89" fmla="*/ 561508 h 2557463"/>
                <a:gd name="T90" fmla="*/ 1552215 w 2741613"/>
                <a:gd name="T91" fmla="*/ 453594 h 2557463"/>
                <a:gd name="T92" fmla="*/ 1541854 w 2741613"/>
                <a:gd name="T93" fmla="*/ 422193 h 2557463"/>
                <a:gd name="T94" fmla="*/ 1010412 w 2741613"/>
                <a:gd name="T95" fmla="*/ 326683 h 2557463"/>
                <a:gd name="T96" fmla="*/ 1058285 w 2741613"/>
                <a:gd name="T97" fmla="*/ 408958 h 2557463"/>
                <a:gd name="T98" fmla="*/ 1092921 w 2741613"/>
                <a:gd name="T99" fmla="*/ 435649 h 2557463"/>
                <a:gd name="T100" fmla="*/ 1092260 w 2741613"/>
                <a:gd name="T101" fmla="*/ 528071 h 2557463"/>
                <a:gd name="T102" fmla="*/ 1006661 w 2741613"/>
                <a:gd name="T103" fmla="*/ 635492 h 2557463"/>
                <a:gd name="T104" fmla="*/ 893265 w 2741613"/>
                <a:gd name="T105" fmla="*/ 569098 h 2557463"/>
                <a:gd name="T106" fmla="*/ 861497 w 2741613"/>
                <a:gd name="T107" fmla="*/ 458589 h 2557463"/>
                <a:gd name="T108" fmla="*/ 868115 w 2741613"/>
                <a:gd name="T109" fmla="*/ 376093 h 2557463"/>
                <a:gd name="T110" fmla="*/ 514509 w 2741613"/>
                <a:gd name="T111" fmla="*/ 219583 h 2557463"/>
                <a:gd name="T112" fmla="*/ 515613 w 2741613"/>
                <a:gd name="T113" fmla="*/ 155869 h 2557463"/>
                <a:gd name="T114" fmla="*/ 520248 w 2741613"/>
                <a:gd name="T115" fmla="*/ 152562 h 2557463"/>
                <a:gd name="T116" fmla="*/ 791747 w 2741613"/>
                <a:gd name="T117" fmla="*/ 99650 h 2557463"/>
                <a:gd name="T118" fmla="*/ 848917 w 2741613"/>
                <a:gd name="T119" fmla="*/ 59085 h 2557463"/>
                <a:gd name="T120" fmla="*/ 813158 w 2741613"/>
                <a:gd name="T121" fmla="*/ 292558 h 2557463"/>
                <a:gd name="T122" fmla="*/ 481620 w 2741613"/>
                <a:gd name="T123" fmla="*/ 286605 h 2557463"/>
                <a:gd name="T124" fmla="*/ 458664 w 2741613"/>
                <a:gd name="T125" fmla="*/ 50267 h 25574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741613" h="2557463">
                  <a:moveTo>
                    <a:pt x="2199444" y="2463800"/>
                  </a:moveTo>
                  <a:lnTo>
                    <a:pt x="2327275" y="2463800"/>
                  </a:lnTo>
                  <a:lnTo>
                    <a:pt x="2325367" y="2467928"/>
                  </a:lnTo>
                  <a:lnTo>
                    <a:pt x="2325685" y="2470150"/>
                  </a:lnTo>
                  <a:lnTo>
                    <a:pt x="2326003" y="2473325"/>
                  </a:lnTo>
                  <a:lnTo>
                    <a:pt x="2326321" y="2477770"/>
                  </a:lnTo>
                  <a:lnTo>
                    <a:pt x="2326321" y="2483803"/>
                  </a:lnTo>
                  <a:lnTo>
                    <a:pt x="2325685" y="2492058"/>
                  </a:lnTo>
                  <a:lnTo>
                    <a:pt x="2323777" y="2502218"/>
                  </a:lnTo>
                  <a:lnTo>
                    <a:pt x="2321233" y="2514283"/>
                  </a:lnTo>
                  <a:lnTo>
                    <a:pt x="2319326" y="2515235"/>
                  </a:lnTo>
                  <a:lnTo>
                    <a:pt x="2316464" y="2515870"/>
                  </a:lnTo>
                  <a:lnTo>
                    <a:pt x="2308514" y="2516505"/>
                  </a:lnTo>
                  <a:lnTo>
                    <a:pt x="2293568" y="2517140"/>
                  </a:lnTo>
                  <a:lnTo>
                    <a:pt x="2292614" y="2517140"/>
                  </a:lnTo>
                  <a:lnTo>
                    <a:pt x="2292296" y="2516823"/>
                  </a:lnTo>
                  <a:lnTo>
                    <a:pt x="2291024" y="2515235"/>
                  </a:lnTo>
                  <a:lnTo>
                    <a:pt x="2290388" y="2513965"/>
                  </a:lnTo>
                  <a:lnTo>
                    <a:pt x="2289435" y="2512060"/>
                  </a:lnTo>
                  <a:lnTo>
                    <a:pt x="2288799" y="2511425"/>
                  </a:lnTo>
                  <a:lnTo>
                    <a:pt x="2288163" y="2511108"/>
                  </a:lnTo>
                  <a:lnTo>
                    <a:pt x="2286891" y="2510790"/>
                  </a:lnTo>
                  <a:lnTo>
                    <a:pt x="2285937" y="2511108"/>
                  </a:lnTo>
                  <a:lnTo>
                    <a:pt x="2284029" y="2511425"/>
                  </a:lnTo>
                  <a:lnTo>
                    <a:pt x="2282121" y="2512695"/>
                  </a:lnTo>
                  <a:lnTo>
                    <a:pt x="2276397" y="2516188"/>
                  </a:lnTo>
                  <a:lnTo>
                    <a:pt x="2264313" y="2525078"/>
                  </a:lnTo>
                  <a:lnTo>
                    <a:pt x="2251594" y="2533333"/>
                  </a:lnTo>
                  <a:lnTo>
                    <a:pt x="2245234" y="2537143"/>
                  </a:lnTo>
                  <a:lnTo>
                    <a:pt x="2238238" y="2540636"/>
                  </a:lnTo>
                  <a:lnTo>
                    <a:pt x="2231243" y="2543811"/>
                  </a:lnTo>
                  <a:lnTo>
                    <a:pt x="2223929" y="2547303"/>
                  </a:lnTo>
                  <a:lnTo>
                    <a:pt x="2216615" y="2549843"/>
                  </a:lnTo>
                  <a:lnTo>
                    <a:pt x="2208665" y="2552066"/>
                  </a:lnTo>
                  <a:lnTo>
                    <a:pt x="2200716" y="2554606"/>
                  </a:lnTo>
                  <a:lnTo>
                    <a:pt x="2192130" y="2555876"/>
                  </a:lnTo>
                  <a:lnTo>
                    <a:pt x="2183226" y="2557146"/>
                  </a:lnTo>
                  <a:lnTo>
                    <a:pt x="2174004" y="2557463"/>
                  </a:lnTo>
                  <a:lnTo>
                    <a:pt x="2164147" y="2557463"/>
                  </a:lnTo>
                  <a:lnTo>
                    <a:pt x="2153971" y="2557146"/>
                  </a:lnTo>
                  <a:lnTo>
                    <a:pt x="2145703" y="2556193"/>
                  </a:lnTo>
                  <a:lnTo>
                    <a:pt x="2139026" y="2554923"/>
                  </a:lnTo>
                  <a:lnTo>
                    <a:pt x="2133302" y="2553336"/>
                  </a:lnTo>
                  <a:lnTo>
                    <a:pt x="2128850" y="2551113"/>
                  </a:lnTo>
                  <a:lnTo>
                    <a:pt x="2125352" y="2548891"/>
                  </a:lnTo>
                  <a:lnTo>
                    <a:pt x="2123762" y="2547303"/>
                  </a:lnTo>
                  <a:lnTo>
                    <a:pt x="2122808" y="2545716"/>
                  </a:lnTo>
                  <a:lnTo>
                    <a:pt x="2121854" y="2544446"/>
                  </a:lnTo>
                  <a:lnTo>
                    <a:pt x="2121536" y="2542858"/>
                  </a:lnTo>
                  <a:lnTo>
                    <a:pt x="2120900" y="2539366"/>
                  </a:lnTo>
                  <a:lnTo>
                    <a:pt x="2121218" y="2535873"/>
                  </a:lnTo>
                  <a:lnTo>
                    <a:pt x="2122490" y="2532380"/>
                  </a:lnTo>
                  <a:lnTo>
                    <a:pt x="2124398" y="2528570"/>
                  </a:lnTo>
                  <a:lnTo>
                    <a:pt x="2126624" y="2524443"/>
                  </a:lnTo>
                  <a:lnTo>
                    <a:pt x="2129486" y="2520633"/>
                  </a:lnTo>
                  <a:lnTo>
                    <a:pt x="2132984" y="2516505"/>
                  </a:lnTo>
                  <a:lnTo>
                    <a:pt x="2137118" y="2512060"/>
                  </a:lnTo>
                  <a:lnTo>
                    <a:pt x="2141252" y="2507933"/>
                  </a:lnTo>
                  <a:lnTo>
                    <a:pt x="2150155" y="2499678"/>
                  </a:lnTo>
                  <a:lnTo>
                    <a:pt x="2160013" y="2491740"/>
                  </a:lnTo>
                  <a:lnTo>
                    <a:pt x="2169871" y="2484120"/>
                  </a:lnTo>
                  <a:lnTo>
                    <a:pt x="2178774" y="2477770"/>
                  </a:lnTo>
                  <a:lnTo>
                    <a:pt x="2193402" y="2467610"/>
                  </a:lnTo>
                  <a:lnTo>
                    <a:pt x="2199444" y="2463800"/>
                  </a:lnTo>
                  <a:close/>
                  <a:moveTo>
                    <a:pt x="417513" y="2463800"/>
                  </a:moveTo>
                  <a:lnTo>
                    <a:pt x="545027" y="2463800"/>
                  </a:lnTo>
                  <a:lnTo>
                    <a:pt x="551069" y="2467610"/>
                  </a:lnTo>
                  <a:lnTo>
                    <a:pt x="565696" y="2477770"/>
                  </a:lnTo>
                  <a:lnTo>
                    <a:pt x="574918" y="2484120"/>
                  </a:lnTo>
                  <a:lnTo>
                    <a:pt x="584775" y="2491740"/>
                  </a:lnTo>
                  <a:lnTo>
                    <a:pt x="594315" y="2499678"/>
                  </a:lnTo>
                  <a:lnTo>
                    <a:pt x="603537" y="2507933"/>
                  </a:lnTo>
                  <a:lnTo>
                    <a:pt x="607671" y="2512060"/>
                  </a:lnTo>
                  <a:lnTo>
                    <a:pt x="611805" y="2516505"/>
                  </a:lnTo>
                  <a:lnTo>
                    <a:pt x="614984" y="2520633"/>
                  </a:lnTo>
                  <a:lnTo>
                    <a:pt x="618164" y="2524443"/>
                  </a:lnTo>
                  <a:lnTo>
                    <a:pt x="620390" y="2528570"/>
                  </a:lnTo>
                  <a:lnTo>
                    <a:pt x="622298" y="2532380"/>
                  </a:lnTo>
                  <a:lnTo>
                    <a:pt x="623570" y="2535873"/>
                  </a:lnTo>
                  <a:lnTo>
                    <a:pt x="623888" y="2539366"/>
                  </a:lnTo>
                  <a:lnTo>
                    <a:pt x="622934" y="2542858"/>
                  </a:lnTo>
                  <a:lnTo>
                    <a:pt x="622616" y="2544446"/>
                  </a:lnTo>
                  <a:lnTo>
                    <a:pt x="621980" y="2545716"/>
                  </a:lnTo>
                  <a:lnTo>
                    <a:pt x="620708" y="2547303"/>
                  </a:lnTo>
                  <a:lnTo>
                    <a:pt x="619436" y="2548891"/>
                  </a:lnTo>
                  <a:lnTo>
                    <a:pt x="615938" y="2551113"/>
                  </a:lnTo>
                  <a:lnTo>
                    <a:pt x="611487" y="2553336"/>
                  </a:lnTo>
                  <a:lnTo>
                    <a:pt x="605763" y="2554923"/>
                  </a:lnTo>
                  <a:lnTo>
                    <a:pt x="599085" y="2556193"/>
                  </a:lnTo>
                  <a:lnTo>
                    <a:pt x="590817" y="2557146"/>
                  </a:lnTo>
                  <a:lnTo>
                    <a:pt x="580642" y="2557463"/>
                  </a:lnTo>
                  <a:lnTo>
                    <a:pt x="570784" y="2557463"/>
                  </a:lnTo>
                  <a:lnTo>
                    <a:pt x="561244" y="2557146"/>
                  </a:lnTo>
                  <a:lnTo>
                    <a:pt x="552659" y="2555876"/>
                  </a:lnTo>
                  <a:lnTo>
                    <a:pt x="544073" y="2554606"/>
                  </a:lnTo>
                  <a:lnTo>
                    <a:pt x="536123" y="2552066"/>
                  </a:lnTo>
                  <a:lnTo>
                    <a:pt x="528173" y="2549843"/>
                  </a:lnTo>
                  <a:lnTo>
                    <a:pt x="520542" y="2547303"/>
                  </a:lnTo>
                  <a:lnTo>
                    <a:pt x="513546" y="2543811"/>
                  </a:lnTo>
                  <a:lnTo>
                    <a:pt x="506232" y="2540636"/>
                  </a:lnTo>
                  <a:lnTo>
                    <a:pt x="499554" y="2537143"/>
                  </a:lnTo>
                  <a:lnTo>
                    <a:pt x="493195" y="2533333"/>
                  </a:lnTo>
                  <a:lnTo>
                    <a:pt x="480475" y="2525078"/>
                  </a:lnTo>
                  <a:lnTo>
                    <a:pt x="468391" y="2516188"/>
                  </a:lnTo>
                  <a:lnTo>
                    <a:pt x="462668" y="2512695"/>
                  </a:lnTo>
                  <a:lnTo>
                    <a:pt x="460760" y="2511425"/>
                  </a:lnTo>
                  <a:lnTo>
                    <a:pt x="458852" y="2511108"/>
                  </a:lnTo>
                  <a:lnTo>
                    <a:pt x="457580" y="2510790"/>
                  </a:lnTo>
                  <a:lnTo>
                    <a:pt x="456626" y="2511108"/>
                  </a:lnTo>
                  <a:lnTo>
                    <a:pt x="455990" y="2511425"/>
                  </a:lnTo>
                  <a:lnTo>
                    <a:pt x="455036" y="2512060"/>
                  </a:lnTo>
                  <a:lnTo>
                    <a:pt x="454400" y="2513965"/>
                  </a:lnTo>
                  <a:lnTo>
                    <a:pt x="453446" y="2515235"/>
                  </a:lnTo>
                  <a:lnTo>
                    <a:pt x="452492" y="2516823"/>
                  </a:lnTo>
                  <a:lnTo>
                    <a:pt x="452174" y="2517140"/>
                  </a:lnTo>
                  <a:lnTo>
                    <a:pt x="450902" y="2517140"/>
                  </a:lnTo>
                  <a:lnTo>
                    <a:pt x="436274" y="2516505"/>
                  </a:lnTo>
                  <a:lnTo>
                    <a:pt x="428325" y="2515870"/>
                  </a:lnTo>
                  <a:lnTo>
                    <a:pt x="425463" y="2515235"/>
                  </a:lnTo>
                  <a:lnTo>
                    <a:pt x="423555" y="2514283"/>
                  </a:lnTo>
                  <a:lnTo>
                    <a:pt x="420693" y="2502218"/>
                  </a:lnTo>
                  <a:lnTo>
                    <a:pt x="419421" y="2492058"/>
                  </a:lnTo>
                  <a:lnTo>
                    <a:pt x="418149" y="2483803"/>
                  </a:lnTo>
                  <a:lnTo>
                    <a:pt x="418149" y="2477770"/>
                  </a:lnTo>
                  <a:lnTo>
                    <a:pt x="418467" y="2473325"/>
                  </a:lnTo>
                  <a:lnTo>
                    <a:pt x="418785" y="2470150"/>
                  </a:lnTo>
                  <a:lnTo>
                    <a:pt x="419421" y="2467928"/>
                  </a:lnTo>
                  <a:lnTo>
                    <a:pt x="417513" y="2463800"/>
                  </a:lnTo>
                  <a:close/>
                  <a:moveTo>
                    <a:pt x="2051490" y="2346325"/>
                  </a:moveTo>
                  <a:lnTo>
                    <a:pt x="2152651" y="2346325"/>
                  </a:lnTo>
                  <a:lnTo>
                    <a:pt x="2151061" y="2349527"/>
                  </a:lnTo>
                  <a:lnTo>
                    <a:pt x="2151697" y="2351449"/>
                  </a:lnTo>
                  <a:lnTo>
                    <a:pt x="2152015" y="2353690"/>
                  </a:lnTo>
                  <a:lnTo>
                    <a:pt x="2152333" y="2357533"/>
                  </a:lnTo>
                  <a:lnTo>
                    <a:pt x="2152015" y="2362336"/>
                  </a:lnTo>
                  <a:lnTo>
                    <a:pt x="2151697" y="2368741"/>
                  </a:lnTo>
                  <a:lnTo>
                    <a:pt x="2150106" y="2376747"/>
                  </a:lnTo>
                  <a:lnTo>
                    <a:pt x="2148198" y="2386674"/>
                  </a:lnTo>
                  <a:lnTo>
                    <a:pt x="2146289" y="2387314"/>
                  </a:lnTo>
                  <a:lnTo>
                    <a:pt x="2144062" y="2387634"/>
                  </a:lnTo>
                  <a:lnTo>
                    <a:pt x="2137700" y="2388595"/>
                  </a:lnTo>
                  <a:lnTo>
                    <a:pt x="2125929" y="2388915"/>
                  </a:lnTo>
                  <a:lnTo>
                    <a:pt x="2125611" y="2388915"/>
                  </a:lnTo>
                  <a:lnTo>
                    <a:pt x="2124975" y="2388595"/>
                  </a:lnTo>
                  <a:lnTo>
                    <a:pt x="2124021" y="2387314"/>
                  </a:lnTo>
                  <a:lnTo>
                    <a:pt x="2123702" y="2386354"/>
                  </a:lnTo>
                  <a:lnTo>
                    <a:pt x="2123066" y="2384752"/>
                  </a:lnTo>
                  <a:lnTo>
                    <a:pt x="2122112" y="2384432"/>
                  </a:lnTo>
                  <a:lnTo>
                    <a:pt x="2121794" y="2383792"/>
                  </a:lnTo>
                  <a:lnTo>
                    <a:pt x="2120521" y="2383792"/>
                  </a:lnTo>
                  <a:lnTo>
                    <a:pt x="2119885" y="2383792"/>
                  </a:lnTo>
                  <a:lnTo>
                    <a:pt x="2117022" y="2385073"/>
                  </a:lnTo>
                  <a:lnTo>
                    <a:pt x="2112250" y="2387955"/>
                  </a:lnTo>
                  <a:lnTo>
                    <a:pt x="2103025" y="2395000"/>
                  </a:lnTo>
                  <a:lnTo>
                    <a:pt x="2092845" y="2401724"/>
                  </a:lnTo>
                  <a:lnTo>
                    <a:pt x="2087437" y="2404927"/>
                  </a:lnTo>
                  <a:lnTo>
                    <a:pt x="2082347" y="2407489"/>
                  </a:lnTo>
                  <a:lnTo>
                    <a:pt x="2076621" y="2410371"/>
                  </a:lnTo>
                  <a:lnTo>
                    <a:pt x="2070895" y="2412612"/>
                  </a:lnTo>
                  <a:lnTo>
                    <a:pt x="2064850" y="2415174"/>
                  </a:lnTo>
                  <a:lnTo>
                    <a:pt x="2058806" y="2416775"/>
                  </a:lnTo>
                  <a:lnTo>
                    <a:pt x="2052444" y="2418376"/>
                  </a:lnTo>
                  <a:lnTo>
                    <a:pt x="2045763" y="2419657"/>
                  </a:lnTo>
                  <a:lnTo>
                    <a:pt x="2038447" y="2420618"/>
                  </a:lnTo>
                  <a:lnTo>
                    <a:pt x="2031448" y="2420938"/>
                  </a:lnTo>
                  <a:lnTo>
                    <a:pt x="2023495" y="2420938"/>
                  </a:lnTo>
                  <a:lnTo>
                    <a:pt x="2015542" y="2420618"/>
                  </a:lnTo>
                  <a:lnTo>
                    <a:pt x="2008862" y="2419977"/>
                  </a:lnTo>
                  <a:lnTo>
                    <a:pt x="2003454" y="2418697"/>
                  </a:lnTo>
                  <a:lnTo>
                    <a:pt x="1999000" y="2417736"/>
                  </a:lnTo>
                  <a:lnTo>
                    <a:pt x="1995501" y="2415814"/>
                  </a:lnTo>
                  <a:lnTo>
                    <a:pt x="1992638" y="2413893"/>
                  </a:lnTo>
                  <a:lnTo>
                    <a:pt x="1990729" y="2411652"/>
                  </a:lnTo>
                  <a:lnTo>
                    <a:pt x="1989456" y="2409410"/>
                  </a:lnTo>
                  <a:lnTo>
                    <a:pt x="1989138" y="2406528"/>
                  </a:lnTo>
                  <a:lnTo>
                    <a:pt x="1989456" y="2403966"/>
                  </a:lnTo>
                  <a:lnTo>
                    <a:pt x="1990411" y="2401084"/>
                  </a:lnTo>
                  <a:lnTo>
                    <a:pt x="1991683" y="2397882"/>
                  </a:lnTo>
                  <a:lnTo>
                    <a:pt x="1993592" y="2394679"/>
                  </a:lnTo>
                  <a:lnTo>
                    <a:pt x="1996137" y="2391477"/>
                  </a:lnTo>
                  <a:lnTo>
                    <a:pt x="1999000" y="2387955"/>
                  </a:lnTo>
                  <a:lnTo>
                    <a:pt x="2005362" y="2381230"/>
                  </a:lnTo>
                  <a:lnTo>
                    <a:pt x="2012679" y="2374825"/>
                  </a:lnTo>
                  <a:lnTo>
                    <a:pt x="2019996" y="2368421"/>
                  </a:lnTo>
                  <a:lnTo>
                    <a:pt x="2027949" y="2362336"/>
                  </a:lnTo>
                  <a:lnTo>
                    <a:pt x="2035265" y="2356893"/>
                  </a:lnTo>
                  <a:lnTo>
                    <a:pt x="2046718" y="2349527"/>
                  </a:lnTo>
                  <a:lnTo>
                    <a:pt x="2051490" y="2346325"/>
                  </a:lnTo>
                  <a:close/>
                  <a:moveTo>
                    <a:pt x="592138" y="2346325"/>
                  </a:moveTo>
                  <a:lnTo>
                    <a:pt x="693618" y="2346325"/>
                  </a:lnTo>
                  <a:lnTo>
                    <a:pt x="698072" y="2349527"/>
                  </a:lnTo>
                  <a:lnTo>
                    <a:pt x="709842" y="2356893"/>
                  </a:lnTo>
                  <a:lnTo>
                    <a:pt x="716841" y="2362336"/>
                  </a:lnTo>
                  <a:lnTo>
                    <a:pt x="724794" y="2368421"/>
                  </a:lnTo>
                  <a:lnTo>
                    <a:pt x="732428" y="2374825"/>
                  </a:lnTo>
                  <a:lnTo>
                    <a:pt x="739427" y="2381230"/>
                  </a:lnTo>
                  <a:lnTo>
                    <a:pt x="746108" y="2387955"/>
                  </a:lnTo>
                  <a:lnTo>
                    <a:pt x="748971" y="2391477"/>
                  </a:lnTo>
                  <a:lnTo>
                    <a:pt x="751197" y="2394679"/>
                  </a:lnTo>
                  <a:lnTo>
                    <a:pt x="753106" y="2397882"/>
                  </a:lnTo>
                  <a:lnTo>
                    <a:pt x="754697" y="2401084"/>
                  </a:lnTo>
                  <a:lnTo>
                    <a:pt x="755333" y="2403966"/>
                  </a:lnTo>
                  <a:lnTo>
                    <a:pt x="755651" y="2406528"/>
                  </a:lnTo>
                  <a:lnTo>
                    <a:pt x="755333" y="2409410"/>
                  </a:lnTo>
                  <a:lnTo>
                    <a:pt x="754379" y="2411652"/>
                  </a:lnTo>
                  <a:lnTo>
                    <a:pt x="752470" y="2413893"/>
                  </a:lnTo>
                  <a:lnTo>
                    <a:pt x="749607" y="2415814"/>
                  </a:lnTo>
                  <a:lnTo>
                    <a:pt x="746108" y="2417736"/>
                  </a:lnTo>
                  <a:lnTo>
                    <a:pt x="741336" y="2418697"/>
                  </a:lnTo>
                  <a:lnTo>
                    <a:pt x="736246" y="2419977"/>
                  </a:lnTo>
                  <a:lnTo>
                    <a:pt x="729565" y="2420618"/>
                  </a:lnTo>
                  <a:lnTo>
                    <a:pt x="721612" y="2420938"/>
                  </a:lnTo>
                  <a:lnTo>
                    <a:pt x="713659" y="2420938"/>
                  </a:lnTo>
                  <a:lnTo>
                    <a:pt x="706343" y="2420618"/>
                  </a:lnTo>
                  <a:lnTo>
                    <a:pt x="699344" y="2419657"/>
                  </a:lnTo>
                  <a:lnTo>
                    <a:pt x="692346" y="2418376"/>
                  </a:lnTo>
                  <a:lnTo>
                    <a:pt x="685983" y="2416775"/>
                  </a:lnTo>
                  <a:lnTo>
                    <a:pt x="679939" y="2415174"/>
                  </a:lnTo>
                  <a:lnTo>
                    <a:pt x="673895" y="2412612"/>
                  </a:lnTo>
                  <a:lnTo>
                    <a:pt x="668487" y="2410371"/>
                  </a:lnTo>
                  <a:lnTo>
                    <a:pt x="662760" y="2407489"/>
                  </a:lnTo>
                  <a:lnTo>
                    <a:pt x="657352" y="2404927"/>
                  </a:lnTo>
                  <a:lnTo>
                    <a:pt x="652263" y="2401724"/>
                  </a:lnTo>
                  <a:lnTo>
                    <a:pt x="642083" y="2395000"/>
                  </a:lnTo>
                  <a:lnTo>
                    <a:pt x="632539" y="2387955"/>
                  </a:lnTo>
                  <a:lnTo>
                    <a:pt x="628086" y="2385073"/>
                  </a:lnTo>
                  <a:lnTo>
                    <a:pt x="624904" y="2383792"/>
                  </a:lnTo>
                  <a:lnTo>
                    <a:pt x="624268" y="2383792"/>
                  </a:lnTo>
                  <a:lnTo>
                    <a:pt x="623314" y="2383792"/>
                  </a:lnTo>
                  <a:lnTo>
                    <a:pt x="622678" y="2384432"/>
                  </a:lnTo>
                  <a:lnTo>
                    <a:pt x="622041" y="2384752"/>
                  </a:lnTo>
                  <a:lnTo>
                    <a:pt x="621405" y="2386354"/>
                  </a:lnTo>
                  <a:lnTo>
                    <a:pt x="620769" y="2387314"/>
                  </a:lnTo>
                  <a:lnTo>
                    <a:pt x="620133" y="2388595"/>
                  </a:lnTo>
                  <a:lnTo>
                    <a:pt x="619496" y="2388915"/>
                  </a:lnTo>
                  <a:lnTo>
                    <a:pt x="619178" y="2388915"/>
                  </a:lnTo>
                  <a:lnTo>
                    <a:pt x="607408" y="2388595"/>
                  </a:lnTo>
                  <a:lnTo>
                    <a:pt x="601045" y="2387634"/>
                  </a:lnTo>
                  <a:lnTo>
                    <a:pt x="598819" y="2387314"/>
                  </a:lnTo>
                  <a:lnTo>
                    <a:pt x="596910" y="2386674"/>
                  </a:lnTo>
                  <a:lnTo>
                    <a:pt x="595001" y="2376747"/>
                  </a:lnTo>
                  <a:lnTo>
                    <a:pt x="593411" y="2368741"/>
                  </a:lnTo>
                  <a:lnTo>
                    <a:pt x="593092" y="2362336"/>
                  </a:lnTo>
                  <a:lnTo>
                    <a:pt x="592774" y="2357533"/>
                  </a:lnTo>
                  <a:lnTo>
                    <a:pt x="593092" y="2353690"/>
                  </a:lnTo>
                  <a:lnTo>
                    <a:pt x="593411" y="2351449"/>
                  </a:lnTo>
                  <a:lnTo>
                    <a:pt x="593729" y="2349527"/>
                  </a:lnTo>
                  <a:lnTo>
                    <a:pt x="592138" y="2346325"/>
                  </a:lnTo>
                  <a:close/>
                  <a:moveTo>
                    <a:pt x="1474788" y="2290762"/>
                  </a:moveTo>
                  <a:lnTo>
                    <a:pt x="1567135" y="2290762"/>
                  </a:lnTo>
                  <a:lnTo>
                    <a:pt x="1571609" y="2293338"/>
                  </a:lnTo>
                  <a:lnTo>
                    <a:pt x="1582473" y="2300422"/>
                  </a:lnTo>
                  <a:lnTo>
                    <a:pt x="1588864" y="2305252"/>
                  </a:lnTo>
                  <a:lnTo>
                    <a:pt x="1595894" y="2310404"/>
                  </a:lnTo>
                  <a:lnTo>
                    <a:pt x="1602924" y="2316522"/>
                  </a:lnTo>
                  <a:lnTo>
                    <a:pt x="1609634" y="2322640"/>
                  </a:lnTo>
                  <a:lnTo>
                    <a:pt x="1615386" y="2328758"/>
                  </a:lnTo>
                  <a:lnTo>
                    <a:pt x="1617942" y="2331978"/>
                  </a:lnTo>
                  <a:lnTo>
                    <a:pt x="1620179" y="2334875"/>
                  </a:lnTo>
                  <a:lnTo>
                    <a:pt x="1621776" y="2337451"/>
                  </a:lnTo>
                  <a:lnTo>
                    <a:pt x="1623374" y="2340671"/>
                  </a:lnTo>
                  <a:lnTo>
                    <a:pt x="1624013" y="2343247"/>
                  </a:lnTo>
                  <a:lnTo>
                    <a:pt x="1624013" y="2345501"/>
                  </a:lnTo>
                  <a:lnTo>
                    <a:pt x="1623694" y="2348399"/>
                  </a:lnTo>
                  <a:lnTo>
                    <a:pt x="1622735" y="2350009"/>
                  </a:lnTo>
                  <a:lnTo>
                    <a:pt x="1620818" y="2352585"/>
                  </a:lnTo>
                  <a:lnTo>
                    <a:pt x="1618581" y="2353873"/>
                  </a:lnTo>
                  <a:lnTo>
                    <a:pt x="1615386" y="2355483"/>
                  </a:lnTo>
                  <a:lnTo>
                    <a:pt x="1611232" y="2357093"/>
                  </a:lnTo>
                  <a:lnTo>
                    <a:pt x="1606119" y="2357737"/>
                  </a:lnTo>
                  <a:lnTo>
                    <a:pt x="1600048" y="2358703"/>
                  </a:lnTo>
                  <a:lnTo>
                    <a:pt x="1593018" y="2359025"/>
                  </a:lnTo>
                  <a:lnTo>
                    <a:pt x="1585668" y="2359025"/>
                  </a:lnTo>
                  <a:lnTo>
                    <a:pt x="1578958" y="2358703"/>
                  </a:lnTo>
                  <a:lnTo>
                    <a:pt x="1572567" y="2357415"/>
                  </a:lnTo>
                  <a:lnTo>
                    <a:pt x="1566496" y="2356127"/>
                  </a:lnTo>
                  <a:lnTo>
                    <a:pt x="1560744" y="2355161"/>
                  </a:lnTo>
                  <a:lnTo>
                    <a:pt x="1554993" y="2353229"/>
                  </a:lnTo>
                  <a:lnTo>
                    <a:pt x="1549560" y="2351297"/>
                  </a:lnTo>
                  <a:lnTo>
                    <a:pt x="1544128" y="2349043"/>
                  </a:lnTo>
                  <a:lnTo>
                    <a:pt x="1539335" y="2346467"/>
                  </a:lnTo>
                  <a:lnTo>
                    <a:pt x="1529749" y="2340993"/>
                  </a:lnTo>
                  <a:lnTo>
                    <a:pt x="1520802" y="2334875"/>
                  </a:lnTo>
                  <a:lnTo>
                    <a:pt x="1511535" y="2328758"/>
                  </a:lnTo>
                  <a:lnTo>
                    <a:pt x="1507701" y="2326182"/>
                  </a:lnTo>
                  <a:lnTo>
                    <a:pt x="1505144" y="2324894"/>
                  </a:lnTo>
                  <a:lnTo>
                    <a:pt x="1503866" y="2324572"/>
                  </a:lnTo>
                  <a:lnTo>
                    <a:pt x="1503227" y="2324894"/>
                  </a:lnTo>
                  <a:lnTo>
                    <a:pt x="1502269" y="2325860"/>
                  </a:lnTo>
                  <a:lnTo>
                    <a:pt x="1501629" y="2326826"/>
                  </a:lnTo>
                  <a:lnTo>
                    <a:pt x="1500990" y="2328114"/>
                  </a:lnTo>
                  <a:lnTo>
                    <a:pt x="1500351" y="2329080"/>
                  </a:lnTo>
                  <a:lnTo>
                    <a:pt x="1499712" y="2329080"/>
                  </a:lnTo>
                  <a:lnTo>
                    <a:pt x="1499073" y="2329080"/>
                  </a:lnTo>
                  <a:lnTo>
                    <a:pt x="1488528" y="2328758"/>
                  </a:lnTo>
                  <a:lnTo>
                    <a:pt x="1482777" y="2328436"/>
                  </a:lnTo>
                  <a:lnTo>
                    <a:pt x="1480540" y="2328114"/>
                  </a:lnTo>
                  <a:lnTo>
                    <a:pt x="1478942" y="2327148"/>
                  </a:lnTo>
                  <a:lnTo>
                    <a:pt x="1477025" y="2318132"/>
                  </a:lnTo>
                  <a:lnTo>
                    <a:pt x="1476066" y="2310726"/>
                  </a:lnTo>
                  <a:lnTo>
                    <a:pt x="1475747" y="2305252"/>
                  </a:lnTo>
                  <a:lnTo>
                    <a:pt x="1475108" y="2300422"/>
                  </a:lnTo>
                  <a:lnTo>
                    <a:pt x="1475747" y="2297202"/>
                  </a:lnTo>
                  <a:lnTo>
                    <a:pt x="1476066" y="2294948"/>
                  </a:lnTo>
                  <a:lnTo>
                    <a:pt x="1476386" y="2293338"/>
                  </a:lnTo>
                  <a:lnTo>
                    <a:pt x="1474788" y="2290762"/>
                  </a:lnTo>
                  <a:close/>
                  <a:moveTo>
                    <a:pt x="1243723" y="2290762"/>
                  </a:moveTo>
                  <a:lnTo>
                    <a:pt x="1335088" y="2290762"/>
                  </a:lnTo>
                  <a:lnTo>
                    <a:pt x="1333507" y="2293338"/>
                  </a:lnTo>
                  <a:lnTo>
                    <a:pt x="1334140" y="2294948"/>
                  </a:lnTo>
                  <a:lnTo>
                    <a:pt x="1334140" y="2297202"/>
                  </a:lnTo>
                  <a:lnTo>
                    <a:pt x="1334456" y="2300422"/>
                  </a:lnTo>
                  <a:lnTo>
                    <a:pt x="1334456" y="2305252"/>
                  </a:lnTo>
                  <a:lnTo>
                    <a:pt x="1333824" y="2310726"/>
                  </a:lnTo>
                  <a:lnTo>
                    <a:pt x="1332559" y="2318132"/>
                  </a:lnTo>
                  <a:lnTo>
                    <a:pt x="1330978" y="2327148"/>
                  </a:lnTo>
                  <a:lnTo>
                    <a:pt x="1329398" y="2328114"/>
                  </a:lnTo>
                  <a:lnTo>
                    <a:pt x="1327185" y="2328436"/>
                  </a:lnTo>
                  <a:lnTo>
                    <a:pt x="1321494" y="2328758"/>
                  </a:lnTo>
                  <a:lnTo>
                    <a:pt x="1311061" y="2329080"/>
                  </a:lnTo>
                  <a:lnTo>
                    <a:pt x="1310113" y="2329080"/>
                  </a:lnTo>
                  <a:lnTo>
                    <a:pt x="1309797" y="2329080"/>
                  </a:lnTo>
                  <a:lnTo>
                    <a:pt x="1309165" y="2328114"/>
                  </a:lnTo>
                  <a:lnTo>
                    <a:pt x="1308848" y="2326826"/>
                  </a:lnTo>
                  <a:lnTo>
                    <a:pt x="1307900" y="2325860"/>
                  </a:lnTo>
                  <a:lnTo>
                    <a:pt x="1306952" y="2324894"/>
                  </a:lnTo>
                  <a:lnTo>
                    <a:pt x="1306003" y="2324572"/>
                  </a:lnTo>
                  <a:lnTo>
                    <a:pt x="1305371" y="2324894"/>
                  </a:lnTo>
                  <a:lnTo>
                    <a:pt x="1302842" y="2326182"/>
                  </a:lnTo>
                  <a:lnTo>
                    <a:pt x="1298732" y="2328758"/>
                  </a:lnTo>
                  <a:lnTo>
                    <a:pt x="1289880" y="2334875"/>
                  </a:lnTo>
                  <a:lnTo>
                    <a:pt x="1281028" y="2340993"/>
                  </a:lnTo>
                  <a:lnTo>
                    <a:pt x="1271228" y="2346467"/>
                  </a:lnTo>
                  <a:lnTo>
                    <a:pt x="1266485" y="2349043"/>
                  </a:lnTo>
                  <a:lnTo>
                    <a:pt x="1261111" y="2351297"/>
                  </a:lnTo>
                  <a:lnTo>
                    <a:pt x="1256053" y="2353229"/>
                  </a:lnTo>
                  <a:lnTo>
                    <a:pt x="1250362" y="2355161"/>
                  </a:lnTo>
                  <a:lnTo>
                    <a:pt x="1244356" y="2356127"/>
                  </a:lnTo>
                  <a:lnTo>
                    <a:pt x="1238349" y="2357415"/>
                  </a:lnTo>
                  <a:lnTo>
                    <a:pt x="1232026" y="2358703"/>
                  </a:lnTo>
                  <a:lnTo>
                    <a:pt x="1225387" y="2359025"/>
                  </a:lnTo>
                  <a:lnTo>
                    <a:pt x="1218116" y="2359025"/>
                  </a:lnTo>
                  <a:lnTo>
                    <a:pt x="1211161" y="2358703"/>
                  </a:lnTo>
                  <a:lnTo>
                    <a:pt x="1205154" y="2357737"/>
                  </a:lnTo>
                  <a:lnTo>
                    <a:pt x="1200096" y="2357093"/>
                  </a:lnTo>
                  <a:lnTo>
                    <a:pt x="1195986" y="2355483"/>
                  </a:lnTo>
                  <a:lnTo>
                    <a:pt x="1193141" y="2353873"/>
                  </a:lnTo>
                  <a:lnTo>
                    <a:pt x="1190295" y="2352585"/>
                  </a:lnTo>
                  <a:lnTo>
                    <a:pt x="1189031" y="2350009"/>
                  </a:lnTo>
                  <a:lnTo>
                    <a:pt x="1187766" y="2348399"/>
                  </a:lnTo>
                  <a:lnTo>
                    <a:pt x="1187450" y="2345501"/>
                  </a:lnTo>
                  <a:lnTo>
                    <a:pt x="1187766" y="2343247"/>
                  </a:lnTo>
                  <a:lnTo>
                    <a:pt x="1188715" y="2340671"/>
                  </a:lnTo>
                  <a:lnTo>
                    <a:pt x="1189663" y="2337451"/>
                  </a:lnTo>
                  <a:lnTo>
                    <a:pt x="1191560" y="2334875"/>
                  </a:lnTo>
                  <a:lnTo>
                    <a:pt x="1193457" y="2331978"/>
                  </a:lnTo>
                  <a:lnTo>
                    <a:pt x="1195986" y="2328758"/>
                  </a:lnTo>
                  <a:lnTo>
                    <a:pt x="1201676" y="2322640"/>
                  </a:lnTo>
                  <a:lnTo>
                    <a:pt x="1208315" y="2316522"/>
                  </a:lnTo>
                  <a:lnTo>
                    <a:pt x="1215271" y="2310404"/>
                  </a:lnTo>
                  <a:lnTo>
                    <a:pt x="1222226" y="2305252"/>
                  </a:lnTo>
                  <a:lnTo>
                    <a:pt x="1228865" y="2300422"/>
                  </a:lnTo>
                  <a:lnTo>
                    <a:pt x="1239613" y="2293338"/>
                  </a:lnTo>
                  <a:lnTo>
                    <a:pt x="1243723" y="2290762"/>
                  </a:lnTo>
                  <a:close/>
                  <a:moveTo>
                    <a:pt x="1481543" y="1798637"/>
                  </a:moveTo>
                  <a:lnTo>
                    <a:pt x="1701801" y="1798637"/>
                  </a:lnTo>
                  <a:lnTo>
                    <a:pt x="1567093" y="2273300"/>
                  </a:lnTo>
                  <a:lnTo>
                    <a:pt x="1465263" y="2273300"/>
                  </a:lnTo>
                  <a:lnTo>
                    <a:pt x="1481543" y="1798637"/>
                  </a:lnTo>
                  <a:close/>
                  <a:moveTo>
                    <a:pt x="1119188" y="1798637"/>
                  </a:moveTo>
                  <a:lnTo>
                    <a:pt x="1336331" y="1798637"/>
                  </a:lnTo>
                  <a:lnTo>
                    <a:pt x="1346201" y="2272028"/>
                  </a:lnTo>
                  <a:lnTo>
                    <a:pt x="1240177" y="2273300"/>
                  </a:lnTo>
                  <a:lnTo>
                    <a:pt x="1119188" y="1798637"/>
                  </a:lnTo>
                  <a:close/>
                  <a:moveTo>
                    <a:pt x="2677270" y="1559805"/>
                  </a:moveTo>
                  <a:lnTo>
                    <a:pt x="2530833" y="1600780"/>
                  </a:lnTo>
                  <a:lnTo>
                    <a:pt x="2674417" y="1589663"/>
                  </a:lnTo>
                  <a:lnTo>
                    <a:pt x="2677270" y="1559805"/>
                  </a:lnTo>
                  <a:close/>
                  <a:moveTo>
                    <a:pt x="64561" y="1559805"/>
                  </a:moveTo>
                  <a:lnTo>
                    <a:pt x="67742" y="1589663"/>
                  </a:lnTo>
                  <a:lnTo>
                    <a:pt x="211812" y="1600780"/>
                  </a:lnTo>
                  <a:lnTo>
                    <a:pt x="64561" y="1559805"/>
                  </a:lnTo>
                  <a:close/>
                  <a:moveTo>
                    <a:pt x="1743293" y="1510232"/>
                  </a:moveTo>
                  <a:lnTo>
                    <a:pt x="1815377" y="1673934"/>
                  </a:lnTo>
                  <a:lnTo>
                    <a:pt x="2196121" y="1673934"/>
                  </a:lnTo>
                  <a:lnTo>
                    <a:pt x="2051635" y="1522922"/>
                  </a:lnTo>
                  <a:lnTo>
                    <a:pt x="1743293" y="1510232"/>
                  </a:lnTo>
                  <a:close/>
                  <a:moveTo>
                    <a:pt x="1093583" y="1510232"/>
                  </a:moveTo>
                  <a:lnTo>
                    <a:pt x="785241" y="1522922"/>
                  </a:lnTo>
                  <a:lnTo>
                    <a:pt x="641072" y="1673934"/>
                  </a:lnTo>
                  <a:lnTo>
                    <a:pt x="1021499" y="1673934"/>
                  </a:lnTo>
                  <a:lnTo>
                    <a:pt x="1093583" y="1510232"/>
                  </a:lnTo>
                  <a:close/>
                  <a:moveTo>
                    <a:pt x="840494" y="1363662"/>
                  </a:moveTo>
                  <a:lnTo>
                    <a:pt x="1955417" y="1363662"/>
                  </a:lnTo>
                  <a:lnTo>
                    <a:pt x="2368551" y="1768475"/>
                  </a:lnTo>
                  <a:lnTo>
                    <a:pt x="398463" y="1768475"/>
                  </a:lnTo>
                  <a:lnTo>
                    <a:pt x="840494" y="1363662"/>
                  </a:lnTo>
                  <a:close/>
                  <a:moveTo>
                    <a:pt x="1125700" y="1131888"/>
                  </a:moveTo>
                  <a:lnTo>
                    <a:pt x="1123793" y="1132523"/>
                  </a:lnTo>
                  <a:lnTo>
                    <a:pt x="1121569" y="1134110"/>
                  </a:lnTo>
                  <a:lnTo>
                    <a:pt x="1118710" y="1136650"/>
                  </a:lnTo>
                  <a:lnTo>
                    <a:pt x="1111084" y="1144270"/>
                  </a:lnTo>
                  <a:lnTo>
                    <a:pt x="1101553" y="1155065"/>
                  </a:lnTo>
                  <a:lnTo>
                    <a:pt x="1077405" y="1184275"/>
                  </a:lnTo>
                  <a:lnTo>
                    <a:pt x="1046268" y="1220153"/>
                  </a:lnTo>
                  <a:lnTo>
                    <a:pt x="1059613" y="1236028"/>
                  </a:lnTo>
                  <a:lnTo>
                    <a:pt x="1064696" y="1242378"/>
                  </a:lnTo>
                  <a:lnTo>
                    <a:pt x="1070098" y="1248093"/>
                  </a:lnTo>
                  <a:lnTo>
                    <a:pt x="1074546" y="1252538"/>
                  </a:lnTo>
                  <a:lnTo>
                    <a:pt x="1078994" y="1256665"/>
                  </a:lnTo>
                  <a:lnTo>
                    <a:pt x="1083124" y="1260158"/>
                  </a:lnTo>
                  <a:lnTo>
                    <a:pt x="1087890" y="1263333"/>
                  </a:lnTo>
                  <a:lnTo>
                    <a:pt x="1092656" y="1266508"/>
                  </a:lnTo>
                  <a:lnTo>
                    <a:pt x="1098375" y="1269365"/>
                  </a:lnTo>
                  <a:lnTo>
                    <a:pt x="1111084" y="1276350"/>
                  </a:lnTo>
                  <a:lnTo>
                    <a:pt x="1127606" y="1284605"/>
                  </a:lnTo>
                  <a:lnTo>
                    <a:pt x="1149529" y="1295400"/>
                  </a:lnTo>
                  <a:lnTo>
                    <a:pt x="1139362" y="1143953"/>
                  </a:lnTo>
                  <a:lnTo>
                    <a:pt x="1136185" y="1141413"/>
                  </a:lnTo>
                  <a:lnTo>
                    <a:pt x="1133325" y="1138238"/>
                  </a:lnTo>
                  <a:lnTo>
                    <a:pt x="1126971" y="1132205"/>
                  </a:lnTo>
                  <a:lnTo>
                    <a:pt x="1126017" y="1131888"/>
                  </a:lnTo>
                  <a:lnTo>
                    <a:pt x="1125700" y="1131888"/>
                  </a:lnTo>
                  <a:close/>
                  <a:moveTo>
                    <a:pt x="505679" y="1004887"/>
                  </a:moveTo>
                  <a:lnTo>
                    <a:pt x="511721" y="1004887"/>
                  </a:lnTo>
                  <a:lnTo>
                    <a:pt x="517446" y="1005205"/>
                  </a:lnTo>
                  <a:lnTo>
                    <a:pt x="522535" y="1006158"/>
                  </a:lnTo>
                  <a:lnTo>
                    <a:pt x="528259" y="1007746"/>
                  </a:lnTo>
                  <a:lnTo>
                    <a:pt x="533348" y="1009969"/>
                  </a:lnTo>
                  <a:lnTo>
                    <a:pt x="538436" y="1012828"/>
                  </a:lnTo>
                  <a:lnTo>
                    <a:pt x="543207" y="1015687"/>
                  </a:lnTo>
                  <a:lnTo>
                    <a:pt x="548296" y="1019498"/>
                  </a:lnTo>
                  <a:lnTo>
                    <a:pt x="552748" y="1023310"/>
                  </a:lnTo>
                  <a:lnTo>
                    <a:pt x="557201" y="1028075"/>
                  </a:lnTo>
                  <a:lnTo>
                    <a:pt x="561335" y="1033157"/>
                  </a:lnTo>
                  <a:lnTo>
                    <a:pt x="566106" y="1038239"/>
                  </a:lnTo>
                  <a:lnTo>
                    <a:pt x="570240" y="1044274"/>
                  </a:lnTo>
                  <a:lnTo>
                    <a:pt x="573738" y="1050309"/>
                  </a:lnTo>
                  <a:lnTo>
                    <a:pt x="577555" y="1056980"/>
                  </a:lnTo>
                  <a:lnTo>
                    <a:pt x="581371" y="1063968"/>
                  </a:lnTo>
                  <a:lnTo>
                    <a:pt x="585188" y="1071274"/>
                  </a:lnTo>
                  <a:lnTo>
                    <a:pt x="588686" y="1078897"/>
                  </a:lnTo>
                  <a:lnTo>
                    <a:pt x="591867" y="1086838"/>
                  </a:lnTo>
                  <a:lnTo>
                    <a:pt x="598227" y="1103673"/>
                  </a:lnTo>
                  <a:lnTo>
                    <a:pt x="603952" y="1121461"/>
                  </a:lnTo>
                  <a:lnTo>
                    <a:pt x="609677" y="1140202"/>
                  </a:lnTo>
                  <a:lnTo>
                    <a:pt x="614447" y="1159260"/>
                  </a:lnTo>
                  <a:lnTo>
                    <a:pt x="619218" y="1179589"/>
                  </a:lnTo>
                  <a:lnTo>
                    <a:pt x="623670" y="1200553"/>
                  </a:lnTo>
                  <a:lnTo>
                    <a:pt x="627487" y="1221518"/>
                  </a:lnTo>
                  <a:lnTo>
                    <a:pt x="630667" y="1242799"/>
                  </a:lnTo>
                  <a:lnTo>
                    <a:pt x="634165" y="1264399"/>
                  </a:lnTo>
                  <a:lnTo>
                    <a:pt x="636710" y="1285681"/>
                  </a:lnTo>
                  <a:lnTo>
                    <a:pt x="639254" y="1306963"/>
                  </a:lnTo>
                  <a:lnTo>
                    <a:pt x="641798" y="1327927"/>
                  </a:lnTo>
                  <a:lnTo>
                    <a:pt x="643389" y="1348574"/>
                  </a:lnTo>
                  <a:lnTo>
                    <a:pt x="644979" y="1368903"/>
                  </a:lnTo>
                  <a:lnTo>
                    <a:pt x="647841" y="1407337"/>
                  </a:lnTo>
                  <a:lnTo>
                    <a:pt x="649431" y="1441960"/>
                  </a:lnTo>
                  <a:lnTo>
                    <a:pt x="650703" y="1471501"/>
                  </a:lnTo>
                  <a:lnTo>
                    <a:pt x="651021" y="1495641"/>
                  </a:lnTo>
                  <a:lnTo>
                    <a:pt x="645933" y="1500088"/>
                  </a:lnTo>
                  <a:lnTo>
                    <a:pt x="640526" y="1461971"/>
                  </a:lnTo>
                  <a:lnTo>
                    <a:pt x="635120" y="1423219"/>
                  </a:lnTo>
                  <a:lnTo>
                    <a:pt x="629713" y="1515335"/>
                  </a:lnTo>
                  <a:lnTo>
                    <a:pt x="623988" y="1520417"/>
                  </a:lnTo>
                  <a:lnTo>
                    <a:pt x="225488" y="1414008"/>
                  </a:lnTo>
                  <a:lnTo>
                    <a:pt x="154884" y="1399079"/>
                  </a:lnTo>
                  <a:lnTo>
                    <a:pt x="603316" y="1539476"/>
                  </a:lnTo>
                  <a:lnTo>
                    <a:pt x="319945" y="1798670"/>
                  </a:lnTo>
                  <a:lnTo>
                    <a:pt x="585824" y="1798670"/>
                  </a:lnTo>
                  <a:lnTo>
                    <a:pt x="752475" y="1798670"/>
                  </a:lnTo>
                  <a:lnTo>
                    <a:pt x="687596" y="2326906"/>
                  </a:lnTo>
                  <a:lnTo>
                    <a:pt x="595365" y="2326906"/>
                  </a:lnTo>
                  <a:lnTo>
                    <a:pt x="586778" y="1847904"/>
                  </a:lnTo>
                  <a:lnTo>
                    <a:pt x="581371" y="1857433"/>
                  </a:lnTo>
                  <a:lnTo>
                    <a:pt x="578509" y="1862516"/>
                  </a:lnTo>
                  <a:lnTo>
                    <a:pt x="575329" y="1866963"/>
                  </a:lnTo>
                  <a:lnTo>
                    <a:pt x="531758" y="2443162"/>
                  </a:lnTo>
                  <a:lnTo>
                    <a:pt x="415356" y="2443162"/>
                  </a:lnTo>
                  <a:lnTo>
                    <a:pt x="356837" y="1985125"/>
                  </a:lnTo>
                  <a:lnTo>
                    <a:pt x="349840" y="1985760"/>
                  </a:lnTo>
                  <a:lnTo>
                    <a:pt x="346024" y="1986078"/>
                  </a:lnTo>
                  <a:lnTo>
                    <a:pt x="342207" y="1986078"/>
                  </a:lnTo>
                  <a:lnTo>
                    <a:pt x="337437" y="1985760"/>
                  </a:lnTo>
                  <a:lnTo>
                    <a:pt x="332348" y="1985443"/>
                  </a:lnTo>
                  <a:lnTo>
                    <a:pt x="145661" y="1959078"/>
                  </a:lnTo>
                  <a:lnTo>
                    <a:pt x="141208" y="1957490"/>
                  </a:lnTo>
                  <a:lnTo>
                    <a:pt x="137074" y="1955267"/>
                  </a:lnTo>
                  <a:lnTo>
                    <a:pt x="133257" y="1952726"/>
                  </a:lnTo>
                  <a:lnTo>
                    <a:pt x="129441" y="1949867"/>
                  </a:lnTo>
                  <a:lnTo>
                    <a:pt x="125624" y="1946055"/>
                  </a:lnTo>
                  <a:lnTo>
                    <a:pt x="122126" y="1941926"/>
                  </a:lnTo>
                  <a:lnTo>
                    <a:pt x="119264" y="1937479"/>
                  </a:lnTo>
                  <a:lnTo>
                    <a:pt x="116401" y="1932397"/>
                  </a:lnTo>
                  <a:lnTo>
                    <a:pt x="113539" y="1927632"/>
                  </a:lnTo>
                  <a:lnTo>
                    <a:pt x="110995" y="1921914"/>
                  </a:lnTo>
                  <a:lnTo>
                    <a:pt x="108768" y="1916197"/>
                  </a:lnTo>
                  <a:lnTo>
                    <a:pt x="106542" y="1910162"/>
                  </a:lnTo>
                  <a:lnTo>
                    <a:pt x="102408" y="1897774"/>
                  </a:lnTo>
                  <a:lnTo>
                    <a:pt x="98909" y="1885068"/>
                  </a:lnTo>
                  <a:lnTo>
                    <a:pt x="96365" y="1872363"/>
                  </a:lnTo>
                  <a:lnTo>
                    <a:pt x="93503" y="1859339"/>
                  </a:lnTo>
                  <a:lnTo>
                    <a:pt x="90004" y="1836152"/>
                  </a:lnTo>
                  <a:lnTo>
                    <a:pt x="86824" y="1817728"/>
                  </a:lnTo>
                  <a:lnTo>
                    <a:pt x="85234" y="1811058"/>
                  </a:lnTo>
                  <a:lnTo>
                    <a:pt x="84280" y="1806293"/>
                  </a:lnTo>
                  <a:lnTo>
                    <a:pt x="83962" y="1800894"/>
                  </a:lnTo>
                  <a:lnTo>
                    <a:pt x="76965" y="1730695"/>
                  </a:lnTo>
                  <a:lnTo>
                    <a:pt x="69968" y="1653826"/>
                  </a:lnTo>
                  <a:lnTo>
                    <a:pt x="62017" y="1556628"/>
                  </a:lnTo>
                  <a:lnTo>
                    <a:pt x="52158" y="1552499"/>
                  </a:lnTo>
                  <a:lnTo>
                    <a:pt x="43571" y="1548687"/>
                  </a:lnTo>
                  <a:lnTo>
                    <a:pt x="35938" y="1545511"/>
                  </a:lnTo>
                  <a:lnTo>
                    <a:pt x="29895" y="1542017"/>
                  </a:lnTo>
                  <a:lnTo>
                    <a:pt x="25443" y="1538523"/>
                  </a:lnTo>
                  <a:lnTo>
                    <a:pt x="23535" y="1536617"/>
                  </a:lnTo>
                  <a:lnTo>
                    <a:pt x="21944" y="1535346"/>
                  </a:lnTo>
                  <a:lnTo>
                    <a:pt x="20990" y="1533758"/>
                  </a:lnTo>
                  <a:lnTo>
                    <a:pt x="20354" y="1532170"/>
                  </a:lnTo>
                  <a:lnTo>
                    <a:pt x="19718" y="1530582"/>
                  </a:lnTo>
                  <a:lnTo>
                    <a:pt x="20354" y="1529311"/>
                  </a:lnTo>
                  <a:lnTo>
                    <a:pt x="17492" y="1522641"/>
                  </a:lnTo>
                  <a:lnTo>
                    <a:pt x="15266" y="1515017"/>
                  </a:lnTo>
                  <a:lnTo>
                    <a:pt x="12721" y="1504853"/>
                  </a:lnTo>
                  <a:lnTo>
                    <a:pt x="10495" y="1493100"/>
                  </a:lnTo>
                  <a:lnTo>
                    <a:pt x="8269" y="1479759"/>
                  </a:lnTo>
                  <a:lnTo>
                    <a:pt x="6043" y="1465148"/>
                  </a:lnTo>
                  <a:lnTo>
                    <a:pt x="4134" y="1449583"/>
                  </a:lnTo>
                  <a:lnTo>
                    <a:pt x="2544" y="1432431"/>
                  </a:lnTo>
                  <a:lnTo>
                    <a:pt x="954" y="1414325"/>
                  </a:lnTo>
                  <a:lnTo>
                    <a:pt x="318" y="1395267"/>
                  </a:lnTo>
                  <a:lnTo>
                    <a:pt x="0" y="1375256"/>
                  </a:lnTo>
                  <a:lnTo>
                    <a:pt x="318" y="1354926"/>
                  </a:lnTo>
                  <a:lnTo>
                    <a:pt x="954" y="1333962"/>
                  </a:lnTo>
                  <a:lnTo>
                    <a:pt x="2544" y="1312363"/>
                  </a:lnTo>
                  <a:lnTo>
                    <a:pt x="4452" y="1290763"/>
                  </a:lnTo>
                  <a:lnTo>
                    <a:pt x="7315" y="1268846"/>
                  </a:lnTo>
                  <a:lnTo>
                    <a:pt x="11131" y="1246929"/>
                  </a:lnTo>
                  <a:lnTo>
                    <a:pt x="13357" y="1236447"/>
                  </a:lnTo>
                  <a:lnTo>
                    <a:pt x="15584" y="1225647"/>
                  </a:lnTo>
                  <a:lnTo>
                    <a:pt x="18446" y="1214847"/>
                  </a:lnTo>
                  <a:lnTo>
                    <a:pt x="21308" y="1204047"/>
                  </a:lnTo>
                  <a:lnTo>
                    <a:pt x="24489" y="1193248"/>
                  </a:lnTo>
                  <a:lnTo>
                    <a:pt x="27669" y="1183083"/>
                  </a:lnTo>
                  <a:lnTo>
                    <a:pt x="31486" y="1172601"/>
                  </a:lnTo>
                  <a:lnTo>
                    <a:pt x="35302" y="1162436"/>
                  </a:lnTo>
                  <a:lnTo>
                    <a:pt x="39436" y="1152272"/>
                  </a:lnTo>
                  <a:lnTo>
                    <a:pt x="43889" y="1142425"/>
                  </a:lnTo>
                  <a:lnTo>
                    <a:pt x="48978" y="1132578"/>
                  </a:lnTo>
                  <a:lnTo>
                    <a:pt x="54066" y="1123367"/>
                  </a:lnTo>
                  <a:lnTo>
                    <a:pt x="59473" y="1113838"/>
                  </a:lnTo>
                  <a:lnTo>
                    <a:pt x="64879" y="1104944"/>
                  </a:lnTo>
                  <a:lnTo>
                    <a:pt x="70922" y="1096050"/>
                  </a:lnTo>
                  <a:lnTo>
                    <a:pt x="77601" y="1087473"/>
                  </a:lnTo>
                  <a:lnTo>
                    <a:pt x="84280" y="1079215"/>
                  </a:lnTo>
                  <a:lnTo>
                    <a:pt x="91276" y="1071274"/>
                  </a:lnTo>
                  <a:lnTo>
                    <a:pt x="98591" y="1063968"/>
                  </a:lnTo>
                  <a:lnTo>
                    <a:pt x="106542" y="1056662"/>
                  </a:lnTo>
                  <a:lnTo>
                    <a:pt x="114811" y="1049674"/>
                  </a:lnTo>
                  <a:lnTo>
                    <a:pt x="123080" y="1043321"/>
                  </a:lnTo>
                  <a:lnTo>
                    <a:pt x="131985" y="1036651"/>
                  </a:lnTo>
                  <a:lnTo>
                    <a:pt x="141526" y="1031251"/>
                  </a:lnTo>
                  <a:lnTo>
                    <a:pt x="150749" y="1025851"/>
                  </a:lnTo>
                  <a:lnTo>
                    <a:pt x="160926" y="1021087"/>
                  </a:lnTo>
                  <a:lnTo>
                    <a:pt x="171740" y="1016322"/>
                  </a:lnTo>
                  <a:lnTo>
                    <a:pt x="182553" y="1012193"/>
                  </a:lnTo>
                  <a:lnTo>
                    <a:pt x="193684" y="1009016"/>
                  </a:lnTo>
                  <a:lnTo>
                    <a:pt x="205452" y="1005522"/>
                  </a:lnTo>
                  <a:lnTo>
                    <a:pt x="209904" y="1005522"/>
                  </a:lnTo>
                  <a:lnTo>
                    <a:pt x="218809" y="1005840"/>
                  </a:lnTo>
                  <a:lnTo>
                    <a:pt x="243298" y="1007428"/>
                  </a:lnTo>
                  <a:lnTo>
                    <a:pt x="280508" y="1009969"/>
                  </a:lnTo>
                  <a:lnTo>
                    <a:pt x="409313" y="1420361"/>
                  </a:lnTo>
                  <a:lnTo>
                    <a:pt x="397228" y="1297751"/>
                  </a:lnTo>
                  <a:lnTo>
                    <a:pt x="390867" y="1077309"/>
                  </a:lnTo>
                  <a:lnTo>
                    <a:pt x="382598" y="1056345"/>
                  </a:lnTo>
                  <a:lnTo>
                    <a:pt x="399136" y="1028392"/>
                  </a:lnTo>
                  <a:lnTo>
                    <a:pt x="436029" y="1028392"/>
                  </a:lnTo>
                  <a:lnTo>
                    <a:pt x="450976" y="1056345"/>
                  </a:lnTo>
                  <a:lnTo>
                    <a:pt x="443979" y="1081438"/>
                  </a:lnTo>
                  <a:lnTo>
                    <a:pt x="489141" y="1401937"/>
                  </a:lnTo>
                  <a:lnTo>
                    <a:pt x="481508" y="1015369"/>
                  </a:lnTo>
                  <a:lnTo>
                    <a:pt x="489459" y="1011875"/>
                  </a:lnTo>
                  <a:lnTo>
                    <a:pt x="495501" y="1009016"/>
                  </a:lnTo>
                  <a:lnTo>
                    <a:pt x="499000" y="1006793"/>
                  </a:lnTo>
                  <a:lnTo>
                    <a:pt x="499636" y="1005840"/>
                  </a:lnTo>
                  <a:lnTo>
                    <a:pt x="499954" y="1005522"/>
                  </a:lnTo>
                  <a:lnTo>
                    <a:pt x="505679" y="1004887"/>
                  </a:lnTo>
                  <a:close/>
                  <a:moveTo>
                    <a:pt x="2233205" y="1004887"/>
                  </a:moveTo>
                  <a:lnTo>
                    <a:pt x="2238276" y="1005205"/>
                  </a:lnTo>
                  <a:lnTo>
                    <a:pt x="2243665" y="1005522"/>
                  </a:lnTo>
                  <a:lnTo>
                    <a:pt x="2243665" y="1005840"/>
                  </a:lnTo>
                  <a:lnTo>
                    <a:pt x="2244299" y="1006793"/>
                  </a:lnTo>
                  <a:lnTo>
                    <a:pt x="2248102" y="1009016"/>
                  </a:lnTo>
                  <a:lnTo>
                    <a:pt x="2253808" y="1011875"/>
                  </a:lnTo>
                  <a:lnTo>
                    <a:pt x="2261732" y="1015369"/>
                  </a:lnTo>
                  <a:lnTo>
                    <a:pt x="2254441" y="1401937"/>
                  </a:lnTo>
                  <a:lnTo>
                    <a:pt x="2299133" y="1081438"/>
                  </a:lnTo>
                  <a:lnTo>
                    <a:pt x="2292160" y="1056345"/>
                  </a:lnTo>
                  <a:lnTo>
                    <a:pt x="2307374" y="1028392"/>
                  </a:lnTo>
                  <a:lnTo>
                    <a:pt x="2344142" y="1028392"/>
                  </a:lnTo>
                  <a:lnTo>
                    <a:pt x="2360307" y="1056345"/>
                  </a:lnTo>
                  <a:lnTo>
                    <a:pt x="2352066" y="1077309"/>
                  </a:lnTo>
                  <a:lnTo>
                    <a:pt x="2346044" y="1297751"/>
                  </a:lnTo>
                  <a:lnTo>
                    <a:pt x="2333682" y="1420361"/>
                  </a:lnTo>
                  <a:lnTo>
                    <a:pt x="2462052" y="1009969"/>
                  </a:lnTo>
                  <a:lnTo>
                    <a:pt x="2499137" y="1007428"/>
                  </a:lnTo>
                  <a:lnTo>
                    <a:pt x="2523860" y="1005840"/>
                  </a:lnTo>
                  <a:lnTo>
                    <a:pt x="2532735" y="1005522"/>
                  </a:lnTo>
                  <a:lnTo>
                    <a:pt x="2536855" y="1005522"/>
                  </a:lnTo>
                  <a:lnTo>
                    <a:pt x="2548266" y="1009016"/>
                  </a:lnTo>
                  <a:lnTo>
                    <a:pt x="2559677" y="1012193"/>
                  </a:lnTo>
                  <a:lnTo>
                    <a:pt x="2570453" y="1016322"/>
                  </a:lnTo>
                  <a:lnTo>
                    <a:pt x="2580913" y="1021087"/>
                  </a:lnTo>
                  <a:lnTo>
                    <a:pt x="2591056" y="1025851"/>
                  </a:lnTo>
                  <a:lnTo>
                    <a:pt x="2600882" y="1031251"/>
                  </a:lnTo>
                  <a:lnTo>
                    <a:pt x="2610391" y="1036651"/>
                  </a:lnTo>
                  <a:lnTo>
                    <a:pt x="2618949" y="1043321"/>
                  </a:lnTo>
                  <a:lnTo>
                    <a:pt x="2627507" y="1049674"/>
                  </a:lnTo>
                  <a:lnTo>
                    <a:pt x="2635431" y="1056662"/>
                  </a:lnTo>
                  <a:lnTo>
                    <a:pt x="2643355" y="1063968"/>
                  </a:lnTo>
                  <a:lnTo>
                    <a:pt x="2650962" y="1071274"/>
                  </a:lnTo>
                  <a:lnTo>
                    <a:pt x="2657618" y="1079215"/>
                  </a:lnTo>
                  <a:lnTo>
                    <a:pt x="2664274" y="1087473"/>
                  </a:lnTo>
                  <a:lnTo>
                    <a:pt x="2670614" y="1096050"/>
                  </a:lnTo>
                  <a:lnTo>
                    <a:pt x="2676636" y="1104944"/>
                  </a:lnTo>
                  <a:lnTo>
                    <a:pt x="2682341" y="1113838"/>
                  </a:lnTo>
                  <a:lnTo>
                    <a:pt x="2688047" y="1123367"/>
                  </a:lnTo>
                  <a:lnTo>
                    <a:pt x="2692801" y="1132578"/>
                  </a:lnTo>
                  <a:lnTo>
                    <a:pt x="2697872" y="1142425"/>
                  </a:lnTo>
                  <a:lnTo>
                    <a:pt x="2702310" y="1152272"/>
                  </a:lnTo>
                  <a:lnTo>
                    <a:pt x="2706430" y="1162436"/>
                  </a:lnTo>
                  <a:lnTo>
                    <a:pt x="2710551" y="1172601"/>
                  </a:lnTo>
                  <a:lnTo>
                    <a:pt x="2714037" y="1183083"/>
                  </a:lnTo>
                  <a:lnTo>
                    <a:pt x="2717207" y="1193248"/>
                  </a:lnTo>
                  <a:lnTo>
                    <a:pt x="2720694" y="1204047"/>
                  </a:lnTo>
                  <a:lnTo>
                    <a:pt x="2723229" y="1214847"/>
                  </a:lnTo>
                  <a:lnTo>
                    <a:pt x="2726082" y="1225647"/>
                  </a:lnTo>
                  <a:lnTo>
                    <a:pt x="2728618" y="1236447"/>
                  </a:lnTo>
                  <a:lnTo>
                    <a:pt x="2730836" y="1246929"/>
                  </a:lnTo>
                  <a:lnTo>
                    <a:pt x="2734640" y="1268846"/>
                  </a:lnTo>
                  <a:lnTo>
                    <a:pt x="2737176" y="1290763"/>
                  </a:lnTo>
                  <a:lnTo>
                    <a:pt x="2739394" y="1312363"/>
                  </a:lnTo>
                  <a:lnTo>
                    <a:pt x="2740979" y="1333962"/>
                  </a:lnTo>
                  <a:lnTo>
                    <a:pt x="2741613" y="1354926"/>
                  </a:lnTo>
                  <a:lnTo>
                    <a:pt x="2741613" y="1375256"/>
                  </a:lnTo>
                  <a:lnTo>
                    <a:pt x="2741296" y="1395267"/>
                  </a:lnTo>
                  <a:lnTo>
                    <a:pt x="2740662" y="1414325"/>
                  </a:lnTo>
                  <a:lnTo>
                    <a:pt x="2739394" y="1432431"/>
                  </a:lnTo>
                  <a:lnTo>
                    <a:pt x="2737493" y="1449583"/>
                  </a:lnTo>
                  <a:lnTo>
                    <a:pt x="2735591" y="1465148"/>
                  </a:lnTo>
                  <a:lnTo>
                    <a:pt x="2733689" y="1479759"/>
                  </a:lnTo>
                  <a:lnTo>
                    <a:pt x="2731470" y="1493100"/>
                  </a:lnTo>
                  <a:lnTo>
                    <a:pt x="2728935" y="1504853"/>
                  </a:lnTo>
                  <a:lnTo>
                    <a:pt x="2726716" y="1515017"/>
                  </a:lnTo>
                  <a:lnTo>
                    <a:pt x="2724180" y="1522641"/>
                  </a:lnTo>
                  <a:lnTo>
                    <a:pt x="2721962" y="1529311"/>
                  </a:lnTo>
                  <a:lnTo>
                    <a:pt x="2721962" y="1530582"/>
                  </a:lnTo>
                  <a:lnTo>
                    <a:pt x="2721328" y="1532170"/>
                  </a:lnTo>
                  <a:lnTo>
                    <a:pt x="2720694" y="1533758"/>
                  </a:lnTo>
                  <a:lnTo>
                    <a:pt x="2719426" y="1535346"/>
                  </a:lnTo>
                  <a:lnTo>
                    <a:pt x="2718158" y="1536617"/>
                  </a:lnTo>
                  <a:lnTo>
                    <a:pt x="2716573" y="1538523"/>
                  </a:lnTo>
                  <a:lnTo>
                    <a:pt x="2711819" y="1542017"/>
                  </a:lnTo>
                  <a:lnTo>
                    <a:pt x="2705796" y="1545511"/>
                  </a:lnTo>
                  <a:lnTo>
                    <a:pt x="2698506" y="1548687"/>
                  </a:lnTo>
                  <a:lnTo>
                    <a:pt x="2689948" y="1552499"/>
                  </a:lnTo>
                  <a:lnTo>
                    <a:pt x="2680122" y="1556628"/>
                  </a:lnTo>
                  <a:lnTo>
                    <a:pt x="2671881" y="1653826"/>
                  </a:lnTo>
                  <a:lnTo>
                    <a:pt x="2664908" y="1730695"/>
                  </a:lnTo>
                  <a:lnTo>
                    <a:pt x="2657935" y="1800894"/>
                  </a:lnTo>
                  <a:lnTo>
                    <a:pt x="2657618" y="1806293"/>
                  </a:lnTo>
                  <a:lnTo>
                    <a:pt x="2656350" y="1811058"/>
                  </a:lnTo>
                  <a:lnTo>
                    <a:pt x="2655399" y="1817728"/>
                  </a:lnTo>
                  <a:lnTo>
                    <a:pt x="2652230" y="1836152"/>
                  </a:lnTo>
                  <a:lnTo>
                    <a:pt x="2648109" y="1859339"/>
                  </a:lnTo>
                  <a:lnTo>
                    <a:pt x="2645890" y="1872363"/>
                  </a:lnTo>
                  <a:lnTo>
                    <a:pt x="2643038" y="1885068"/>
                  </a:lnTo>
                  <a:lnTo>
                    <a:pt x="2639551" y="1897774"/>
                  </a:lnTo>
                  <a:lnTo>
                    <a:pt x="2635431" y="1910162"/>
                  </a:lnTo>
                  <a:lnTo>
                    <a:pt x="2633529" y="1916197"/>
                  </a:lnTo>
                  <a:lnTo>
                    <a:pt x="2630993" y="1921914"/>
                  </a:lnTo>
                  <a:lnTo>
                    <a:pt x="2628458" y="1927632"/>
                  </a:lnTo>
                  <a:lnTo>
                    <a:pt x="2625605" y="1932397"/>
                  </a:lnTo>
                  <a:lnTo>
                    <a:pt x="2622752" y="1937479"/>
                  </a:lnTo>
                  <a:lnTo>
                    <a:pt x="2619583" y="1941926"/>
                  </a:lnTo>
                  <a:lnTo>
                    <a:pt x="2616413" y="1946055"/>
                  </a:lnTo>
                  <a:lnTo>
                    <a:pt x="2612926" y="1949867"/>
                  </a:lnTo>
                  <a:lnTo>
                    <a:pt x="2609123" y="1952726"/>
                  </a:lnTo>
                  <a:lnTo>
                    <a:pt x="2605002" y="1955267"/>
                  </a:lnTo>
                  <a:lnTo>
                    <a:pt x="2600882" y="1957490"/>
                  </a:lnTo>
                  <a:lnTo>
                    <a:pt x="2596444" y="1959078"/>
                  </a:lnTo>
                  <a:lnTo>
                    <a:pt x="2410704" y="1985443"/>
                  </a:lnTo>
                  <a:lnTo>
                    <a:pt x="2405633" y="1985760"/>
                  </a:lnTo>
                  <a:lnTo>
                    <a:pt x="2400561" y="1986078"/>
                  </a:lnTo>
                  <a:lnTo>
                    <a:pt x="2397075" y="1986078"/>
                  </a:lnTo>
                  <a:lnTo>
                    <a:pt x="2393271" y="1985760"/>
                  </a:lnTo>
                  <a:lnTo>
                    <a:pt x="2385981" y="1985125"/>
                  </a:lnTo>
                  <a:lnTo>
                    <a:pt x="2327660" y="2443162"/>
                  </a:lnTo>
                  <a:lnTo>
                    <a:pt x="2211651" y="2443162"/>
                  </a:lnTo>
                  <a:lnTo>
                    <a:pt x="2168545" y="1866963"/>
                  </a:lnTo>
                  <a:lnTo>
                    <a:pt x="2165375" y="1862516"/>
                  </a:lnTo>
                  <a:lnTo>
                    <a:pt x="2162522" y="1857433"/>
                  </a:lnTo>
                  <a:lnTo>
                    <a:pt x="2156817" y="1847904"/>
                  </a:lnTo>
                  <a:lnTo>
                    <a:pt x="2148576" y="2326906"/>
                  </a:lnTo>
                  <a:lnTo>
                    <a:pt x="2063630" y="2320235"/>
                  </a:lnTo>
                  <a:lnTo>
                    <a:pt x="1992313" y="1798670"/>
                  </a:lnTo>
                  <a:lnTo>
                    <a:pt x="2157768" y="1798670"/>
                  </a:lnTo>
                  <a:lnTo>
                    <a:pt x="2443668" y="1798670"/>
                  </a:lnTo>
                  <a:lnTo>
                    <a:pt x="2170129" y="1529946"/>
                  </a:lnTo>
                  <a:lnTo>
                    <a:pt x="2587569" y="1399079"/>
                  </a:lnTo>
                  <a:lnTo>
                    <a:pt x="2517204" y="1414008"/>
                  </a:lnTo>
                  <a:lnTo>
                    <a:pt x="2151746" y="1511841"/>
                  </a:lnTo>
                  <a:lnTo>
                    <a:pt x="2111808" y="1472771"/>
                  </a:lnTo>
                  <a:lnTo>
                    <a:pt x="2108956" y="1423219"/>
                  </a:lnTo>
                  <a:lnTo>
                    <a:pt x="2103250" y="1464513"/>
                  </a:lnTo>
                  <a:lnTo>
                    <a:pt x="2093741" y="1455301"/>
                  </a:lnTo>
                  <a:lnTo>
                    <a:pt x="2095009" y="1426078"/>
                  </a:lnTo>
                  <a:lnTo>
                    <a:pt x="2096911" y="1393361"/>
                  </a:lnTo>
                  <a:lnTo>
                    <a:pt x="2099447" y="1358103"/>
                  </a:lnTo>
                  <a:lnTo>
                    <a:pt x="2103250" y="1320621"/>
                  </a:lnTo>
                  <a:lnTo>
                    <a:pt x="2105152" y="1301563"/>
                  </a:lnTo>
                  <a:lnTo>
                    <a:pt x="2107371" y="1282504"/>
                  </a:lnTo>
                  <a:lnTo>
                    <a:pt x="2109906" y="1262811"/>
                  </a:lnTo>
                  <a:lnTo>
                    <a:pt x="2113076" y="1243752"/>
                  </a:lnTo>
                  <a:lnTo>
                    <a:pt x="2115929" y="1224059"/>
                  </a:lnTo>
                  <a:lnTo>
                    <a:pt x="2119415" y="1205318"/>
                  </a:lnTo>
                  <a:lnTo>
                    <a:pt x="2123219" y="1186577"/>
                  </a:lnTo>
                  <a:lnTo>
                    <a:pt x="2127339" y="1168154"/>
                  </a:lnTo>
                  <a:lnTo>
                    <a:pt x="2131777" y="1150366"/>
                  </a:lnTo>
                  <a:lnTo>
                    <a:pt x="2136214" y="1133214"/>
                  </a:lnTo>
                  <a:lnTo>
                    <a:pt x="2140969" y="1116379"/>
                  </a:lnTo>
                  <a:lnTo>
                    <a:pt x="2146674" y="1100497"/>
                  </a:lnTo>
                  <a:lnTo>
                    <a:pt x="2152379" y="1085568"/>
                  </a:lnTo>
                  <a:lnTo>
                    <a:pt x="2158719" y="1071274"/>
                  </a:lnTo>
                  <a:lnTo>
                    <a:pt x="2165058" y="1058568"/>
                  </a:lnTo>
                  <a:lnTo>
                    <a:pt x="2168545" y="1052533"/>
                  </a:lnTo>
                  <a:lnTo>
                    <a:pt x="2172031" y="1046815"/>
                  </a:lnTo>
                  <a:lnTo>
                    <a:pt x="2175518" y="1041416"/>
                  </a:lnTo>
                  <a:lnTo>
                    <a:pt x="2179321" y="1036333"/>
                  </a:lnTo>
                  <a:lnTo>
                    <a:pt x="2183125" y="1031569"/>
                  </a:lnTo>
                  <a:lnTo>
                    <a:pt x="2187245" y="1027122"/>
                  </a:lnTo>
                  <a:lnTo>
                    <a:pt x="2191366" y="1023310"/>
                  </a:lnTo>
                  <a:lnTo>
                    <a:pt x="2195486" y="1019498"/>
                  </a:lnTo>
                  <a:lnTo>
                    <a:pt x="2199607" y="1016004"/>
                  </a:lnTo>
                  <a:lnTo>
                    <a:pt x="2204044" y="1013146"/>
                  </a:lnTo>
                  <a:lnTo>
                    <a:pt x="2208799" y="1010922"/>
                  </a:lnTo>
                  <a:lnTo>
                    <a:pt x="2213236" y="1008699"/>
                  </a:lnTo>
                  <a:lnTo>
                    <a:pt x="2217991" y="1007111"/>
                  </a:lnTo>
                  <a:lnTo>
                    <a:pt x="2223062" y="1005840"/>
                  </a:lnTo>
                  <a:lnTo>
                    <a:pt x="2227817" y="1005205"/>
                  </a:lnTo>
                  <a:lnTo>
                    <a:pt x="2233205" y="1004887"/>
                  </a:lnTo>
                  <a:close/>
                  <a:moveTo>
                    <a:pt x="1560668" y="914401"/>
                  </a:moveTo>
                  <a:lnTo>
                    <a:pt x="1571788" y="914401"/>
                  </a:lnTo>
                  <a:lnTo>
                    <a:pt x="1582591" y="915671"/>
                  </a:lnTo>
                  <a:lnTo>
                    <a:pt x="1594029" y="917258"/>
                  </a:lnTo>
                  <a:lnTo>
                    <a:pt x="1604514" y="919480"/>
                  </a:lnTo>
                  <a:lnTo>
                    <a:pt x="1615317" y="922021"/>
                  </a:lnTo>
                  <a:lnTo>
                    <a:pt x="1625802" y="925196"/>
                  </a:lnTo>
                  <a:lnTo>
                    <a:pt x="1636287" y="928688"/>
                  </a:lnTo>
                  <a:lnTo>
                    <a:pt x="1646772" y="933133"/>
                  </a:lnTo>
                  <a:lnTo>
                    <a:pt x="1656939" y="937261"/>
                  </a:lnTo>
                  <a:lnTo>
                    <a:pt x="1666788" y="942023"/>
                  </a:lnTo>
                  <a:lnTo>
                    <a:pt x="1676638" y="946786"/>
                  </a:lnTo>
                  <a:lnTo>
                    <a:pt x="1686487" y="952183"/>
                  </a:lnTo>
                  <a:lnTo>
                    <a:pt x="1695384" y="957263"/>
                  </a:lnTo>
                  <a:lnTo>
                    <a:pt x="1704598" y="962978"/>
                  </a:lnTo>
                  <a:lnTo>
                    <a:pt x="1712859" y="968693"/>
                  </a:lnTo>
                  <a:lnTo>
                    <a:pt x="1721120" y="974726"/>
                  </a:lnTo>
                  <a:lnTo>
                    <a:pt x="1729063" y="980441"/>
                  </a:lnTo>
                  <a:lnTo>
                    <a:pt x="1736371" y="986473"/>
                  </a:lnTo>
                  <a:lnTo>
                    <a:pt x="1750033" y="997586"/>
                  </a:lnTo>
                  <a:lnTo>
                    <a:pt x="1762106" y="1008698"/>
                  </a:lnTo>
                  <a:lnTo>
                    <a:pt x="1771956" y="1018858"/>
                  </a:lnTo>
                  <a:lnTo>
                    <a:pt x="1779264" y="1027748"/>
                  </a:lnTo>
                  <a:lnTo>
                    <a:pt x="1782441" y="1031558"/>
                  </a:lnTo>
                  <a:lnTo>
                    <a:pt x="1784665" y="1034733"/>
                  </a:lnTo>
                  <a:lnTo>
                    <a:pt x="1786254" y="1037908"/>
                  </a:lnTo>
                  <a:lnTo>
                    <a:pt x="1787207" y="1040448"/>
                  </a:lnTo>
                  <a:lnTo>
                    <a:pt x="1788160" y="1045845"/>
                  </a:lnTo>
                  <a:lnTo>
                    <a:pt x="1788478" y="1053783"/>
                  </a:lnTo>
                  <a:lnTo>
                    <a:pt x="1789113" y="1076643"/>
                  </a:lnTo>
                  <a:lnTo>
                    <a:pt x="1789113" y="1107440"/>
                  </a:lnTo>
                  <a:lnTo>
                    <a:pt x="1788478" y="1144588"/>
                  </a:lnTo>
                  <a:lnTo>
                    <a:pt x="1787525" y="1187133"/>
                  </a:lnTo>
                  <a:lnTo>
                    <a:pt x="1786254" y="1233488"/>
                  </a:lnTo>
                  <a:lnTo>
                    <a:pt x="1784347" y="1282383"/>
                  </a:lnTo>
                  <a:lnTo>
                    <a:pt x="1782123" y="1331913"/>
                  </a:lnTo>
                  <a:lnTo>
                    <a:pt x="1672507" y="1331913"/>
                  </a:lnTo>
                  <a:lnTo>
                    <a:pt x="1674096" y="1293813"/>
                  </a:lnTo>
                  <a:lnTo>
                    <a:pt x="1674732" y="1258253"/>
                  </a:lnTo>
                  <a:lnTo>
                    <a:pt x="1675685" y="1225550"/>
                  </a:lnTo>
                  <a:lnTo>
                    <a:pt x="1676002" y="1197293"/>
                  </a:lnTo>
                  <a:lnTo>
                    <a:pt x="1675685" y="1174115"/>
                  </a:lnTo>
                  <a:lnTo>
                    <a:pt x="1674732" y="1156970"/>
                  </a:lnTo>
                  <a:lnTo>
                    <a:pt x="1674096" y="1150938"/>
                  </a:lnTo>
                  <a:lnTo>
                    <a:pt x="1673143" y="1147445"/>
                  </a:lnTo>
                  <a:lnTo>
                    <a:pt x="1672825" y="1145858"/>
                  </a:lnTo>
                  <a:lnTo>
                    <a:pt x="1672507" y="1144905"/>
                  </a:lnTo>
                  <a:lnTo>
                    <a:pt x="1672190" y="1144905"/>
                  </a:lnTo>
                  <a:lnTo>
                    <a:pt x="1671237" y="1145540"/>
                  </a:lnTo>
                  <a:lnTo>
                    <a:pt x="1669648" y="1147445"/>
                  </a:lnTo>
                  <a:lnTo>
                    <a:pt x="1668059" y="1149668"/>
                  </a:lnTo>
                  <a:lnTo>
                    <a:pt x="1666471" y="1151890"/>
                  </a:lnTo>
                  <a:lnTo>
                    <a:pt x="1654079" y="1331913"/>
                  </a:lnTo>
                  <a:lnTo>
                    <a:pt x="1602608" y="1331913"/>
                  </a:lnTo>
                  <a:lnTo>
                    <a:pt x="1602290" y="1283335"/>
                  </a:lnTo>
                  <a:lnTo>
                    <a:pt x="1598477" y="1283653"/>
                  </a:lnTo>
                  <a:lnTo>
                    <a:pt x="1586721" y="1284605"/>
                  </a:lnTo>
                  <a:lnTo>
                    <a:pt x="1568293" y="1285240"/>
                  </a:lnTo>
                  <a:lnTo>
                    <a:pt x="1556537" y="1285558"/>
                  </a:lnTo>
                  <a:lnTo>
                    <a:pt x="1543828" y="1285558"/>
                  </a:lnTo>
                  <a:lnTo>
                    <a:pt x="1529213" y="1285240"/>
                  </a:lnTo>
                  <a:lnTo>
                    <a:pt x="1513009" y="1284605"/>
                  </a:lnTo>
                  <a:lnTo>
                    <a:pt x="1496169" y="1283653"/>
                  </a:lnTo>
                  <a:lnTo>
                    <a:pt x="1477741" y="1282383"/>
                  </a:lnTo>
                  <a:lnTo>
                    <a:pt x="1457724" y="1280478"/>
                  </a:lnTo>
                  <a:lnTo>
                    <a:pt x="1437390" y="1277620"/>
                  </a:lnTo>
                  <a:lnTo>
                    <a:pt x="1415467" y="1274763"/>
                  </a:lnTo>
                  <a:lnTo>
                    <a:pt x="1392908" y="1270953"/>
                  </a:lnTo>
                  <a:lnTo>
                    <a:pt x="1381787" y="1268730"/>
                  </a:lnTo>
                  <a:lnTo>
                    <a:pt x="1370349" y="1266508"/>
                  </a:lnTo>
                  <a:lnTo>
                    <a:pt x="1359547" y="1263968"/>
                  </a:lnTo>
                  <a:lnTo>
                    <a:pt x="1348426" y="1261110"/>
                  </a:lnTo>
                  <a:lnTo>
                    <a:pt x="1328092" y="1254760"/>
                  </a:lnTo>
                  <a:lnTo>
                    <a:pt x="1308710" y="1248410"/>
                  </a:lnTo>
                  <a:lnTo>
                    <a:pt x="1290282" y="1241743"/>
                  </a:lnTo>
                  <a:lnTo>
                    <a:pt x="1273443" y="1234440"/>
                  </a:lnTo>
                  <a:lnTo>
                    <a:pt x="1257556" y="1227455"/>
                  </a:lnTo>
                  <a:lnTo>
                    <a:pt x="1243259" y="1220153"/>
                  </a:lnTo>
                  <a:lnTo>
                    <a:pt x="1229914" y="1213485"/>
                  </a:lnTo>
                  <a:lnTo>
                    <a:pt x="1218794" y="1207135"/>
                  </a:lnTo>
                  <a:lnTo>
                    <a:pt x="1208626" y="1201103"/>
                  </a:lnTo>
                  <a:lnTo>
                    <a:pt x="1200366" y="1196340"/>
                  </a:lnTo>
                  <a:lnTo>
                    <a:pt x="1189245" y="1188720"/>
                  </a:lnTo>
                  <a:lnTo>
                    <a:pt x="1185115" y="1186180"/>
                  </a:lnTo>
                  <a:lnTo>
                    <a:pt x="1204814" y="1331913"/>
                  </a:lnTo>
                  <a:lnTo>
                    <a:pt x="1152071" y="1331913"/>
                  </a:lnTo>
                  <a:lnTo>
                    <a:pt x="1149529" y="1296670"/>
                  </a:lnTo>
                  <a:lnTo>
                    <a:pt x="1143810" y="1297305"/>
                  </a:lnTo>
                  <a:lnTo>
                    <a:pt x="1135549" y="1299210"/>
                  </a:lnTo>
                  <a:lnTo>
                    <a:pt x="1112355" y="1303655"/>
                  </a:lnTo>
                  <a:lnTo>
                    <a:pt x="1082489" y="1309688"/>
                  </a:lnTo>
                  <a:lnTo>
                    <a:pt x="1066285" y="1313180"/>
                  </a:lnTo>
                  <a:lnTo>
                    <a:pt x="1049445" y="1316038"/>
                  </a:lnTo>
                  <a:lnTo>
                    <a:pt x="1032606" y="1318895"/>
                  </a:lnTo>
                  <a:lnTo>
                    <a:pt x="1015766" y="1321118"/>
                  </a:lnTo>
                  <a:lnTo>
                    <a:pt x="999880" y="1322388"/>
                  </a:lnTo>
                  <a:lnTo>
                    <a:pt x="984629" y="1323658"/>
                  </a:lnTo>
                  <a:lnTo>
                    <a:pt x="977639" y="1323658"/>
                  </a:lnTo>
                  <a:lnTo>
                    <a:pt x="970649" y="1323658"/>
                  </a:lnTo>
                  <a:lnTo>
                    <a:pt x="964295" y="1323340"/>
                  </a:lnTo>
                  <a:lnTo>
                    <a:pt x="958575" y="1323023"/>
                  </a:lnTo>
                  <a:lnTo>
                    <a:pt x="953174" y="1322070"/>
                  </a:lnTo>
                  <a:lnTo>
                    <a:pt x="948090" y="1320483"/>
                  </a:lnTo>
                  <a:lnTo>
                    <a:pt x="943960" y="1319213"/>
                  </a:lnTo>
                  <a:lnTo>
                    <a:pt x="940783" y="1317625"/>
                  </a:lnTo>
                  <a:lnTo>
                    <a:pt x="934746" y="1305560"/>
                  </a:lnTo>
                  <a:lnTo>
                    <a:pt x="928709" y="1295083"/>
                  </a:lnTo>
                  <a:lnTo>
                    <a:pt x="917271" y="1275398"/>
                  </a:lnTo>
                  <a:lnTo>
                    <a:pt x="912505" y="1266508"/>
                  </a:lnTo>
                  <a:lnTo>
                    <a:pt x="908057" y="1257935"/>
                  </a:lnTo>
                  <a:lnTo>
                    <a:pt x="904244" y="1249680"/>
                  </a:lnTo>
                  <a:lnTo>
                    <a:pt x="902338" y="1244918"/>
                  </a:lnTo>
                  <a:lnTo>
                    <a:pt x="901067" y="1240790"/>
                  </a:lnTo>
                  <a:lnTo>
                    <a:pt x="900114" y="1236663"/>
                  </a:lnTo>
                  <a:lnTo>
                    <a:pt x="899161" y="1232535"/>
                  </a:lnTo>
                  <a:lnTo>
                    <a:pt x="898843" y="1228408"/>
                  </a:lnTo>
                  <a:lnTo>
                    <a:pt x="898525" y="1223963"/>
                  </a:lnTo>
                  <a:lnTo>
                    <a:pt x="898843" y="1219835"/>
                  </a:lnTo>
                  <a:lnTo>
                    <a:pt x="899161" y="1215390"/>
                  </a:lnTo>
                  <a:lnTo>
                    <a:pt x="900431" y="1210628"/>
                  </a:lnTo>
                  <a:lnTo>
                    <a:pt x="901385" y="1205865"/>
                  </a:lnTo>
                  <a:lnTo>
                    <a:pt x="903291" y="1201103"/>
                  </a:lnTo>
                  <a:lnTo>
                    <a:pt x="905197" y="1195705"/>
                  </a:lnTo>
                  <a:lnTo>
                    <a:pt x="908057" y="1190943"/>
                  </a:lnTo>
                  <a:lnTo>
                    <a:pt x="910916" y="1185228"/>
                  </a:lnTo>
                  <a:lnTo>
                    <a:pt x="914729" y="1179513"/>
                  </a:lnTo>
                  <a:lnTo>
                    <a:pt x="918542" y="1173480"/>
                  </a:lnTo>
                  <a:lnTo>
                    <a:pt x="922990" y="1167765"/>
                  </a:lnTo>
                  <a:lnTo>
                    <a:pt x="928391" y="1161098"/>
                  </a:lnTo>
                  <a:lnTo>
                    <a:pt x="939512" y="1146810"/>
                  </a:lnTo>
                  <a:lnTo>
                    <a:pt x="949361" y="1133793"/>
                  </a:lnTo>
                  <a:lnTo>
                    <a:pt x="967154" y="1109345"/>
                  </a:lnTo>
                  <a:lnTo>
                    <a:pt x="976050" y="1096963"/>
                  </a:lnTo>
                  <a:lnTo>
                    <a:pt x="985900" y="1084580"/>
                  </a:lnTo>
                  <a:lnTo>
                    <a:pt x="997338" y="1070928"/>
                  </a:lnTo>
                  <a:lnTo>
                    <a:pt x="1004328" y="1063943"/>
                  </a:lnTo>
                  <a:lnTo>
                    <a:pt x="1011318" y="1056323"/>
                  </a:lnTo>
                  <a:lnTo>
                    <a:pt x="1017673" y="1045528"/>
                  </a:lnTo>
                  <a:lnTo>
                    <a:pt x="1024663" y="1035368"/>
                  </a:lnTo>
                  <a:lnTo>
                    <a:pt x="1031335" y="1025525"/>
                  </a:lnTo>
                  <a:lnTo>
                    <a:pt x="1038007" y="1016318"/>
                  </a:lnTo>
                  <a:lnTo>
                    <a:pt x="1044997" y="1008063"/>
                  </a:lnTo>
                  <a:lnTo>
                    <a:pt x="1051669" y="1000443"/>
                  </a:lnTo>
                  <a:lnTo>
                    <a:pt x="1058659" y="993141"/>
                  </a:lnTo>
                  <a:lnTo>
                    <a:pt x="1065967" y="986473"/>
                  </a:lnTo>
                  <a:lnTo>
                    <a:pt x="1073593" y="980123"/>
                  </a:lnTo>
                  <a:lnTo>
                    <a:pt x="1080583" y="974091"/>
                  </a:lnTo>
                  <a:lnTo>
                    <a:pt x="1088208" y="968693"/>
                  </a:lnTo>
                  <a:lnTo>
                    <a:pt x="1096151" y="963931"/>
                  </a:lnTo>
                  <a:lnTo>
                    <a:pt x="1104094" y="959168"/>
                  </a:lnTo>
                  <a:lnTo>
                    <a:pt x="1111720" y="954723"/>
                  </a:lnTo>
                  <a:lnTo>
                    <a:pt x="1119663" y="950913"/>
                  </a:lnTo>
                  <a:lnTo>
                    <a:pt x="1127924" y="947738"/>
                  </a:lnTo>
                  <a:lnTo>
                    <a:pt x="1136185" y="944246"/>
                  </a:lnTo>
                  <a:lnTo>
                    <a:pt x="1145081" y="941388"/>
                  </a:lnTo>
                  <a:lnTo>
                    <a:pt x="1153660" y="938531"/>
                  </a:lnTo>
                  <a:lnTo>
                    <a:pt x="1162238" y="935991"/>
                  </a:lnTo>
                  <a:lnTo>
                    <a:pt x="1171452" y="933768"/>
                  </a:lnTo>
                  <a:lnTo>
                    <a:pt x="1180349" y="931863"/>
                  </a:lnTo>
                  <a:lnTo>
                    <a:pt x="1199412" y="928053"/>
                  </a:lnTo>
                  <a:lnTo>
                    <a:pt x="1218794" y="924561"/>
                  </a:lnTo>
                  <a:lnTo>
                    <a:pt x="1239128" y="921703"/>
                  </a:lnTo>
                  <a:lnTo>
                    <a:pt x="1282021" y="915988"/>
                  </a:lnTo>
                  <a:lnTo>
                    <a:pt x="1284881" y="915671"/>
                  </a:lnTo>
                  <a:lnTo>
                    <a:pt x="1287740" y="915671"/>
                  </a:lnTo>
                  <a:lnTo>
                    <a:pt x="1292824" y="915671"/>
                  </a:lnTo>
                  <a:lnTo>
                    <a:pt x="1366537" y="1187768"/>
                  </a:lnTo>
                  <a:lnTo>
                    <a:pt x="1368125" y="1176973"/>
                  </a:lnTo>
                  <a:lnTo>
                    <a:pt x="1393226" y="990283"/>
                  </a:lnTo>
                  <a:lnTo>
                    <a:pt x="1386236" y="972186"/>
                  </a:lnTo>
                  <a:lnTo>
                    <a:pt x="1400216" y="947738"/>
                  </a:lnTo>
                  <a:lnTo>
                    <a:pt x="1432306" y="947421"/>
                  </a:lnTo>
                  <a:lnTo>
                    <a:pt x="1445968" y="972186"/>
                  </a:lnTo>
                  <a:lnTo>
                    <a:pt x="1439614" y="993776"/>
                  </a:lnTo>
                  <a:lnTo>
                    <a:pt x="1462490" y="1190943"/>
                  </a:lnTo>
                  <a:lnTo>
                    <a:pt x="1522858" y="924243"/>
                  </a:lnTo>
                  <a:lnTo>
                    <a:pt x="1529530" y="921386"/>
                  </a:lnTo>
                  <a:lnTo>
                    <a:pt x="1534932" y="918846"/>
                  </a:lnTo>
                  <a:lnTo>
                    <a:pt x="1537791" y="916940"/>
                  </a:lnTo>
                  <a:lnTo>
                    <a:pt x="1538427" y="915988"/>
                  </a:lnTo>
                  <a:lnTo>
                    <a:pt x="1549865" y="915036"/>
                  </a:lnTo>
                  <a:lnTo>
                    <a:pt x="1560668" y="914401"/>
                  </a:lnTo>
                  <a:close/>
                  <a:moveTo>
                    <a:pt x="170497" y="661035"/>
                  </a:moveTo>
                  <a:lnTo>
                    <a:pt x="168576" y="681657"/>
                  </a:lnTo>
                  <a:lnTo>
                    <a:pt x="168275" y="683619"/>
                  </a:lnTo>
                  <a:lnTo>
                    <a:pt x="167640" y="691889"/>
                  </a:lnTo>
                  <a:lnTo>
                    <a:pt x="167640" y="695282"/>
                  </a:lnTo>
                  <a:lnTo>
                    <a:pt x="167322" y="700477"/>
                  </a:lnTo>
                  <a:lnTo>
                    <a:pt x="167640" y="700795"/>
                  </a:lnTo>
                  <a:lnTo>
                    <a:pt x="167640" y="695282"/>
                  </a:lnTo>
                  <a:lnTo>
                    <a:pt x="168275" y="684891"/>
                  </a:lnTo>
                  <a:lnTo>
                    <a:pt x="168576" y="681657"/>
                  </a:lnTo>
                  <a:lnTo>
                    <a:pt x="169545" y="675349"/>
                  </a:lnTo>
                  <a:lnTo>
                    <a:pt x="170497" y="668033"/>
                  </a:lnTo>
                  <a:lnTo>
                    <a:pt x="170497" y="664534"/>
                  </a:lnTo>
                  <a:lnTo>
                    <a:pt x="170497" y="661035"/>
                  </a:lnTo>
                  <a:close/>
                  <a:moveTo>
                    <a:pt x="2571454" y="661035"/>
                  </a:moveTo>
                  <a:lnTo>
                    <a:pt x="2571454" y="664534"/>
                  </a:lnTo>
                  <a:lnTo>
                    <a:pt x="2571137" y="668033"/>
                  </a:lnTo>
                  <a:lnTo>
                    <a:pt x="2572406" y="675349"/>
                  </a:lnTo>
                  <a:lnTo>
                    <a:pt x="2573358" y="683619"/>
                  </a:lnTo>
                  <a:lnTo>
                    <a:pt x="2573992" y="691889"/>
                  </a:lnTo>
                  <a:lnTo>
                    <a:pt x="2574310" y="700795"/>
                  </a:lnTo>
                  <a:lnTo>
                    <a:pt x="2574627" y="700477"/>
                  </a:lnTo>
                  <a:lnTo>
                    <a:pt x="2573675" y="684891"/>
                  </a:lnTo>
                  <a:lnTo>
                    <a:pt x="2571454" y="661035"/>
                  </a:lnTo>
                  <a:close/>
                  <a:moveTo>
                    <a:pt x="197485" y="574519"/>
                  </a:moveTo>
                  <a:lnTo>
                    <a:pt x="195897" y="575155"/>
                  </a:lnTo>
                  <a:lnTo>
                    <a:pt x="194310" y="576109"/>
                  </a:lnTo>
                  <a:lnTo>
                    <a:pt x="192405" y="577381"/>
                  </a:lnTo>
                  <a:lnTo>
                    <a:pt x="190817" y="579290"/>
                  </a:lnTo>
                  <a:lnTo>
                    <a:pt x="189230" y="581198"/>
                  </a:lnTo>
                  <a:lnTo>
                    <a:pt x="186690" y="585969"/>
                  </a:lnTo>
                  <a:lnTo>
                    <a:pt x="189865" y="582789"/>
                  </a:lnTo>
                  <a:lnTo>
                    <a:pt x="192722" y="579608"/>
                  </a:lnTo>
                  <a:lnTo>
                    <a:pt x="195897" y="576745"/>
                  </a:lnTo>
                  <a:lnTo>
                    <a:pt x="199390" y="574519"/>
                  </a:lnTo>
                  <a:lnTo>
                    <a:pt x="197485" y="574519"/>
                  </a:lnTo>
                  <a:close/>
                  <a:moveTo>
                    <a:pt x="2542584" y="574518"/>
                  </a:moveTo>
                  <a:lnTo>
                    <a:pt x="2545757" y="576745"/>
                  </a:lnTo>
                  <a:lnTo>
                    <a:pt x="2549247" y="579608"/>
                  </a:lnTo>
                  <a:lnTo>
                    <a:pt x="2552102" y="582788"/>
                  </a:lnTo>
                  <a:lnTo>
                    <a:pt x="2555274" y="585969"/>
                  </a:lnTo>
                  <a:lnTo>
                    <a:pt x="2552102" y="581198"/>
                  </a:lnTo>
                  <a:lnTo>
                    <a:pt x="2550833" y="579290"/>
                  </a:lnTo>
                  <a:lnTo>
                    <a:pt x="2549247" y="577381"/>
                  </a:lnTo>
                  <a:lnTo>
                    <a:pt x="2547660" y="576109"/>
                  </a:lnTo>
                  <a:lnTo>
                    <a:pt x="2545757" y="575155"/>
                  </a:lnTo>
                  <a:lnTo>
                    <a:pt x="2544488" y="574518"/>
                  </a:lnTo>
                  <a:lnTo>
                    <a:pt x="2542584" y="574518"/>
                  </a:lnTo>
                  <a:close/>
                  <a:moveTo>
                    <a:pt x="331470" y="485775"/>
                  </a:moveTo>
                  <a:lnTo>
                    <a:pt x="347662" y="485775"/>
                  </a:lnTo>
                  <a:lnTo>
                    <a:pt x="363537" y="486729"/>
                  </a:lnTo>
                  <a:lnTo>
                    <a:pt x="378460" y="488638"/>
                  </a:lnTo>
                  <a:lnTo>
                    <a:pt x="393700" y="490864"/>
                  </a:lnTo>
                  <a:lnTo>
                    <a:pt x="407988" y="493409"/>
                  </a:lnTo>
                  <a:lnTo>
                    <a:pt x="421323" y="497226"/>
                  </a:lnTo>
                  <a:lnTo>
                    <a:pt x="434658" y="501043"/>
                  </a:lnTo>
                  <a:lnTo>
                    <a:pt x="447040" y="505178"/>
                  </a:lnTo>
                  <a:lnTo>
                    <a:pt x="459105" y="509631"/>
                  </a:lnTo>
                  <a:lnTo>
                    <a:pt x="470535" y="514402"/>
                  </a:lnTo>
                  <a:lnTo>
                    <a:pt x="481013" y="519491"/>
                  </a:lnTo>
                  <a:lnTo>
                    <a:pt x="491173" y="524580"/>
                  </a:lnTo>
                  <a:lnTo>
                    <a:pt x="500698" y="529670"/>
                  </a:lnTo>
                  <a:lnTo>
                    <a:pt x="509270" y="534759"/>
                  </a:lnTo>
                  <a:lnTo>
                    <a:pt x="517208" y="539848"/>
                  </a:lnTo>
                  <a:lnTo>
                    <a:pt x="524510" y="544301"/>
                  </a:lnTo>
                  <a:lnTo>
                    <a:pt x="536575" y="552889"/>
                  </a:lnTo>
                  <a:lnTo>
                    <a:pt x="545465" y="559569"/>
                  </a:lnTo>
                  <a:lnTo>
                    <a:pt x="550863" y="564340"/>
                  </a:lnTo>
                  <a:lnTo>
                    <a:pt x="552450" y="565612"/>
                  </a:lnTo>
                  <a:lnTo>
                    <a:pt x="550863" y="569747"/>
                  </a:lnTo>
                  <a:lnTo>
                    <a:pt x="548005" y="574837"/>
                  </a:lnTo>
                  <a:lnTo>
                    <a:pt x="544195" y="581198"/>
                  </a:lnTo>
                  <a:lnTo>
                    <a:pt x="539750" y="587878"/>
                  </a:lnTo>
                  <a:lnTo>
                    <a:pt x="534035" y="595512"/>
                  </a:lnTo>
                  <a:lnTo>
                    <a:pt x="530860" y="599647"/>
                  </a:lnTo>
                  <a:lnTo>
                    <a:pt x="527050" y="603463"/>
                  </a:lnTo>
                  <a:lnTo>
                    <a:pt x="523240" y="607280"/>
                  </a:lnTo>
                  <a:lnTo>
                    <a:pt x="518795" y="610779"/>
                  </a:lnTo>
                  <a:lnTo>
                    <a:pt x="514350" y="614278"/>
                  </a:lnTo>
                  <a:lnTo>
                    <a:pt x="509588" y="617777"/>
                  </a:lnTo>
                  <a:lnTo>
                    <a:pt x="504508" y="620640"/>
                  </a:lnTo>
                  <a:lnTo>
                    <a:pt x="498793" y="623502"/>
                  </a:lnTo>
                  <a:lnTo>
                    <a:pt x="493078" y="626047"/>
                  </a:lnTo>
                  <a:lnTo>
                    <a:pt x="487045" y="627955"/>
                  </a:lnTo>
                  <a:lnTo>
                    <a:pt x="480695" y="629228"/>
                  </a:lnTo>
                  <a:lnTo>
                    <a:pt x="474028" y="630500"/>
                  </a:lnTo>
                  <a:lnTo>
                    <a:pt x="466725" y="630818"/>
                  </a:lnTo>
                  <a:lnTo>
                    <a:pt x="459423" y="630818"/>
                  </a:lnTo>
                  <a:lnTo>
                    <a:pt x="451803" y="630182"/>
                  </a:lnTo>
                  <a:lnTo>
                    <a:pt x="443548" y="628910"/>
                  </a:lnTo>
                  <a:lnTo>
                    <a:pt x="434975" y="626683"/>
                  </a:lnTo>
                  <a:lnTo>
                    <a:pt x="426403" y="624139"/>
                  </a:lnTo>
                  <a:lnTo>
                    <a:pt x="417195" y="620322"/>
                  </a:lnTo>
                  <a:lnTo>
                    <a:pt x="407353" y="615869"/>
                  </a:lnTo>
                  <a:lnTo>
                    <a:pt x="396557" y="610461"/>
                  </a:lnTo>
                  <a:lnTo>
                    <a:pt x="385127" y="605690"/>
                  </a:lnTo>
                  <a:lnTo>
                    <a:pt x="408305" y="616823"/>
                  </a:lnTo>
                  <a:lnTo>
                    <a:pt x="430848" y="627955"/>
                  </a:lnTo>
                  <a:lnTo>
                    <a:pt x="441643" y="632727"/>
                  </a:lnTo>
                  <a:lnTo>
                    <a:pt x="452120" y="637180"/>
                  </a:lnTo>
                  <a:lnTo>
                    <a:pt x="462280" y="641315"/>
                  </a:lnTo>
                  <a:lnTo>
                    <a:pt x="472440" y="645132"/>
                  </a:lnTo>
                  <a:lnTo>
                    <a:pt x="481965" y="648312"/>
                  </a:lnTo>
                  <a:lnTo>
                    <a:pt x="491173" y="650539"/>
                  </a:lnTo>
                  <a:lnTo>
                    <a:pt x="500063" y="652129"/>
                  </a:lnTo>
                  <a:lnTo>
                    <a:pt x="504190" y="652447"/>
                  </a:lnTo>
                  <a:lnTo>
                    <a:pt x="508318" y="652447"/>
                  </a:lnTo>
                  <a:lnTo>
                    <a:pt x="512128" y="652447"/>
                  </a:lnTo>
                  <a:lnTo>
                    <a:pt x="515620" y="652129"/>
                  </a:lnTo>
                  <a:lnTo>
                    <a:pt x="519430" y="651493"/>
                  </a:lnTo>
                  <a:lnTo>
                    <a:pt x="522923" y="650539"/>
                  </a:lnTo>
                  <a:lnTo>
                    <a:pt x="526415" y="649267"/>
                  </a:lnTo>
                  <a:lnTo>
                    <a:pt x="529590" y="647676"/>
                  </a:lnTo>
                  <a:lnTo>
                    <a:pt x="532765" y="646086"/>
                  </a:lnTo>
                  <a:lnTo>
                    <a:pt x="535623" y="643541"/>
                  </a:lnTo>
                  <a:lnTo>
                    <a:pt x="536893" y="651493"/>
                  </a:lnTo>
                  <a:lnTo>
                    <a:pt x="537210" y="659127"/>
                  </a:lnTo>
                  <a:lnTo>
                    <a:pt x="537845" y="673440"/>
                  </a:lnTo>
                  <a:lnTo>
                    <a:pt x="537845" y="687118"/>
                  </a:lnTo>
                  <a:lnTo>
                    <a:pt x="537210" y="700159"/>
                  </a:lnTo>
                  <a:lnTo>
                    <a:pt x="538163" y="699205"/>
                  </a:lnTo>
                  <a:lnTo>
                    <a:pt x="539433" y="697932"/>
                  </a:lnTo>
                  <a:lnTo>
                    <a:pt x="540703" y="697296"/>
                  </a:lnTo>
                  <a:lnTo>
                    <a:pt x="541973" y="696660"/>
                  </a:lnTo>
                  <a:lnTo>
                    <a:pt x="542925" y="697296"/>
                  </a:lnTo>
                  <a:lnTo>
                    <a:pt x="543243" y="698251"/>
                  </a:lnTo>
                  <a:lnTo>
                    <a:pt x="543878" y="699841"/>
                  </a:lnTo>
                  <a:lnTo>
                    <a:pt x="543878" y="702067"/>
                  </a:lnTo>
                  <a:lnTo>
                    <a:pt x="544195" y="708429"/>
                  </a:lnTo>
                  <a:lnTo>
                    <a:pt x="544195" y="716063"/>
                  </a:lnTo>
                  <a:lnTo>
                    <a:pt x="543878" y="725287"/>
                  </a:lnTo>
                  <a:lnTo>
                    <a:pt x="542925" y="735466"/>
                  </a:lnTo>
                  <a:lnTo>
                    <a:pt x="540703" y="757413"/>
                  </a:lnTo>
                  <a:lnTo>
                    <a:pt x="537528" y="779042"/>
                  </a:lnTo>
                  <a:lnTo>
                    <a:pt x="534670" y="796536"/>
                  </a:lnTo>
                  <a:lnTo>
                    <a:pt x="533083" y="802898"/>
                  </a:lnTo>
                  <a:lnTo>
                    <a:pt x="531813" y="807669"/>
                  </a:lnTo>
                  <a:lnTo>
                    <a:pt x="531178" y="808623"/>
                  </a:lnTo>
                  <a:lnTo>
                    <a:pt x="530860" y="809577"/>
                  </a:lnTo>
                  <a:lnTo>
                    <a:pt x="530543" y="809577"/>
                  </a:lnTo>
                  <a:lnTo>
                    <a:pt x="529908" y="808623"/>
                  </a:lnTo>
                  <a:lnTo>
                    <a:pt x="528638" y="820392"/>
                  </a:lnTo>
                  <a:lnTo>
                    <a:pt x="526733" y="831525"/>
                  </a:lnTo>
                  <a:lnTo>
                    <a:pt x="524510" y="842657"/>
                  </a:lnTo>
                  <a:lnTo>
                    <a:pt x="521335" y="853154"/>
                  </a:lnTo>
                  <a:lnTo>
                    <a:pt x="518478" y="863650"/>
                  </a:lnTo>
                  <a:lnTo>
                    <a:pt x="514985" y="873829"/>
                  </a:lnTo>
                  <a:lnTo>
                    <a:pt x="510858" y="883689"/>
                  </a:lnTo>
                  <a:lnTo>
                    <a:pt x="506730" y="892913"/>
                  </a:lnTo>
                  <a:lnTo>
                    <a:pt x="502285" y="902138"/>
                  </a:lnTo>
                  <a:lnTo>
                    <a:pt x="497205" y="911044"/>
                  </a:lnTo>
                  <a:lnTo>
                    <a:pt x="492443" y="919314"/>
                  </a:lnTo>
                  <a:lnTo>
                    <a:pt x="486728" y="927584"/>
                  </a:lnTo>
                  <a:lnTo>
                    <a:pt x="481013" y="935536"/>
                  </a:lnTo>
                  <a:lnTo>
                    <a:pt x="475615" y="943170"/>
                  </a:lnTo>
                  <a:lnTo>
                    <a:pt x="469583" y="950167"/>
                  </a:lnTo>
                  <a:lnTo>
                    <a:pt x="463550" y="957165"/>
                  </a:lnTo>
                  <a:lnTo>
                    <a:pt x="457200" y="963209"/>
                  </a:lnTo>
                  <a:lnTo>
                    <a:pt x="450850" y="969252"/>
                  </a:lnTo>
                  <a:lnTo>
                    <a:pt x="443865" y="974659"/>
                  </a:lnTo>
                  <a:lnTo>
                    <a:pt x="437198" y="980067"/>
                  </a:lnTo>
                  <a:lnTo>
                    <a:pt x="430530" y="984838"/>
                  </a:lnTo>
                  <a:lnTo>
                    <a:pt x="423545" y="989609"/>
                  </a:lnTo>
                  <a:lnTo>
                    <a:pt x="416878" y="993744"/>
                  </a:lnTo>
                  <a:lnTo>
                    <a:pt x="410210" y="997243"/>
                  </a:lnTo>
                  <a:lnTo>
                    <a:pt x="402908" y="1000742"/>
                  </a:lnTo>
                  <a:lnTo>
                    <a:pt x="396240" y="1003286"/>
                  </a:lnTo>
                  <a:lnTo>
                    <a:pt x="389255" y="1006149"/>
                  </a:lnTo>
                  <a:lnTo>
                    <a:pt x="382587" y="1008057"/>
                  </a:lnTo>
                  <a:lnTo>
                    <a:pt x="375920" y="1009330"/>
                  </a:lnTo>
                  <a:lnTo>
                    <a:pt x="369252" y="1010602"/>
                  </a:lnTo>
                  <a:lnTo>
                    <a:pt x="362585" y="1011238"/>
                  </a:lnTo>
                  <a:lnTo>
                    <a:pt x="356235" y="1011238"/>
                  </a:lnTo>
                  <a:lnTo>
                    <a:pt x="351155" y="1011238"/>
                  </a:lnTo>
                  <a:lnTo>
                    <a:pt x="345440" y="1010602"/>
                  </a:lnTo>
                  <a:lnTo>
                    <a:pt x="339725" y="1009330"/>
                  </a:lnTo>
                  <a:lnTo>
                    <a:pt x="334010" y="1007421"/>
                  </a:lnTo>
                  <a:lnTo>
                    <a:pt x="327977" y="1005831"/>
                  </a:lnTo>
                  <a:lnTo>
                    <a:pt x="321945" y="1002968"/>
                  </a:lnTo>
                  <a:lnTo>
                    <a:pt x="315595" y="1000105"/>
                  </a:lnTo>
                  <a:lnTo>
                    <a:pt x="309245" y="996607"/>
                  </a:lnTo>
                  <a:lnTo>
                    <a:pt x="302895" y="992790"/>
                  </a:lnTo>
                  <a:lnTo>
                    <a:pt x="296227" y="988655"/>
                  </a:lnTo>
                  <a:lnTo>
                    <a:pt x="289877" y="984202"/>
                  </a:lnTo>
                  <a:lnTo>
                    <a:pt x="282892" y="979430"/>
                  </a:lnTo>
                  <a:lnTo>
                    <a:pt x="276542" y="974023"/>
                  </a:lnTo>
                  <a:lnTo>
                    <a:pt x="269875" y="968298"/>
                  </a:lnTo>
                  <a:lnTo>
                    <a:pt x="263207" y="962254"/>
                  </a:lnTo>
                  <a:lnTo>
                    <a:pt x="256540" y="955893"/>
                  </a:lnTo>
                  <a:lnTo>
                    <a:pt x="250190" y="949213"/>
                  </a:lnTo>
                  <a:lnTo>
                    <a:pt x="243840" y="941897"/>
                  </a:lnTo>
                  <a:lnTo>
                    <a:pt x="237490" y="934900"/>
                  </a:lnTo>
                  <a:lnTo>
                    <a:pt x="231457" y="927266"/>
                  </a:lnTo>
                  <a:lnTo>
                    <a:pt x="225425" y="919314"/>
                  </a:lnTo>
                  <a:lnTo>
                    <a:pt x="219710" y="911044"/>
                  </a:lnTo>
                  <a:lnTo>
                    <a:pt x="214312" y="902774"/>
                  </a:lnTo>
                  <a:lnTo>
                    <a:pt x="208915" y="893868"/>
                  </a:lnTo>
                  <a:lnTo>
                    <a:pt x="203517" y="885280"/>
                  </a:lnTo>
                  <a:lnTo>
                    <a:pt x="198755" y="875737"/>
                  </a:lnTo>
                  <a:lnTo>
                    <a:pt x="194310" y="866195"/>
                  </a:lnTo>
                  <a:lnTo>
                    <a:pt x="190182" y="856971"/>
                  </a:lnTo>
                  <a:lnTo>
                    <a:pt x="186055" y="846792"/>
                  </a:lnTo>
                  <a:lnTo>
                    <a:pt x="182245" y="836932"/>
                  </a:lnTo>
                  <a:lnTo>
                    <a:pt x="179070" y="826754"/>
                  </a:lnTo>
                  <a:lnTo>
                    <a:pt x="176212" y="816257"/>
                  </a:lnTo>
                  <a:lnTo>
                    <a:pt x="173990" y="822937"/>
                  </a:lnTo>
                  <a:lnTo>
                    <a:pt x="172402" y="826117"/>
                  </a:lnTo>
                  <a:lnTo>
                    <a:pt x="171450" y="828344"/>
                  </a:lnTo>
                  <a:lnTo>
                    <a:pt x="169862" y="830252"/>
                  </a:lnTo>
                  <a:lnTo>
                    <a:pt x="168275" y="831525"/>
                  </a:lnTo>
                  <a:lnTo>
                    <a:pt x="167322" y="832479"/>
                  </a:lnTo>
                  <a:lnTo>
                    <a:pt x="165417" y="832797"/>
                  </a:lnTo>
                  <a:lnTo>
                    <a:pt x="163830" y="832479"/>
                  </a:lnTo>
                  <a:lnTo>
                    <a:pt x="162242" y="831207"/>
                  </a:lnTo>
                  <a:lnTo>
                    <a:pt x="160655" y="829616"/>
                  </a:lnTo>
                  <a:lnTo>
                    <a:pt x="159385" y="827390"/>
                  </a:lnTo>
                  <a:lnTo>
                    <a:pt x="157797" y="824845"/>
                  </a:lnTo>
                  <a:lnTo>
                    <a:pt x="156210" y="821346"/>
                  </a:lnTo>
                  <a:lnTo>
                    <a:pt x="153987" y="813076"/>
                  </a:lnTo>
                  <a:lnTo>
                    <a:pt x="152082" y="803534"/>
                  </a:lnTo>
                  <a:lnTo>
                    <a:pt x="150495" y="792083"/>
                  </a:lnTo>
                  <a:lnTo>
                    <a:pt x="149542" y="779678"/>
                  </a:lnTo>
                  <a:lnTo>
                    <a:pt x="149225" y="766637"/>
                  </a:lnTo>
                  <a:lnTo>
                    <a:pt x="149542" y="753914"/>
                  </a:lnTo>
                  <a:lnTo>
                    <a:pt x="150177" y="742781"/>
                  </a:lnTo>
                  <a:lnTo>
                    <a:pt x="151765" y="732285"/>
                  </a:lnTo>
                  <a:lnTo>
                    <a:pt x="153352" y="722742"/>
                  </a:lnTo>
                  <a:lnTo>
                    <a:pt x="155257" y="714790"/>
                  </a:lnTo>
                  <a:lnTo>
                    <a:pt x="157797" y="708429"/>
                  </a:lnTo>
                  <a:lnTo>
                    <a:pt x="159067" y="705884"/>
                  </a:lnTo>
                  <a:lnTo>
                    <a:pt x="160337" y="703976"/>
                  </a:lnTo>
                  <a:lnTo>
                    <a:pt x="161607" y="702067"/>
                  </a:lnTo>
                  <a:lnTo>
                    <a:pt x="163195" y="700795"/>
                  </a:lnTo>
                  <a:lnTo>
                    <a:pt x="158432" y="696024"/>
                  </a:lnTo>
                  <a:lnTo>
                    <a:pt x="154622" y="690617"/>
                  </a:lnTo>
                  <a:lnTo>
                    <a:pt x="151447" y="685209"/>
                  </a:lnTo>
                  <a:lnTo>
                    <a:pt x="148907" y="679166"/>
                  </a:lnTo>
                  <a:lnTo>
                    <a:pt x="147002" y="672804"/>
                  </a:lnTo>
                  <a:lnTo>
                    <a:pt x="145097" y="666443"/>
                  </a:lnTo>
                  <a:lnTo>
                    <a:pt x="143827" y="659763"/>
                  </a:lnTo>
                  <a:lnTo>
                    <a:pt x="143192" y="653083"/>
                  </a:lnTo>
                  <a:lnTo>
                    <a:pt x="142875" y="646086"/>
                  </a:lnTo>
                  <a:lnTo>
                    <a:pt x="142875" y="639088"/>
                  </a:lnTo>
                  <a:lnTo>
                    <a:pt x="143510" y="632090"/>
                  </a:lnTo>
                  <a:lnTo>
                    <a:pt x="144145" y="624775"/>
                  </a:lnTo>
                  <a:lnTo>
                    <a:pt x="145415" y="617777"/>
                  </a:lnTo>
                  <a:lnTo>
                    <a:pt x="146367" y="610461"/>
                  </a:lnTo>
                  <a:lnTo>
                    <a:pt x="148272" y="603782"/>
                  </a:lnTo>
                  <a:lnTo>
                    <a:pt x="149860" y="596466"/>
                  </a:lnTo>
                  <a:lnTo>
                    <a:pt x="154305" y="583425"/>
                  </a:lnTo>
                  <a:lnTo>
                    <a:pt x="159385" y="570702"/>
                  </a:lnTo>
                  <a:lnTo>
                    <a:pt x="164465" y="558933"/>
                  </a:lnTo>
                  <a:lnTo>
                    <a:pt x="169862" y="548436"/>
                  </a:lnTo>
                  <a:lnTo>
                    <a:pt x="174942" y="539212"/>
                  </a:lnTo>
                  <a:lnTo>
                    <a:pt x="180022" y="532214"/>
                  </a:lnTo>
                  <a:lnTo>
                    <a:pt x="182562" y="529034"/>
                  </a:lnTo>
                  <a:lnTo>
                    <a:pt x="184467" y="526807"/>
                  </a:lnTo>
                  <a:lnTo>
                    <a:pt x="186690" y="525535"/>
                  </a:lnTo>
                  <a:lnTo>
                    <a:pt x="188277" y="524262"/>
                  </a:lnTo>
                  <a:lnTo>
                    <a:pt x="198120" y="519491"/>
                  </a:lnTo>
                  <a:lnTo>
                    <a:pt x="207327" y="514720"/>
                  </a:lnTo>
                  <a:lnTo>
                    <a:pt x="216852" y="510585"/>
                  </a:lnTo>
                  <a:lnTo>
                    <a:pt x="226377" y="507086"/>
                  </a:lnTo>
                  <a:lnTo>
                    <a:pt x="235267" y="503587"/>
                  </a:lnTo>
                  <a:lnTo>
                    <a:pt x="244792" y="500407"/>
                  </a:lnTo>
                  <a:lnTo>
                    <a:pt x="253682" y="497862"/>
                  </a:lnTo>
                  <a:lnTo>
                    <a:pt x="262572" y="495317"/>
                  </a:lnTo>
                  <a:lnTo>
                    <a:pt x="271780" y="493409"/>
                  </a:lnTo>
                  <a:lnTo>
                    <a:pt x="280352" y="491501"/>
                  </a:lnTo>
                  <a:lnTo>
                    <a:pt x="288925" y="489910"/>
                  </a:lnTo>
                  <a:lnTo>
                    <a:pt x="298132" y="488638"/>
                  </a:lnTo>
                  <a:lnTo>
                    <a:pt x="306387" y="487365"/>
                  </a:lnTo>
                  <a:lnTo>
                    <a:pt x="314960" y="486729"/>
                  </a:lnTo>
                  <a:lnTo>
                    <a:pt x="323215" y="486093"/>
                  </a:lnTo>
                  <a:lnTo>
                    <a:pt x="331470" y="485775"/>
                  </a:lnTo>
                  <a:close/>
                  <a:moveTo>
                    <a:pt x="2394109" y="485775"/>
                  </a:moveTo>
                  <a:lnTo>
                    <a:pt x="2410607" y="485775"/>
                  </a:lnTo>
                  <a:lnTo>
                    <a:pt x="2418538" y="486093"/>
                  </a:lnTo>
                  <a:lnTo>
                    <a:pt x="2427104" y="486729"/>
                  </a:lnTo>
                  <a:lnTo>
                    <a:pt x="2435352" y="487365"/>
                  </a:lnTo>
                  <a:lnTo>
                    <a:pt x="2443918" y="488638"/>
                  </a:lnTo>
                  <a:lnTo>
                    <a:pt x="2452801" y="489910"/>
                  </a:lnTo>
                  <a:lnTo>
                    <a:pt x="2461367" y="491500"/>
                  </a:lnTo>
                  <a:lnTo>
                    <a:pt x="2470250" y="493409"/>
                  </a:lnTo>
                  <a:lnTo>
                    <a:pt x="2479451" y="495317"/>
                  </a:lnTo>
                  <a:lnTo>
                    <a:pt x="2488334" y="497862"/>
                  </a:lnTo>
                  <a:lnTo>
                    <a:pt x="2497534" y="500407"/>
                  </a:lnTo>
                  <a:lnTo>
                    <a:pt x="2506417" y="503587"/>
                  </a:lnTo>
                  <a:lnTo>
                    <a:pt x="2515935" y="507086"/>
                  </a:lnTo>
                  <a:lnTo>
                    <a:pt x="2525135" y="510585"/>
                  </a:lnTo>
                  <a:lnTo>
                    <a:pt x="2534653" y="514720"/>
                  </a:lnTo>
                  <a:lnTo>
                    <a:pt x="2543853" y="519491"/>
                  </a:lnTo>
                  <a:lnTo>
                    <a:pt x="2553371" y="524262"/>
                  </a:lnTo>
                  <a:lnTo>
                    <a:pt x="2555274" y="525535"/>
                  </a:lnTo>
                  <a:lnTo>
                    <a:pt x="2557178" y="526807"/>
                  </a:lnTo>
                  <a:lnTo>
                    <a:pt x="2559399" y="529033"/>
                  </a:lnTo>
                  <a:lnTo>
                    <a:pt x="2561620" y="532214"/>
                  </a:lnTo>
                  <a:lnTo>
                    <a:pt x="2566378" y="539212"/>
                  </a:lnTo>
                  <a:lnTo>
                    <a:pt x="2571772" y="548436"/>
                  </a:lnTo>
                  <a:lnTo>
                    <a:pt x="2577482" y="558933"/>
                  </a:lnTo>
                  <a:lnTo>
                    <a:pt x="2582558" y="570702"/>
                  </a:lnTo>
                  <a:lnTo>
                    <a:pt x="2587634" y="583425"/>
                  </a:lnTo>
                  <a:lnTo>
                    <a:pt x="2591759" y="596466"/>
                  </a:lnTo>
                  <a:lnTo>
                    <a:pt x="2593662" y="603782"/>
                  </a:lnTo>
                  <a:lnTo>
                    <a:pt x="2594931" y="610461"/>
                  </a:lnTo>
                  <a:lnTo>
                    <a:pt x="2596517" y="617777"/>
                  </a:lnTo>
                  <a:lnTo>
                    <a:pt x="2597786" y="624775"/>
                  </a:lnTo>
                  <a:lnTo>
                    <a:pt x="2598421" y="632090"/>
                  </a:lnTo>
                  <a:lnTo>
                    <a:pt x="2598738" y="639088"/>
                  </a:lnTo>
                  <a:lnTo>
                    <a:pt x="2598738" y="646086"/>
                  </a:lnTo>
                  <a:lnTo>
                    <a:pt x="2598421" y="653083"/>
                  </a:lnTo>
                  <a:lnTo>
                    <a:pt x="2598104" y="659763"/>
                  </a:lnTo>
                  <a:lnTo>
                    <a:pt x="2596517" y="666443"/>
                  </a:lnTo>
                  <a:lnTo>
                    <a:pt x="2594931" y="672804"/>
                  </a:lnTo>
                  <a:lnTo>
                    <a:pt x="2592710" y="679166"/>
                  </a:lnTo>
                  <a:lnTo>
                    <a:pt x="2590172" y="685209"/>
                  </a:lnTo>
                  <a:lnTo>
                    <a:pt x="2586683" y="690617"/>
                  </a:lnTo>
                  <a:lnTo>
                    <a:pt x="2583193" y="696024"/>
                  </a:lnTo>
                  <a:lnTo>
                    <a:pt x="2578434" y="700795"/>
                  </a:lnTo>
                  <a:lnTo>
                    <a:pt x="2580020" y="702067"/>
                  </a:lnTo>
                  <a:lnTo>
                    <a:pt x="2581607" y="703976"/>
                  </a:lnTo>
                  <a:lnTo>
                    <a:pt x="2582558" y="705884"/>
                  </a:lnTo>
                  <a:lnTo>
                    <a:pt x="2584145" y="708429"/>
                  </a:lnTo>
                  <a:lnTo>
                    <a:pt x="2586365" y="714790"/>
                  </a:lnTo>
                  <a:lnTo>
                    <a:pt x="2588269" y="722742"/>
                  </a:lnTo>
                  <a:lnTo>
                    <a:pt x="2590172" y="732285"/>
                  </a:lnTo>
                  <a:lnTo>
                    <a:pt x="2591441" y="742781"/>
                  </a:lnTo>
                  <a:lnTo>
                    <a:pt x="2592076" y="753914"/>
                  </a:lnTo>
                  <a:lnTo>
                    <a:pt x="2592393" y="766637"/>
                  </a:lnTo>
                  <a:lnTo>
                    <a:pt x="2592076" y="779678"/>
                  </a:lnTo>
                  <a:lnTo>
                    <a:pt x="2591441" y="792083"/>
                  </a:lnTo>
                  <a:lnTo>
                    <a:pt x="2589855" y="803534"/>
                  </a:lnTo>
                  <a:lnTo>
                    <a:pt x="2587634" y="813076"/>
                  </a:lnTo>
                  <a:lnTo>
                    <a:pt x="2585414" y="821346"/>
                  </a:lnTo>
                  <a:lnTo>
                    <a:pt x="2584145" y="824845"/>
                  </a:lnTo>
                  <a:lnTo>
                    <a:pt x="2582558" y="827390"/>
                  </a:lnTo>
                  <a:lnTo>
                    <a:pt x="2581289" y="829616"/>
                  </a:lnTo>
                  <a:lnTo>
                    <a:pt x="2579703" y="831207"/>
                  </a:lnTo>
                  <a:lnTo>
                    <a:pt x="2577799" y="832479"/>
                  </a:lnTo>
                  <a:lnTo>
                    <a:pt x="2576213" y="832797"/>
                  </a:lnTo>
                  <a:lnTo>
                    <a:pt x="2574627" y="832479"/>
                  </a:lnTo>
                  <a:lnTo>
                    <a:pt x="2573358" y="831525"/>
                  </a:lnTo>
                  <a:lnTo>
                    <a:pt x="2571772" y="830252"/>
                  </a:lnTo>
                  <a:lnTo>
                    <a:pt x="2570503" y="828344"/>
                  </a:lnTo>
                  <a:lnTo>
                    <a:pt x="2569234" y="826117"/>
                  </a:lnTo>
                  <a:lnTo>
                    <a:pt x="2567965" y="822936"/>
                  </a:lnTo>
                  <a:lnTo>
                    <a:pt x="2565744" y="816257"/>
                  </a:lnTo>
                  <a:lnTo>
                    <a:pt x="2562889" y="826753"/>
                  </a:lnTo>
                  <a:lnTo>
                    <a:pt x="2559399" y="836932"/>
                  </a:lnTo>
                  <a:lnTo>
                    <a:pt x="2555592" y="846792"/>
                  </a:lnTo>
                  <a:lnTo>
                    <a:pt x="2551785" y="856971"/>
                  </a:lnTo>
                  <a:lnTo>
                    <a:pt x="2547343" y="866195"/>
                  </a:lnTo>
                  <a:lnTo>
                    <a:pt x="2542902" y="875737"/>
                  </a:lnTo>
                  <a:lnTo>
                    <a:pt x="2537825" y="885280"/>
                  </a:lnTo>
                  <a:lnTo>
                    <a:pt x="2533067" y="893868"/>
                  </a:lnTo>
                  <a:lnTo>
                    <a:pt x="2527356" y="902774"/>
                  </a:lnTo>
                  <a:lnTo>
                    <a:pt x="2522280" y="911044"/>
                  </a:lnTo>
                  <a:lnTo>
                    <a:pt x="2516252" y="919314"/>
                  </a:lnTo>
                  <a:lnTo>
                    <a:pt x="2510224" y="927266"/>
                  </a:lnTo>
                  <a:lnTo>
                    <a:pt x="2504197" y="934900"/>
                  </a:lnTo>
                  <a:lnTo>
                    <a:pt x="2497851" y="941897"/>
                  </a:lnTo>
                  <a:lnTo>
                    <a:pt x="2491824" y="949213"/>
                  </a:lnTo>
                  <a:lnTo>
                    <a:pt x="2484844" y="955893"/>
                  </a:lnTo>
                  <a:lnTo>
                    <a:pt x="2478499" y="962254"/>
                  </a:lnTo>
                  <a:lnTo>
                    <a:pt x="2472154" y="968298"/>
                  </a:lnTo>
                  <a:lnTo>
                    <a:pt x="2465492" y="974023"/>
                  </a:lnTo>
                  <a:lnTo>
                    <a:pt x="2458829" y="979430"/>
                  </a:lnTo>
                  <a:lnTo>
                    <a:pt x="2452167" y="984202"/>
                  </a:lnTo>
                  <a:lnTo>
                    <a:pt x="2445505" y="988654"/>
                  </a:lnTo>
                  <a:lnTo>
                    <a:pt x="2439159" y="992789"/>
                  </a:lnTo>
                  <a:lnTo>
                    <a:pt x="2432814" y="996607"/>
                  </a:lnTo>
                  <a:lnTo>
                    <a:pt x="2426469" y="1000105"/>
                  </a:lnTo>
                  <a:lnTo>
                    <a:pt x="2420124" y="1002968"/>
                  </a:lnTo>
                  <a:lnTo>
                    <a:pt x="2413462" y="1005831"/>
                  </a:lnTo>
                  <a:lnTo>
                    <a:pt x="2408069" y="1007421"/>
                  </a:lnTo>
                  <a:lnTo>
                    <a:pt x="2402041" y="1009330"/>
                  </a:lnTo>
                  <a:lnTo>
                    <a:pt x="2396330" y="1010602"/>
                  </a:lnTo>
                  <a:lnTo>
                    <a:pt x="2390937" y="1011238"/>
                  </a:lnTo>
                  <a:lnTo>
                    <a:pt x="2385861" y="1011238"/>
                  </a:lnTo>
                  <a:lnTo>
                    <a:pt x="2379516" y="1011238"/>
                  </a:lnTo>
                  <a:lnTo>
                    <a:pt x="2372536" y="1010602"/>
                  </a:lnTo>
                  <a:lnTo>
                    <a:pt x="2366191" y="1009330"/>
                  </a:lnTo>
                  <a:lnTo>
                    <a:pt x="2359529" y="1008057"/>
                  </a:lnTo>
                  <a:lnTo>
                    <a:pt x="2352866" y="1006149"/>
                  </a:lnTo>
                  <a:lnTo>
                    <a:pt x="2345887" y="1003286"/>
                  </a:lnTo>
                  <a:lnTo>
                    <a:pt x="2338907" y="1000742"/>
                  </a:lnTo>
                  <a:lnTo>
                    <a:pt x="2331928" y="997243"/>
                  </a:lnTo>
                  <a:lnTo>
                    <a:pt x="2325265" y="993744"/>
                  </a:lnTo>
                  <a:lnTo>
                    <a:pt x="2318286" y="989609"/>
                  </a:lnTo>
                  <a:lnTo>
                    <a:pt x="2311306" y="984838"/>
                  </a:lnTo>
                  <a:lnTo>
                    <a:pt x="2304644" y="980067"/>
                  </a:lnTo>
                  <a:lnTo>
                    <a:pt x="2297981" y="974659"/>
                  </a:lnTo>
                  <a:lnTo>
                    <a:pt x="2291636" y="969252"/>
                  </a:lnTo>
                  <a:lnTo>
                    <a:pt x="2284974" y="963208"/>
                  </a:lnTo>
                  <a:lnTo>
                    <a:pt x="2278629" y="957165"/>
                  </a:lnTo>
                  <a:lnTo>
                    <a:pt x="2272284" y="950167"/>
                  </a:lnTo>
                  <a:lnTo>
                    <a:pt x="2266256" y="943170"/>
                  </a:lnTo>
                  <a:lnTo>
                    <a:pt x="2260545" y="935536"/>
                  </a:lnTo>
                  <a:lnTo>
                    <a:pt x="2255152" y="927584"/>
                  </a:lnTo>
                  <a:lnTo>
                    <a:pt x="2249759" y="919314"/>
                  </a:lnTo>
                  <a:lnTo>
                    <a:pt x="2244365" y="911044"/>
                  </a:lnTo>
                  <a:lnTo>
                    <a:pt x="2239924" y="902138"/>
                  </a:lnTo>
                  <a:lnTo>
                    <a:pt x="2235482" y="892913"/>
                  </a:lnTo>
                  <a:lnTo>
                    <a:pt x="2231041" y="883689"/>
                  </a:lnTo>
                  <a:lnTo>
                    <a:pt x="2227234" y="873829"/>
                  </a:lnTo>
                  <a:lnTo>
                    <a:pt x="2223744" y="863650"/>
                  </a:lnTo>
                  <a:lnTo>
                    <a:pt x="2220571" y="853154"/>
                  </a:lnTo>
                  <a:lnTo>
                    <a:pt x="2217716" y="842657"/>
                  </a:lnTo>
                  <a:lnTo>
                    <a:pt x="2215178" y="831525"/>
                  </a:lnTo>
                  <a:lnTo>
                    <a:pt x="2213275" y="820392"/>
                  </a:lnTo>
                  <a:lnTo>
                    <a:pt x="2211688" y="808623"/>
                  </a:lnTo>
                  <a:lnTo>
                    <a:pt x="2211371" y="809577"/>
                  </a:lnTo>
                  <a:lnTo>
                    <a:pt x="2211054" y="809577"/>
                  </a:lnTo>
                  <a:lnTo>
                    <a:pt x="2210737" y="808623"/>
                  </a:lnTo>
                  <a:lnTo>
                    <a:pt x="2210419" y="807669"/>
                  </a:lnTo>
                  <a:lnTo>
                    <a:pt x="2208833" y="802898"/>
                  </a:lnTo>
                  <a:lnTo>
                    <a:pt x="2207564" y="796536"/>
                  </a:lnTo>
                  <a:lnTo>
                    <a:pt x="2204391" y="779042"/>
                  </a:lnTo>
                  <a:lnTo>
                    <a:pt x="2201536" y="757413"/>
                  </a:lnTo>
                  <a:lnTo>
                    <a:pt x="2198998" y="735465"/>
                  </a:lnTo>
                  <a:lnTo>
                    <a:pt x="2198364" y="725287"/>
                  </a:lnTo>
                  <a:lnTo>
                    <a:pt x="2198046" y="716063"/>
                  </a:lnTo>
                  <a:lnTo>
                    <a:pt x="2197412" y="708429"/>
                  </a:lnTo>
                  <a:lnTo>
                    <a:pt x="2198046" y="702067"/>
                  </a:lnTo>
                  <a:lnTo>
                    <a:pt x="2198364" y="699841"/>
                  </a:lnTo>
                  <a:lnTo>
                    <a:pt x="2198681" y="698250"/>
                  </a:lnTo>
                  <a:lnTo>
                    <a:pt x="2199315" y="697296"/>
                  </a:lnTo>
                  <a:lnTo>
                    <a:pt x="2200267" y="696660"/>
                  </a:lnTo>
                  <a:lnTo>
                    <a:pt x="2201219" y="697296"/>
                  </a:lnTo>
                  <a:lnTo>
                    <a:pt x="2202488" y="697932"/>
                  </a:lnTo>
                  <a:lnTo>
                    <a:pt x="2204074" y="699205"/>
                  </a:lnTo>
                  <a:lnTo>
                    <a:pt x="2205026" y="700159"/>
                  </a:lnTo>
                  <a:lnTo>
                    <a:pt x="2204391" y="687118"/>
                  </a:lnTo>
                  <a:lnTo>
                    <a:pt x="2204074" y="673440"/>
                  </a:lnTo>
                  <a:lnTo>
                    <a:pt x="2204709" y="659127"/>
                  </a:lnTo>
                  <a:lnTo>
                    <a:pt x="2205343" y="651493"/>
                  </a:lnTo>
                  <a:lnTo>
                    <a:pt x="2206295" y="643541"/>
                  </a:lnTo>
                  <a:lnTo>
                    <a:pt x="2209150" y="646086"/>
                  </a:lnTo>
                  <a:lnTo>
                    <a:pt x="2212323" y="647676"/>
                  </a:lnTo>
                  <a:lnTo>
                    <a:pt x="2215495" y="649267"/>
                  </a:lnTo>
                  <a:lnTo>
                    <a:pt x="2218985" y="650539"/>
                  </a:lnTo>
                  <a:lnTo>
                    <a:pt x="2222475" y="651493"/>
                  </a:lnTo>
                  <a:lnTo>
                    <a:pt x="2225965" y="652129"/>
                  </a:lnTo>
                  <a:lnTo>
                    <a:pt x="2229772" y="652447"/>
                  </a:lnTo>
                  <a:lnTo>
                    <a:pt x="2233896" y="652447"/>
                  </a:lnTo>
                  <a:lnTo>
                    <a:pt x="2238020" y="652447"/>
                  </a:lnTo>
                  <a:lnTo>
                    <a:pt x="2242145" y="652129"/>
                  </a:lnTo>
                  <a:lnTo>
                    <a:pt x="2251028" y="650539"/>
                  </a:lnTo>
                  <a:lnTo>
                    <a:pt x="2259911" y="648312"/>
                  </a:lnTo>
                  <a:lnTo>
                    <a:pt x="2269746" y="645132"/>
                  </a:lnTo>
                  <a:lnTo>
                    <a:pt x="2279581" y="641315"/>
                  </a:lnTo>
                  <a:lnTo>
                    <a:pt x="2289733" y="637180"/>
                  </a:lnTo>
                  <a:lnTo>
                    <a:pt x="2300519" y="632726"/>
                  </a:lnTo>
                  <a:lnTo>
                    <a:pt x="2310989" y="627955"/>
                  </a:lnTo>
                  <a:lnTo>
                    <a:pt x="2333514" y="616823"/>
                  </a:lnTo>
                  <a:lnTo>
                    <a:pt x="2356991" y="605690"/>
                  </a:lnTo>
                  <a:lnTo>
                    <a:pt x="2345569" y="610461"/>
                  </a:lnTo>
                  <a:lnTo>
                    <a:pt x="2334466" y="615868"/>
                  </a:lnTo>
                  <a:lnTo>
                    <a:pt x="2324948" y="620322"/>
                  </a:lnTo>
                  <a:lnTo>
                    <a:pt x="2315430" y="624138"/>
                  </a:lnTo>
                  <a:lnTo>
                    <a:pt x="2306865" y="626683"/>
                  </a:lnTo>
                  <a:lnTo>
                    <a:pt x="2298616" y="628910"/>
                  </a:lnTo>
                  <a:lnTo>
                    <a:pt x="2290367" y="630182"/>
                  </a:lnTo>
                  <a:lnTo>
                    <a:pt x="2282436" y="630818"/>
                  </a:lnTo>
                  <a:lnTo>
                    <a:pt x="2275456" y="630818"/>
                  </a:lnTo>
                  <a:lnTo>
                    <a:pt x="2268160" y="630500"/>
                  </a:lnTo>
                  <a:lnTo>
                    <a:pt x="2261497" y="629228"/>
                  </a:lnTo>
                  <a:lnTo>
                    <a:pt x="2255152" y="627955"/>
                  </a:lnTo>
                  <a:lnTo>
                    <a:pt x="2248807" y="626047"/>
                  </a:lnTo>
                  <a:lnTo>
                    <a:pt x="2243096" y="623502"/>
                  </a:lnTo>
                  <a:lnTo>
                    <a:pt x="2237703" y="620640"/>
                  </a:lnTo>
                  <a:lnTo>
                    <a:pt x="2232627" y="617777"/>
                  </a:lnTo>
                  <a:lnTo>
                    <a:pt x="2227551" y="614278"/>
                  </a:lnTo>
                  <a:lnTo>
                    <a:pt x="2223109" y="610779"/>
                  </a:lnTo>
                  <a:lnTo>
                    <a:pt x="2218985" y="607280"/>
                  </a:lnTo>
                  <a:lnTo>
                    <a:pt x="2214861" y="603463"/>
                  </a:lnTo>
                  <a:lnTo>
                    <a:pt x="2211371" y="599647"/>
                  </a:lnTo>
                  <a:lnTo>
                    <a:pt x="2208198" y="595512"/>
                  </a:lnTo>
                  <a:lnTo>
                    <a:pt x="2202171" y="587878"/>
                  </a:lnTo>
                  <a:lnTo>
                    <a:pt x="2197412" y="581198"/>
                  </a:lnTo>
                  <a:lnTo>
                    <a:pt x="2193922" y="574837"/>
                  </a:lnTo>
                  <a:lnTo>
                    <a:pt x="2191701" y="569747"/>
                  </a:lnTo>
                  <a:lnTo>
                    <a:pt x="2189163" y="565612"/>
                  </a:lnTo>
                  <a:lnTo>
                    <a:pt x="2191067" y="564340"/>
                  </a:lnTo>
                  <a:lnTo>
                    <a:pt x="2196777" y="559569"/>
                  </a:lnTo>
                  <a:lnTo>
                    <a:pt x="2205343" y="552889"/>
                  </a:lnTo>
                  <a:lnTo>
                    <a:pt x="2217399" y="544301"/>
                  </a:lnTo>
                  <a:lnTo>
                    <a:pt x="2225013" y="539848"/>
                  </a:lnTo>
                  <a:lnTo>
                    <a:pt x="2232944" y="534759"/>
                  </a:lnTo>
                  <a:lnTo>
                    <a:pt x="2241510" y="529670"/>
                  </a:lnTo>
                  <a:lnTo>
                    <a:pt x="2251028" y="524580"/>
                  </a:lnTo>
                  <a:lnTo>
                    <a:pt x="2260545" y="519491"/>
                  </a:lnTo>
                  <a:lnTo>
                    <a:pt x="2271649" y="514402"/>
                  </a:lnTo>
                  <a:lnTo>
                    <a:pt x="2282753" y="509631"/>
                  </a:lnTo>
                  <a:lnTo>
                    <a:pt x="2294809" y="505178"/>
                  </a:lnTo>
                  <a:lnTo>
                    <a:pt x="2307182" y="501043"/>
                  </a:lnTo>
                  <a:lnTo>
                    <a:pt x="2320506" y="497226"/>
                  </a:lnTo>
                  <a:lnTo>
                    <a:pt x="2334466" y="493409"/>
                  </a:lnTo>
                  <a:lnTo>
                    <a:pt x="2348742" y="490864"/>
                  </a:lnTo>
                  <a:lnTo>
                    <a:pt x="2363336" y="488638"/>
                  </a:lnTo>
                  <a:lnTo>
                    <a:pt x="2378564" y="486729"/>
                  </a:lnTo>
                  <a:lnTo>
                    <a:pt x="2394109" y="485775"/>
                  </a:lnTo>
                  <a:close/>
                  <a:moveTo>
                    <a:pt x="1429386" y="468312"/>
                  </a:moveTo>
                  <a:lnTo>
                    <a:pt x="1442086" y="468630"/>
                  </a:lnTo>
                  <a:lnTo>
                    <a:pt x="1454151" y="469899"/>
                  </a:lnTo>
                  <a:lnTo>
                    <a:pt x="1465898" y="471802"/>
                  </a:lnTo>
                  <a:lnTo>
                    <a:pt x="1477011" y="474023"/>
                  </a:lnTo>
                  <a:lnTo>
                    <a:pt x="1487488" y="476562"/>
                  </a:lnTo>
                  <a:lnTo>
                    <a:pt x="1497649" y="479734"/>
                  </a:lnTo>
                  <a:lnTo>
                    <a:pt x="1507491" y="482907"/>
                  </a:lnTo>
                  <a:lnTo>
                    <a:pt x="1516699" y="486714"/>
                  </a:lnTo>
                  <a:lnTo>
                    <a:pt x="1525271" y="490522"/>
                  </a:lnTo>
                  <a:lnTo>
                    <a:pt x="1533526" y="494646"/>
                  </a:lnTo>
                  <a:lnTo>
                    <a:pt x="1541146" y="498771"/>
                  </a:lnTo>
                  <a:lnTo>
                    <a:pt x="1547814" y="502896"/>
                  </a:lnTo>
                  <a:lnTo>
                    <a:pt x="1554164" y="507020"/>
                  </a:lnTo>
                  <a:lnTo>
                    <a:pt x="1565594" y="514952"/>
                  </a:lnTo>
                  <a:lnTo>
                    <a:pt x="1574166" y="522250"/>
                  </a:lnTo>
                  <a:lnTo>
                    <a:pt x="1580516" y="527643"/>
                  </a:lnTo>
                  <a:lnTo>
                    <a:pt x="1585596" y="532720"/>
                  </a:lnTo>
                  <a:lnTo>
                    <a:pt x="1584009" y="536527"/>
                  </a:lnTo>
                  <a:lnTo>
                    <a:pt x="1581469" y="540652"/>
                  </a:lnTo>
                  <a:lnTo>
                    <a:pt x="1578611" y="546046"/>
                  </a:lnTo>
                  <a:lnTo>
                    <a:pt x="1574484" y="552074"/>
                  </a:lnTo>
                  <a:lnTo>
                    <a:pt x="1569721" y="558419"/>
                  </a:lnTo>
                  <a:lnTo>
                    <a:pt x="1563054" y="565399"/>
                  </a:lnTo>
                  <a:lnTo>
                    <a:pt x="1559879" y="568572"/>
                  </a:lnTo>
                  <a:lnTo>
                    <a:pt x="1556386" y="571745"/>
                  </a:lnTo>
                  <a:lnTo>
                    <a:pt x="1552259" y="575235"/>
                  </a:lnTo>
                  <a:lnTo>
                    <a:pt x="1548131" y="577773"/>
                  </a:lnTo>
                  <a:lnTo>
                    <a:pt x="1543686" y="580311"/>
                  </a:lnTo>
                  <a:lnTo>
                    <a:pt x="1538606" y="582850"/>
                  </a:lnTo>
                  <a:lnTo>
                    <a:pt x="1533844" y="584753"/>
                  </a:lnTo>
                  <a:lnTo>
                    <a:pt x="1528446" y="586657"/>
                  </a:lnTo>
                  <a:lnTo>
                    <a:pt x="1523049" y="588243"/>
                  </a:lnTo>
                  <a:lnTo>
                    <a:pt x="1517016" y="588878"/>
                  </a:lnTo>
                  <a:lnTo>
                    <a:pt x="1510984" y="589512"/>
                  </a:lnTo>
                  <a:lnTo>
                    <a:pt x="1503999" y="589512"/>
                  </a:lnTo>
                  <a:lnTo>
                    <a:pt x="1497331" y="588878"/>
                  </a:lnTo>
                  <a:lnTo>
                    <a:pt x="1490346" y="587926"/>
                  </a:lnTo>
                  <a:lnTo>
                    <a:pt x="1483043" y="586022"/>
                  </a:lnTo>
                  <a:lnTo>
                    <a:pt x="1475106" y="583484"/>
                  </a:lnTo>
                  <a:lnTo>
                    <a:pt x="1467168" y="580311"/>
                  </a:lnTo>
                  <a:lnTo>
                    <a:pt x="1458913" y="576187"/>
                  </a:lnTo>
                  <a:lnTo>
                    <a:pt x="1449388" y="571745"/>
                  </a:lnTo>
                  <a:lnTo>
                    <a:pt x="1439546" y="567620"/>
                  </a:lnTo>
                  <a:lnTo>
                    <a:pt x="1479233" y="586657"/>
                  </a:lnTo>
                  <a:lnTo>
                    <a:pt x="1498284" y="594906"/>
                  </a:lnTo>
                  <a:lnTo>
                    <a:pt x="1506856" y="598714"/>
                  </a:lnTo>
                  <a:lnTo>
                    <a:pt x="1515746" y="601886"/>
                  </a:lnTo>
                  <a:lnTo>
                    <a:pt x="1524001" y="604425"/>
                  </a:lnTo>
                  <a:lnTo>
                    <a:pt x="1531939" y="606646"/>
                  </a:lnTo>
                  <a:lnTo>
                    <a:pt x="1539559" y="607915"/>
                  </a:lnTo>
                  <a:lnTo>
                    <a:pt x="1546544" y="608232"/>
                  </a:lnTo>
                  <a:lnTo>
                    <a:pt x="1550036" y="608232"/>
                  </a:lnTo>
                  <a:lnTo>
                    <a:pt x="1553529" y="607915"/>
                  </a:lnTo>
                  <a:lnTo>
                    <a:pt x="1556704" y="607280"/>
                  </a:lnTo>
                  <a:lnTo>
                    <a:pt x="1559879" y="606646"/>
                  </a:lnTo>
                  <a:lnTo>
                    <a:pt x="1562736" y="605376"/>
                  </a:lnTo>
                  <a:lnTo>
                    <a:pt x="1565594" y="604107"/>
                  </a:lnTo>
                  <a:lnTo>
                    <a:pt x="1568451" y="602521"/>
                  </a:lnTo>
                  <a:lnTo>
                    <a:pt x="1570674" y="600617"/>
                  </a:lnTo>
                  <a:lnTo>
                    <a:pt x="1571944" y="607280"/>
                  </a:lnTo>
                  <a:lnTo>
                    <a:pt x="1572261" y="614260"/>
                  </a:lnTo>
                  <a:lnTo>
                    <a:pt x="1572896" y="626634"/>
                  </a:lnTo>
                  <a:lnTo>
                    <a:pt x="1572579" y="638691"/>
                  </a:lnTo>
                  <a:lnTo>
                    <a:pt x="1572261" y="649795"/>
                  </a:lnTo>
                  <a:lnTo>
                    <a:pt x="1574166" y="647574"/>
                  </a:lnTo>
                  <a:lnTo>
                    <a:pt x="1575119" y="647257"/>
                  </a:lnTo>
                  <a:lnTo>
                    <a:pt x="1576389" y="646940"/>
                  </a:lnTo>
                  <a:lnTo>
                    <a:pt x="1577976" y="647257"/>
                  </a:lnTo>
                  <a:lnTo>
                    <a:pt x="1578929" y="647892"/>
                  </a:lnTo>
                  <a:lnTo>
                    <a:pt x="1580516" y="649478"/>
                  </a:lnTo>
                  <a:lnTo>
                    <a:pt x="1582104" y="651382"/>
                  </a:lnTo>
                  <a:lnTo>
                    <a:pt x="1583056" y="653920"/>
                  </a:lnTo>
                  <a:lnTo>
                    <a:pt x="1584326" y="656775"/>
                  </a:lnTo>
                  <a:lnTo>
                    <a:pt x="1586549" y="663756"/>
                  </a:lnTo>
                  <a:lnTo>
                    <a:pt x="1588136" y="672322"/>
                  </a:lnTo>
                  <a:lnTo>
                    <a:pt x="1589406" y="682158"/>
                  </a:lnTo>
                  <a:lnTo>
                    <a:pt x="1590359" y="692945"/>
                  </a:lnTo>
                  <a:lnTo>
                    <a:pt x="1590676" y="704685"/>
                  </a:lnTo>
                  <a:lnTo>
                    <a:pt x="1590359" y="716424"/>
                  </a:lnTo>
                  <a:lnTo>
                    <a:pt x="1589406" y="727211"/>
                  </a:lnTo>
                  <a:lnTo>
                    <a:pt x="1588136" y="737047"/>
                  </a:lnTo>
                  <a:lnTo>
                    <a:pt x="1586549" y="745613"/>
                  </a:lnTo>
                  <a:lnTo>
                    <a:pt x="1584326" y="752911"/>
                  </a:lnTo>
                  <a:lnTo>
                    <a:pt x="1583056" y="755449"/>
                  </a:lnTo>
                  <a:lnTo>
                    <a:pt x="1582104" y="757987"/>
                  </a:lnTo>
                  <a:lnTo>
                    <a:pt x="1580516" y="759891"/>
                  </a:lnTo>
                  <a:lnTo>
                    <a:pt x="1578929" y="761477"/>
                  </a:lnTo>
                  <a:lnTo>
                    <a:pt x="1577976" y="762112"/>
                  </a:lnTo>
                  <a:lnTo>
                    <a:pt x="1576389" y="762429"/>
                  </a:lnTo>
                  <a:lnTo>
                    <a:pt x="1574801" y="762112"/>
                  </a:lnTo>
                  <a:lnTo>
                    <a:pt x="1573214" y="761160"/>
                  </a:lnTo>
                  <a:lnTo>
                    <a:pt x="1571944" y="759573"/>
                  </a:lnTo>
                  <a:lnTo>
                    <a:pt x="1570674" y="757670"/>
                  </a:lnTo>
                  <a:lnTo>
                    <a:pt x="1569086" y="755131"/>
                  </a:lnTo>
                  <a:lnTo>
                    <a:pt x="1568134" y="751641"/>
                  </a:lnTo>
                  <a:lnTo>
                    <a:pt x="1565911" y="744027"/>
                  </a:lnTo>
                  <a:lnTo>
                    <a:pt x="1564641" y="754180"/>
                  </a:lnTo>
                  <a:lnTo>
                    <a:pt x="1562736" y="764015"/>
                  </a:lnTo>
                  <a:lnTo>
                    <a:pt x="1560831" y="773851"/>
                  </a:lnTo>
                  <a:lnTo>
                    <a:pt x="1558291" y="782735"/>
                  </a:lnTo>
                  <a:lnTo>
                    <a:pt x="1555751" y="792253"/>
                  </a:lnTo>
                  <a:lnTo>
                    <a:pt x="1552576" y="800819"/>
                  </a:lnTo>
                  <a:lnTo>
                    <a:pt x="1549401" y="809703"/>
                  </a:lnTo>
                  <a:lnTo>
                    <a:pt x="1545591" y="817953"/>
                  </a:lnTo>
                  <a:lnTo>
                    <a:pt x="1541781" y="825567"/>
                  </a:lnTo>
                  <a:lnTo>
                    <a:pt x="1537336" y="833182"/>
                  </a:lnTo>
                  <a:lnTo>
                    <a:pt x="1532574" y="840797"/>
                  </a:lnTo>
                  <a:lnTo>
                    <a:pt x="1528129" y="847777"/>
                  </a:lnTo>
                  <a:lnTo>
                    <a:pt x="1523366" y="854757"/>
                  </a:lnTo>
                  <a:lnTo>
                    <a:pt x="1518286" y="861102"/>
                  </a:lnTo>
                  <a:lnTo>
                    <a:pt x="1513206" y="867448"/>
                  </a:lnTo>
                  <a:lnTo>
                    <a:pt x="1507491" y="873476"/>
                  </a:lnTo>
                  <a:lnTo>
                    <a:pt x="1502411" y="878553"/>
                  </a:lnTo>
                  <a:lnTo>
                    <a:pt x="1496696" y="883946"/>
                  </a:lnTo>
                  <a:lnTo>
                    <a:pt x="1490663" y="889340"/>
                  </a:lnTo>
                  <a:lnTo>
                    <a:pt x="1484948" y="893782"/>
                  </a:lnTo>
                  <a:lnTo>
                    <a:pt x="1478916" y="897907"/>
                  </a:lnTo>
                  <a:lnTo>
                    <a:pt x="1472883" y="901714"/>
                  </a:lnTo>
                  <a:lnTo>
                    <a:pt x="1466851" y="905521"/>
                  </a:lnTo>
                  <a:lnTo>
                    <a:pt x="1460818" y="908377"/>
                  </a:lnTo>
                  <a:lnTo>
                    <a:pt x="1454786" y="911232"/>
                  </a:lnTo>
                  <a:lnTo>
                    <a:pt x="1448753" y="914088"/>
                  </a:lnTo>
                  <a:lnTo>
                    <a:pt x="1442721" y="915991"/>
                  </a:lnTo>
                  <a:lnTo>
                    <a:pt x="1437323" y="917895"/>
                  </a:lnTo>
                  <a:lnTo>
                    <a:pt x="1431291" y="918847"/>
                  </a:lnTo>
                  <a:lnTo>
                    <a:pt x="1425576" y="920116"/>
                  </a:lnTo>
                  <a:lnTo>
                    <a:pt x="1419861" y="920751"/>
                  </a:lnTo>
                  <a:lnTo>
                    <a:pt x="1414146" y="920751"/>
                  </a:lnTo>
                  <a:lnTo>
                    <a:pt x="1409701" y="920751"/>
                  </a:lnTo>
                  <a:lnTo>
                    <a:pt x="1404938" y="920116"/>
                  </a:lnTo>
                  <a:lnTo>
                    <a:pt x="1399858" y="918847"/>
                  </a:lnTo>
                  <a:lnTo>
                    <a:pt x="1394778" y="917260"/>
                  </a:lnTo>
                  <a:lnTo>
                    <a:pt x="1389381" y="915357"/>
                  </a:lnTo>
                  <a:lnTo>
                    <a:pt x="1384301" y="913770"/>
                  </a:lnTo>
                  <a:lnTo>
                    <a:pt x="1378903" y="910915"/>
                  </a:lnTo>
                  <a:lnTo>
                    <a:pt x="1373188" y="908059"/>
                  </a:lnTo>
                  <a:lnTo>
                    <a:pt x="1367791" y="904569"/>
                  </a:lnTo>
                  <a:lnTo>
                    <a:pt x="1362076" y="900762"/>
                  </a:lnTo>
                  <a:lnTo>
                    <a:pt x="1356043" y="896955"/>
                  </a:lnTo>
                  <a:lnTo>
                    <a:pt x="1350328" y="892513"/>
                  </a:lnTo>
                  <a:lnTo>
                    <a:pt x="1344296" y="888071"/>
                  </a:lnTo>
                  <a:lnTo>
                    <a:pt x="1338581" y="883312"/>
                  </a:lnTo>
                  <a:lnTo>
                    <a:pt x="1333183" y="877918"/>
                  </a:lnTo>
                  <a:lnTo>
                    <a:pt x="1327468" y="872207"/>
                  </a:lnTo>
                  <a:lnTo>
                    <a:pt x="1321753" y="866813"/>
                  </a:lnTo>
                  <a:lnTo>
                    <a:pt x="1316038" y="860151"/>
                  </a:lnTo>
                  <a:lnTo>
                    <a:pt x="1310641" y="854122"/>
                  </a:lnTo>
                  <a:lnTo>
                    <a:pt x="1305243" y="847459"/>
                  </a:lnTo>
                  <a:lnTo>
                    <a:pt x="1299846" y="840797"/>
                  </a:lnTo>
                  <a:lnTo>
                    <a:pt x="1295083" y="833499"/>
                  </a:lnTo>
                  <a:lnTo>
                    <a:pt x="1290321" y="826202"/>
                  </a:lnTo>
                  <a:lnTo>
                    <a:pt x="1285558" y="818587"/>
                  </a:lnTo>
                  <a:lnTo>
                    <a:pt x="1281113" y="810655"/>
                  </a:lnTo>
                  <a:lnTo>
                    <a:pt x="1276668" y="802723"/>
                  </a:lnTo>
                  <a:lnTo>
                    <a:pt x="1272858" y="794474"/>
                  </a:lnTo>
                  <a:lnTo>
                    <a:pt x="1269048" y="786225"/>
                  </a:lnTo>
                  <a:lnTo>
                    <a:pt x="1265238" y="777658"/>
                  </a:lnTo>
                  <a:lnTo>
                    <a:pt x="1262381" y="768457"/>
                  </a:lnTo>
                  <a:lnTo>
                    <a:pt x="1259523" y="759891"/>
                  </a:lnTo>
                  <a:lnTo>
                    <a:pt x="1256983" y="751007"/>
                  </a:lnTo>
                  <a:lnTo>
                    <a:pt x="1254761" y="757035"/>
                  </a:lnTo>
                  <a:lnTo>
                    <a:pt x="1252538" y="761477"/>
                  </a:lnTo>
                  <a:lnTo>
                    <a:pt x="1251586" y="763063"/>
                  </a:lnTo>
                  <a:lnTo>
                    <a:pt x="1250316" y="764015"/>
                  </a:lnTo>
                  <a:lnTo>
                    <a:pt x="1248728" y="764967"/>
                  </a:lnTo>
                  <a:lnTo>
                    <a:pt x="1247776" y="765284"/>
                  </a:lnTo>
                  <a:lnTo>
                    <a:pt x="1246188" y="764967"/>
                  </a:lnTo>
                  <a:lnTo>
                    <a:pt x="1244601" y="764015"/>
                  </a:lnTo>
                  <a:lnTo>
                    <a:pt x="1243648" y="762429"/>
                  </a:lnTo>
                  <a:lnTo>
                    <a:pt x="1242061" y="760842"/>
                  </a:lnTo>
                  <a:lnTo>
                    <a:pt x="1240791" y="758304"/>
                  </a:lnTo>
                  <a:lnTo>
                    <a:pt x="1239838" y="755449"/>
                  </a:lnTo>
                  <a:lnTo>
                    <a:pt x="1237616" y="748151"/>
                  </a:lnTo>
                  <a:lnTo>
                    <a:pt x="1236028" y="739585"/>
                  </a:lnTo>
                  <a:lnTo>
                    <a:pt x="1234441" y="729749"/>
                  </a:lnTo>
                  <a:lnTo>
                    <a:pt x="1233806" y="718962"/>
                  </a:lnTo>
                  <a:lnTo>
                    <a:pt x="1233488" y="707223"/>
                  </a:lnTo>
                  <a:lnTo>
                    <a:pt x="1233806" y="695801"/>
                  </a:lnTo>
                  <a:lnTo>
                    <a:pt x="1234441" y="684696"/>
                  </a:lnTo>
                  <a:lnTo>
                    <a:pt x="1236028" y="675178"/>
                  </a:lnTo>
                  <a:lnTo>
                    <a:pt x="1237616" y="666294"/>
                  </a:lnTo>
                  <a:lnTo>
                    <a:pt x="1239838" y="659631"/>
                  </a:lnTo>
                  <a:lnTo>
                    <a:pt x="1240791" y="656775"/>
                  </a:lnTo>
                  <a:lnTo>
                    <a:pt x="1242061" y="653920"/>
                  </a:lnTo>
                  <a:lnTo>
                    <a:pt x="1243648" y="652016"/>
                  </a:lnTo>
                  <a:lnTo>
                    <a:pt x="1244601" y="651064"/>
                  </a:lnTo>
                  <a:lnTo>
                    <a:pt x="1246188" y="649795"/>
                  </a:lnTo>
                  <a:lnTo>
                    <a:pt x="1247776" y="649478"/>
                  </a:lnTo>
                  <a:lnTo>
                    <a:pt x="1248411" y="649795"/>
                  </a:lnTo>
                  <a:lnTo>
                    <a:pt x="1249363" y="650113"/>
                  </a:lnTo>
                  <a:lnTo>
                    <a:pt x="1249681" y="642815"/>
                  </a:lnTo>
                  <a:lnTo>
                    <a:pt x="1250316" y="635201"/>
                  </a:lnTo>
                  <a:lnTo>
                    <a:pt x="1250951" y="628220"/>
                  </a:lnTo>
                  <a:lnTo>
                    <a:pt x="1252221" y="622192"/>
                  </a:lnTo>
                  <a:lnTo>
                    <a:pt x="1251586" y="613943"/>
                  </a:lnTo>
                  <a:lnTo>
                    <a:pt x="1250951" y="606328"/>
                  </a:lnTo>
                  <a:lnTo>
                    <a:pt x="1250951" y="599031"/>
                  </a:lnTo>
                  <a:lnTo>
                    <a:pt x="1251586" y="592368"/>
                  </a:lnTo>
                  <a:lnTo>
                    <a:pt x="1251903" y="586022"/>
                  </a:lnTo>
                  <a:lnTo>
                    <a:pt x="1252856" y="579994"/>
                  </a:lnTo>
                  <a:lnTo>
                    <a:pt x="1254126" y="574283"/>
                  </a:lnTo>
                  <a:lnTo>
                    <a:pt x="1255713" y="569207"/>
                  </a:lnTo>
                  <a:lnTo>
                    <a:pt x="1257618" y="564130"/>
                  </a:lnTo>
                  <a:lnTo>
                    <a:pt x="1259841" y="559688"/>
                  </a:lnTo>
                  <a:lnTo>
                    <a:pt x="1262063" y="555564"/>
                  </a:lnTo>
                  <a:lnTo>
                    <a:pt x="1264603" y="551756"/>
                  </a:lnTo>
                  <a:lnTo>
                    <a:pt x="1267143" y="548266"/>
                  </a:lnTo>
                  <a:lnTo>
                    <a:pt x="1270636" y="545411"/>
                  </a:lnTo>
                  <a:lnTo>
                    <a:pt x="1273811" y="542873"/>
                  </a:lnTo>
                  <a:lnTo>
                    <a:pt x="1277303" y="540017"/>
                  </a:lnTo>
                  <a:lnTo>
                    <a:pt x="1261746" y="540017"/>
                  </a:lnTo>
                  <a:lnTo>
                    <a:pt x="1249363" y="540969"/>
                  </a:lnTo>
                  <a:lnTo>
                    <a:pt x="1239203" y="541286"/>
                  </a:lnTo>
                  <a:lnTo>
                    <a:pt x="1246188" y="537479"/>
                  </a:lnTo>
                  <a:lnTo>
                    <a:pt x="1253808" y="532720"/>
                  </a:lnTo>
                  <a:lnTo>
                    <a:pt x="1261111" y="527326"/>
                  </a:lnTo>
                  <a:lnTo>
                    <a:pt x="1268413" y="521615"/>
                  </a:lnTo>
                  <a:lnTo>
                    <a:pt x="1282701" y="511145"/>
                  </a:lnTo>
                  <a:lnTo>
                    <a:pt x="1289368" y="506703"/>
                  </a:lnTo>
                  <a:lnTo>
                    <a:pt x="1295401" y="502896"/>
                  </a:lnTo>
                  <a:lnTo>
                    <a:pt x="1303973" y="498771"/>
                  </a:lnTo>
                  <a:lnTo>
                    <a:pt x="1311911" y="494964"/>
                  </a:lnTo>
                  <a:lnTo>
                    <a:pt x="1320166" y="491156"/>
                  </a:lnTo>
                  <a:lnTo>
                    <a:pt x="1328103" y="487984"/>
                  </a:lnTo>
                  <a:lnTo>
                    <a:pt x="1336041" y="484811"/>
                  </a:lnTo>
                  <a:lnTo>
                    <a:pt x="1343978" y="482273"/>
                  </a:lnTo>
                  <a:lnTo>
                    <a:pt x="1359536" y="477831"/>
                  </a:lnTo>
                  <a:lnTo>
                    <a:pt x="1374141" y="474023"/>
                  </a:lnTo>
                  <a:lnTo>
                    <a:pt x="1388746" y="471485"/>
                  </a:lnTo>
                  <a:lnTo>
                    <a:pt x="1402716" y="469581"/>
                  </a:lnTo>
                  <a:lnTo>
                    <a:pt x="1416051" y="468630"/>
                  </a:lnTo>
                  <a:lnTo>
                    <a:pt x="1429386" y="468312"/>
                  </a:lnTo>
                  <a:close/>
                  <a:moveTo>
                    <a:pt x="750948" y="302529"/>
                  </a:moveTo>
                  <a:lnTo>
                    <a:pt x="748724" y="302846"/>
                  </a:lnTo>
                  <a:lnTo>
                    <a:pt x="746818" y="303797"/>
                  </a:lnTo>
                  <a:lnTo>
                    <a:pt x="744912" y="304431"/>
                  </a:lnTo>
                  <a:lnTo>
                    <a:pt x="743641" y="306017"/>
                  </a:lnTo>
                  <a:lnTo>
                    <a:pt x="742053" y="307602"/>
                  </a:lnTo>
                  <a:lnTo>
                    <a:pt x="741417" y="309188"/>
                  </a:lnTo>
                  <a:lnTo>
                    <a:pt x="740464" y="311725"/>
                  </a:lnTo>
                  <a:lnTo>
                    <a:pt x="740464" y="313310"/>
                  </a:lnTo>
                  <a:lnTo>
                    <a:pt x="740464" y="315847"/>
                  </a:lnTo>
                  <a:lnTo>
                    <a:pt x="741417" y="318067"/>
                  </a:lnTo>
                  <a:lnTo>
                    <a:pt x="742053" y="319970"/>
                  </a:lnTo>
                  <a:lnTo>
                    <a:pt x="743641" y="321238"/>
                  </a:lnTo>
                  <a:lnTo>
                    <a:pt x="744912" y="322507"/>
                  </a:lnTo>
                  <a:lnTo>
                    <a:pt x="746818" y="323458"/>
                  </a:lnTo>
                  <a:lnTo>
                    <a:pt x="748724" y="324410"/>
                  </a:lnTo>
                  <a:lnTo>
                    <a:pt x="750948" y="324410"/>
                  </a:lnTo>
                  <a:lnTo>
                    <a:pt x="988881" y="324410"/>
                  </a:lnTo>
                  <a:lnTo>
                    <a:pt x="991105" y="324410"/>
                  </a:lnTo>
                  <a:lnTo>
                    <a:pt x="993011" y="323458"/>
                  </a:lnTo>
                  <a:lnTo>
                    <a:pt x="994917" y="322507"/>
                  </a:lnTo>
                  <a:lnTo>
                    <a:pt x="996506" y="321238"/>
                  </a:lnTo>
                  <a:lnTo>
                    <a:pt x="997776" y="319970"/>
                  </a:lnTo>
                  <a:lnTo>
                    <a:pt x="998729" y="318067"/>
                  </a:lnTo>
                  <a:lnTo>
                    <a:pt x="999365" y="315847"/>
                  </a:lnTo>
                  <a:lnTo>
                    <a:pt x="999365" y="313310"/>
                  </a:lnTo>
                  <a:lnTo>
                    <a:pt x="999365" y="311725"/>
                  </a:lnTo>
                  <a:lnTo>
                    <a:pt x="998729" y="309188"/>
                  </a:lnTo>
                  <a:lnTo>
                    <a:pt x="997776" y="307602"/>
                  </a:lnTo>
                  <a:lnTo>
                    <a:pt x="996506" y="306017"/>
                  </a:lnTo>
                  <a:lnTo>
                    <a:pt x="994917" y="304431"/>
                  </a:lnTo>
                  <a:lnTo>
                    <a:pt x="993011" y="303797"/>
                  </a:lnTo>
                  <a:lnTo>
                    <a:pt x="991105" y="302846"/>
                  </a:lnTo>
                  <a:lnTo>
                    <a:pt x="988881" y="302529"/>
                  </a:lnTo>
                  <a:lnTo>
                    <a:pt x="750948" y="302529"/>
                  </a:lnTo>
                  <a:close/>
                  <a:moveTo>
                    <a:pt x="748724" y="219444"/>
                  </a:moveTo>
                  <a:lnTo>
                    <a:pt x="746818" y="220396"/>
                  </a:lnTo>
                  <a:lnTo>
                    <a:pt x="744912" y="221347"/>
                  </a:lnTo>
                  <a:lnTo>
                    <a:pt x="743641" y="222615"/>
                  </a:lnTo>
                  <a:lnTo>
                    <a:pt x="742053" y="224201"/>
                  </a:lnTo>
                  <a:lnTo>
                    <a:pt x="741417" y="226104"/>
                  </a:lnTo>
                  <a:lnTo>
                    <a:pt x="740464" y="228323"/>
                  </a:lnTo>
                  <a:lnTo>
                    <a:pt x="740464" y="230543"/>
                  </a:lnTo>
                  <a:lnTo>
                    <a:pt x="740464" y="232763"/>
                  </a:lnTo>
                  <a:lnTo>
                    <a:pt x="741417" y="234666"/>
                  </a:lnTo>
                  <a:lnTo>
                    <a:pt x="742053" y="236568"/>
                  </a:lnTo>
                  <a:lnTo>
                    <a:pt x="743641" y="237837"/>
                  </a:lnTo>
                  <a:lnTo>
                    <a:pt x="744912" y="239423"/>
                  </a:lnTo>
                  <a:lnTo>
                    <a:pt x="746818" y="240374"/>
                  </a:lnTo>
                  <a:lnTo>
                    <a:pt x="748724" y="241008"/>
                  </a:lnTo>
                  <a:lnTo>
                    <a:pt x="750948" y="241325"/>
                  </a:lnTo>
                  <a:lnTo>
                    <a:pt x="1133738" y="241325"/>
                  </a:lnTo>
                  <a:lnTo>
                    <a:pt x="1135644" y="241008"/>
                  </a:lnTo>
                  <a:lnTo>
                    <a:pt x="1137868" y="240374"/>
                  </a:lnTo>
                  <a:lnTo>
                    <a:pt x="1139456" y="239423"/>
                  </a:lnTo>
                  <a:lnTo>
                    <a:pt x="1141045" y="237837"/>
                  </a:lnTo>
                  <a:lnTo>
                    <a:pt x="1142316" y="236568"/>
                  </a:lnTo>
                  <a:lnTo>
                    <a:pt x="1143586" y="234666"/>
                  </a:lnTo>
                  <a:lnTo>
                    <a:pt x="1143904" y="232763"/>
                  </a:lnTo>
                  <a:lnTo>
                    <a:pt x="1144222" y="230543"/>
                  </a:lnTo>
                  <a:lnTo>
                    <a:pt x="1143904" y="228323"/>
                  </a:lnTo>
                  <a:lnTo>
                    <a:pt x="1143586" y="226104"/>
                  </a:lnTo>
                  <a:lnTo>
                    <a:pt x="1142316" y="224201"/>
                  </a:lnTo>
                  <a:lnTo>
                    <a:pt x="1141045" y="222615"/>
                  </a:lnTo>
                  <a:lnTo>
                    <a:pt x="1139456" y="221347"/>
                  </a:lnTo>
                  <a:lnTo>
                    <a:pt x="1137868" y="220396"/>
                  </a:lnTo>
                  <a:lnTo>
                    <a:pt x="1135644" y="219444"/>
                  </a:lnTo>
                  <a:lnTo>
                    <a:pt x="1133738" y="219444"/>
                  </a:lnTo>
                  <a:lnTo>
                    <a:pt x="750948" y="219444"/>
                  </a:lnTo>
                  <a:lnTo>
                    <a:pt x="748724" y="219444"/>
                  </a:lnTo>
                  <a:close/>
                  <a:moveTo>
                    <a:pt x="748724" y="141751"/>
                  </a:moveTo>
                  <a:lnTo>
                    <a:pt x="746818" y="142702"/>
                  </a:lnTo>
                  <a:lnTo>
                    <a:pt x="744912" y="143336"/>
                  </a:lnTo>
                  <a:lnTo>
                    <a:pt x="743641" y="144922"/>
                  </a:lnTo>
                  <a:lnTo>
                    <a:pt x="742053" y="146191"/>
                  </a:lnTo>
                  <a:lnTo>
                    <a:pt x="741417" y="148093"/>
                  </a:lnTo>
                  <a:lnTo>
                    <a:pt x="740464" y="150630"/>
                  </a:lnTo>
                  <a:lnTo>
                    <a:pt x="740464" y="152216"/>
                  </a:lnTo>
                  <a:lnTo>
                    <a:pt x="740464" y="154753"/>
                  </a:lnTo>
                  <a:lnTo>
                    <a:pt x="741417" y="156972"/>
                  </a:lnTo>
                  <a:lnTo>
                    <a:pt x="742053" y="158875"/>
                  </a:lnTo>
                  <a:lnTo>
                    <a:pt x="743641" y="160144"/>
                  </a:lnTo>
                  <a:lnTo>
                    <a:pt x="744912" y="161729"/>
                  </a:lnTo>
                  <a:lnTo>
                    <a:pt x="746818" y="162363"/>
                  </a:lnTo>
                  <a:lnTo>
                    <a:pt x="748724" y="163315"/>
                  </a:lnTo>
                  <a:lnTo>
                    <a:pt x="750948" y="163315"/>
                  </a:lnTo>
                  <a:lnTo>
                    <a:pt x="1133738" y="163315"/>
                  </a:lnTo>
                  <a:lnTo>
                    <a:pt x="1135644" y="163315"/>
                  </a:lnTo>
                  <a:lnTo>
                    <a:pt x="1137868" y="162363"/>
                  </a:lnTo>
                  <a:lnTo>
                    <a:pt x="1139456" y="161729"/>
                  </a:lnTo>
                  <a:lnTo>
                    <a:pt x="1141045" y="160144"/>
                  </a:lnTo>
                  <a:lnTo>
                    <a:pt x="1142316" y="158875"/>
                  </a:lnTo>
                  <a:lnTo>
                    <a:pt x="1143586" y="156972"/>
                  </a:lnTo>
                  <a:lnTo>
                    <a:pt x="1143904" y="154753"/>
                  </a:lnTo>
                  <a:lnTo>
                    <a:pt x="1144222" y="152216"/>
                  </a:lnTo>
                  <a:lnTo>
                    <a:pt x="1143904" y="150630"/>
                  </a:lnTo>
                  <a:lnTo>
                    <a:pt x="1143586" y="148093"/>
                  </a:lnTo>
                  <a:lnTo>
                    <a:pt x="1142316" y="146191"/>
                  </a:lnTo>
                  <a:lnTo>
                    <a:pt x="1141045" y="144922"/>
                  </a:lnTo>
                  <a:lnTo>
                    <a:pt x="1139456" y="143336"/>
                  </a:lnTo>
                  <a:lnTo>
                    <a:pt x="1137868" y="142702"/>
                  </a:lnTo>
                  <a:lnTo>
                    <a:pt x="1135644" y="141751"/>
                  </a:lnTo>
                  <a:lnTo>
                    <a:pt x="1133738" y="141751"/>
                  </a:lnTo>
                  <a:lnTo>
                    <a:pt x="750948" y="141751"/>
                  </a:lnTo>
                  <a:lnTo>
                    <a:pt x="748724" y="141751"/>
                  </a:lnTo>
                  <a:close/>
                  <a:moveTo>
                    <a:pt x="789068" y="0"/>
                  </a:moveTo>
                  <a:lnTo>
                    <a:pt x="1085770" y="0"/>
                  </a:lnTo>
                  <a:lnTo>
                    <a:pt x="1093712" y="317"/>
                  </a:lnTo>
                  <a:lnTo>
                    <a:pt x="1101336" y="635"/>
                  </a:lnTo>
                  <a:lnTo>
                    <a:pt x="1108960" y="1903"/>
                  </a:lnTo>
                  <a:lnTo>
                    <a:pt x="1116267" y="2854"/>
                  </a:lnTo>
                  <a:lnTo>
                    <a:pt x="1123573" y="4757"/>
                  </a:lnTo>
                  <a:lnTo>
                    <a:pt x="1130562" y="6660"/>
                  </a:lnTo>
                  <a:lnTo>
                    <a:pt x="1137868" y="8879"/>
                  </a:lnTo>
                  <a:lnTo>
                    <a:pt x="1144539" y="12051"/>
                  </a:lnTo>
                  <a:lnTo>
                    <a:pt x="1151210" y="14905"/>
                  </a:lnTo>
                  <a:lnTo>
                    <a:pt x="1157881" y="18393"/>
                  </a:lnTo>
                  <a:lnTo>
                    <a:pt x="1164235" y="21564"/>
                  </a:lnTo>
                  <a:lnTo>
                    <a:pt x="1170270" y="25687"/>
                  </a:lnTo>
                  <a:lnTo>
                    <a:pt x="1176306" y="29809"/>
                  </a:lnTo>
                  <a:lnTo>
                    <a:pt x="1181706" y="34566"/>
                  </a:lnTo>
                  <a:lnTo>
                    <a:pt x="1187424" y="39006"/>
                  </a:lnTo>
                  <a:lnTo>
                    <a:pt x="1192507" y="44079"/>
                  </a:lnTo>
                  <a:lnTo>
                    <a:pt x="1197590" y="49153"/>
                  </a:lnTo>
                  <a:lnTo>
                    <a:pt x="1202037" y="54861"/>
                  </a:lnTo>
                  <a:lnTo>
                    <a:pt x="1206802" y="60252"/>
                  </a:lnTo>
                  <a:lnTo>
                    <a:pt x="1210932" y="66277"/>
                  </a:lnTo>
                  <a:lnTo>
                    <a:pt x="1215062" y="72303"/>
                  </a:lnTo>
                  <a:lnTo>
                    <a:pt x="1218238" y="78645"/>
                  </a:lnTo>
                  <a:lnTo>
                    <a:pt x="1221733" y="84987"/>
                  </a:lnTo>
                  <a:lnTo>
                    <a:pt x="1224592" y="91964"/>
                  </a:lnTo>
                  <a:lnTo>
                    <a:pt x="1227768" y="98623"/>
                  </a:lnTo>
                  <a:lnTo>
                    <a:pt x="1229992" y="105917"/>
                  </a:lnTo>
                  <a:lnTo>
                    <a:pt x="1231898" y="112893"/>
                  </a:lnTo>
                  <a:lnTo>
                    <a:pt x="1233804" y="120187"/>
                  </a:lnTo>
                  <a:lnTo>
                    <a:pt x="1234757" y="127481"/>
                  </a:lnTo>
                  <a:lnTo>
                    <a:pt x="1236028" y="135092"/>
                  </a:lnTo>
                  <a:lnTo>
                    <a:pt x="1236345" y="143019"/>
                  </a:lnTo>
                  <a:lnTo>
                    <a:pt x="1236663" y="150630"/>
                  </a:lnTo>
                  <a:lnTo>
                    <a:pt x="1236663" y="296186"/>
                  </a:lnTo>
                  <a:lnTo>
                    <a:pt x="1236345" y="303797"/>
                  </a:lnTo>
                  <a:lnTo>
                    <a:pt x="1236028" y="311725"/>
                  </a:lnTo>
                  <a:lnTo>
                    <a:pt x="1234757" y="319019"/>
                  </a:lnTo>
                  <a:lnTo>
                    <a:pt x="1233804" y="326629"/>
                  </a:lnTo>
                  <a:lnTo>
                    <a:pt x="1231898" y="333606"/>
                  </a:lnTo>
                  <a:lnTo>
                    <a:pt x="1229992" y="340900"/>
                  </a:lnTo>
                  <a:lnTo>
                    <a:pt x="1227768" y="347876"/>
                  </a:lnTo>
                  <a:lnTo>
                    <a:pt x="1224592" y="354853"/>
                  </a:lnTo>
                  <a:lnTo>
                    <a:pt x="1221733" y="361512"/>
                  </a:lnTo>
                  <a:lnTo>
                    <a:pt x="1218238" y="367854"/>
                  </a:lnTo>
                  <a:lnTo>
                    <a:pt x="1215062" y="374197"/>
                  </a:lnTo>
                  <a:lnTo>
                    <a:pt x="1210932" y="380222"/>
                  </a:lnTo>
                  <a:lnTo>
                    <a:pt x="1206802" y="386247"/>
                  </a:lnTo>
                  <a:lnTo>
                    <a:pt x="1202037" y="391955"/>
                  </a:lnTo>
                  <a:lnTo>
                    <a:pt x="1197590" y="397346"/>
                  </a:lnTo>
                  <a:lnTo>
                    <a:pt x="1192507" y="402420"/>
                  </a:lnTo>
                  <a:lnTo>
                    <a:pt x="1187424" y="407811"/>
                  </a:lnTo>
                  <a:lnTo>
                    <a:pt x="1181706" y="412251"/>
                  </a:lnTo>
                  <a:lnTo>
                    <a:pt x="1176306" y="416690"/>
                  </a:lnTo>
                  <a:lnTo>
                    <a:pt x="1170270" y="420813"/>
                  </a:lnTo>
                  <a:lnTo>
                    <a:pt x="1164235" y="424935"/>
                  </a:lnTo>
                  <a:lnTo>
                    <a:pt x="1157881" y="428423"/>
                  </a:lnTo>
                  <a:lnTo>
                    <a:pt x="1151210" y="431912"/>
                  </a:lnTo>
                  <a:lnTo>
                    <a:pt x="1144539" y="434766"/>
                  </a:lnTo>
                  <a:lnTo>
                    <a:pt x="1137868" y="437303"/>
                  </a:lnTo>
                  <a:lnTo>
                    <a:pt x="1130562" y="440157"/>
                  </a:lnTo>
                  <a:lnTo>
                    <a:pt x="1123573" y="442059"/>
                  </a:lnTo>
                  <a:lnTo>
                    <a:pt x="1116267" y="443645"/>
                  </a:lnTo>
                  <a:lnTo>
                    <a:pt x="1108960" y="444914"/>
                  </a:lnTo>
                  <a:lnTo>
                    <a:pt x="1101336" y="446182"/>
                  </a:lnTo>
                  <a:lnTo>
                    <a:pt x="1093712" y="446499"/>
                  </a:lnTo>
                  <a:lnTo>
                    <a:pt x="1085770" y="446816"/>
                  </a:lnTo>
                  <a:lnTo>
                    <a:pt x="1060675" y="446816"/>
                  </a:lnTo>
                  <a:lnTo>
                    <a:pt x="1084500" y="523875"/>
                  </a:lnTo>
                  <a:lnTo>
                    <a:pt x="945996" y="446816"/>
                  </a:lnTo>
                  <a:lnTo>
                    <a:pt x="789068" y="446816"/>
                  </a:lnTo>
                  <a:lnTo>
                    <a:pt x="781444" y="446499"/>
                  </a:lnTo>
                  <a:lnTo>
                    <a:pt x="773502" y="446182"/>
                  </a:lnTo>
                  <a:lnTo>
                    <a:pt x="766196" y="444914"/>
                  </a:lnTo>
                  <a:lnTo>
                    <a:pt x="758889" y="443645"/>
                  </a:lnTo>
                  <a:lnTo>
                    <a:pt x="751583" y="442059"/>
                  </a:lnTo>
                  <a:lnTo>
                    <a:pt x="744277" y="440157"/>
                  </a:lnTo>
                  <a:lnTo>
                    <a:pt x="737288" y="437303"/>
                  </a:lnTo>
                  <a:lnTo>
                    <a:pt x="730299" y="434766"/>
                  </a:lnTo>
                  <a:lnTo>
                    <a:pt x="723946" y="431912"/>
                  </a:lnTo>
                  <a:lnTo>
                    <a:pt x="717275" y="428423"/>
                  </a:lnTo>
                  <a:lnTo>
                    <a:pt x="710921" y="424935"/>
                  </a:lnTo>
                  <a:lnTo>
                    <a:pt x="704886" y="420813"/>
                  </a:lnTo>
                  <a:lnTo>
                    <a:pt x="698850" y="416690"/>
                  </a:lnTo>
                  <a:lnTo>
                    <a:pt x="693132" y="412251"/>
                  </a:lnTo>
                  <a:lnTo>
                    <a:pt x="687731" y="407811"/>
                  </a:lnTo>
                  <a:lnTo>
                    <a:pt x="682649" y="402420"/>
                  </a:lnTo>
                  <a:lnTo>
                    <a:pt x="677566" y="397346"/>
                  </a:lnTo>
                  <a:lnTo>
                    <a:pt x="672801" y="391955"/>
                  </a:lnTo>
                  <a:lnTo>
                    <a:pt x="668354" y="386247"/>
                  </a:lnTo>
                  <a:lnTo>
                    <a:pt x="664224" y="380222"/>
                  </a:lnTo>
                  <a:lnTo>
                    <a:pt x="660094" y="374197"/>
                  </a:lnTo>
                  <a:lnTo>
                    <a:pt x="656600" y="367854"/>
                  </a:lnTo>
                  <a:lnTo>
                    <a:pt x="653106" y="361512"/>
                  </a:lnTo>
                  <a:lnTo>
                    <a:pt x="650247" y="354853"/>
                  </a:lnTo>
                  <a:lnTo>
                    <a:pt x="647705" y="347876"/>
                  </a:lnTo>
                  <a:lnTo>
                    <a:pt x="644846" y="340900"/>
                  </a:lnTo>
                  <a:lnTo>
                    <a:pt x="642940" y="333606"/>
                  </a:lnTo>
                  <a:lnTo>
                    <a:pt x="641669" y="326629"/>
                  </a:lnTo>
                  <a:lnTo>
                    <a:pt x="640081" y="319019"/>
                  </a:lnTo>
                  <a:lnTo>
                    <a:pt x="638810" y="311725"/>
                  </a:lnTo>
                  <a:lnTo>
                    <a:pt x="638493" y="303797"/>
                  </a:lnTo>
                  <a:lnTo>
                    <a:pt x="638175" y="296186"/>
                  </a:lnTo>
                  <a:lnTo>
                    <a:pt x="638175" y="150630"/>
                  </a:lnTo>
                  <a:lnTo>
                    <a:pt x="638493" y="143019"/>
                  </a:lnTo>
                  <a:lnTo>
                    <a:pt x="638810" y="135092"/>
                  </a:lnTo>
                  <a:lnTo>
                    <a:pt x="640081" y="127481"/>
                  </a:lnTo>
                  <a:lnTo>
                    <a:pt x="641669" y="120187"/>
                  </a:lnTo>
                  <a:lnTo>
                    <a:pt x="642940" y="112893"/>
                  </a:lnTo>
                  <a:lnTo>
                    <a:pt x="644846" y="105917"/>
                  </a:lnTo>
                  <a:lnTo>
                    <a:pt x="647705" y="98623"/>
                  </a:lnTo>
                  <a:lnTo>
                    <a:pt x="650247" y="91964"/>
                  </a:lnTo>
                  <a:lnTo>
                    <a:pt x="653106" y="84987"/>
                  </a:lnTo>
                  <a:lnTo>
                    <a:pt x="656600" y="78645"/>
                  </a:lnTo>
                  <a:lnTo>
                    <a:pt x="660094" y="72303"/>
                  </a:lnTo>
                  <a:lnTo>
                    <a:pt x="664224" y="66277"/>
                  </a:lnTo>
                  <a:lnTo>
                    <a:pt x="668354" y="60252"/>
                  </a:lnTo>
                  <a:lnTo>
                    <a:pt x="672801" y="54861"/>
                  </a:lnTo>
                  <a:lnTo>
                    <a:pt x="677566" y="49153"/>
                  </a:lnTo>
                  <a:lnTo>
                    <a:pt x="682649" y="44079"/>
                  </a:lnTo>
                  <a:lnTo>
                    <a:pt x="687731" y="39006"/>
                  </a:lnTo>
                  <a:lnTo>
                    <a:pt x="693132" y="34566"/>
                  </a:lnTo>
                  <a:lnTo>
                    <a:pt x="698850" y="29809"/>
                  </a:lnTo>
                  <a:lnTo>
                    <a:pt x="704886" y="25687"/>
                  </a:lnTo>
                  <a:lnTo>
                    <a:pt x="710921" y="21564"/>
                  </a:lnTo>
                  <a:lnTo>
                    <a:pt x="717275" y="18393"/>
                  </a:lnTo>
                  <a:lnTo>
                    <a:pt x="723946" y="14905"/>
                  </a:lnTo>
                  <a:lnTo>
                    <a:pt x="730299" y="12051"/>
                  </a:lnTo>
                  <a:lnTo>
                    <a:pt x="737288" y="8879"/>
                  </a:lnTo>
                  <a:lnTo>
                    <a:pt x="744277" y="6660"/>
                  </a:lnTo>
                  <a:lnTo>
                    <a:pt x="751583" y="4757"/>
                  </a:lnTo>
                  <a:lnTo>
                    <a:pt x="758889" y="2854"/>
                  </a:lnTo>
                  <a:lnTo>
                    <a:pt x="766196" y="1903"/>
                  </a:lnTo>
                  <a:lnTo>
                    <a:pt x="773502" y="635"/>
                  </a:lnTo>
                  <a:lnTo>
                    <a:pt x="781444" y="317"/>
                  </a:lnTo>
                  <a:lnTo>
                    <a:pt x="78906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695923"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127" name="TextBox 56"/>
          <p:cNvSpPr txBox="1">
            <a:spLocks noChangeArrowheads="1"/>
          </p:cNvSpPr>
          <p:nvPr/>
        </p:nvSpPr>
        <p:spPr bwMode="auto">
          <a:xfrm>
            <a:off x="1262898" y="2896334"/>
            <a:ext cx="2481158" cy="13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7" rIns="91436" bIns="45717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通过宰相制度的变化，认识君主专制中央集权政治体制的演变线索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8" name="TextBox 58"/>
          <p:cNvSpPr txBox="1">
            <a:spLocks noChangeArrowheads="1"/>
          </p:cNvSpPr>
          <p:nvPr/>
        </p:nvSpPr>
        <p:spPr bwMode="auto">
          <a:xfrm>
            <a:off x="5741019" y="3070450"/>
            <a:ext cx="2806729" cy="13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7" rIns="91436" bIns="45717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通过明清时期统一全国相关举措，知道中国版图组成，认识版图奠定意义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54751" y="247003"/>
            <a:ext cx="2106391" cy="3645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1900" b="1" dirty="0">
                <a:solidFill>
                  <a:schemeClr val="bg1"/>
                </a:solidFill>
              </a:rPr>
              <a:t>考点：明朝的内阁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33873" y="619043"/>
            <a:ext cx="8967403" cy="19188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460" tIns="35730" rIns="71460" bIns="35730" anchor="ctr">
            <a:spAutoFit/>
          </a:bodyPr>
          <a:lstStyle/>
          <a:p>
            <a:pPr indent="208426" eaLnBrk="0" hangingPunct="0">
              <a:tabLst>
                <a:tab pos="2106592" algn="l"/>
              </a:tabLst>
              <a:defRPr/>
            </a:pP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sz="2400" dirty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2014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新课标）明初废丞相、设顾问性质的内阁大学士，严防权臣乱政。明中后期严嵩、张居正等内阁首辅操纵朝政，权倾一时。这表明</a:t>
            </a:r>
            <a:endParaRPr lang="zh-CN" altLang="en-US" sz="2400" dirty="0">
              <a:solidFill>
                <a:schemeClr val="tx1"/>
              </a:solidFill>
              <a:latin typeface="Arial" pitchFamily="34" charset="0"/>
            </a:endParaRPr>
          </a:p>
          <a:p>
            <a:pPr indent="208426" eaLnBrk="0" hangingPunct="0">
              <a:tabLst>
                <a:tab pos="2106592" algn="l"/>
              </a:tabLst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   A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．皇权渐趋衰</a:t>
            </a: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落    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	</a:t>
            </a:r>
            <a:r>
              <a:rPr lang="en-US" altLang="zh-CN" sz="2400" b="1" u="sng" dirty="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B</a:t>
            </a:r>
            <a:r>
              <a:rPr lang="zh-CN" altLang="en-US" sz="2400" b="1" u="sng" dirty="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．君主集权加强</a:t>
            </a:r>
            <a:endParaRPr lang="zh-CN" altLang="en-US" sz="2400" b="1" u="sng" dirty="0">
              <a:solidFill>
                <a:srgbClr val="FF0000"/>
              </a:solidFill>
              <a:latin typeface="Arial" pitchFamily="34" charset="0"/>
            </a:endParaRPr>
          </a:p>
          <a:p>
            <a:pPr indent="208426" eaLnBrk="0" hangingPunct="0">
              <a:tabLst>
                <a:tab pos="2106592" algn="l"/>
              </a:tabLst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   C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．内阁取代六</a:t>
            </a: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部    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	</a:t>
            </a:r>
            <a:r>
              <a:rPr lang="en-US" altLang="zh-CN" sz="2400" dirty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D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cs typeface="Times New Roman" pitchFamily="18" charset="0"/>
              </a:rPr>
              <a:t>．首辅权力失控</a:t>
            </a:r>
            <a:endParaRPr lang="zh-CN" altLang="en-US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3827" y="2523205"/>
            <a:ext cx="8985543" cy="2226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1460" tIns="35730" rIns="71460" bIns="3573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宋体" pitchFamily="2" charset="-122"/>
                <a:ea typeface="楷体" pitchFamily="49" charset="-122"/>
              </a:rPr>
              <a:t>    </a:t>
            </a:r>
            <a:r>
              <a:rPr lang="zh-CN" altLang="zh-CN" sz="2000" dirty="0" smtClean="0">
                <a:solidFill>
                  <a:schemeClr val="tx1"/>
                </a:solidFill>
                <a:latin typeface="宋体" pitchFamily="2" charset="-122"/>
                <a:ea typeface="楷体" pitchFamily="49" charset="-122"/>
              </a:rPr>
              <a:t>题目重心在后半部分，明朝中后期内阁首辅操纵朝政，权倾一时。明代内阁的发展在成祖时期发生了根本性的变化，内阁首辅权利大增，能够参与中央政治事务，“为天子襄理文墨”，拥有“票拟权”，然而内阁权力也止于“票拟”。再如独裁而不理政事者如神宗皇帝，皇帝的懒惰自然会出现权臣。然而，“国家并未正式给阁臣以大权”，内阁也始终不是中央法定一级机构，阁臣的权力也受到宦官的制约，故阁臣的地位依赖皇帝的提携。因此，阁臣地位的提升侧面反映出皇帝独裁的程度，</a:t>
            </a:r>
            <a:endParaRPr lang="zh-CN" altLang="en-US" sz="2000" dirty="0">
              <a:solidFill>
                <a:schemeClr val="tx1"/>
              </a:solidFill>
              <a:latin typeface="宋体" pitchFamily="2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54751" y="247003"/>
            <a:ext cx="2106391" cy="3645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1900" b="1" dirty="0">
                <a:solidFill>
                  <a:schemeClr val="bg1"/>
                </a:solidFill>
              </a:rPr>
              <a:t>考点：明朝的内阁</a:t>
            </a: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217714" y="1025404"/>
            <a:ext cx="9056916" cy="3026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1460" tIns="35730" rIns="71460" bIns="35730"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</a:rPr>
              <a:t>           内阁</a:t>
            </a:r>
            <a:r>
              <a:rPr lang="zh-CN" altLang="en-US" sz="2400" b="1" dirty="0">
                <a:solidFill>
                  <a:schemeClr val="tx1"/>
                </a:solidFill>
              </a:rPr>
              <a:t>与皇权矛盾重重，又始终屈服在皇权的重压之下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    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    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zh-CN" altLang="en-US" sz="2400" dirty="0">
                <a:solidFill>
                  <a:schemeClr val="tx1"/>
                </a:solidFill>
              </a:rPr>
              <a:t>明代阁臣善终者少，有政绩的不多，一般阁臣基本都是文学侍从之臣出身，没有从政经验，不知道民间疾苦，对政事自然难以提出切实可行的措施。入阁后权力之大小，只决定于票拟被采用的情况，所以呈现出不稳定、没有保障，没有连续性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</a:rPr>
              <a:t>    </a:t>
            </a:r>
            <a:r>
              <a:rPr lang="zh-CN" altLang="en-US" sz="2400" dirty="0">
                <a:solidFill>
                  <a:schemeClr val="tx1"/>
                </a:solidFill>
              </a:rPr>
              <a:t>这样的内阁只能助长皇权，而不可以监督、约束皇权，内阁始终未能成为对皇权的威胁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61542" y="203460"/>
            <a:ext cx="3577948" cy="3645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71460" tIns="35730" rIns="71460" bIns="35730">
            <a:spAutoFit/>
          </a:bodyPr>
          <a:lstStyle/>
          <a:p>
            <a:pPr>
              <a:defRPr/>
            </a:pPr>
            <a:r>
              <a:rPr lang="zh-CN" altLang="en-US" sz="1900" b="1" dirty="0">
                <a:solidFill>
                  <a:schemeClr val="bg1"/>
                </a:solidFill>
              </a:rPr>
              <a:t>考点：明朝的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内阁（宦官专权）</a:t>
            </a:r>
            <a:endParaRPr lang="zh-CN" altLang="en-US" sz="19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Group 22"/>
          <p:cNvGraphicFramePr>
            <a:graphicFrameLocks noGrp="1"/>
          </p:cNvGraphicFramePr>
          <p:nvPr/>
        </p:nvGraphicFramePr>
        <p:xfrm>
          <a:off x="562428" y="1385753"/>
          <a:ext cx="8403321" cy="18102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02210"/>
                <a:gridCol w="2674837"/>
                <a:gridCol w="2926274"/>
              </a:tblGrid>
              <a:tr h="452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明代以前</a:t>
                      </a:r>
                      <a:endParaRPr kumimoji="0" lang="zh-CN" alt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黑简体" pitchFamily="2" charset="-122"/>
                        <a:ea typeface="方正大黑简体" pitchFamily="2" charset="-122"/>
                        <a:cs typeface="Times New Roman" pitchFamily="18" charset="0"/>
                      </a:endParaRPr>
                    </a:p>
                  </a:txBody>
                  <a:tcPr marL="95282" marR="95282" marT="35729" marB="3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洪武时期</a:t>
                      </a:r>
                      <a:endParaRPr kumimoji="0" lang="zh-CN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黑简体" pitchFamily="2" charset="-122"/>
                        <a:ea typeface="方正大黑简体" pitchFamily="2" charset="-122"/>
                        <a:cs typeface="Times New Roman" pitchFamily="18" charset="0"/>
                      </a:endParaRPr>
                    </a:p>
                  </a:txBody>
                  <a:tcPr marL="95282" marR="95282" marT="35729" marB="3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仁宣以后</a:t>
                      </a:r>
                      <a:endParaRPr kumimoji="0" lang="zh-CN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黑简体" pitchFamily="2" charset="-122"/>
                        <a:ea typeface="方正大黑简体" pitchFamily="2" charset="-122"/>
                        <a:cs typeface="Times New Roman" pitchFamily="18" charset="0"/>
                      </a:endParaRPr>
                    </a:p>
                  </a:txBody>
                  <a:tcPr marL="95282" marR="95282" marT="35729" marB="35729" horzOverflow="overflow"/>
                </a:tc>
              </a:tr>
              <a:tr h="452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皇帝</a:t>
                      </a:r>
                      <a:endParaRPr kumimoji="0" lang="zh-CN" alt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水柱简体" pitchFamily="2" charset="-122"/>
                        <a:ea typeface="方正水柱简体" pitchFamily="2" charset="-122"/>
                        <a:cs typeface="Times New Roman" pitchFamily="18" charset="0"/>
                      </a:endParaRPr>
                    </a:p>
                  </a:txBody>
                  <a:tcPr marL="95282" marR="95282" marT="35729" marB="35729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5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皇帝</a:t>
                      </a:r>
                      <a:endParaRPr kumimoji="0" lang="zh-CN" alt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水柱简体" pitchFamily="2" charset="-122"/>
                        <a:ea typeface="方正水柱简体" pitchFamily="2" charset="-122"/>
                        <a:cs typeface="Times New Roman" pitchFamily="18" charset="0"/>
                      </a:endParaRPr>
                    </a:p>
                  </a:txBody>
                  <a:tcPr marL="95282" marR="95282" marT="35729" marB="35729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皇帝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zh-CN" alt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司礼监  内阁</a:t>
                      </a:r>
                      <a:r>
                        <a:rPr kumimoji="0" lang="en-US" altLang="zh-CN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altLang="zh-CN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水柱简体" pitchFamily="2" charset="-122"/>
                        <a:ea typeface="方正水柱简体" pitchFamily="2" charset="-122"/>
                        <a:cs typeface="Times New Roman" pitchFamily="18" charset="0"/>
                      </a:endParaRPr>
                    </a:p>
                  </a:txBody>
                  <a:tcPr marL="95282" marR="95282" marT="35729" marB="35729" horzOverflow="overflow"/>
                </a:tc>
              </a:tr>
              <a:tr h="452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宰相</a:t>
                      </a:r>
                      <a:endParaRPr kumimoji="0" lang="zh-CN" alt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水柱简体" pitchFamily="2" charset="-122"/>
                        <a:ea typeface="方正水柱简体" pitchFamily="2" charset="-122"/>
                        <a:cs typeface="Times New Roman" pitchFamily="18" charset="0"/>
                      </a:endParaRPr>
                    </a:p>
                  </a:txBody>
                  <a:tcPr marL="95282" marR="95282" marT="35729" marB="35729" horzOverflow="overflow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2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六部等机构</a:t>
                      </a:r>
                      <a:endParaRPr kumimoji="0" lang="zh-CN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水柱简体" pitchFamily="2" charset="-122"/>
                        <a:ea typeface="方正水柱简体" pitchFamily="2" charset="-122"/>
                        <a:cs typeface="Times New Roman" pitchFamily="18" charset="0"/>
                      </a:endParaRPr>
                    </a:p>
                  </a:txBody>
                  <a:tcPr marL="95282" marR="95282" marT="35729" marB="3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六部</a:t>
                      </a:r>
                      <a:endParaRPr kumimoji="0" lang="zh-CN" alt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水柱简体" pitchFamily="2" charset="-122"/>
                        <a:ea typeface="方正水柱简体" pitchFamily="2" charset="-122"/>
                        <a:cs typeface="Times New Roman" pitchFamily="18" charset="0"/>
                      </a:endParaRPr>
                    </a:p>
                  </a:txBody>
                  <a:tcPr marL="95282" marR="95282" marT="35729" marB="3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六部</a:t>
                      </a:r>
                      <a:endParaRPr kumimoji="0" lang="zh-CN" alt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水柱简体" pitchFamily="2" charset="-122"/>
                        <a:ea typeface="方正水柱简体" pitchFamily="2" charset="-122"/>
                        <a:cs typeface="Times New Roman" pitchFamily="18" charset="0"/>
                      </a:endParaRPr>
                    </a:p>
                  </a:txBody>
                  <a:tcPr marL="95282" marR="95282" marT="35729" marB="35729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4" b="55974"/>
          <a:stretch>
            <a:fillRect/>
          </a:stretch>
        </p:blipFill>
        <p:spPr>
          <a:xfrm>
            <a:off x="0" y="0"/>
            <a:ext cx="9528175" cy="53594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2124522" y="2166375"/>
            <a:ext cx="2041742" cy="181711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66265" y="2510387"/>
            <a:ext cx="3286074" cy="831899"/>
          </a:xfrm>
          <a:prstGeom prst="rect">
            <a:avLst/>
          </a:prstGeom>
        </p:spPr>
        <p:txBody>
          <a:bodyPr wrap="square" lIns="67595" tIns="33797" rIns="67595" bIns="33797" anchor="t">
            <a:spAutoFit/>
          </a:bodyPr>
          <a:lstStyle/>
          <a:p>
            <a:pPr algn="ctr" fontAlgn="ctr"/>
            <a:r>
              <a:rPr lang="zh-CN" altLang="en-US" sz="5000" b="1" spc="5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2" name="矩形 11"/>
          <p:cNvSpPr/>
          <p:nvPr/>
        </p:nvSpPr>
        <p:spPr>
          <a:xfrm>
            <a:off x="4399991" y="3285062"/>
            <a:ext cx="2846468" cy="321428"/>
          </a:xfrm>
          <a:prstGeom prst="rect">
            <a:avLst/>
          </a:prstGeom>
        </p:spPr>
        <p:txBody>
          <a:bodyPr wrap="none" lIns="91436" tIns="45717" rIns="91436" bIns="45717">
            <a:spAutoFit/>
          </a:bodyPr>
          <a:lstStyle/>
          <a:p>
            <a:r>
              <a:rPr lang="en-US" altLang="zh-CN" sz="1500" dirty="0">
                <a:latin typeface="Arial" panose="020B0604020202020204" pitchFamily="34" charset="0"/>
              </a:rPr>
              <a:t>THANK YOU FOR WATCHING</a:t>
            </a:r>
            <a:endParaRPr lang="zh-CN" altLang="en-US" sz="1500" dirty="0"/>
          </a:p>
        </p:txBody>
      </p:sp>
      <p:pic>
        <p:nvPicPr>
          <p:cNvPr id="6" name="图片 5" descr="111 (2)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03" y="360991"/>
            <a:ext cx="4856741" cy="60449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6147" name="图片 3"/>
          <p:cNvPicPr>
            <a:picLocks noChangeAspect="1"/>
          </p:cNvPicPr>
          <p:nvPr/>
        </p:nvPicPr>
        <p:blipFill>
          <a:blip r:embed="rId3" cstate="print"/>
          <a:srcRect t="53304" b="3435"/>
          <a:stretch>
            <a:fillRect/>
          </a:stretch>
        </p:blipFill>
        <p:spPr bwMode="auto">
          <a:xfrm>
            <a:off x="0" y="0"/>
            <a:ext cx="9528175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4508096" y="1861742"/>
            <a:ext cx="2898623" cy="724129"/>
            <a:chOff x="5714599" y="2076217"/>
            <a:chExt cx="3864839" cy="964803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6619" cy="738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defTabSz="695923">
                <a:defRPr/>
              </a:pPr>
              <a:r>
                <a:rPr lang="zh-CN" altLang="en-US" sz="3000" b="1" spc="227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教学目标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160" y="2712964"/>
              <a:ext cx="3581278" cy="3280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95923">
                <a:defRPr/>
              </a:pPr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GOAL</a:t>
              </a:r>
              <a:endPara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2864492" y="1672680"/>
            <a:ext cx="1551708" cy="1570270"/>
            <a:chOff x="2918306" y="1498847"/>
            <a:chExt cx="1553762" cy="1570775"/>
          </a:xfrm>
        </p:grpSpPr>
        <p:pic>
          <p:nvPicPr>
            <p:cNvPr id="6150" name="图片 13"/>
            <p:cNvPicPr>
              <a:picLocks noChangeAspect="1"/>
            </p:cNvPicPr>
            <p:nvPr/>
          </p:nvPicPr>
          <p:blipFill>
            <a:blip r:embed="rId4" cstate="print"/>
            <a:srcRect l="23006" t="64844" r="34351" b="-912"/>
            <a:stretch>
              <a:fillRect/>
            </a:stretch>
          </p:blipFill>
          <p:spPr bwMode="auto">
            <a:xfrm>
              <a:off x="2918306" y="1498847"/>
              <a:ext cx="1553762" cy="157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矩形 14"/>
            <p:cNvSpPr/>
            <p:nvPr/>
          </p:nvSpPr>
          <p:spPr>
            <a:xfrm>
              <a:off x="3368881" y="1961149"/>
              <a:ext cx="778807" cy="677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65">
                <a:defRPr/>
              </a:pPr>
              <a:r>
                <a:rPr lang="en-US" altLang="zh-CN" sz="3800" kern="0" dirty="0">
                  <a:solidFill>
                    <a:srgbClr val="96D02B"/>
                  </a:solidFill>
                  <a:latin typeface="Impact" panose="020B0806030902050204" pitchFamily="34" charset="0"/>
                </a:rPr>
                <a:t>0 2</a:t>
              </a:r>
              <a:endParaRPr lang="zh-CN" altLang="en-US" sz="3800" kern="0" dirty="0">
                <a:solidFill>
                  <a:srgbClr val="96D02B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483105" y="1052975"/>
            <a:ext cx="593378" cy="590820"/>
            <a:chOff x="4499992" y="267494"/>
            <a:chExt cx="599448" cy="599448"/>
          </a:xfrm>
        </p:grpSpPr>
        <p:grpSp>
          <p:nvGrpSpPr>
            <p:cNvPr id="3" name="组合 11"/>
            <p:cNvGrpSpPr>
              <a:grpSpLocks/>
            </p:cNvGrpSpPr>
            <p:nvPr/>
          </p:nvGrpSpPr>
          <p:grpSpPr bwMode="auto">
            <a:xfrm>
              <a:off x="4499992" y="267494"/>
              <a:ext cx="599448" cy="599448"/>
              <a:chOff x="4131160" y="713581"/>
              <a:chExt cx="881684" cy="881684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95923">
                  <a:defRPr/>
                </a:pP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94CF2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95923">
                  <a:defRPr/>
                </a:pPr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193" name="Freeform 70"/>
            <p:cNvSpPr>
              <a:spLocks noEditPoints="1"/>
            </p:cNvSpPr>
            <p:nvPr/>
          </p:nvSpPr>
          <p:spPr bwMode="auto">
            <a:xfrm>
              <a:off x="4679089" y="422857"/>
              <a:ext cx="241254" cy="288722"/>
            </a:xfrm>
            <a:custGeom>
              <a:avLst/>
              <a:gdLst>
                <a:gd name="T0" fmla="*/ 241254 w 346"/>
                <a:gd name="T1" fmla="*/ 53700 h 414"/>
                <a:gd name="T2" fmla="*/ 240557 w 346"/>
                <a:gd name="T3" fmla="*/ 52305 h 414"/>
                <a:gd name="T4" fmla="*/ 240557 w 346"/>
                <a:gd name="T5" fmla="*/ 51607 h 414"/>
                <a:gd name="T6" fmla="*/ 239162 w 346"/>
                <a:gd name="T7" fmla="*/ 50213 h 414"/>
                <a:gd name="T8" fmla="*/ 190354 w 346"/>
                <a:gd name="T9" fmla="*/ 1395 h 414"/>
                <a:gd name="T10" fmla="*/ 188959 w 346"/>
                <a:gd name="T11" fmla="*/ 0 h 414"/>
                <a:gd name="T12" fmla="*/ 188262 w 346"/>
                <a:gd name="T13" fmla="*/ 0 h 414"/>
                <a:gd name="T14" fmla="*/ 186867 w 346"/>
                <a:gd name="T15" fmla="*/ 0 h 414"/>
                <a:gd name="T16" fmla="*/ 186867 w 346"/>
                <a:gd name="T17" fmla="*/ 0 h 414"/>
                <a:gd name="T18" fmla="*/ 4881 w 346"/>
                <a:gd name="T19" fmla="*/ 0 h 414"/>
                <a:gd name="T20" fmla="*/ 0 w 346"/>
                <a:gd name="T21" fmla="*/ 4882 h 414"/>
                <a:gd name="T22" fmla="*/ 0 w 346"/>
                <a:gd name="T23" fmla="*/ 283840 h 414"/>
                <a:gd name="T24" fmla="*/ 4881 w 346"/>
                <a:gd name="T25" fmla="*/ 288722 h 414"/>
                <a:gd name="T26" fmla="*/ 235676 w 346"/>
                <a:gd name="T27" fmla="*/ 288722 h 414"/>
                <a:gd name="T28" fmla="*/ 241254 w 346"/>
                <a:gd name="T29" fmla="*/ 283840 h 414"/>
                <a:gd name="T30" fmla="*/ 241254 w 346"/>
                <a:gd name="T31" fmla="*/ 53700 h 414"/>
                <a:gd name="T32" fmla="*/ 241254 w 346"/>
                <a:gd name="T33" fmla="*/ 53700 h 414"/>
                <a:gd name="T34" fmla="*/ 191748 w 346"/>
                <a:gd name="T35" fmla="*/ 17435 h 414"/>
                <a:gd name="T36" fmla="*/ 223125 w 346"/>
                <a:gd name="T37" fmla="*/ 48818 h 414"/>
                <a:gd name="T38" fmla="*/ 191748 w 346"/>
                <a:gd name="T39" fmla="*/ 48818 h 414"/>
                <a:gd name="T40" fmla="*/ 191748 w 346"/>
                <a:gd name="T41" fmla="*/ 17435 h 414"/>
                <a:gd name="T42" fmla="*/ 9762 w 346"/>
                <a:gd name="T43" fmla="*/ 278958 h 414"/>
                <a:gd name="T44" fmla="*/ 9762 w 346"/>
                <a:gd name="T45" fmla="*/ 9764 h 414"/>
                <a:gd name="T46" fmla="*/ 181289 w 346"/>
                <a:gd name="T47" fmla="*/ 9764 h 414"/>
                <a:gd name="T48" fmla="*/ 181289 w 346"/>
                <a:gd name="T49" fmla="*/ 53700 h 414"/>
                <a:gd name="T50" fmla="*/ 186867 w 346"/>
                <a:gd name="T51" fmla="*/ 59279 h 414"/>
                <a:gd name="T52" fmla="*/ 230795 w 346"/>
                <a:gd name="T53" fmla="*/ 59279 h 414"/>
                <a:gd name="T54" fmla="*/ 230795 w 346"/>
                <a:gd name="T55" fmla="*/ 278958 h 414"/>
                <a:gd name="T56" fmla="*/ 9762 w 346"/>
                <a:gd name="T57" fmla="*/ 278958 h 4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6"/>
                <a:gd name="T88" fmla="*/ 0 h 414"/>
                <a:gd name="T89" fmla="*/ 346 w 346"/>
                <a:gd name="T90" fmla="*/ 414 h 4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67595" tIns="33798" rIns="67595" bIns="33798"/>
            <a:lstStyle/>
            <a:p>
              <a:endParaRPr lang="zh-CN" altLang="en-US"/>
            </a:p>
          </p:txBody>
        </p:sp>
      </p:grpSp>
      <p:grpSp>
        <p:nvGrpSpPr>
          <p:cNvPr id="4" name="组合 15"/>
          <p:cNvGrpSpPr>
            <a:grpSpLocks/>
          </p:cNvGrpSpPr>
          <p:nvPr/>
        </p:nvGrpSpPr>
        <p:grpSpPr bwMode="auto">
          <a:xfrm>
            <a:off x="483104" y="3904669"/>
            <a:ext cx="590753" cy="590820"/>
            <a:chOff x="5418452" y="307702"/>
            <a:chExt cx="599448" cy="599448"/>
          </a:xfrm>
        </p:grpSpPr>
        <p:grpSp>
          <p:nvGrpSpPr>
            <p:cNvPr id="5" name="组合 16"/>
            <p:cNvGrpSpPr>
              <a:grpSpLocks/>
            </p:cNvGrpSpPr>
            <p:nvPr/>
          </p:nvGrpSpPr>
          <p:grpSpPr bwMode="auto">
            <a:xfrm>
              <a:off x="5418452" y="307702"/>
              <a:ext cx="599448" cy="599448"/>
              <a:chOff x="4131160" y="713581"/>
              <a:chExt cx="881684" cy="881684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95923">
                  <a:defRPr/>
                </a:pP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94CF2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95923">
                  <a:defRPr/>
                </a:pP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185" name="Freeform 72"/>
            <p:cNvSpPr>
              <a:spLocks noEditPoints="1"/>
            </p:cNvSpPr>
            <p:nvPr/>
          </p:nvSpPr>
          <p:spPr bwMode="auto">
            <a:xfrm>
              <a:off x="5472019" y="337260"/>
              <a:ext cx="297176" cy="297712"/>
            </a:xfrm>
            <a:custGeom>
              <a:avLst/>
              <a:gdLst>
                <a:gd name="T0" fmla="*/ 243670 w 411"/>
                <a:gd name="T1" fmla="*/ 143075 h 412"/>
                <a:gd name="T2" fmla="*/ 205348 w 411"/>
                <a:gd name="T3" fmla="*/ 158972 h 412"/>
                <a:gd name="T4" fmla="*/ 180041 w 411"/>
                <a:gd name="T5" fmla="*/ 133681 h 412"/>
                <a:gd name="T6" fmla="*/ 204625 w 411"/>
                <a:gd name="T7" fmla="*/ 77318 h 412"/>
                <a:gd name="T8" fmla="*/ 127258 w 411"/>
                <a:gd name="T9" fmla="*/ 0 h 412"/>
                <a:gd name="T10" fmla="*/ 49168 w 411"/>
                <a:gd name="T11" fmla="*/ 77318 h 412"/>
                <a:gd name="T12" fmla="*/ 83874 w 411"/>
                <a:gd name="T13" fmla="*/ 141630 h 412"/>
                <a:gd name="T14" fmla="*/ 69413 w 411"/>
                <a:gd name="T15" fmla="*/ 192212 h 412"/>
                <a:gd name="T16" fmla="*/ 53506 w 411"/>
                <a:gd name="T17" fmla="*/ 190044 h 412"/>
                <a:gd name="T18" fmla="*/ 0 w 411"/>
                <a:gd name="T19" fmla="*/ 243517 h 412"/>
                <a:gd name="T20" fmla="*/ 53506 w 411"/>
                <a:gd name="T21" fmla="*/ 297712 h 412"/>
                <a:gd name="T22" fmla="*/ 107735 w 411"/>
                <a:gd name="T23" fmla="*/ 243517 h 412"/>
                <a:gd name="T24" fmla="*/ 79536 w 411"/>
                <a:gd name="T25" fmla="*/ 196548 h 412"/>
                <a:gd name="T26" fmla="*/ 93997 w 411"/>
                <a:gd name="T27" fmla="*/ 147411 h 412"/>
                <a:gd name="T28" fmla="*/ 127258 w 411"/>
                <a:gd name="T29" fmla="*/ 154637 h 412"/>
                <a:gd name="T30" fmla="*/ 172087 w 411"/>
                <a:gd name="T31" fmla="*/ 140907 h 412"/>
                <a:gd name="T32" fmla="*/ 198840 w 411"/>
                <a:gd name="T33" fmla="*/ 167644 h 412"/>
                <a:gd name="T34" fmla="*/ 189441 w 411"/>
                <a:gd name="T35" fmla="*/ 197270 h 412"/>
                <a:gd name="T36" fmla="*/ 243670 w 411"/>
                <a:gd name="T37" fmla="*/ 250743 h 412"/>
                <a:gd name="T38" fmla="*/ 297176 w 411"/>
                <a:gd name="T39" fmla="*/ 197270 h 412"/>
                <a:gd name="T40" fmla="*/ 243670 w 411"/>
                <a:gd name="T41" fmla="*/ 143075 h 412"/>
                <a:gd name="T42" fmla="*/ 96890 w 411"/>
                <a:gd name="T43" fmla="*/ 243517 h 412"/>
                <a:gd name="T44" fmla="*/ 53506 w 411"/>
                <a:gd name="T45" fmla="*/ 286873 h 412"/>
                <a:gd name="T46" fmla="*/ 10123 w 411"/>
                <a:gd name="T47" fmla="*/ 243517 h 412"/>
                <a:gd name="T48" fmla="*/ 53506 w 411"/>
                <a:gd name="T49" fmla="*/ 200883 h 412"/>
                <a:gd name="T50" fmla="*/ 96890 w 411"/>
                <a:gd name="T51" fmla="*/ 243517 h 412"/>
                <a:gd name="T52" fmla="*/ 60014 w 411"/>
                <a:gd name="T53" fmla="*/ 77318 h 412"/>
                <a:gd name="T54" fmla="*/ 127258 w 411"/>
                <a:gd name="T55" fmla="*/ 10116 h 412"/>
                <a:gd name="T56" fmla="*/ 193779 w 411"/>
                <a:gd name="T57" fmla="*/ 77318 h 412"/>
                <a:gd name="T58" fmla="*/ 127258 w 411"/>
                <a:gd name="T59" fmla="*/ 144520 h 412"/>
                <a:gd name="T60" fmla="*/ 60014 w 411"/>
                <a:gd name="T61" fmla="*/ 77318 h 412"/>
                <a:gd name="T62" fmla="*/ 243670 w 411"/>
                <a:gd name="T63" fmla="*/ 239904 h 412"/>
                <a:gd name="T64" fmla="*/ 200287 w 411"/>
                <a:gd name="T65" fmla="*/ 197270 h 412"/>
                <a:gd name="T66" fmla="*/ 243670 w 411"/>
                <a:gd name="T67" fmla="*/ 153914 h 412"/>
                <a:gd name="T68" fmla="*/ 287053 w 411"/>
                <a:gd name="T69" fmla="*/ 197270 h 412"/>
                <a:gd name="T70" fmla="*/ 243670 w 411"/>
                <a:gd name="T71" fmla="*/ 239904 h 4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1"/>
                <a:gd name="T109" fmla="*/ 0 h 412"/>
                <a:gd name="T110" fmla="*/ 411 w 411"/>
                <a:gd name="T111" fmla="*/ 412 h 4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67595" tIns="33798" rIns="67595" bIns="33798"/>
            <a:lstStyle/>
            <a:p>
              <a:r>
                <a:rPr lang="en-US" altLang="zh-CN" sz="31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</p:grp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490982" y="2442059"/>
            <a:ext cx="590751" cy="590821"/>
            <a:chOff x="6516216" y="334289"/>
            <a:chExt cx="599448" cy="599448"/>
          </a:xfrm>
        </p:grpSpPr>
        <p:grpSp>
          <p:nvGrpSpPr>
            <p:cNvPr id="7" name="组合 21"/>
            <p:cNvGrpSpPr>
              <a:grpSpLocks/>
            </p:cNvGrpSpPr>
            <p:nvPr/>
          </p:nvGrpSpPr>
          <p:grpSpPr bwMode="auto">
            <a:xfrm>
              <a:off x="6516216" y="334289"/>
              <a:ext cx="599448" cy="599448"/>
              <a:chOff x="4131160" y="713581"/>
              <a:chExt cx="881684" cy="881684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95923">
                  <a:defRPr/>
                </a:pP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94CF2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95923">
                  <a:defRPr/>
                </a:pP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177" name="Freeform 13"/>
            <p:cNvSpPr>
              <a:spLocks noEditPoints="1"/>
            </p:cNvSpPr>
            <p:nvPr/>
          </p:nvSpPr>
          <p:spPr bwMode="auto">
            <a:xfrm>
              <a:off x="6636799" y="400787"/>
              <a:ext cx="184708" cy="340465"/>
            </a:xfrm>
            <a:custGeom>
              <a:avLst/>
              <a:gdLst>
                <a:gd name="T0" fmla="*/ 3028 w 122"/>
                <a:gd name="T1" fmla="*/ 98357 h 225"/>
                <a:gd name="T2" fmla="*/ 21196 w 122"/>
                <a:gd name="T3" fmla="*/ 116515 h 225"/>
                <a:gd name="T4" fmla="*/ 25738 w 122"/>
                <a:gd name="T5" fmla="*/ 115002 h 225"/>
                <a:gd name="T6" fmla="*/ 180166 w 122"/>
                <a:gd name="T7" fmla="*/ 63553 h 225"/>
                <a:gd name="T8" fmla="*/ 180166 w 122"/>
                <a:gd name="T9" fmla="*/ 45395 h 225"/>
                <a:gd name="T10" fmla="*/ 158970 w 122"/>
                <a:gd name="T11" fmla="*/ 34803 h 225"/>
                <a:gd name="T12" fmla="*/ 4542 w 122"/>
                <a:gd name="T13" fmla="*/ 86251 h 225"/>
                <a:gd name="T14" fmla="*/ 163512 w 122"/>
                <a:gd name="T15" fmla="*/ 42369 h 225"/>
                <a:gd name="T16" fmla="*/ 172596 w 122"/>
                <a:gd name="T17" fmla="*/ 52961 h 225"/>
                <a:gd name="T18" fmla="*/ 168054 w 122"/>
                <a:gd name="T19" fmla="*/ 63553 h 225"/>
                <a:gd name="T20" fmla="*/ 21196 w 122"/>
                <a:gd name="T21" fmla="*/ 107436 h 225"/>
                <a:gd name="T22" fmla="*/ 13626 w 122"/>
                <a:gd name="T23" fmla="*/ 101383 h 225"/>
                <a:gd name="T24" fmla="*/ 12112 w 122"/>
                <a:gd name="T25" fmla="*/ 89277 h 225"/>
                <a:gd name="T26" fmla="*/ 160484 w 122"/>
                <a:gd name="T27" fmla="*/ 42369 h 225"/>
                <a:gd name="T28" fmla="*/ 21196 w 122"/>
                <a:gd name="T29" fmla="*/ 65067 h 225"/>
                <a:gd name="T30" fmla="*/ 99924 w 122"/>
                <a:gd name="T31" fmla="*/ 42369 h 225"/>
                <a:gd name="T32" fmla="*/ 110522 w 122"/>
                <a:gd name="T33" fmla="*/ 15132 h 225"/>
                <a:gd name="T34" fmla="*/ 13626 w 122"/>
                <a:gd name="T35" fmla="*/ 25724 h 225"/>
                <a:gd name="T36" fmla="*/ 4542 w 122"/>
                <a:gd name="T37" fmla="*/ 52961 h 225"/>
                <a:gd name="T38" fmla="*/ 92354 w 122"/>
                <a:gd name="T39" fmla="*/ 12105 h 225"/>
                <a:gd name="T40" fmla="*/ 101438 w 122"/>
                <a:gd name="T41" fmla="*/ 18158 h 225"/>
                <a:gd name="T42" fmla="*/ 98410 w 122"/>
                <a:gd name="T43" fmla="*/ 33290 h 225"/>
                <a:gd name="T44" fmla="*/ 21196 w 122"/>
                <a:gd name="T45" fmla="*/ 55988 h 225"/>
                <a:gd name="T46" fmla="*/ 12112 w 122"/>
                <a:gd name="T47" fmla="*/ 45395 h 225"/>
                <a:gd name="T48" fmla="*/ 181680 w 122"/>
                <a:gd name="T49" fmla="*/ 152831 h 225"/>
                <a:gd name="T50" fmla="*/ 158970 w 122"/>
                <a:gd name="T51" fmla="*/ 136186 h 225"/>
                <a:gd name="T52" fmla="*/ 109008 w 122"/>
                <a:gd name="T53" fmla="*/ 166450 h 225"/>
                <a:gd name="T54" fmla="*/ 83270 w 122"/>
                <a:gd name="T55" fmla="*/ 208819 h 225"/>
                <a:gd name="T56" fmla="*/ 80242 w 122"/>
                <a:gd name="T57" fmla="*/ 149805 h 225"/>
                <a:gd name="T58" fmla="*/ 180166 w 122"/>
                <a:gd name="T59" fmla="*/ 115002 h 225"/>
                <a:gd name="T60" fmla="*/ 180166 w 122"/>
                <a:gd name="T61" fmla="*/ 96843 h 225"/>
                <a:gd name="T62" fmla="*/ 13626 w 122"/>
                <a:gd name="T63" fmla="*/ 128620 h 225"/>
                <a:gd name="T64" fmla="*/ 1514 w 122"/>
                <a:gd name="T65" fmla="*/ 146778 h 225"/>
                <a:gd name="T66" fmla="*/ 4542 w 122"/>
                <a:gd name="T67" fmla="*/ 154344 h 225"/>
                <a:gd name="T68" fmla="*/ 16654 w 122"/>
                <a:gd name="T69" fmla="*/ 166450 h 225"/>
                <a:gd name="T70" fmla="*/ 42392 w 122"/>
                <a:gd name="T71" fmla="*/ 183095 h 225"/>
                <a:gd name="T72" fmla="*/ 25738 w 122"/>
                <a:gd name="T73" fmla="*/ 208819 h 225"/>
                <a:gd name="T74" fmla="*/ 60560 w 122"/>
                <a:gd name="T75" fmla="*/ 316254 h 225"/>
                <a:gd name="T76" fmla="*/ 80242 w 122"/>
                <a:gd name="T77" fmla="*/ 340465 h 225"/>
                <a:gd name="T78" fmla="*/ 131718 w 122"/>
                <a:gd name="T79" fmla="*/ 323820 h 225"/>
                <a:gd name="T80" fmla="*/ 166540 w 122"/>
                <a:gd name="T81" fmla="*/ 282964 h 225"/>
                <a:gd name="T82" fmla="*/ 149886 w 122"/>
                <a:gd name="T83" fmla="*/ 208819 h 225"/>
                <a:gd name="T84" fmla="*/ 157456 w 122"/>
                <a:gd name="T85" fmla="*/ 177042 h 225"/>
                <a:gd name="T86" fmla="*/ 181680 w 122"/>
                <a:gd name="T87" fmla="*/ 152831 h 225"/>
                <a:gd name="T88" fmla="*/ 71158 w 122"/>
                <a:gd name="T89" fmla="*/ 152831 h 225"/>
                <a:gd name="T90" fmla="*/ 74186 w 122"/>
                <a:gd name="T91" fmla="*/ 208819 h 225"/>
                <a:gd name="T92" fmla="*/ 52990 w 122"/>
                <a:gd name="T93" fmla="*/ 183095 h 225"/>
                <a:gd name="T94" fmla="*/ 36336 w 122"/>
                <a:gd name="T95" fmla="*/ 163423 h 225"/>
                <a:gd name="T96" fmla="*/ 18168 w 122"/>
                <a:gd name="T97" fmla="*/ 157370 h 225"/>
                <a:gd name="T98" fmla="*/ 12112 w 122"/>
                <a:gd name="T99" fmla="*/ 146778 h 225"/>
                <a:gd name="T100" fmla="*/ 12112 w 122"/>
                <a:gd name="T101" fmla="*/ 140726 h 225"/>
                <a:gd name="T102" fmla="*/ 18168 w 122"/>
                <a:gd name="T103" fmla="*/ 136186 h 225"/>
                <a:gd name="T104" fmla="*/ 36336 w 122"/>
                <a:gd name="T105" fmla="*/ 130133 h 225"/>
                <a:gd name="T106" fmla="*/ 163512 w 122"/>
                <a:gd name="T107" fmla="*/ 93817 h 225"/>
                <a:gd name="T108" fmla="*/ 172596 w 122"/>
                <a:gd name="T109" fmla="*/ 104409 h 225"/>
                <a:gd name="T110" fmla="*/ 168054 w 122"/>
                <a:gd name="T111" fmla="*/ 115002 h 225"/>
                <a:gd name="T112" fmla="*/ 65102 w 122"/>
                <a:gd name="T113" fmla="*/ 148291 h 225"/>
                <a:gd name="T114" fmla="*/ 155942 w 122"/>
                <a:gd name="T115" fmla="*/ 167963 h 225"/>
                <a:gd name="T116" fmla="*/ 139288 w 122"/>
                <a:gd name="T117" fmla="*/ 208819 h 225"/>
                <a:gd name="T118" fmla="*/ 118092 w 122"/>
                <a:gd name="T119" fmla="*/ 166450 h 225"/>
                <a:gd name="T120" fmla="*/ 160484 w 122"/>
                <a:gd name="T121" fmla="*/ 145265 h 225"/>
                <a:gd name="T122" fmla="*/ 172596 w 122"/>
                <a:gd name="T123" fmla="*/ 155857 h 2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2"/>
                <a:gd name="T187" fmla="*/ 0 h 225"/>
                <a:gd name="T188" fmla="*/ 122 w 122"/>
                <a:gd name="T189" fmla="*/ 225 h 2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67595" tIns="33798" rIns="67595" bIns="33798"/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</p:grpSp>
      <p:sp>
        <p:nvSpPr>
          <p:cNvPr id="7173" name="TextBox 27"/>
          <p:cNvSpPr txBox="1">
            <a:spLocks noChangeArrowheads="1"/>
          </p:cNvSpPr>
          <p:nvPr/>
        </p:nvSpPr>
        <p:spPr bwMode="auto">
          <a:xfrm>
            <a:off x="1134245" y="1047723"/>
            <a:ext cx="7692904" cy="86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1224" tIns="75611" rIns="151224" bIns="75611">
            <a:spAutoFit/>
          </a:bodyPr>
          <a:lstStyle/>
          <a:p>
            <a:pPr indent="598629"/>
            <a:r>
              <a:rPr lang="zh-CN" altLang="en-US" sz="2300" dirty="0"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en-US" altLang="zh-CN" sz="2300" dirty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2300" dirty="0">
                <a:latin typeface="微软雅黑" pitchFamily="34" charset="-122"/>
                <a:ea typeface="微软雅黑" pitchFamily="34" charset="-122"/>
              </a:rPr>
              <a:t>年新课标为指导思想，以历史学科核心素养为立意分析考点内容。</a:t>
            </a:r>
          </a:p>
        </p:txBody>
      </p:sp>
      <p:sp>
        <p:nvSpPr>
          <p:cNvPr id="7174" name="TextBox 4"/>
          <p:cNvSpPr txBox="1">
            <a:spLocks noChangeArrowheads="1"/>
          </p:cNvSpPr>
          <p:nvPr/>
        </p:nvSpPr>
        <p:spPr bwMode="auto">
          <a:xfrm>
            <a:off x="1147373" y="2326521"/>
            <a:ext cx="7679776" cy="78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346" tIns="40173" rIns="80346" bIns="40173">
            <a:spAutoFit/>
          </a:bodyPr>
          <a:lstStyle/>
          <a:p>
            <a:pPr indent="598629"/>
            <a:r>
              <a:rPr lang="zh-CN" altLang="en-US" sz="2300" dirty="0" smtClean="0">
                <a:latin typeface="微软雅黑" pitchFamily="34" charset="-122"/>
                <a:ea typeface="微软雅黑" pitchFamily="34" charset="-122"/>
              </a:rPr>
              <a:t>对明清时期的</a:t>
            </a:r>
            <a:r>
              <a:rPr lang="zh-CN" altLang="en-US" sz="2300" dirty="0">
                <a:latin typeface="微软雅黑" pitchFamily="34" charset="-122"/>
                <a:ea typeface="微软雅黑" pitchFamily="34" charset="-122"/>
              </a:rPr>
              <a:t>考点进行全面、深度、精准分析；通过补充经典材料，加强对重难点的理解和认识。     </a:t>
            </a:r>
          </a:p>
        </p:txBody>
      </p:sp>
      <p:sp>
        <p:nvSpPr>
          <p:cNvPr id="7175" name="TextBox 5"/>
          <p:cNvSpPr txBox="1">
            <a:spLocks noChangeArrowheads="1"/>
          </p:cNvSpPr>
          <p:nvPr/>
        </p:nvSpPr>
        <p:spPr bwMode="auto">
          <a:xfrm>
            <a:off x="1173628" y="3920424"/>
            <a:ext cx="7918703" cy="79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346" tIns="40173" rIns="80346" bIns="40173">
            <a:spAutoFit/>
          </a:bodyPr>
          <a:lstStyle/>
          <a:p>
            <a:pPr indent="598629"/>
            <a:r>
              <a:rPr lang="zh-CN" altLang="en-US" sz="2300" dirty="0">
                <a:latin typeface="微软雅黑" pitchFamily="34" charset="-122"/>
                <a:ea typeface="微软雅黑" pitchFamily="34" charset="-122"/>
              </a:rPr>
              <a:t>对北京和全国高考真题进行讲解，深钻经典题，强化经典题在备考中的运用。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8195" name="图片 3"/>
          <p:cNvPicPr>
            <a:picLocks noChangeAspect="1"/>
          </p:cNvPicPr>
          <p:nvPr/>
        </p:nvPicPr>
        <p:blipFill>
          <a:blip r:embed="rId3" cstate="print"/>
          <a:srcRect t="53304" b="3435"/>
          <a:stretch>
            <a:fillRect/>
          </a:stretch>
        </p:blipFill>
        <p:spPr bwMode="auto">
          <a:xfrm>
            <a:off x="0" y="-10503"/>
            <a:ext cx="9528175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4531725" y="2040301"/>
            <a:ext cx="2898623" cy="721502"/>
            <a:chOff x="5714599" y="2076217"/>
            <a:chExt cx="3864839" cy="964541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6619" cy="74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defTabSz="695923">
                <a:defRPr/>
              </a:pPr>
              <a:r>
                <a:rPr lang="zh-CN" altLang="en-US" sz="3000" b="1" spc="227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教学准备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162" y="2711597"/>
              <a:ext cx="3581276" cy="3291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95923">
                <a:defRPr/>
              </a:pPr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PREPARATION </a:t>
              </a:r>
              <a:endPara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10"/>
          <p:cNvGrpSpPr>
            <a:grpSpLocks/>
          </p:cNvGrpSpPr>
          <p:nvPr/>
        </p:nvGrpSpPr>
        <p:grpSpPr bwMode="auto">
          <a:xfrm>
            <a:off x="2864492" y="1672680"/>
            <a:ext cx="1551708" cy="1570270"/>
            <a:chOff x="2918306" y="1498847"/>
            <a:chExt cx="1553762" cy="1570775"/>
          </a:xfrm>
        </p:grpSpPr>
        <p:pic>
          <p:nvPicPr>
            <p:cNvPr id="8198" name="图片 11"/>
            <p:cNvPicPr>
              <a:picLocks noChangeAspect="1"/>
            </p:cNvPicPr>
            <p:nvPr/>
          </p:nvPicPr>
          <p:blipFill>
            <a:blip r:embed="rId4" cstate="print"/>
            <a:srcRect l="23006" t="64844" r="34351" b="-912"/>
            <a:stretch>
              <a:fillRect/>
            </a:stretch>
          </p:blipFill>
          <p:spPr bwMode="auto">
            <a:xfrm>
              <a:off x="2918306" y="1498847"/>
              <a:ext cx="1553762" cy="157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矩形 13"/>
            <p:cNvSpPr/>
            <p:nvPr/>
          </p:nvSpPr>
          <p:spPr>
            <a:xfrm>
              <a:off x="3365089" y="1961149"/>
              <a:ext cx="791648" cy="677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65">
                <a:defRPr/>
              </a:pPr>
              <a:r>
                <a:rPr lang="en-US" altLang="zh-CN" sz="3800" kern="0" dirty="0">
                  <a:solidFill>
                    <a:srgbClr val="96D02B"/>
                  </a:solidFill>
                  <a:latin typeface="Impact" panose="020B0806030902050204" pitchFamily="34" charset="0"/>
                </a:rPr>
                <a:t>0 3</a:t>
              </a:r>
              <a:endParaRPr lang="zh-CN" altLang="en-US" sz="3800" kern="0" dirty="0">
                <a:solidFill>
                  <a:srgbClr val="96D02B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riangle 201"/>
          <p:cNvSpPr/>
          <p:nvPr/>
        </p:nvSpPr>
        <p:spPr>
          <a:xfrm rot="10800000">
            <a:off x="4447706" y="-7878"/>
            <a:ext cx="682647" cy="225826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 defTabSz="695923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2" name="组合 63"/>
          <p:cNvGrpSpPr>
            <a:grpSpLocks/>
          </p:cNvGrpSpPr>
          <p:nvPr/>
        </p:nvGrpSpPr>
        <p:grpSpPr bwMode="auto">
          <a:xfrm>
            <a:off x="2478534" y="653843"/>
            <a:ext cx="669520" cy="596071"/>
            <a:chOff x="3835847" y="1395243"/>
            <a:chExt cx="1462116" cy="1303538"/>
          </a:xfrm>
        </p:grpSpPr>
        <p:sp>
          <p:nvSpPr>
            <p:cNvPr id="66" name="同心圆 65"/>
            <p:cNvSpPr/>
            <p:nvPr/>
          </p:nvSpPr>
          <p:spPr>
            <a:xfrm>
              <a:off x="3835847" y="1395243"/>
              <a:ext cx="1301570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95923">
                <a:defRPr/>
              </a:pPr>
              <a:endParaRPr lang="zh-CN" altLang="en-US" sz="8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66"/>
            <p:cNvGrpSpPr>
              <a:grpSpLocks/>
            </p:cNvGrpSpPr>
            <p:nvPr/>
          </p:nvGrpSpPr>
          <p:grpSpPr bwMode="auto"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69" name="同心圆 68"/>
              <p:cNvSpPr/>
              <p:nvPr/>
            </p:nvSpPr>
            <p:spPr>
              <a:xfrm>
                <a:off x="5921235" y="1839548"/>
                <a:ext cx="500032" cy="500789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95923">
                  <a:defRPr/>
                </a:pPr>
                <a:endParaRPr lang="zh-CN" altLang="en-US" sz="8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6042208" y="1984939"/>
                <a:ext cx="217759" cy="218088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95923">
                  <a:defRPr/>
                </a:pPr>
                <a:endParaRPr lang="zh-CN" altLang="en-US" sz="8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8" name="椭圆 67"/>
            <p:cNvSpPr/>
            <p:nvPr/>
          </p:nvSpPr>
          <p:spPr>
            <a:xfrm>
              <a:off x="4151207" y="1734047"/>
              <a:ext cx="676586" cy="677611"/>
            </a:xfrm>
            <a:prstGeom prst="ellipse">
              <a:avLst/>
            </a:prstGeom>
            <a:solidFill>
              <a:srgbClr val="94CF2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95923">
                <a:defRPr/>
              </a:pPr>
              <a:r>
                <a:rPr lang="en-US" altLang="zh-CN" sz="2000" kern="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200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72"/>
          <p:cNvGrpSpPr>
            <a:grpSpLocks/>
          </p:cNvGrpSpPr>
          <p:nvPr/>
        </p:nvGrpSpPr>
        <p:grpSpPr bwMode="auto">
          <a:xfrm>
            <a:off x="2378763" y="2549720"/>
            <a:ext cx="666893" cy="596071"/>
            <a:chOff x="3835847" y="1395243"/>
            <a:chExt cx="1462116" cy="1303538"/>
          </a:xfrm>
        </p:grpSpPr>
        <p:sp>
          <p:nvSpPr>
            <p:cNvPr id="75" name="同心圆 74"/>
            <p:cNvSpPr/>
            <p:nvPr/>
          </p:nvSpPr>
          <p:spPr>
            <a:xfrm>
              <a:off x="3835847" y="1395243"/>
              <a:ext cx="13009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95923">
                <a:defRPr/>
              </a:pPr>
              <a:endParaRPr lang="zh-CN" altLang="en-US" sz="8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75"/>
            <p:cNvGrpSpPr>
              <a:grpSpLocks/>
            </p:cNvGrpSpPr>
            <p:nvPr/>
          </p:nvGrpSpPr>
          <p:grpSpPr bwMode="auto"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78" name="同心圆 77"/>
              <p:cNvSpPr/>
              <p:nvPr/>
            </p:nvSpPr>
            <p:spPr>
              <a:xfrm>
                <a:off x="5919266" y="1839548"/>
                <a:ext cx="502001" cy="500789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95923">
                  <a:defRPr/>
                </a:pPr>
                <a:endParaRPr lang="zh-CN" altLang="en-US" sz="8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6040721" y="1984939"/>
                <a:ext cx="218611" cy="218088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95923">
                  <a:defRPr/>
                </a:pPr>
                <a:endParaRPr lang="zh-CN" altLang="en-US" sz="8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7" name="椭圆 76"/>
            <p:cNvSpPr/>
            <p:nvPr/>
          </p:nvSpPr>
          <p:spPr>
            <a:xfrm>
              <a:off x="4152449" y="1734047"/>
              <a:ext cx="673493" cy="677611"/>
            </a:xfrm>
            <a:prstGeom prst="ellipse">
              <a:avLst/>
            </a:prstGeom>
            <a:solidFill>
              <a:srgbClr val="94CF2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95923">
                <a:defRPr/>
              </a:pPr>
              <a:r>
                <a:rPr lang="en-US" altLang="zh-CN" sz="2500" kern="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250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97"/>
          <p:cNvGrpSpPr/>
          <p:nvPr/>
        </p:nvGrpSpPr>
        <p:grpSpPr>
          <a:xfrm>
            <a:off x="514066" y="1249752"/>
            <a:ext cx="1820620" cy="1820621"/>
            <a:chOff x="1535382" y="1258858"/>
            <a:chExt cx="2462552" cy="246255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99" name="椭圆 4"/>
            <p:cNvSpPr/>
            <p:nvPr/>
          </p:nvSpPr>
          <p:spPr>
            <a:xfrm>
              <a:off x="1535382" y="1258858"/>
              <a:ext cx="2462552" cy="2462552"/>
            </a:xfrm>
            <a:custGeom>
              <a:avLst/>
              <a:gdLst/>
              <a:ahLst/>
              <a:cxnLst/>
              <a:rect l="l" t="t" r="r" b="b"/>
              <a:pathLst>
                <a:path w="2462552" h="2462552">
                  <a:moveTo>
                    <a:pt x="1227568" y="229220"/>
                  </a:moveTo>
                  <a:cubicBezTo>
                    <a:pt x="682374" y="229220"/>
                    <a:pt x="240407" y="671187"/>
                    <a:pt x="240407" y="1216381"/>
                  </a:cubicBezTo>
                  <a:cubicBezTo>
                    <a:pt x="240407" y="1761575"/>
                    <a:pt x="682374" y="2203542"/>
                    <a:pt x="1227568" y="2203542"/>
                  </a:cubicBezTo>
                  <a:cubicBezTo>
                    <a:pt x="1772762" y="2203542"/>
                    <a:pt x="2214729" y="1761575"/>
                    <a:pt x="2214729" y="1216381"/>
                  </a:cubicBezTo>
                  <a:cubicBezTo>
                    <a:pt x="2214729" y="671187"/>
                    <a:pt x="1772762" y="229220"/>
                    <a:pt x="1227568" y="229220"/>
                  </a:cubicBezTo>
                  <a:close/>
                  <a:moveTo>
                    <a:pt x="1231276" y="0"/>
                  </a:moveTo>
                  <a:cubicBezTo>
                    <a:pt x="1911291" y="0"/>
                    <a:pt x="2462552" y="551261"/>
                    <a:pt x="2462552" y="1231276"/>
                  </a:cubicBezTo>
                  <a:cubicBezTo>
                    <a:pt x="2462552" y="1911291"/>
                    <a:pt x="1911291" y="2462552"/>
                    <a:pt x="1231276" y="2462552"/>
                  </a:cubicBezTo>
                  <a:cubicBezTo>
                    <a:pt x="551261" y="2462552"/>
                    <a:pt x="0" y="1911291"/>
                    <a:pt x="0" y="1231276"/>
                  </a:cubicBezTo>
                  <a:cubicBezTo>
                    <a:pt x="0" y="551261"/>
                    <a:pt x="551261" y="0"/>
                    <a:pt x="1231276" y="0"/>
                  </a:cubicBezTo>
                  <a:close/>
                </a:path>
              </a:pathLst>
            </a:custGeom>
            <a:solidFill>
              <a:srgbClr val="94C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703" tIns="25352" rIns="50703" bIns="25352" anchor="ctr"/>
            <a:lstStyle/>
            <a:p>
              <a:pPr algn="ctr" defTabSz="695923">
                <a:defRPr/>
              </a:pPr>
              <a:endPara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TextBox 43"/>
            <p:cNvSpPr txBox="1"/>
            <p:nvPr/>
          </p:nvSpPr>
          <p:spPr>
            <a:xfrm>
              <a:off x="1645569" y="2207791"/>
              <a:ext cx="2262826" cy="5828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803868">
                <a:defRPr/>
              </a:pPr>
              <a:r>
                <a:rPr lang="zh-CN" altLang="en-US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教学准备</a:t>
              </a:r>
            </a:p>
          </p:txBody>
        </p:sp>
      </p:grp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4" cstate="print"/>
          <a:srcRect t="93992" b="5138"/>
          <a:stretch>
            <a:fillRect/>
          </a:stretch>
        </p:blipFill>
        <p:spPr>
          <a:xfrm>
            <a:off x="-21005" y="5033793"/>
            <a:ext cx="9549180" cy="110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23" name="TextBox 51"/>
          <p:cNvSpPr txBox="1">
            <a:spLocks noChangeArrowheads="1"/>
          </p:cNvSpPr>
          <p:nvPr/>
        </p:nvSpPr>
        <p:spPr bwMode="auto">
          <a:xfrm>
            <a:off x="3232072" y="926933"/>
            <a:ext cx="5663342" cy="129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7" rIns="91436" bIns="45717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       钻研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年新课标和岳麓版教材、朝阳目标教材，对考点内容深入分析、研读，把握考试方向和重难点。</a:t>
            </a:r>
          </a:p>
        </p:txBody>
      </p:sp>
      <p:sp>
        <p:nvSpPr>
          <p:cNvPr id="9224" name="TextBox 52"/>
          <p:cNvSpPr txBox="1">
            <a:spLocks noChangeArrowheads="1"/>
          </p:cNvSpPr>
          <p:nvPr/>
        </p:nvSpPr>
        <p:spPr bwMode="auto">
          <a:xfrm>
            <a:off x="3232072" y="2379038"/>
            <a:ext cx="5967908" cy="128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7" rIns="91436" bIns="45717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       依据历史学科核心素养，突出“史料实证”素养的落实，阅读相关史学著作，增加学术材料，加深对重难点的认识。</a:t>
            </a:r>
          </a:p>
        </p:txBody>
      </p:sp>
      <p:grpSp>
        <p:nvGrpSpPr>
          <p:cNvPr id="7" name="组合 72"/>
          <p:cNvGrpSpPr>
            <a:grpSpLocks/>
          </p:cNvGrpSpPr>
          <p:nvPr/>
        </p:nvGrpSpPr>
        <p:grpSpPr bwMode="auto">
          <a:xfrm>
            <a:off x="2213352" y="4085853"/>
            <a:ext cx="669518" cy="596073"/>
            <a:chOff x="3835847" y="1395243"/>
            <a:chExt cx="1462116" cy="1303538"/>
          </a:xfrm>
        </p:grpSpPr>
        <p:sp>
          <p:nvSpPr>
            <p:cNvPr id="55" name="同心圆 54"/>
            <p:cNvSpPr/>
            <p:nvPr/>
          </p:nvSpPr>
          <p:spPr>
            <a:xfrm>
              <a:off x="3835847" y="1395243"/>
              <a:ext cx="1301570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95923">
                <a:defRPr/>
              </a:pPr>
              <a:endParaRPr lang="zh-CN" altLang="en-US" sz="8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75"/>
            <p:cNvGrpSpPr>
              <a:grpSpLocks/>
            </p:cNvGrpSpPr>
            <p:nvPr/>
          </p:nvGrpSpPr>
          <p:grpSpPr bwMode="auto"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64" name="同心圆 63"/>
              <p:cNvSpPr/>
              <p:nvPr/>
            </p:nvSpPr>
            <p:spPr>
              <a:xfrm>
                <a:off x="5921230" y="1839548"/>
                <a:ext cx="500037" cy="500789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95923">
                  <a:defRPr/>
                </a:pPr>
                <a:endParaRPr lang="zh-CN" altLang="en-US" sz="8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6042209" y="1984939"/>
                <a:ext cx="217756" cy="218083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95923">
                  <a:defRPr/>
                </a:pPr>
                <a:endParaRPr lang="zh-CN" altLang="en-US" sz="8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4151204" y="1734049"/>
              <a:ext cx="676588" cy="677609"/>
            </a:xfrm>
            <a:prstGeom prst="ellipse">
              <a:avLst/>
            </a:prstGeom>
            <a:solidFill>
              <a:srgbClr val="94CF2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95923">
                <a:defRPr/>
              </a:pPr>
              <a:r>
                <a:rPr lang="en-US" altLang="zh-CN" sz="2500" kern="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250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9226" name="TextBox 70"/>
          <p:cNvSpPr txBox="1">
            <a:spLocks noChangeArrowheads="1"/>
          </p:cNvSpPr>
          <p:nvPr/>
        </p:nvSpPr>
        <p:spPr bwMode="auto">
          <a:xfrm>
            <a:off x="3011524" y="3936180"/>
            <a:ext cx="6188455" cy="88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7" rIns="91436" bIns="45717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       精选北京和全国高考真题进行讲解，深钻经典题，强化经典题在备考中的运用。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304" b="3434"/>
          <a:stretch>
            <a:fillRect/>
          </a:stretch>
        </p:blipFill>
        <p:spPr>
          <a:xfrm>
            <a:off x="3401" y="0"/>
            <a:ext cx="9524773" cy="53594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507067" y="2039083"/>
            <a:ext cx="2898629" cy="727005"/>
            <a:chOff x="5714599" y="2076217"/>
            <a:chExt cx="3864839" cy="969339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73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3000" b="1" spc="226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教学过程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2"/>
              <a:ext cx="3581400" cy="33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3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PROCESS </a:t>
              </a:r>
              <a:endParaRPr lang="zh-CN" altLang="en-US" sz="103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15"/>
          <p:cNvSpPr txBox="1"/>
          <p:nvPr/>
        </p:nvSpPr>
        <p:spPr>
          <a:xfrm>
            <a:off x="4771138" y="2782707"/>
            <a:ext cx="2115803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750" dirty="0">
                <a:solidFill>
                  <a:schemeClr val="bg1">
                    <a:lumMod val="6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7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863652" y="1673019"/>
            <a:ext cx="1553762" cy="1570775"/>
            <a:chOff x="2918306" y="1498847"/>
            <a:chExt cx="1553762" cy="157077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311107" y="1961069"/>
              <a:ext cx="768159" cy="669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altLang="zh-CN" sz="375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0 4</a:t>
              </a:r>
              <a:endParaRPr lang="zh-CN" altLang="en-US" sz="375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92" b="5138"/>
          <a:stretch>
            <a:fillRect/>
          </a:stretch>
        </p:blipFill>
        <p:spPr>
          <a:xfrm>
            <a:off x="-19910" y="5034643"/>
            <a:ext cx="9548086" cy="108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49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2456" y="488073"/>
            <a:ext cx="8876247" cy="4227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1460" tIns="35730" rIns="71460" bIns="3573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秦汉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以后，中国政治制度基本上是沿着三条线索发展。</a:t>
            </a:r>
          </a:p>
          <a:p>
            <a:pPr>
              <a:lnSpc>
                <a:spcPct val="125000"/>
              </a:lnSpc>
              <a:defRPr/>
            </a:pP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中央集权的问题在北宋以后即基本解决了，未出现过全国性的长期分裂割据局面，明清地方基本沿秦汉郡县、宋朝知州通判、元朝行省的思路。废行省、设三司。</a:t>
            </a:r>
          </a:p>
          <a:p>
            <a:pPr>
              <a:lnSpc>
                <a:spcPct val="125000"/>
              </a:lnSpc>
              <a:defRPr/>
            </a:pP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君主专制的问题在元代仍然没有解决，即相权较大，威胁皇权，明清需要继续解决。废丞相，设内阁，设立军机处是明清新的举措。</a:t>
            </a:r>
          </a:p>
          <a:p>
            <a:pPr>
              <a:lnSpc>
                <a:spcPct val="125000"/>
              </a:lnSpc>
              <a:defRPr/>
            </a:pP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官僚制度仍然沿袭科举制分科考试选拔官员，只是发展为八股取士了。 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2367</TotalTime>
  <Words>3724</Words>
  <Application>Microsoft Office PowerPoint</Application>
  <PresentationFormat>自定义</PresentationFormat>
  <Paragraphs>265</Paragraphs>
  <Slides>33</Slides>
  <Notes>33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ldwnote</cp:lastModifiedBy>
  <cp:revision>77</cp:revision>
  <dcterms:created xsi:type="dcterms:W3CDTF">2016-10-06T06:02:00Z</dcterms:created>
  <dcterms:modified xsi:type="dcterms:W3CDTF">2020-02-15T14:33:08Z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