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414" r:id="rId2"/>
    <p:sldId id="415" r:id="rId3"/>
    <p:sldId id="416" r:id="rId4"/>
    <p:sldId id="417" r:id="rId5"/>
    <p:sldId id="418" r:id="rId6"/>
    <p:sldId id="419" r:id="rId7"/>
    <p:sldId id="420" r:id="rId8"/>
    <p:sldId id="362" r:id="rId9"/>
    <p:sldId id="363" r:id="rId10"/>
    <p:sldId id="365" r:id="rId11"/>
    <p:sldId id="355" r:id="rId12"/>
    <p:sldId id="334" r:id="rId13"/>
    <p:sldId id="335" r:id="rId14"/>
    <p:sldId id="408" r:id="rId15"/>
    <p:sldId id="409" r:id="rId16"/>
    <p:sldId id="336" r:id="rId17"/>
    <p:sldId id="337" r:id="rId18"/>
    <p:sldId id="392" r:id="rId19"/>
    <p:sldId id="338" r:id="rId20"/>
    <p:sldId id="410" r:id="rId21"/>
    <p:sldId id="339" r:id="rId22"/>
    <p:sldId id="411" r:id="rId23"/>
    <p:sldId id="347" r:id="rId24"/>
    <p:sldId id="412" r:id="rId25"/>
    <p:sldId id="340" r:id="rId26"/>
    <p:sldId id="341" r:id="rId27"/>
    <p:sldId id="342" r:id="rId28"/>
    <p:sldId id="343" r:id="rId29"/>
    <p:sldId id="344" r:id="rId30"/>
    <p:sldId id="393" r:id="rId31"/>
    <p:sldId id="346" r:id="rId32"/>
    <p:sldId id="413" r:id="rId33"/>
    <p:sldId id="421" r:id="rId34"/>
  </p:sldIdLst>
  <p:sldSz cx="9144000" cy="5143500" type="screen16x9"/>
  <p:notesSz cx="6858000" cy="9144000"/>
  <p:defaultTextStyle>
    <a:defPPr>
      <a:defRPr lang="zh-CN"/>
    </a:defPPr>
    <a:lvl1pPr marL="0" algn="l" defTabSz="66784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33922" algn="l" defTabSz="66784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67843" algn="l" defTabSz="66784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01765" algn="l" defTabSz="66784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36296" algn="l" defTabSz="66784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670217" algn="l" defTabSz="66784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04139" algn="l" defTabSz="66784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38061" algn="l" defTabSz="66784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671982" algn="l" defTabSz="66784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CF2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6399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-1248" y="-460"/>
      </p:cViewPr>
      <p:guideLst>
        <p:guide orient="horz" pos="1891"/>
        <p:guide orient="horz" pos="1783"/>
        <p:guide pos="2891"/>
        <p:guide pos="17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5CE6C-7D12-4367-8E70-794DE029FEEA}" type="datetimeFigureOut">
              <a:rPr lang="zh-CN" altLang="en-US" smtClean="0"/>
              <a:pPr/>
              <a:t>2020/2/12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96440-F0BF-41AB-AD52-E92AAD722A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8774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38729" algn="l" defTabSz="8774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877458" algn="l" defTabSz="8774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16187" algn="l" defTabSz="8774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754916" algn="l" defTabSz="8774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193646" algn="l" defTabSz="8774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32375" algn="l" defTabSz="8774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071104" algn="l" defTabSz="8774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09833" algn="l" defTabSz="87745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42AC6-29DF-423B-9122-D4A624148427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42AC6-29DF-423B-9122-D4A624148427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ilai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42AC6-29DF-423B-9122-D4A624148427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72608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84476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996440-F0BF-41AB-AD52-E92AAD722AB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3062" indent="0" algn="ctr">
              <a:buNone/>
              <a:defRPr sz="1500"/>
            </a:lvl2pPr>
            <a:lvl3pPr marL="685514" indent="0" algn="ctr">
              <a:buNone/>
              <a:defRPr sz="1300"/>
            </a:lvl3pPr>
            <a:lvl4pPr marL="1028576" indent="0" algn="ctr">
              <a:buNone/>
              <a:defRPr sz="1200"/>
            </a:lvl4pPr>
            <a:lvl5pPr marL="1371638" indent="0" algn="ctr">
              <a:buNone/>
              <a:defRPr sz="1200"/>
            </a:lvl5pPr>
            <a:lvl6pPr marL="1714090" indent="0" algn="ctr">
              <a:buNone/>
              <a:defRPr sz="1200"/>
            </a:lvl6pPr>
            <a:lvl7pPr marL="2057152" indent="0" algn="ctr">
              <a:buNone/>
              <a:defRPr sz="1200"/>
            </a:lvl7pPr>
            <a:lvl8pPr marL="2400214" indent="0" algn="ctr">
              <a:buNone/>
              <a:defRPr sz="1200"/>
            </a:lvl8pPr>
            <a:lvl9pPr marL="2742666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2020/2/12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9866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9866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9866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9866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79866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9866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30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1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285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6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62" indent="0">
              <a:buNone/>
              <a:defRPr sz="1500" b="1"/>
            </a:lvl2pPr>
            <a:lvl3pPr marL="685514" indent="0">
              <a:buNone/>
              <a:defRPr sz="1300" b="1"/>
            </a:lvl3pPr>
            <a:lvl4pPr marL="1028576" indent="0">
              <a:buNone/>
              <a:defRPr sz="1200" b="1"/>
            </a:lvl4pPr>
            <a:lvl5pPr marL="1371638" indent="0">
              <a:buNone/>
              <a:defRPr sz="1200" b="1"/>
            </a:lvl5pPr>
            <a:lvl6pPr marL="1714090" indent="0">
              <a:buNone/>
              <a:defRPr sz="1200" b="1"/>
            </a:lvl6pPr>
            <a:lvl7pPr marL="2057152" indent="0">
              <a:buNone/>
              <a:defRPr sz="1200" b="1"/>
            </a:lvl7pPr>
            <a:lvl8pPr marL="2400214" indent="0">
              <a:buNone/>
              <a:defRPr sz="1200" b="1"/>
            </a:lvl8pPr>
            <a:lvl9pPr marL="2742666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62" indent="0">
              <a:buNone/>
              <a:defRPr sz="1500" b="1"/>
            </a:lvl2pPr>
            <a:lvl3pPr marL="685514" indent="0">
              <a:buNone/>
              <a:defRPr sz="1300" b="1"/>
            </a:lvl3pPr>
            <a:lvl4pPr marL="1028576" indent="0">
              <a:buNone/>
              <a:defRPr sz="1200" b="1"/>
            </a:lvl4pPr>
            <a:lvl5pPr marL="1371638" indent="0">
              <a:buNone/>
              <a:defRPr sz="1200" b="1"/>
            </a:lvl5pPr>
            <a:lvl6pPr marL="1714090" indent="0">
              <a:buNone/>
              <a:defRPr sz="1200" b="1"/>
            </a:lvl6pPr>
            <a:lvl7pPr marL="2057152" indent="0">
              <a:buNone/>
              <a:defRPr sz="1200" b="1"/>
            </a:lvl7pPr>
            <a:lvl8pPr marL="2400214" indent="0">
              <a:buNone/>
              <a:defRPr sz="1200" b="1"/>
            </a:lvl8pPr>
            <a:lvl9pPr marL="2742666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2020/2/12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2020/2/12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2020/2/12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3062" indent="0">
              <a:buNone/>
              <a:defRPr sz="1100"/>
            </a:lvl2pPr>
            <a:lvl3pPr marL="685514" indent="0">
              <a:buNone/>
              <a:defRPr sz="900"/>
            </a:lvl3pPr>
            <a:lvl4pPr marL="1028576" indent="0">
              <a:buNone/>
              <a:defRPr sz="700"/>
            </a:lvl4pPr>
            <a:lvl5pPr marL="1371638" indent="0">
              <a:buNone/>
              <a:defRPr sz="700"/>
            </a:lvl5pPr>
            <a:lvl6pPr marL="1714090" indent="0">
              <a:buNone/>
              <a:defRPr sz="700"/>
            </a:lvl6pPr>
            <a:lvl7pPr marL="2057152" indent="0">
              <a:buNone/>
              <a:defRPr sz="700"/>
            </a:lvl7pPr>
            <a:lvl8pPr marL="2400214" indent="0">
              <a:buNone/>
              <a:defRPr sz="700"/>
            </a:lvl8pPr>
            <a:lvl9pPr marL="2742666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3062" indent="0">
              <a:buNone/>
              <a:defRPr sz="2100"/>
            </a:lvl2pPr>
            <a:lvl3pPr marL="685514" indent="0">
              <a:buNone/>
              <a:defRPr sz="1800"/>
            </a:lvl3pPr>
            <a:lvl4pPr marL="1028576" indent="0">
              <a:buNone/>
              <a:defRPr sz="1500"/>
            </a:lvl4pPr>
            <a:lvl5pPr marL="1371638" indent="0">
              <a:buNone/>
              <a:defRPr sz="1500"/>
            </a:lvl5pPr>
            <a:lvl6pPr marL="1714090" indent="0">
              <a:buNone/>
              <a:defRPr sz="1500"/>
            </a:lvl6pPr>
            <a:lvl7pPr marL="2057152" indent="0">
              <a:buNone/>
              <a:defRPr sz="1500"/>
            </a:lvl7pPr>
            <a:lvl8pPr marL="2400214" indent="0">
              <a:buNone/>
              <a:defRPr sz="1500"/>
            </a:lvl8pPr>
            <a:lvl9pPr marL="2742666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3062" indent="0">
              <a:buNone/>
              <a:defRPr sz="1100"/>
            </a:lvl2pPr>
            <a:lvl3pPr marL="685514" indent="0">
              <a:buNone/>
              <a:defRPr sz="900"/>
            </a:lvl3pPr>
            <a:lvl4pPr marL="1028576" indent="0">
              <a:buNone/>
              <a:defRPr sz="700"/>
            </a:lvl4pPr>
            <a:lvl5pPr marL="1371638" indent="0">
              <a:buNone/>
              <a:defRPr sz="700"/>
            </a:lvl5pPr>
            <a:lvl6pPr marL="1714090" indent="0">
              <a:buNone/>
              <a:defRPr sz="700"/>
            </a:lvl6pPr>
            <a:lvl7pPr marL="2057152" indent="0">
              <a:buNone/>
              <a:defRPr sz="700"/>
            </a:lvl7pPr>
            <a:lvl8pPr marL="2400214" indent="0">
              <a:buNone/>
              <a:defRPr sz="700"/>
            </a:lvl8pPr>
            <a:lvl9pPr marL="2742666" indent="0">
              <a:buNone/>
              <a:defRPr sz="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CC81A-D027-4A12-8E52-B5DDDC2B9315}" type="datetimeFigureOut">
              <a:rPr lang="zh-CN" altLang="en-US" smtClean="0"/>
              <a:pPr/>
              <a:t>2020/2/12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87746" tIns="43873" rIns="87746" bIns="43873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87746" tIns="43873" rIns="87746" bIns="43873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vert="horz" lIns="87746" tIns="43873" rIns="87746" bIns="4387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CC81A-D027-4A12-8E52-B5DDDC2B9315}" type="datetimeFigureOut">
              <a:rPr lang="zh-CN" altLang="en-US" smtClean="0"/>
              <a:pPr/>
              <a:t>2020/2/12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vert="horz" lIns="87746" tIns="43873" rIns="87746" bIns="4387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vert="horz" lIns="87746" tIns="43873" rIns="87746" bIns="4387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D0DC7-352A-4401-8624-A008792AD5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6855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26" indent="-171226" algn="l" defTabSz="685514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8" indent="-171226" algn="l" defTabSz="685514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50" indent="-171226" algn="l" defTabSz="685514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02" indent="-171226" algn="l" defTabSz="685514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64" indent="-171226" algn="l" defTabSz="685514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26" indent="-171226" algn="l" defTabSz="685514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78" indent="-171226" algn="l" defTabSz="685514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40" indent="-171226" algn="l" defTabSz="685514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2" indent="-171226" algn="l" defTabSz="685514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43062" algn="l" defTabSz="6855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4" algn="l" defTabSz="6855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6" algn="l" defTabSz="6855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8" algn="l" defTabSz="6855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90" algn="l" defTabSz="6855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52" algn="l" defTabSz="6855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14" algn="l" defTabSz="6855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66" algn="l" defTabSz="68551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931865" y="847615"/>
            <a:ext cx="409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高三年级历史</a:t>
            </a:r>
            <a:r>
              <a:rPr lang="zh-CN" altLang="en-US" sz="2400" b="1" spc="226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  <a:endParaRPr lang="zh-CN" altLang="en-US" sz="2400" b="1" spc="226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88644" y="3906089"/>
            <a:ext cx="4572000" cy="4589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spc="217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汇文中学朝阳垂杨柳学校：张春蕊</a:t>
            </a:r>
            <a:endParaRPr lang="en-US" altLang="zh-CN" sz="1800" spc="217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88E5D84-B285-415B-B69B-1D1E4EFFD70D}"/>
              </a:ext>
            </a:extLst>
          </p:cNvPr>
          <p:cNvSpPr txBox="1"/>
          <p:nvPr/>
        </p:nvSpPr>
        <p:spPr>
          <a:xfrm>
            <a:off x="3671244" y="1726237"/>
            <a:ext cx="5489634" cy="1471596"/>
          </a:xfrm>
          <a:prstGeom prst="rect">
            <a:avLst/>
          </a:prstGeom>
          <a:noFill/>
        </p:spPr>
        <p:txBody>
          <a:bodyPr wrap="square" lIns="55285" tIns="27642" rIns="55285" bIns="27642" rtlCol="0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zh-CN" altLang="en-US" sz="1800" b="1" dirty="0">
                <a:latin typeface="微软雅黑" pitchFamily="34" charset="-122"/>
                <a:ea typeface="微软雅黑" pitchFamily="34" charset="-122"/>
              </a:rPr>
              <a:t>高三年级历史学科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第</a:t>
            </a:r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</a:rPr>
              <a:t>15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课时</a:t>
            </a:r>
            <a:r>
              <a:rPr lang="en-US" altLang="zh-CN" sz="1800" b="1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1800" b="1" dirty="0">
                <a:latin typeface="微软雅黑" pitchFamily="34" charset="-122"/>
                <a:ea typeface="微软雅黑" pitchFamily="34" charset="-122"/>
              </a:rPr>
              <a:t>中国古代通史</a:t>
            </a:r>
            <a:r>
              <a:rPr lang="zh-CN" altLang="en-US" sz="1800" b="1" dirty="0" smtClean="0">
                <a:latin typeface="微软雅黑" pitchFamily="34" charset="-122"/>
                <a:ea typeface="微软雅黑" pitchFamily="34" charset="-122"/>
              </a:rPr>
              <a:t>专题</a:t>
            </a:r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</a:rPr>
              <a:t>15》</a:t>
            </a:r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宋代的政治（三）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85728"/>
            <a:ext cx="914400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altLang="zh-CN" sz="2000" b="1" dirty="0" smtClean="0">
                <a:latin typeface="+mn-ea"/>
              </a:rPr>
              <a:t>【</a:t>
            </a:r>
            <a:r>
              <a:rPr lang="zh-CN" altLang="en-US" sz="2000" b="1" dirty="0" smtClean="0">
                <a:latin typeface="+mn-ea"/>
              </a:rPr>
              <a:t>课标</a:t>
            </a:r>
            <a:r>
              <a:rPr lang="en-US" altLang="zh-CN" sz="2000" b="1" dirty="0" smtClean="0">
                <a:latin typeface="+mn-ea"/>
              </a:rPr>
              <a:t>】</a:t>
            </a:r>
          </a:p>
          <a:p>
            <a:pPr>
              <a:lnSpc>
                <a:spcPct val="115000"/>
              </a:lnSpc>
            </a:pPr>
            <a:r>
              <a:rPr lang="en-US" altLang="zh-CN" sz="2000" dirty="0" smtClean="0">
                <a:solidFill>
                  <a:srgbClr val="FF0000"/>
                </a:solidFill>
                <a:latin typeface="+mn-ea"/>
                <a:ea typeface="华文楷体" pitchFamily="2" charset="-122"/>
              </a:rPr>
              <a:t>    </a:t>
            </a:r>
            <a:r>
              <a:rPr lang="zh-CN" altLang="en-US" sz="2000" dirty="0" smtClean="0">
                <a:latin typeface="楷体" pitchFamily="49" charset="-122"/>
                <a:ea typeface="楷体" pitchFamily="49" charset="-122"/>
              </a:rPr>
              <a:t>了解北宋时期的政治制度，说明中国古代政治制度的特点。列举宋朝经济发展的基本史实，认识古代中国经济发展特征。列举宋明理学的代表人物，说明宋明时期儒学的发展。概述两宋时期古代中国的科技成就，认识中国科技对世界文明发展的贡献。知道宋词等文学成就，了解中国古代不同时期的文学特色。</a:t>
            </a:r>
          </a:p>
          <a:p>
            <a:endParaRPr lang="zh-CN" altLang="en-US" sz="2400" b="1" dirty="0" smtClean="0">
              <a:solidFill>
                <a:schemeClr val="bg1"/>
              </a:solidFill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9132" y="2476019"/>
            <a:ext cx="84606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+mn-ea"/>
              </a:rPr>
              <a:t>【20</a:t>
            </a:r>
            <a:r>
              <a:rPr lang="zh-CN" altLang="en-US" sz="2000" b="1" dirty="0" smtClean="0">
                <a:latin typeface="+mn-ea"/>
              </a:rPr>
              <a:t>17年  新课标</a:t>
            </a:r>
            <a:r>
              <a:rPr lang="en-US" altLang="zh-CN" sz="2000" b="1" dirty="0" smtClean="0">
                <a:latin typeface="+mn-ea"/>
              </a:rPr>
              <a:t>】    </a:t>
            </a:r>
            <a:r>
              <a:rPr lang="zh-CN" altLang="en-US" sz="2000" b="1" dirty="0" smtClean="0">
                <a:latin typeface="+mn-ea"/>
              </a:rPr>
              <a:t>2017年必修课程“中外历史纲要”</a:t>
            </a:r>
            <a:endParaRPr lang="zh-CN" altLang="en-US" sz="2000" b="1" dirty="0" smtClean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2000" dirty="0" smtClean="0">
                <a:latin typeface="+mn-ea"/>
              </a:rPr>
              <a:t>1.</a:t>
            </a:r>
            <a:r>
              <a:rPr lang="en-US" altLang="zh-CN" sz="2000" dirty="0" smtClean="0">
                <a:latin typeface="+mn-ea"/>
              </a:rPr>
              <a:t>5</a:t>
            </a:r>
            <a:r>
              <a:rPr lang="zh-CN" altLang="en-US" sz="2000" dirty="0" smtClean="0">
                <a:latin typeface="+mn-ea"/>
              </a:rPr>
              <a:t> 辽宋夏金多民族政权并立与元的统一</a:t>
            </a:r>
          </a:p>
          <a:p>
            <a:r>
              <a:rPr lang="zh-CN" altLang="en-US" sz="2000" dirty="0" smtClean="0">
                <a:latin typeface="楷体" pitchFamily="49" charset="-122"/>
                <a:ea typeface="楷体" pitchFamily="49" charset="-122"/>
              </a:rPr>
              <a:t>       </a:t>
            </a:r>
            <a:r>
              <a:rPr lang="en-US" altLang="zh-CN" sz="2000" dirty="0" smtClean="0"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sz="2000" dirty="0" smtClean="0">
                <a:latin typeface="楷体" pitchFamily="49" charset="-122"/>
                <a:ea typeface="楷体" pitchFamily="49" charset="-122"/>
              </a:rPr>
              <a:t> 通过了解两宋的政治和军事，认识这一时期在政治、经济、文化与社会等方面的新变化；</a:t>
            </a:r>
            <a:endParaRPr lang="en-US" altLang="zh-CN" sz="20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000" dirty="0" smtClean="0">
                <a:latin typeface="楷体" pitchFamily="49" charset="-122"/>
                <a:ea typeface="楷体" pitchFamily="49" charset="-122"/>
              </a:rPr>
              <a:t>      2.</a:t>
            </a:r>
            <a:r>
              <a:rPr lang="zh-CN" altLang="en-US" sz="2000" dirty="0" smtClean="0">
                <a:latin typeface="楷体" pitchFamily="49" charset="-122"/>
                <a:ea typeface="楷体" pitchFamily="49" charset="-122"/>
              </a:rPr>
              <a:t>通过了解辽夏金元诸政权的建立、发展和相关制度建设，认识北方少数民族在统一多民族封建国家发展中的重要作用。 </a:t>
            </a:r>
            <a:endParaRPr lang="zh-CN" altLang="en-US" sz="2000" b="1" u="sng" dirty="0" smtClean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riangle 201"/>
          <p:cNvSpPr/>
          <p:nvPr/>
        </p:nvSpPr>
        <p:spPr>
          <a:xfrm rot="10800000">
            <a:off x="4267649" y="-10882"/>
            <a:ext cx="655116" cy="218223"/>
          </a:xfrm>
          <a:prstGeom prst="triangl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46" tIns="43873" rIns="87746" bIns="43873" rtlCol="0" anchor="ctr"/>
          <a:lstStyle/>
          <a:p>
            <a:pPr algn="ctr"/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1" name="TextBox 13"/>
          <p:cNvSpPr txBox="1"/>
          <p:nvPr/>
        </p:nvSpPr>
        <p:spPr>
          <a:xfrm flipH="1">
            <a:off x="1411572" y="1495244"/>
            <a:ext cx="2006165" cy="317528"/>
          </a:xfrm>
          <a:prstGeom prst="rect">
            <a:avLst/>
          </a:prstGeom>
          <a:noFill/>
          <a:ln>
            <a:noFill/>
          </a:ln>
        </p:spPr>
        <p:txBody>
          <a:bodyPr wrap="square" lIns="65806" tIns="32903" rIns="65806" bIns="32903">
            <a:spAutoFit/>
          </a:bodyPr>
          <a:lstStyle>
            <a:defPPr>
              <a:defRPr lang="zh-CN"/>
            </a:defPPr>
            <a:lvl1pPr algn="ctr" eaLnBrk="0" hangingPunct="0">
              <a:defRPr sz="2200" b="1">
                <a:solidFill>
                  <a:srgbClr val="333333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defTabSz="657484">
              <a:defRPr/>
            </a:pPr>
            <a:r>
              <a:rPr lang="zh-CN" altLang="en-US" sz="1600" kern="0" dirty="0" smtClean="0">
                <a:solidFill>
                  <a:srgbClr val="67BC22"/>
                </a:solidFill>
              </a:rPr>
              <a:t> </a:t>
            </a:r>
            <a:endParaRPr lang="zh-CN" altLang="en-US" sz="1600" kern="0" dirty="0">
              <a:solidFill>
                <a:srgbClr val="67BC22"/>
              </a:solidFill>
            </a:endParaRPr>
          </a:p>
        </p:txBody>
      </p:sp>
      <p:sp>
        <p:nvSpPr>
          <p:cNvPr id="12" name="TextBox 14"/>
          <p:cNvSpPr txBox="1"/>
          <p:nvPr/>
        </p:nvSpPr>
        <p:spPr>
          <a:xfrm>
            <a:off x="1411573" y="1790540"/>
            <a:ext cx="3779738" cy="246502"/>
          </a:xfrm>
          <a:prstGeom prst="rect">
            <a:avLst/>
          </a:prstGeom>
          <a:noFill/>
        </p:spPr>
        <p:txBody>
          <a:bodyPr wrap="square" lIns="65809" tIns="32905" rIns="65809" bIns="32905" rtlCol="0">
            <a:spAutoFit/>
          </a:bodyPr>
          <a:lstStyle/>
          <a:p>
            <a:pPr defTabSz="657484">
              <a:lnSpc>
                <a:spcPct val="130000"/>
              </a:lnSpc>
            </a:pPr>
            <a:r>
              <a:rPr lang="zh-CN" altLang="en-US" sz="900" dirty="0" smtClean="0">
                <a:solidFill>
                  <a:srgbClr val="151515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900" dirty="0">
              <a:solidFill>
                <a:srgbClr val="151515">
                  <a:lumMod val="75000"/>
                  <a:lumOff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992" b="5138"/>
          <a:stretch>
            <a:fillRect/>
          </a:stretch>
        </p:blipFill>
        <p:spPr>
          <a:xfrm>
            <a:off x="-19109" y="4831825"/>
            <a:ext cx="9163109" cy="104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40632" y="1479899"/>
            <a:ext cx="8186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两宋社会新变化方面，一是了解北宋强化中央集权的举措，二是了解唐宋之际的重要改革和各个方面的变化。</a:t>
            </a:r>
            <a:endParaRPr lang="zh-CN" altLang="en-US" sz="24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41607" y="500533"/>
            <a:ext cx="1980029" cy="1308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+mn-ea"/>
              </a:rPr>
              <a:t>课标解读：</a:t>
            </a:r>
            <a:endParaRPr lang="en-US" altLang="zh-CN" sz="2800" b="1" dirty="0" smtClean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zh-CN" sz="2800" b="1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46509" y="2593366"/>
            <a:ext cx="83162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北方少数民族政权的历史也是贯穿整个中国古代史的一条重要线索，这段历史的重要性在于，这些政权导致了中国政治中心在北方，政治中心与经济中心的分离改变了统一王朝之下的南北格局，由此开创了中央王朝与蒙古、中亚、西藏等地区关系的新局面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Click="0" advTm="0">
        <p15:prstTrans prst="pageCurlDouble" invX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s://imgservice.suning.cn/uimg1/b2c/image/EaHKQC5NPI6G4FFJmwAyCQ.jpg_800w_800h_4e"/>
          <p:cNvPicPr>
            <a:picLocks noChangeAspect="1" noChangeArrowheads="1"/>
          </p:cNvPicPr>
          <p:nvPr/>
        </p:nvPicPr>
        <p:blipFill>
          <a:blip r:embed="rId2" cstate="print"/>
          <a:srcRect l="12308" r="13846"/>
          <a:stretch>
            <a:fillRect/>
          </a:stretch>
        </p:blipFill>
        <p:spPr bwMode="auto">
          <a:xfrm>
            <a:off x="1" y="535767"/>
            <a:ext cx="3429024" cy="3482603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3643274" y="535768"/>
            <a:ext cx="5500726" cy="3905032"/>
          </a:xfrm>
          <a:prstGeom prst="rect">
            <a:avLst/>
          </a:prstGeom>
        </p:spPr>
        <p:txBody>
          <a:bodyPr wrap="square" lIns="87746" tIns="43873" rIns="87746" bIns="43873">
            <a:spAutoFit/>
          </a:bodyPr>
          <a:lstStyle/>
          <a:p>
            <a:r>
              <a:rPr lang="zh-CN" altLang="en-US" sz="1900" dirty="0" smtClean="0">
                <a:latin typeface="楷体" pitchFamily="49" charset="-122"/>
                <a:ea typeface="楷体" pitchFamily="49" charset="-122"/>
              </a:rPr>
              <a:t>李超民编著的这本</a:t>
            </a:r>
            <a:r>
              <a:rPr lang="en-US" altLang="zh-CN" sz="19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1900" dirty="0" smtClean="0">
                <a:latin typeface="楷体" pitchFamily="49" charset="-122"/>
                <a:ea typeface="楷体" pitchFamily="49" charset="-122"/>
              </a:rPr>
              <a:t>大国崛起之谜</a:t>
            </a:r>
            <a:r>
              <a:rPr lang="en-US" altLang="zh-CN" sz="1900" dirty="0" smtClean="0"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sz="1900" dirty="0" smtClean="0">
                <a:latin typeface="楷体" pitchFamily="49" charset="-122"/>
                <a:ea typeface="楷体" pitchFamily="49" charset="-122"/>
              </a:rPr>
              <a:t>美国常平仓制度的中国渊源</a:t>
            </a:r>
            <a:r>
              <a:rPr lang="en-US" altLang="zh-CN" sz="1900" dirty="0" smtClean="0">
                <a:latin typeface="楷体" pitchFamily="49" charset="-122"/>
                <a:ea typeface="楷体" pitchFamily="49" charset="-122"/>
              </a:rPr>
              <a:t>)》</a:t>
            </a:r>
            <a:r>
              <a:rPr lang="zh-CN" altLang="en-US" sz="1900" dirty="0" smtClean="0">
                <a:latin typeface="楷体" pitchFamily="49" charset="-122"/>
                <a:ea typeface="楷体" pitchFamily="49" charset="-122"/>
              </a:rPr>
              <a:t>通过大量第一手文献资料，令人信服地证明，中国古代思想至今仍对世界经济稳定发展发挥着根本作用。当今美国农业经济稳定的根本制度“常平仓”，其思想核心来自对中国古代的常平仓体制、以及王安石创行的“青苗法”和“市易法”等变法措施的吸收与借鉴。    我国古代良政之一的常平仓政策，曾为财政税收、保护农业、稳定经济、救灾救荒事业做出过无可替代的贡献。本书的目的是，再次证明中国古代思想的伟大，提高中国人民的民族自信，更重要的，是通过我国伟大民族遗产的总结和挖掘，为中华民族的崛起、为中华民族复兴大业贡献思想材料。    </a:t>
            </a:r>
            <a:r>
              <a:rPr lang="en-US" altLang="zh-CN" sz="1900" dirty="0" smtClean="0">
                <a:latin typeface="楷体" pitchFamily="49" charset="-122"/>
                <a:ea typeface="楷体" pitchFamily="49" charset="-122"/>
              </a:rPr>
              <a:t> </a:t>
            </a:r>
            <a:endParaRPr lang="zh-CN" altLang="en-US" sz="1900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r="6828" b="82035"/>
          <a:stretch>
            <a:fillRect/>
          </a:stretch>
        </p:blipFill>
        <p:spPr bwMode="auto">
          <a:xfrm>
            <a:off x="0" y="757149"/>
            <a:ext cx="8858280" cy="14277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365759" y="2647875"/>
            <a:ext cx="7795409" cy="1242765"/>
          </a:xfrm>
          <a:prstGeom prst="rect">
            <a:avLst/>
          </a:prstGeom>
          <a:solidFill>
            <a:schemeClr val="bg1"/>
          </a:solidFill>
        </p:spPr>
        <p:txBody>
          <a:bodyPr wrap="square" lIns="87746" tIns="43873" rIns="87746" bIns="43873">
            <a:spAutoFit/>
          </a:bodyPr>
          <a:lstStyle/>
          <a:p>
            <a:r>
              <a:rPr lang="zh-CN" altLang="en-US" sz="2800" dirty="0" smtClean="0">
                <a:latin typeface="楷体" pitchFamily="49" charset="-122"/>
                <a:ea typeface="楷体" pitchFamily="49" charset="-122"/>
              </a:rPr>
              <a:t>影响：出钱代役保证农民生产时间, 增加政府收入。打击官僚特权。农民负担依然沉重。</a:t>
            </a:r>
          </a:p>
          <a:p>
            <a:endParaRPr lang="zh-CN" altLang="en-US" sz="190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t="17070" r="6828" b="56319"/>
          <a:stretch>
            <a:fillRect/>
          </a:stretch>
        </p:blipFill>
        <p:spPr bwMode="auto">
          <a:xfrm>
            <a:off x="125129" y="933651"/>
            <a:ext cx="8858280" cy="14630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11348" y="2999163"/>
            <a:ext cx="7413161" cy="4579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87746" tIns="43873" rIns="87746" bIns="43873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农田水利法：促进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了农业生产的发展,政府税收增加。</a:t>
            </a:r>
          </a:p>
        </p:txBody>
      </p:sp>
      <p:sp>
        <p:nvSpPr>
          <p:cNvPr id="11" name="矩形 10"/>
          <p:cNvSpPr/>
          <p:nvPr/>
        </p:nvSpPr>
        <p:spPr>
          <a:xfrm>
            <a:off x="654646" y="3649173"/>
            <a:ext cx="7786710" cy="827267"/>
          </a:xfrm>
          <a:prstGeom prst="rect">
            <a:avLst/>
          </a:prstGeom>
          <a:solidFill>
            <a:schemeClr val="bg1"/>
          </a:solidFill>
        </p:spPr>
        <p:txBody>
          <a:bodyPr wrap="square" lIns="87746" tIns="43873" rIns="87746" bIns="43873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方田均税法：抑制兼并、增加了政府收入；部分减轻农民赋税负；担损害大地主利益，遭到强烈反对 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222088"/>
            <a:ext cx="8715436" cy="1921412"/>
          </a:xfrm>
          <a:prstGeom prst="rect">
            <a:avLst/>
          </a:prstGeom>
        </p:spPr>
        <p:txBody>
          <a:bodyPr wrap="square" lIns="87746" tIns="43873" rIns="87746" bIns="43873">
            <a:spAutoFit/>
          </a:bodyPr>
          <a:lstStyle/>
          <a:p>
            <a:pPr marL="438729" indent="-438729" eaLnBrk="0" hangingPunct="0">
              <a:lnSpc>
                <a:spcPct val="90000"/>
              </a:lnSpc>
              <a:spcBef>
                <a:spcPts val="1727"/>
              </a:spcBef>
              <a:buClr>
                <a:srgbClr val="AC411D"/>
              </a:buClr>
              <a:buSzPct val="80000"/>
            </a:pPr>
            <a:endParaRPr lang="en-US" altLang="zh-CN" sz="2700" dirty="0" smtClean="0">
              <a:solidFill>
                <a:srgbClr val="FFFF00"/>
              </a:solidFill>
              <a:latin typeface="楷体" pitchFamily="49" charset="-122"/>
              <a:ea typeface="楷体" pitchFamily="49" charset="-122"/>
            </a:endParaRPr>
          </a:p>
          <a:p>
            <a:pPr marL="438729" indent="-438729" eaLnBrk="0" hangingPunct="0">
              <a:lnSpc>
                <a:spcPct val="90000"/>
              </a:lnSpc>
              <a:spcBef>
                <a:spcPts val="1727"/>
              </a:spcBef>
              <a:buClr>
                <a:srgbClr val="AC411D"/>
              </a:buClr>
              <a:buSzPct val="80000"/>
            </a:pPr>
            <a:r>
              <a:rPr lang="zh-CN" altLang="en-US" sz="2300" dirty="0" smtClean="0">
                <a:latin typeface="楷体" pitchFamily="49" charset="-122"/>
                <a:ea typeface="楷体" pitchFamily="49" charset="-122"/>
              </a:rPr>
              <a:t>建议补充：</a:t>
            </a:r>
            <a:endParaRPr lang="en-US" altLang="zh-CN" sz="2300" dirty="0" smtClean="0">
              <a:latin typeface="楷体" pitchFamily="49" charset="-122"/>
              <a:ea typeface="楷体" pitchFamily="49" charset="-122"/>
            </a:endParaRPr>
          </a:p>
          <a:p>
            <a:pPr marL="438729" indent="-438729" eaLnBrk="0" hangingPunct="0">
              <a:lnSpc>
                <a:spcPct val="90000"/>
              </a:lnSpc>
              <a:spcBef>
                <a:spcPts val="1727"/>
              </a:spcBef>
              <a:buClr>
                <a:srgbClr val="AC411D"/>
              </a:buClr>
              <a:buSzPct val="80000"/>
            </a:pPr>
            <a:r>
              <a:rPr lang="zh-CN" altLang="en-US" sz="2300" dirty="0" smtClean="0">
                <a:latin typeface="楷体" pitchFamily="49" charset="-122"/>
                <a:ea typeface="楷体" pitchFamily="49" charset="-122"/>
              </a:rPr>
              <a:t>设“三司条例司”：领导变法的机构。统筹全国财政之机构。整顿全国财政是新法的主要目标。</a:t>
            </a:r>
            <a:endParaRPr lang="zh-CN" altLang="en-US" sz="2300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t="38761" r="6828" b="35273"/>
          <a:stretch>
            <a:fillRect/>
          </a:stretch>
        </p:blipFill>
        <p:spPr bwMode="auto">
          <a:xfrm>
            <a:off x="0" y="548640"/>
            <a:ext cx="8858280" cy="1117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2" name="矩形 11"/>
          <p:cNvSpPr/>
          <p:nvPr/>
        </p:nvSpPr>
        <p:spPr>
          <a:xfrm>
            <a:off x="221381" y="2250279"/>
            <a:ext cx="8636883" cy="827267"/>
          </a:xfrm>
          <a:prstGeom prst="rect">
            <a:avLst/>
          </a:prstGeom>
          <a:solidFill>
            <a:schemeClr val="bg1"/>
          </a:solidFill>
        </p:spPr>
        <p:txBody>
          <a:bodyPr wrap="square" lIns="87746" tIns="43873" rIns="87746" bIns="43873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作用：稳定物价和商品交流，打破了大商人对市场的垄断；增加了政府的财政收入。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3825738" y="1704806"/>
            <a:ext cx="3714776" cy="11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28610"/>
            <a:ext cx="8643966" cy="70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53"/>
            <a:ext cx="9144000" cy="3650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272033" y="0"/>
            <a:ext cx="1735325" cy="504101"/>
          </a:xfrm>
          <a:prstGeom prst="rect">
            <a:avLst/>
          </a:prstGeom>
        </p:spPr>
        <p:txBody>
          <a:bodyPr wrap="none" lIns="87746" tIns="43873" rIns="87746" bIns="43873">
            <a:spAutoFit/>
          </a:bodyPr>
          <a:lstStyle/>
          <a:p>
            <a:r>
              <a:rPr lang="zh-CN" altLang="en-US" sz="2700" dirty="0" smtClean="0">
                <a:latin typeface="+mj-ea"/>
                <a:ea typeface="+mj-ea"/>
              </a:rPr>
              <a:t>理财效果 </a:t>
            </a:r>
            <a:endParaRPr lang="zh-CN" altLang="en-US" sz="2700" dirty="0"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4768470"/>
            <a:ext cx="4214842" cy="443067"/>
          </a:xfrm>
          <a:prstGeom prst="rect">
            <a:avLst/>
          </a:prstGeom>
          <a:noFill/>
        </p:spPr>
        <p:txBody>
          <a:bodyPr wrap="square" lIns="87746" tIns="43873" rIns="87746" bIns="43873" rtlCol="0">
            <a:spAutoFit/>
          </a:bodyPr>
          <a:lstStyle/>
          <a:p>
            <a:r>
              <a:rPr lang="zh-CN" altLang="en-US" sz="2300" dirty="0" smtClean="0">
                <a:solidFill>
                  <a:schemeClr val="bg1"/>
                </a:solidFill>
              </a:rPr>
              <a:t>来源：曹老师朋友圈</a:t>
            </a:r>
            <a:endParaRPr lang="zh-CN" altLang="en-US" sz="23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7066" y="4641358"/>
            <a:ext cx="4786346" cy="457935"/>
          </a:xfrm>
          <a:prstGeom prst="rect">
            <a:avLst/>
          </a:prstGeom>
          <a:solidFill>
            <a:schemeClr val="bg1"/>
          </a:solidFill>
        </p:spPr>
        <p:txBody>
          <a:bodyPr wrap="square" lIns="87746" tIns="43873" rIns="87746" bIns="43873" rtlCol="0">
            <a:spAutoFit/>
          </a:bodyPr>
          <a:lstStyle/>
          <a:p>
            <a:r>
              <a:rPr lang="zh-CN" altLang="en-US" sz="2400" dirty="0" smtClean="0"/>
              <a:t>来源：曹老师朋友圈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t="9470" r="-1390"/>
          <a:stretch>
            <a:fillRect/>
          </a:stretch>
        </p:blipFill>
        <p:spPr bwMode="auto">
          <a:xfrm>
            <a:off x="714348" y="803661"/>
            <a:ext cx="7643866" cy="307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428596" y="160718"/>
            <a:ext cx="1254424" cy="519490"/>
          </a:xfrm>
          <a:prstGeom prst="rect">
            <a:avLst/>
          </a:prstGeom>
        </p:spPr>
        <p:txBody>
          <a:bodyPr wrap="none" lIns="87746" tIns="43873" rIns="87746" bIns="43873">
            <a:spAutoFit/>
          </a:bodyPr>
          <a:lstStyle/>
          <a:p>
            <a:r>
              <a:rPr lang="zh-CN" altLang="en-US" sz="2800" dirty="0" smtClean="0">
                <a:latin typeface="+mj-ea"/>
                <a:ea typeface="+mj-ea"/>
              </a:rPr>
              <a:t>强兵：</a:t>
            </a:r>
            <a:endParaRPr lang="zh-CN" altLang="en-US" sz="2800" dirty="0">
              <a:latin typeface="+mj-ea"/>
              <a:ea typeface="+mj-ea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3993" t="18644" r="4861" b="3720"/>
          <a:stretch>
            <a:fillRect/>
          </a:stretch>
        </p:blipFill>
        <p:spPr bwMode="auto">
          <a:xfrm>
            <a:off x="642910" y="3964792"/>
            <a:ext cx="750099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2643174" y="321453"/>
            <a:ext cx="4229597" cy="380991"/>
          </a:xfrm>
          <a:prstGeom prst="rect">
            <a:avLst/>
          </a:prstGeom>
        </p:spPr>
        <p:txBody>
          <a:bodyPr wrap="none" lIns="87746" tIns="43873" rIns="87746" bIns="43873">
            <a:spAutoFit/>
          </a:bodyPr>
          <a:lstStyle/>
          <a:p>
            <a:r>
              <a:rPr lang="zh-CN" altLang="en-US" sz="1900" dirty="0" smtClean="0">
                <a:latin typeface="+mn-ea"/>
              </a:rPr>
              <a:t>选修改革第</a:t>
            </a:r>
            <a:r>
              <a:rPr lang="en-US" altLang="zh-CN" sz="1900" dirty="0" smtClean="0">
                <a:latin typeface="+mn-ea"/>
              </a:rPr>
              <a:t>《6</a:t>
            </a:r>
            <a:r>
              <a:rPr lang="zh-CN" altLang="en-US" sz="1900" dirty="0" smtClean="0">
                <a:latin typeface="+mn-ea"/>
              </a:rPr>
              <a:t>课王安石变法</a:t>
            </a:r>
            <a:r>
              <a:rPr lang="en-US" altLang="zh-CN" sz="1900" dirty="0" smtClean="0">
                <a:latin typeface="+mn-ea"/>
              </a:rPr>
              <a:t>》P37-38</a:t>
            </a:r>
            <a:endParaRPr lang="zh-CN" altLang="en-US" sz="1900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6135" y="359284"/>
            <a:ext cx="8286776" cy="1270465"/>
          </a:xfrm>
          <a:prstGeom prst="rect">
            <a:avLst/>
          </a:prstGeom>
          <a:solidFill>
            <a:schemeClr val="bg1"/>
          </a:solidFill>
        </p:spPr>
        <p:txBody>
          <a:bodyPr wrap="square" lIns="87746" tIns="43873" rIns="87746" bIns="43873">
            <a:spAutoFit/>
          </a:bodyPr>
          <a:lstStyle/>
          <a:p>
            <a:pPr marL="329047" indent="-329047">
              <a:spcBef>
                <a:spcPct val="20000"/>
              </a:spcBef>
              <a:defRPr/>
            </a:pP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补充：</a:t>
            </a:r>
            <a:endParaRPr lang="en-US" altLang="zh-CN" sz="2400" dirty="0" smtClean="0">
              <a:latin typeface="楷体" pitchFamily="49" charset="-122"/>
              <a:ea typeface="楷体" pitchFamily="49" charset="-122"/>
            </a:endParaRPr>
          </a:p>
          <a:p>
            <a:pPr marL="329047" indent="-329047">
              <a:spcBef>
                <a:spcPct val="20000"/>
              </a:spcBef>
              <a:defRPr/>
            </a:pP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军器监：各州自制武器，多陋不堪，在开封府设“军器监”专门机构，掌管内外兵器的制造。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510" y="2544650"/>
            <a:ext cx="785609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/>
          <p:nvPr/>
        </p:nvSpPr>
        <p:spPr>
          <a:xfrm>
            <a:off x="387536" y="2098307"/>
            <a:ext cx="1735325" cy="504101"/>
          </a:xfrm>
          <a:prstGeom prst="rect">
            <a:avLst/>
          </a:prstGeom>
        </p:spPr>
        <p:txBody>
          <a:bodyPr wrap="none" lIns="87746" tIns="43873" rIns="87746" bIns="43873">
            <a:spAutoFit/>
          </a:bodyPr>
          <a:lstStyle/>
          <a:p>
            <a:r>
              <a:rPr lang="zh-CN" altLang="en-US" sz="2700" dirty="0" smtClean="0">
                <a:latin typeface="+mj-ea"/>
                <a:ea typeface="+mj-ea"/>
              </a:rPr>
              <a:t>强兵效果 </a:t>
            </a:r>
            <a:endParaRPr lang="zh-CN" altLang="en-US" sz="27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42844" y="1367712"/>
            <a:ext cx="8820472" cy="2797037"/>
          </a:xfrm>
          <a:prstGeom prst="rect">
            <a:avLst/>
          </a:prstGeom>
        </p:spPr>
        <p:txBody>
          <a:bodyPr wrap="square" lIns="87746" tIns="43873" rIns="87746" bIns="43873">
            <a:spAutoFit/>
          </a:bodyPr>
          <a:lstStyle/>
          <a:p>
            <a:r>
              <a:rPr lang="zh-CN" altLang="en-US" sz="2800" dirty="0" smtClean="0">
                <a:latin typeface="+mn-ea"/>
                <a:cs typeface="经典繁颜体" pitchFamily="49" charset="-122"/>
              </a:rPr>
              <a:t>北宋 </a:t>
            </a:r>
            <a:r>
              <a:rPr lang="en-US" altLang="zh-CN" sz="2800" dirty="0" smtClean="0">
                <a:latin typeface="+mn-ea"/>
              </a:rPr>
              <a:t>(</a:t>
            </a:r>
            <a:r>
              <a:rPr lang="en-US" altLang="zh-CN" sz="2800" dirty="0">
                <a:latin typeface="+mn-ea"/>
              </a:rPr>
              <a:t>960—1127) </a:t>
            </a:r>
            <a:r>
              <a:rPr lang="en-US" altLang="zh-CN" sz="2800" dirty="0" smtClean="0">
                <a:latin typeface="+mn-ea"/>
              </a:rPr>
              <a:t>   </a:t>
            </a:r>
            <a:r>
              <a:rPr lang="zh-CN" altLang="en-US" sz="2800" dirty="0" smtClean="0">
                <a:latin typeface="+mn-ea"/>
              </a:rPr>
              <a:t>都汴梁</a:t>
            </a:r>
            <a:endParaRPr lang="en-US" altLang="zh-CN" sz="2800" dirty="0" smtClean="0">
              <a:latin typeface="+mn-ea"/>
            </a:endParaRPr>
          </a:p>
          <a:p>
            <a:r>
              <a:rPr lang="en-US" altLang="zh-CN" sz="2800" dirty="0" smtClean="0">
                <a:latin typeface="+mj-ea"/>
                <a:ea typeface="+mj-ea"/>
              </a:rPr>
              <a:t> </a:t>
            </a:r>
            <a:r>
              <a:rPr lang="en-US" altLang="zh-CN" sz="2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/>
            </a:r>
            <a:br>
              <a:rPr lang="en-US" altLang="zh-CN" sz="2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</a:b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6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神宗圣帝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(1067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，赵顼，赵曙子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              </a:t>
            </a:r>
            <a:r>
              <a:rPr lang="zh-CN" altLang="en-US" sz="2400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王安石</a:t>
            </a:r>
            <a:r>
              <a:rPr lang="zh-CN" altLang="en-US" sz="2400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变法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/>
            </a:r>
            <a:br>
              <a:rPr lang="zh-CN" altLang="en-US" sz="2400" dirty="0">
                <a:latin typeface="楷体" pitchFamily="49" charset="-122"/>
                <a:ea typeface="楷体" pitchFamily="49" charset="-122"/>
              </a:rPr>
            </a:b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7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哲宗昭帝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(1085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，赵煦，赵顼子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)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                  </a:t>
            </a:r>
            <a:r>
              <a:rPr lang="zh-CN" altLang="en-US" sz="2400" dirty="0" smtClean="0">
                <a:solidFill>
                  <a:schemeClr val="accent2">
                    <a:lumMod val="50000"/>
                  </a:schemeClr>
                </a:solidFill>
                <a:latin typeface="楷体" pitchFamily="49" charset="-122"/>
                <a:ea typeface="楷体" pitchFamily="49" charset="-122"/>
              </a:rPr>
              <a:t>元佑党争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/>
            </a:r>
            <a:br>
              <a:rPr lang="zh-CN" altLang="en-US" sz="2400" dirty="0">
                <a:latin typeface="楷体" pitchFamily="49" charset="-122"/>
                <a:ea typeface="楷体" pitchFamily="49" charset="-122"/>
              </a:rPr>
            </a:b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8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徽宗显帝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(1100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，赵佶，赵煦弟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)   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                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金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兵南下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/>
            </a:r>
            <a:br>
              <a:rPr lang="en-US" altLang="zh-CN" sz="2400" dirty="0">
                <a:latin typeface="楷体" pitchFamily="49" charset="-122"/>
                <a:ea typeface="楷体" pitchFamily="49" charset="-122"/>
              </a:rPr>
            </a:b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9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钦宗仁帝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(1126</a:t>
            </a:r>
            <a:r>
              <a:rPr lang="zh-CN" altLang="en-US" sz="2400" dirty="0">
                <a:latin typeface="楷体" pitchFamily="49" charset="-122"/>
                <a:ea typeface="楷体" pitchFamily="49" charset="-122"/>
              </a:rPr>
              <a:t>，赵桓，赵佶子</a:t>
            </a:r>
            <a:r>
              <a:rPr lang="en-US" altLang="zh-CN" sz="2400" dirty="0">
                <a:latin typeface="楷体" pitchFamily="49" charset="-122"/>
                <a:ea typeface="楷体" pitchFamily="49" charset="-122"/>
              </a:rPr>
              <a:t>)   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                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北宋灭亡</a:t>
            </a:r>
            <a:endParaRPr lang="en-US" altLang="zh-CN" sz="24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4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  <a:cs typeface="经典繁颜体" pitchFamily="49" charset="-122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2043" y="348430"/>
            <a:ext cx="39549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latin typeface="+mj-ea"/>
                <a:ea typeface="+mj-ea"/>
              </a:rPr>
              <a:t>4</a:t>
            </a:r>
            <a:r>
              <a:rPr lang="zh-CN" altLang="en-US" sz="2800" dirty="0" smtClean="0">
                <a:latin typeface="+mj-ea"/>
                <a:ea typeface="+mj-ea"/>
              </a:rPr>
              <a:t>、王安石及其变法评价</a:t>
            </a:r>
            <a:endParaRPr lang="zh-CN" altLang="en-US" sz="28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479578" y="295281"/>
            <a:ext cx="2057292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algn="ctr"/>
            <a:r>
              <a:rPr lang="zh-CN" altLang="en-US" sz="2900" b="1" spc="217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教学内容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68800" y="0"/>
            <a:ext cx="1491114" cy="1507497"/>
            <a:chOff x="2807980" y="1097676"/>
            <a:chExt cx="1553762" cy="157077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3005" t="64843" r="34350" b="-912"/>
            <a:stretch>
              <a:fillRect/>
            </a:stretch>
          </p:blipFill>
          <p:spPr>
            <a:xfrm>
              <a:off x="2807980" y="1097676"/>
              <a:ext cx="1553762" cy="1570775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3339961" y="1961069"/>
              <a:ext cx="718586" cy="67346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 defTabSz="658094">
                <a:defRPr/>
              </a:pPr>
              <a:r>
                <a:rPr lang="en-US" altLang="zh-CN" sz="3600" kern="0" dirty="0">
                  <a:solidFill>
                    <a:schemeClr val="accent2">
                      <a:lumMod val="75000"/>
                    </a:schemeClr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0 1</a:t>
              </a:r>
              <a:endParaRPr lang="zh-CN" altLang="en-US" sz="3600" kern="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88E5D84-B285-415B-B69B-1D1E4EFFD70D}"/>
              </a:ext>
            </a:extLst>
          </p:cNvPr>
          <p:cNvSpPr txBox="1"/>
          <p:nvPr/>
        </p:nvSpPr>
        <p:spPr>
          <a:xfrm>
            <a:off x="2035862" y="949101"/>
            <a:ext cx="6078235" cy="1500118"/>
          </a:xfrm>
          <a:prstGeom prst="rect">
            <a:avLst/>
          </a:prstGeom>
          <a:noFill/>
        </p:spPr>
        <p:txBody>
          <a:bodyPr wrap="square" lIns="53051" tIns="26525" rIns="53051" bIns="26525" rtlCol="0">
            <a:spAutoFit/>
          </a:bodyPr>
          <a:lstStyle/>
          <a:p>
            <a:pPr algn="ctr">
              <a:lnSpc>
                <a:spcPct val="200000"/>
              </a:lnSpc>
              <a:defRPr/>
            </a:pP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高三年级历史学科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第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15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课时</a:t>
            </a:r>
            <a:r>
              <a:rPr lang="en-US" altLang="zh-CN" sz="2000" b="1" dirty="0">
                <a:latin typeface="微软雅黑" pitchFamily="34" charset="-122"/>
                <a:ea typeface="微软雅黑" pitchFamily="34" charset="-122"/>
              </a:rPr>
              <a:t>《</a:t>
            </a:r>
            <a:r>
              <a:rPr lang="zh-CN" altLang="en-US" sz="2000" b="1" dirty="0">
                <a:latin typeface="微软雅黑" pitchFamily="34" charset="-122"/>
                <a:ea typeface="微软雅黑" pitchFamily="34" charset="-122"/>
              </a:rPr>
              <a:t>中国古代通史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专题</a:t>
            </a: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15》</a:t>
            </a:r>
          </a:p>
          <a:p>
            <a:pPr algn="ctr">
              <a:lnSpc>
                <a:spcPct val="200000"/>
              </a:lnSpc>
              <a:defRPr/>
            </a:pPr>
            <a:r>
              <a:rPr lang="zh-CN" altLang="en-US" sz="2700" b="1" dirty="0" smtClean="0">
                <a:latin typeface="微软雅黑" pitchFamily="34" charset="-122"/>
                <a:ea typeface="微软雅黑" pitchFamily="34" charset="-122"/>
              </a:rPr>
              <a:t> </a:t>
            </a:r>
            <a:endParaRPr lang="zh-CN" altLang="en-US" sz="27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242404" y="177506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latin typeface="微软雅黑" pitchFamily="34" charset="-122"/>
                <a:ea typeface="微软雅黑" pitchFamily="34" charset="-122"/>
              </a:rPr>
              <a:t>宋代的政治（三）</a:t>
            </a:r>
            <a:endParaRPr lang="zh-CN" altLang="en-US" sz="2800" dirty="0"/>
          </a:p>
        </p:txBody>
      </p:sp>
      <p:sp>
        <p:nvSpPr>
          <p:cNvPr id="13" name="矩形 12"/>
          <p:cNvSpPr/>
          <p:nvPr/>
        </p:nvSpPr>
        <p:spPr>
          <a:xfrm>
            <a:off x="2947110" y="2812626"/>
            <a:ext cx="4570477" cy="1011933"/>
          </a:xfrm>
          <a:prstGeom prst="rect">
            <a:avLst/>
          </a:prstGeom>
        </p:spPr>
        <p:txBody>
          <a:bodyPr lIns="87746" tIns="43873" rIns="87746" bIns="43873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王安石变法</a:t>
            </a:r>
            <a:endParaRPr lang="en-US" altLang="zh-CN" sz="2000" b="1" dirty="0" smtClean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 smtClean="0"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sz="2000" b="1" dirty="0" smtClean="0">
                <a:latin typeface="微软雅黑" pitchFamily="34" charset="-122"/>
                <a:ea typeface="微软雅黑" pitchFamily="34" charset="-122"/>
              </a:rPr>
              <a:t>辽宋夏金的民族关系</a:t>
            </a:r>
            <a:endParaRPr lang="en-US" altLang="zh-CN" sz="20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707894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55" y="1233567"/>
            <a:ext cx="780748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 l="1389" t="4527" r="11805" b="-631"/>
          <a:stretch>
            <a:fillRect/>
          </a:stretch>
        </p:blipFill>
        <p:spPr bwMode="auto">
          <a:xfrm>
            <a:off x="1000100" y="1660916"/>
            <a:ext cx="750099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矩形 5"/>
          <p:cNvSpPr/>
          <p:nvPr/>
        </p:nvSpPr>
        <p:spPr>
          <a:xfrm>
            <a:off x="0" y="0"/>
            <a:ext cx="4720116" cy="457935"/>
          </a:xfrm>
          <a:prstGeom prst="rect">
            <a:avLst/>
          </a:prstGeom>
        </p:spPr>
        <p:txBody>
          <a:bodyPr wrap="none" lIns="87746" tIns="43873" rIns="87746" bIns="43873">
            <a:spAutoFit/>
          </a:bodyPr>
          <a:lstStyle/>
          <a:p>
            <a:r>
              <a:rPr lang="zh-CN" altLang="en-US" sz="2300" dirty="0" smtClean="0">
                <a:latin typeface="+mn-ea"/>
              </a:rPr>
              <a:t>选修改革第</a:t>
            </a:r>
            <a:r>
              <a:rPr lang="en-US" altLang="zh-CN" sz="2300" dirty="0" smtClean="0">
                <a:latin typeface="+mn-ea"/>
              </a:rPr>
              <a:t>《6</a:t>
            </a:r>
            <a:r>
              <a:rPr lang="zh-CN" altLang="en-US" sz="2300" dirty="0" smtClean="0">
                <a:latin typeface="+mn-ea"/>
              </a:rPr>
              <a:t>课王安石变法</a:t>
            </a:r>
            <a:r>
              <a:rPr lang="en-US" altLang="zh-CN" sz="2300" dirty="0" smtClean="0">
                <a:latin typeface="+mn-ea"/>
              </a:rPr>
              <a:t>》P39</a:t>
            </a:r>
            <a:endParaRPr lang="zh-CN" altLang="en-US" sz="2300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0" y="365269"/>
            <a:ext cx="9144000" cy="484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46" tIns="43873" rIns="87746" bIns="43873" numCol="1" anchor="ctr" anchorCtr="0" compatLnSpc="1">
            <a:prstTxWarp prst="textNoShape">
              <a:avLst/>
            </a:prstTxWarp>
            <a:spAutoFit/>
          </a:bodyPr>
          <a:lstStyle/>
          <a:p>
            <a:pPr indent="127963" defTabSz="877458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00" dirty="0" smtClean="0">
                <a:solidFill>
                  <a:schemeClr val="bg1"/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</a:t>
            </a:r>
            <a:endParaRPr lang="zh-CN" altLang="en-US" sz="2300" dirty="0" smtClean="0">
              <a:solidFill>
                <a:schemeClr val="bg1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indent="127963" defTabSz="8774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300" dirty="0" smtClean="0">
                <a:solidFill>
                  <a:schemeClr val="bg1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  </a:t>
            </a:r>
            <a:r>
              <a:rPr lang="zh-CN" altLang="en-US" sz="2000" dirty="0" smtClean="0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中国古代有功臣配享制度，即一个皇帝逝去后，要在已故臣僚中选取功勋卓著的大臣陪祀其庙庭。功臣配享皇帝，是朝廷对该大臣的最高评价。北宋神宗时，王安石“变风俗，立法度”，主导了政治、经济、文化等方面的改革。哲宗绍圣初年，诏“王安石配享神宗皇帝庙庭”。南宋建炎初，有人提出“自绍圣以来，学术政事败坏残酷，致祸社稷，其源实出于安石”。于是，“罢安石配飨神宗庙庭”。</a:t>
            </a:r>
            <a:endParaRPr lang="zh-CN" altLang="en-US" sz="2000" dirty="0" smtClean="0">
              <a:latin typeface="华文楷体" pitchFamily="2" charset="-122"/>
              <a:ea typeface="华文楷体" pitchFamily="2" charset="-122"/>
              <a:cs typeface="宋体" pitchFamily="2" charset="-122"/>
            </a:endParaRPr>
          </a:p>
          <a:p>
            <a:pPr indent="127963" defTabSz="8774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latin typeface="Calibri" pitchFamily="34" charset="0"/>
                <a:ea typeface="楷体_GB2312" charset="-122"/>
                <a:cs typeface="Times New Roman" pitchFamily="18" charset="0"/>
              </a:rPr>
              <a:t>                                               </a:t>
            </a: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——</a:t>
            </a:r>
            <a:r>
              <a:rPr lang="zh-CN" altLang="en-US" sz="20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摘编自白寿彝总主编</a:t>
            </a:r>
            <a:r>
              <a:rPr lang="en-US" altLang="zh-CN" sz="20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《</a:t>
            </a:r>
            <a:r>
              <a:rPr lang="zh-CN" altLang="en-US" sz="20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中国通史</a:t>
            </a:r>
            <a:r>
              <a:rPr lang="en-US" altLang="zh-CN" sz="20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》</a:t>
            </a:r>
            <a:endParaRPr lang="en-US" altLang="zh-CN" sz="2000" dirty="0" smtClean="0"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indent="127963" defTabSz="8774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 </a:t>
            </a:r>
            <a:r>
              <a:rPr lang="en-US" altLang="zh-CN" sz="2000" dirty="0" smtClean="0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《</a:t>
            </a:r>
            <a:r>
              <a:rPr lang="zh-CN" altLang="en-US" sz="2000" dirty="0" smtClean="0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宋史</a:t>
            </a:r>
            <a:r>
              <a:rPr lang="en-US" altLang="zh-CN" sz="2000" dirty="0" smtClean="0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》</a:t>
            </a:r>
            <a:r>
              <a:rPr lang="zh-CN" altLang="en-US" sz="2000" dirty="0" smtClean="0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记熙丰（宋神宗年号熙宁、元丰）事实者，成于南渡以后史官之手，而元人因而袭之，皆反对党之言，不可征信。今于其污蔑荆公（王安石）处，皆一一详辩之</a:t>
            </a:r>
            <a:r>
              <a:rPr lang="en-US" altLang="zh-CN" sz="2000" dirty="0" smtClean="0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……</a:t>
            </a:r>
            <a:r>
              <a:rPr lang="zh-CN" altLang="en-US" sz="2000" dirty="0" smtClean="0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荆公不仅为中国大政治家，亦为中国大文学家。</a:t>
            </a:r>
            <a:endParaRPr lang="zh-CN" altLang="en-US" sz="2000" dirty="0" smtClean="0">
              <a:latin typeface="华文楷体" pitchFamily="2" charset="-122"/>
              <a:ea typeface="华文楷体" pitchFamily="2" charset="-122"/>
              <a:cs typeface="宋体" pitchFamily="2" charset="-122"/>
            </a:endParaRPr>
          </a:p>
          <a:p>
            <a:pPr indent="127963" defTabSz="8774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latin typeface="Calibri" pitchFamily="34" charset="0"/>
                <a:ea typeface="楷体_GB2312" charset="-122"/>
                <a:cs typeface="Times New Roman" pitchFamily="18" charset="0"/>
              </a:rPr>
              <a:t>                                        </a:t>
            </a:r>
            <a:r>
              <a:rPr lang="en-US" altLang="zh-CN" sz="2000" b="1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——</a:t>
            </a:r>
            <a:r>
              <a:rPr lang="zh-CN" altLang="en-US" sz="20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摘自梁启超</a:t>
            </a:r>
            <a:r>
              <a:rPr lang="en-US" altLang="zh-CN" sz="20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《</a:t>
            </a:r>
            <a:r>
              <a:rPr lang="zh-CN" altLang="en-US" sz="20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王荆公</a:t>
            </a:r>
            <a:r>
              <a:rPr lang="en-US" altLang="zh-CN" sz="20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》</a:t>
            </a:r>
            <a:r>
              <a:rPr lang="zh-CN" altLang="en-US" sz="20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（</a:t>
            </a:r>
            <a:r>
              <a:rPr lang="en-US" altLang="zh-CN" sz="20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1908</a:t>
            </a:r>
            <a:r>
              <a:rPr lang="zh-CN" altLang="en-US" sz="20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年）</a:t>
            </a:r>
            <a:endParaRPr lang="zh-CN" altLang="en-US" sz="2000" dirty="0" smtClean="0"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indent="127963" defTabSz="8774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latin typeface="+mn-ea"/>
                <a:cs typeface="Times New Roman" pitchFamily="18" charset="0"/>
              </a:rPr>
              <a:t>1.</a:t>
            </a:r>
            <a:r>
              <a:rPr lang="zh-CN" altLang="en-US" sz="2000" dirty="0" smtClean="0">
                <a:latin typeface="+mn-ea"/>
                <a:cs typeface="Times New Roman" pitchFamily="18" charset="0"/>
              </a:rPr>
              <a:t>两宋对王安石的评价及其主要理由。</a:t>
            </a:r>
            <a:endParaRPr lang="en-US" altLang="zh-CN" sz="2000" dirty="0" smtClean="0">
              <a:latin typeface="+mn-ea"/>
              <a:cs typeface="Times New Roman" pitchFamily="18" charset="0"/>
            </a:endParaRPr>
          </a:p>
          <a:p>
            <a:pPr indent="1279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latin typeface="+mn-ea"/>
              </a:rPr>
              <a:t>2.</a:t>
            </a:r>
            <a:r>
              <a:rPr lang="zh-CN" altLang="en-US" sz="2000" dirty="0" smtClean="0">
                <a:latin typeface="+mn-ea"/>
              </a:rPr>
              <a:t>梁启超重新评价王安石的目的及采用的方法。</a:t>
            </a:r>
          </a:p>
          <a:p>
            <a:pPr indent="127963" defTabSz="877458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300" dirty="0" smtClean="0">
              <a:solidFill>
                <a:schemeClr val="bg1"/>
              </a:solidFill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9" y="214296"/>
            <a:ext cx="5214974" cy="519490"/>
          </a:xfrm>
          <a:prstGeom prst="rect">
            <a:avLst/>
          </a:prstGeom>
          <a:noFill/>
        </p:spPr>
        <p:txBody>
          <a:bodyPr wrap="square" lIns="87746" tIns="43873" rIns="87746" bIns="43873" rtlCol="0">
            <a:spAutoFit/>
          </a:bodyPr>
          <a:lstStyle/>
          <a:p>
            <a:r>
              <a:rPr lang="zh-CN" altLang="en-US" sz="2700" dirty="0" smtClean="0">
                <a:latin typeface="+mj-ea"/>
                <a:ea typeface="+mj-ea"/>
              </a:rPr>
              <a:t>王安石人物评价</a:t>
            </a:r>
            <a:r>
              <a:rPr lang="zh-CN" altLang="en-US" sz="2700" dirty="0" smtClean="0">
                <a:latin typeface="楷体" pitchFamily="49" charset="-122"/>
                <a:ea typeface="楷体" pitchFamily="49" charset="-122"/>
              </a:rPr>
              <a:t>（</a:t>
            </a:r>
            <a:r>
              <a:rPr lang="en-US" sz="2700" dirty="0" smtClean="0">
                <a:latin typeface="楷体" pitchFamily="49" charset="-122"/>
                <a:ea typeface="楷体" pitchFamily="49" charset="-122"/>
              </a:rPr>
              <a:t>2013</a:t>
            </a:r>
            <a:r>
              <a:rPr lang="zh-CN" altLang="en-US" sz="2700" dirty="0" smtClean="0">
                <a:latin typeface="楷体" pitchFamily="49" charset="-122"/>
                <a:ea typeface="楷体" pitchFamily="49" charset="-122"/>
              </a:rPr>
              <a:t>课标卷</a:t>
            </a:r>
            <a:r>
              <a:rPr lang="en-US" sz="2700" dirty="0" smtClean="0">
                <a:latin typeface="楷体" pitchFamily="49" charset="-122"/>
                <a:ea typeface="楷体" pitchFamily="49" charset="-122"/>
              </a:rPr>
              <a:t>2</a:t>
            </a:r>
            <a:r>
              <a:rPr lang="zh-CN" altLang="en-US" sz="2700" dirty="0" smtClean="0">
                <a:latin typeface="楷体" pitchFamily="49" charset="-122"/>
                <a:ea typeface="楷体" pitchFamily="49" charset="-122"/>
              </a:rPr>
              <a:t>）</a:t>
            </a:r>
            <a:endParaRPr lang="zh-CN" altLang="en-US" sz="2700" b="1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1322017"/>
            <a:ext cx="9144000" cy="224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46" tIns="43873" rIns="87746" bIns="43873" numCol="1" anchor="ctr" anchorCtr="0" compatLnSpc="1">
            <a:prstTxWarp prst="textNoShape">
              <a:avLst/>
            </a:prstTxWarp>
            <a:spAutoFit/>
          </a:bodyPr>
          <a:lstStyle/>
          <a:p>
            <a:pPr defTabSz="877458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（</a:t>
            </a:r>
            <a:r>
              <a:rPr lang="en-US" altLang="zh-CN" sz="28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1</a:t>
            </a:r>
            <a:r>
              <a:rPr lang="zh-CN" altLang="en-US" sz="28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）北宋褒扬王安石，认为王安石变法对朝廷有功；南宋贬斥王安石，认为北宋灭亡根源于王安石变法。（</a:t>
            </a:r>
            <a:r>
              <a:rPr lang="en-US" altLang="zh-CN" sz="28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6</a:t>
            </a:r>
            <a:r>
              <a:rPr lang="zh-CN" altLang="en-US" sz="28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分）</a:t>
            </a:r>
            <a:endParaRPr lang="zh-CN" altLang="en-US" sz="2800" dirty="0" smtClean="0"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defTabSz="8774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（</a:t>
            </a:r>
            <a:r>
              <a:rPr lang="en-US" altLang="zh-CN" sz="28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2</a:t>
            </a:r>
            <a:r>
              <a:rPr lang="zh-CN" altLang="en-US" sz="28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）目的：弘扬历史上的改革精神；推进改革，挽救民族危亡。（</a:t>
            </a:r>
            <a:r>
              <a:rPr lang="en-US" altLang="zh-CN" sz="28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4</a:t>
            </a:r>
            <a:r>
              <a:rPr lang="zh-CN" altLang="en-US" sz="28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分）方法：重视历史记录者的态度；考订历史材料的真伪。（</a:t>
            </a:r>
            <a:r>
              <a:rPr lang="en-US" altLang="zh-CN" sz="28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5</a:t>
            </a:r>
            <a:r>
              <a:rPr lang="zh-CN" altLang="en-US" sz="28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分）</a:t>
            </a:r>
            <a:endParaRPr lang="zh-CN" altLang="en-US" sz="2800" dirty="0" smtClean="0"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4282" y="696503"/>
            <a:ext cx="8215370" cy="4089698"/>
          </a:xfrm>
          <a:prstGeom prst="rect">
            <a:avLst/>
          </a:prstGeom>
        </p:spPr>
        <p:txBody>
          <a:bodyPr wrap="square" lIns="87746" tIns="43873" rIns="87746" bIns="43873">
            <a:spAutoFit/>
          </a:bodyPr>
          <a:lstStyle/>
          <a:p>
            <a:r>
              <a:rPr lang="en-US" altLang="zh-CN" sz="2000" dirty="0" smtClean="0">
                <a:latin typeface="+mn-ea"/>
              </a:rPr>
              <a:t>【2017</a:t>
            </a:r>
            <a:r>
              <a:rPr lang="zh-CN" altLang="en-US" sz="2000" dirty="0" smtClean="0">
                <a:latin typeface="+mn-ea"/>
              </a:rPr>
              <a:t>朝阳高三期中</a:t>
            </a:r>
            <a:r>
              <a:rPr lang="en-US" altLang="zh-CN" sz="2000" dirty="0" smtClean="0">
                <a:latin typeface="+mn-ea"/>
              </a:rPr>
              <a:t>】</a:t>
            </a:r>
            <a:r>
              <a:rPr lang="zh-CN" altLang="zh-CN" sz="2000" dirty="0" smtClean="0">
                <a:latin typeface="+mn-ea"/>
              </a:rPr>
              <a:t>南宋至晚清近</a:t>
            </a:r>
            <a:r>
              <a:rPr lang="en-US" altLang="zh-CN" sz="2000" dirty="0" smtClean="0">
                <a:latin typeface="+mn-ea"/>
              </a:rPr>
              <a:t>800</a:t>
            </a:r>
            <a:r>
              <a:rPr lang="zh-CN" altLang="zh-CN" sz="2000" dirty="0" smtClean="0">
                <a:latin typeface="+mn-ea"/>
              </a:rPr>
              <a:t>年间对王安石及其变法的评议以否定为主。</a:t>
            </a:r>
          </a:p>
          <a:p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    </a:t>
            </a:r>
          </a:p>
          <a:p>
            <a:r>
              <a:rPr lang="zh-CN" altLang="zh-CN" sz="2000" dirty="0" smtClean="0">
                <a:latin typeface="楷体" pitchFamily="49" charset="-122"/>
                <a:ea typeface="楷体" pitchFamily="49" charset="-122"/>
              </a:rPr>
              <a:t>一是北宋朝廷南渡以后，宋高宗命重修《（宋）神宗实录》，“唯是直书安石之罪”，后人评“公（王安石）之受秽且蔓延于千万世，尤莫甚于此书”；</a:t>
            </a:r>
          </a:p>
          <a:p>
            <a:r>
              <a:rPr lang="en-US" altLang="zh-CN" sz="2000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zh-CN" sz="2000" dirty="0" smtClean="0">
                <a:latin typeface="楷体" pitchFamily="49" charset="-122"/>
                <a:ea typeface="楷体" pitchFamily="49" charset="-122"/>
              </a:rPr>
              <a:t>二是宋理宗在淳祜元年（</a:t>
            </a:r>
            <a:r>
              <a:rPr lang="en-US" altLang="zh-CN" sz="2000" dirty="0" smtClean="0">
                <a:latin typeface="楷体" pitchFamily="49" charset="-122"/>
                <a:ea typeface="楷体" pitchFamily="49" charset="-122"/>
              </a:rPr>
              <a:t>1241</a:t>
            </a:r>
            <a:r>
              <a:rPr lang="zh-CN" altLang="zh-CN" sz="2000" dirty="0" smtClean="0">
                <a:latin typeface="楷体" pitchFamily="49" charset="-122"/>
                <a:ea typeface="楷体" pitchFamily="49" charset="-122"/>
              </a:rPr>
              <a:t>年）下诏，以周濂溪、二程、张载、朱熹五人从祀孔庙，“王安石谓天变不足畏、祖宗不足法、人言不足恤，此三语最为万世之罪人，岂宜从祀孔子庙庭，合与削去，于正人心。”</a:t>
            </a:r>
            <a:endParaRPr lang="en-US" altLang="zh-CN" sz="2000" dirty="0" smtClean="0">
              <a:latin typeface="楷体" pitchFamily="49" charset="-122"/>
              <a:ea typeface="楷体" pitchFamily="49" charset="-122"/>
            </a:endParaRPr>
          </a:p>
          <a:p>
            <a:endParaRPr lang="en-US" altLang="zh-CN" sz="2000" dirty="0" smtClean="0">
              <a:latin typeface="+mn-ea"/>
            </a:endParaRPr>
          </a:p>
          <a:p>
            <a:r>
              <a:rPr lang="en-US" altLang="zh-CN" sz="2000" dirty="0" smtClean="0">
                <a:latin typeface="+mn-ea"/>
              </a:rPr>
              <a:t>2</a:t>
            </a:r>
            <a:r>
              <a:rPr lang="zh-CN" altLang="en-US" sz="2000" dirty="0" smtClean="0">
                <a:latin typeface="+mn-ea"/>
              </a:rPr>
              <a:t>）</a:t>
            </a:r>
            <a:r>
              <a:rPr lang="en-US" altLang="zh-CN" sz="2000" dirty="0" smtClean="0">
                <a:latin typeface="+mn-ea"/>
              </a:rPr>
              <a:t>.</a:t>
            </a:r>
            <a:r>
              <a:rPr lang="zh-CN" altLang="en-US" sz="2000" dirty="0" smtClean="0">
                <a:latin typeface="+mn-ea"/>
              </a:rPr>
              <a:t>依据材料和所学知识，分析对王安石变法的评议以否定为主的原因。</a:t>
            </a:r>
            <a:endParaRPr lang="en-US" altLang="zh-CN" sz="2000" dirty="0" smtClean="0">
              <a:latin typeface="+mn-ea"/>
            </a:endParaRPr>
          </a:p>
          <a:p>
            <a:endParaRPr lang="zh-CN" altLang="zh-CN" sz="2000" dirty="0" smtClean="0">
              <a:latin typeface="+mn-ea"/>
            </a:endParaRPr>
          </a:p>
          <a:p>
            <a:r>
              <a:rPr lang="en-US" altLang="zh-CN" sz="2000" dirty="0" smtClean="0">
                <a:latin typeface="楷体" pitchFamily="49" charset="-122"/>
                <a:ea typeface="楷体" pitchFamily="49" charset="-122"/>
              </a:rPr>
              <a:t>  </a:t>
            </a:r>
            <a:r>
              <a:rPr lang="zh-CN" altLang="zh-CN" sz="2000" dirty="0" smtClean="0">
                <a:latin typeface="楷体" pitchFamily="49" charset="-122"/>
                <a:ea typeface="楷体" pitchFamily="49" charset="-122"/>
              </a:rPr>
              <a:t> </a:t>
            </a:r>
            <a:endParaRPr lang="zh-CN" altLang="en-US" sz="20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4657" y="0"/>
            <a:ext cx="3408860" cy="519490"/>
          </a:xfrm>
          <a:prstGeom prst="rect">
            <a:avLst/>
          </a:prstGeom>
        </p:spPr>
        <p:txBody>
          <a:bodyPr wrap="none" lIns="87746" tIns="43873" rIns="87746" bIns="43873">
            <a:spAutoFit/>
          </a:bodyPr>
          <a:lstStyle/>
          <a:p>
            <a:r>
              <a:rPr lang="zh-CN" altLang="en-US" sz="2800" dirty="0" smtClean="0">
                <a:latin typeface="+mj-ea"/>
                <a:ea typeface="+mj-ea"/>
              </a:rPr>
              <a:t>王安石及其变法评价</a:t>
            </a:r>
            <a:endParaRPr lang="zh-CN" altLang="en-US" sz="28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73255" y="1010652"/>
            <a:ext cx="8786842" cy="252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46" tIns="43873" rIns="87746" bIns="43873" numCol="1" anchor="ctr" anchorCtr="0" compatLnSpc="1">
            <a:prstTxWarp prst="textNoShape">
              <a:avLst/>
            </a:prstTxWarp>
            <a:spAutoFit/>
          </a:bodyPr>
          <a:lstStyle/>
          <a:p>
            <a:pPr defTabSz="877458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00" dirty="0" smtClean="0">
                <a:latin typeface="Calibri" pitchFamily="34" charset="0"/>
                <a:ea typeface="宋体" pitchFamily="2" charset="-122"/>
                <a:cs typeface="Times New Roman" pitchFamily="18" charset="0"/>
              </a:rPr>
              <a:t> </a:t>
            </a:r>
            <a:endParaRPr lang="zh-CN" altLang="en-US" sz="2300" dirty="0" smtClean="0">
              <a:latin typeface="Arial" pitchFamily="34" charset="0"/>
              <a:ea typeface="宋体" pitchFamily="2" charset="-122"/>
              <a:cs typeface="宋体" pitchFamily="2" charset="-122"/>
            </a:endParaRPr>
          </a:p>
          <a:p>
            <a:pPr defTabSz="8774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+mn-ea"/>
                <a:cs typeface="Times New Roman" pitchFamily="18" charset="0"/>
              </a:rPr>
              <a:t>1.</a:t>
            </a:r>
            <a:r>
              <a:rPr lang="zh-CN" altLang="en-US" sz="2800" dirty="0" smtClean="0">
                <a:latin typeface="+mn-ea"/>
                <a:cs typeface="Times New Roman" pitchFamily="18" charset="0"/>
              </a:rPr>
              <a:t>变法实施过程中存在的问题；南宋统治者将北宋灭亡的原因归结于王安石变法；</a:t>
            </a:r>
            <a:endParaRPr lang="zh-CN" altLang="en-US" sz="2800" dirty="0" smtClean="0">
              <a:latin typeface="+mn-ea"/>
              <a:cs typeface="宋体" pitchFamily="2" charset="-122"/>
            </a:endParaRPr>
          </a:p>
          <a:p>
            <a:pPr defTabSz="8774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+mn-ea"/>
                <a:cs typeface="Times New Roman" pitchFamily="18" charset="0"/>
              </a:rPr>
              <a:t>2.</a:t>
            </a:r>
            <a:r>
              <a:rPr lang="zh-CN" altLang="en-US" sz="2800" dirty="0" smtClean="0">
                <a:latin typeface="+mn-ea"/>
                <a:cs typeface="Times New Roman" pitchFamily="18" charset="0"/>
              </a:rPr>
              <a:t>南宋后程朱理学逐渐成为官方哲学，王安石“三不足”的精神与理学冲突。</a:t>
            </a:r>
            <a:endParaRPr lang="zh-CN" altLang="en-US" sz="2800" dirty="0" smtClean="0">
              <a:latin typeface="+mn-ea"/>
              <a:cs typeface="宋体" pitchFamily="2" charset="-122"/>
            </a:endParaRPr>
          </a:p>
          <a:p>
            <a:pPr defTabSz="877458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300" dirty="0" smtClean="0"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156" y="924951"/>
            <a:ext cx="8358246" cy="1996818"/>
          </a:xfrm>
          <a:prstGeom prst="rect">
            <a:avLst/>
          </a:prstGeom>
          <a:noFill/>
        </p:spPr>
        <p:txBody>
          <a:bodyPr wrap="square" lIns="87746" tIns="43873" rIns="87746" bIns="43873" rtlCol="0">
            <a:spAutoFit/>
          </a:bodyPr>
          <a:lstStyle/>
          <a:p>
            <a:r>
              <a:rPr lang="zh-CN" altLang="en-US" sz="2700" dirty="0" smtClean="0">
                <a:latin typeface="+mn-ea"/>
              </a:rPr>
              <a:t> </a:t>
            </a:r>
            <a:r>
              <a:rPr lang="en-US" altLang="zh-CN" sz="2400" dirty="0" smtClean="0">
                <a:latin typeface="+mn-ea"/>
              </a:rPr>
              <a:t>【</a:t>
            </a:r>
            <a:r>
              <a:rPr lang="zh-CN" altLang="en-US" sz="2400" dirty="0" smtClean="0">
                <a:latin typeface="+mn-ea"/>
              </a:rPr>
              <a:t>新课标</a:t>
            </a:r>
            <a:r>
              <a:rPr lang="en-US" altLang="zh-CN" sz="2400" dirty="0" smtClean="0">
                <a:latin typeface="+mn-ea"/>
              </a:rPr>
              <a:t>】</a:t>
            </a:r>
            <a:endParaRPr lang="zh-CN" altLang="en-US" sz="2400" dirty="0" smtClean="0">
              <a:latin typeface="+mn-ea"/>
            </a:endParaRPr>
          </a:p>
          <a:p>
            <a:r>
              <a:rPr lang="zh-CN" altLang="en-US" sz="2400" dirty="0" smtClean="0">
                <a:latin typeface="+mn-ea"/>
              </a:rPr>
              <a:t>1.</a:t>
            </a:r>
            <a:r>
              <a:rPr lang="en-US" altLang="zh-CN" sz="2400" dirty="0" smtClean="0">
                <a:latin typeface="+mn-ea"/>
              </a:rPr>
              <a:t>5</a:t>
            </a:r>
            <a:r>
              <a:rPr lang="zh-CN" altLang="en-US" sz="2400" dirty="0" smtClean="0">
                <a:latin typeface="+mn-ea"/>
              </a:rPr>
              <a:t> 辽宋夏金多民族政权并立与元朝的统一</a:t>
            </a:r>
          </a:p>
          <a:p>
            <a:r>
              <a:rPr lang="en-US" altLang="zh-CN" sz="2300" dirty="0" smtClean="0">
                <a:latin typeface="楷体" pitchFamily="49" charset="-122"/>
                <a:ea typeface="楷体" pitchFamily="49" charset="-122"/>
              </a:rPr>
              <a:t>   </a:t>
            </a:r>
            <a:r>
              <a:rPr lang="zh-CN" altLang="en-US" sz="2000" dirty="0" smtClean="0">
                <a:latin typeface="楷体" pitchFamily="49" charset="-122"/>
                <a:ea typeface="楷体" pitchFamily="49" charset="-122"/>
              </a:rPr>
              <a:t>通过了解辽夏金诸政权的建立、发展和相关制度建设，认识北方少数民族在统一多民族封建国家发展中的重要作用。 </a:t>
            </a:r>
            <a:endParaRPr lang="zh-CN" altLang="en-US" sz="2000" b="1" u="sng" dirty="0" smtClean="0">
              <a:latin typeface="楷体" pitchFamily="49" charset="-122"/>
              <a:ea typeface="楷体" pitchFamily="49" charset="-122"/>
            </a:endParaRPr>
          </a:p>
          <a:p>
            <a:endParaRPr lang="zh-CN" altLang="en-US" sz="27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593" y="2953867"/>
            <a:ext cx="8286808" cy="1365876"/>
          </a:xfrm>
          <a:prstGeom prst="rect">
            <a:avLst/>
          </a:prstGeom>
          <a:solidFill>
            <a:schemeClr val="bg1"/>
          </a:solidFill>
        </p:spPr>
        <p:txBody>
          <a:bodyPr wrap="square" lIns="87746" tIns="43873" rIns="87746" bIns="43873" rtlCol="0">
            <a:spAutoFit/>
          </a:bodyPr>
          <a:lstStyle/>
          <a:p>
            <a:r>
              <a:rPr lang="zh-CN" altLang="en-US" sz="2300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2000" dirty="0" smtClean="0">
                <a:latin typeface="楷体" pitchFamily="49" charset="-122"/>
                <a:ea typeface="楷体" pitchFamily="49" charset="-122"/>
              </a:rPr>
              <a:t>北方少数民族政权的历史也是贯穿整个中国古代史的一条重要线索，这段历史的重要性在于，这些政权导致了中国政治中心在北方，政治中心与经济中心的分离改变了统一王朝之下的南北格局，由此开创了中央王朝与蒙古、中亚、西藏等地区关系的新局面。</a:t>
            </a:r>
            <a:endParaRPr lang="zh-CN" altLang="en-US" sz="2000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14296"/>
            <a:ext cx="8643998" cy="582584"/>
          </a:xfrm>
          <a:prstGeom prst="rect">
            <a:avLst/>
          </a:prstGeom>
          <a:noFill/>
        </p:spPr>
        <p:txBody>
          <a:bodyPr wrap="square" lIns="87746" tIns="43873" rIns="87746" bIns="43873" rtlCol="0">
            <a:spAutoFit/>
          </a:bodyPr>
          <a:lstStyle/>
          <a:p>
            <a:pPr>
              <a:lnSpc>
                <a:spcPct val="115000"/>
              </a:lnSpc>
            </a:pPr>
            <a:r>
              <a:rPr lang="zh-CN" altLang="en-US" sz="3200" b="1" dirty="0" smtClean="0">
                <a:latin typeface="+mj-ea"/>
                <a:ea typeface="+mj-ea"/>
              </a:rPr>
              <a:t>四、辽宋夏金的民族关系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-202131"/>
            <a:ext cx="83820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7746" tIns="43873" rIns="87746" bIns="43873" anchor="ctr"/>
          <a:lstStyle/>
          <a:p>
            <a:pPr algn="ctr"/>
            <a:r>
              <a:rPr lang="en-US" altLang="zh-CN" sz="3100" b="1" dirty="0" smtClean="0">
                <a:solidFill>
                  <a:schemeClr val="bg1"/>
                </a:solidFill>
                <a:latin typeface="宋体" pitchFamily="2" charset="-122"/>
              </a:rPr>
              <a:t> </a:t>
            </a:r>
            <a:r>
              <a:rPr lang="zh-CN" altLang="en-US" sz="3500" b="1" dirty="0" smtClean="0">
                <a:latin typeface="+mn-ea"/>
              </a:rPr>
              <a:t>辽</a:t>
            </a:r>
            <a:r>
              <a:rPr lang="zh-CN" altLang="en-US" sz="3500" b="1" dirty="0">
                <a:latin typeface="+mn-ea"/>
              </a:rPr>
              <a:t>宋夏</a:t>
            </a:r>
            <a:r>
              <a:rPr lang="zh-CN" altLang="en-US" sz="3500" b="1" dirty="0" smtClean="0">
                <a:latin typeface="+mn-ea"/>
              </a:rPr>
              <a:t>金</a:t>
            </a:r>
            <a:r>
              <a:rPr lang="en-US" altLang="zh-CN" sz="3100" b="1" dirty="0" smtClean="0">
                <a:latin typeface="+mn-ea"/>
              </a:rPr>
              <a:t> </a:t>
            </a:r>
            <a:endParaRPr lang="zh-CN" altLang="en-US" sz="3100" b="1" dirty="0">
              <a:latin typeface="+mn-ea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0" y="3744492"/>
            <a:ext cx="9144000" cy="95370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zh-CN" altLang="en-US" sz="2700" b="1" dirty="0" smtClean="0">
                <a:latin typeface="+mn-ea"/>
              </a:rPr>
              <a:t>辽：</a:t>
            </a:r>
            <a:r>
              <a:rPr lang="en-US" altLang="zh-CN" sz="2700" b="1" dirty="0" smtClean="0">
                <a:latin typeface="+mn-ea"/>
              </a:rPr>
              <a:t>907</a:t>
            </a:r>
            <a:r>
              <a:rPr lang="zh-CN" altLang="en-US" sz="2700" b="1" dirty="0" smtClean="0">
                <a:latin typeface="+mn-ea"/>
              </a:rPr>
              <a:t>年</a:t>
            </a:r>
            <a:r>
              <a:rPr lang="en-US" altLang="zh-CN" sz="2700" b="1" dirty="0" smtClean="0">
                <a:latin typeface="+mn-ea"/>
              </a:rPr>
              <a:t>—1125</a:t>
            </a:r>
            <a:r>
              <a:rPr lang="zh-CN" altLang="en-US" sz="2700" b="1" dirty="0" smtClean="0">
                <a:latin typeface="+mn-ea"/>
              </a:rPr>
              <a:t>年；都城：上京（内蒙赤峰）</a:t>
            </a:r>
          </a:p>
          <a:p>
            <a:pPr>
              <a:lnSpc>
                <a:spcPct val="90000"/>
              </a:lnSpc>
            </a:pPr>
            <a:r>
              <a:rPr lang="zh-CN" altLang="en-US" sz="2700" b="1" dirty="0" smtClean="0">
                <a:latin typeface="+mn-ea"/>
              </a:rPr>
              <a:t>夏：</a:t>
            </a:r>
            <a:r>
              <a:rPr lang="en-US" altLang="zh-CN" sz="2700" b="1" dirty="0" smtClean="0">
                <a:latin typeface="+mn-ea"/>
              </a:rPr>
              <a:t>1038</a:t>
            </a:r>
            <a:r>
              <a:rPr lang="zh-CN" altLang="en-US" sz="2700" b="1" dirty="0" smtClean="0">
                <a:latin typeface="+mn-ea"/>
              </a:rPr>
              <a:t>年</a:t>
            </a:r>
            <a:r>
              <a:rPr lang="en-US" altLang="zh-CN" sz="2700" b="1" dirty="0" smtClean="0">
                <a:latin typeface="+mn-ea"/>
              </a:rPr>
              <a:t>—1227</a:t>
            </a:r>
            <a:r>
              <a:rPr lang="zh-CN" altLang="en-US" sz="2700" b="1" dirty="0" smtClean="0">
                <a:latin typeface="+mn-ea"/>
              </a:rPr>
              <a:t>年；都城：兴庆（银川）</a:t>
            </a:r>
            <a:endParaRPr lang="en-US" altLang="zh-CN" sz="2700" b="1" dirty="0" smtClean="0">
              <a:latin typeface="+mn-ea"/>
            </a:endParaRPr>
          </a:p>
          <a:p>
            <a:pPr>
              <a:lnSpc>
                <a:spcPct val="90000"/>
              </a:lnSpc>
            </a:pPr>
            <a:r>
              <a:rPr lang="zh-CN" altLang="en-US" sz="2700" b="1" dirty="0" smtClean="0">
                <a:latin typeface="+mn-ea"/>
              </a:rPr>
              <a:t>金：</a:t>
            </a:r>
            <a:r>
              <a:rPr lang="en-US" altLang="zh-CN" sz="2700" b="1" dirty="0" smtClean="0">
                <a:latin typeface="+mn-ea"/>
              </a:rPr>
              <a:t>1115</a:t>
            </a:r>
            <a:r>
              <a:rPr lang="zh-CN" altLang="en-US" sz="2700" b="1" dirty="0" smtClean="0">
                <a:latin typeface="+mn-ea"/>
              </a:rPr>
              <a:t>年－</a:t>
            </a:r>
            <a:r>
              <a:rPr lang="en-US" altLang="zh-CN" sz="2700" b="1" dirty="0" smtClean="0">
                <a:latin typeface="+mn-ea"/>
              </a:rPr>
              <a:t>1234</a:t>
            </a:r>
            <a:r>
              <a:rPr lang="zh-CN" altLang="en-US" sz="2700" b="1" dirty="0" smtClean="0">
                <a:latin typeface="+mn-ea"/>
              </a:rPr>
              <a:t>年；都城：（上京、中都、汴京）</a:t>
            </a:r>
          </a:p>
          <a:p>
            <a:pPr>
              <a:lnSpc>
                <a:spcPct val="90000"/>
              </a:lnSpc>
            </a:pPr>
            <a:endParaRPr lang="en-US" altLang="zh-CN" sz="2700" b="1" dirty="0" smtClean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24188" y="830922"/>
            <a:ext cx="3943610" cy="2749845"/>
          </a:xfrm>
          <a:prstGeom prst="rect">
            <a:avLst/>
          </a:prstGeom>
          <a:noFill/>
          <a:ln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71" y="821296"/>
            <a:ext cx="4483454" cy="273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3659"/>
            <a:ext cx="8786842" cy="107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75230"/>
            <a:ext cx="878684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61646" y="211756"/>
            <a:ext cx="4857784" cy="457935"/>
          </a:xfrm>
          <a:prstGeom prst="rect">
            <a:avLst/>
          </a:prstGeom>
          <a:noFill/>
        </p:spPr>
        <p:txBody>
          <a:bodyPr wrap="square" lIns="87746" tIns="43873" rIns="87746" bIns="43873" rtlCol="0">
            <a:spAutoFit/>
          </a:bodyPr>
          <a:lstStyle/>
          <a:p>
            <a:r>
              <a:rPr lang="zh-CN" altLang="en-US" sz="2400" dirty="0" smtClean="0">
                <a:latin typeface="+mn-ea"/>
              </a:rPr>
              <a:t>选修改革第</a:t>
            </a:r>
            <a:r>
              <a:rPr lang="en-US" altLang="zh-CN" sz="2400" dirty="0" smtClean="0">
                <a:latin typeface="+mn-ea"/>
              </a:rPr>
              <a:t>7</a:t>
            </a:r>
            <a:r>
              <a:rPr lang="zh-CN" altLang="en-US" sz="2400" dirty="0" smtClean="0">
                <a:latin typeface="+mn-ea"/>
              </a:rPr>
              <a:t>课忽必烈改革</a:t>
            </a:r>
            <a:r>
              <a:rPr lang="en-US" altLang="zh-CN" sz="2400" dirty="0" smtClean="0">
                <a:latin typeface="+mn-ea"/>
              </a:rPr>
              <a:t>P47</a:t>
            </a:r>
            <a:endParaRPr lang="zh-CN" altLang="en-US" sz="2400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/>
          <p:cNvPicPr>
            <a:picLocks noChangeAspect="1" noChangeArrowheads="1"/>
          </p:cNvPicPr>
          <p:nvPr/>
        </p:nvPicPr>
        <p:blipFill>
          <a:blip r:embed="rId2" cstate="print"/>
          <a:srcRect r="-3226" b="48157"/>
          <a:stretch>
            <a:fillRect/>
          </a:stretch>
        </p:blipFill>
        <p:spPr bwMode="auto">
          <a:xfrm>
            <a:off x="714348" y="321454"/>
            <a:ext cx="7681065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572001" y="2786065"/>
            <a:ext cx="3357586" cy="443067"/>
          </a:xfrm>
          <a:prstGeom prst="rect">
            <a:avLst/>
          </a:prstGeom>
          <a:solidFill>
            <a:schemeClr val="bg1"/>
          </a:solidFill>
        </p:spPr>
        <p:txBody>
          <a:bodyPr wrap="square" lIns="87746" tIns="43873" rIns="87746" bIns="43873" rtlCol="0">
            <a:spAutoFit/>
          </a:bodyPr>
          <a:lstStyle/>
          <a:p>
            <a:r>
              <a:rPr lang="zh-CN" altLang="en-US" sz="2300" dirty="0" smtClean="0"/>
              <a:t>来源：曹老师朋友圈</a:t>
            </a:r>
            <a:endParaRPr lang="zh-CN" altLang="en-US" sz="23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857635"/>
            <a:ext cx="8786842" cy="1150432"/>
          </a:xfrm>
          <a:prstGeom prst="rect">
            <a:avLst/>
          </a:prstGeom>
          <a:noFill/>
        </p:spPr>
        <p:txBody>
          <a:bodyPr wrap="square" lIns="87746" tIns="43873" rIns="87746" bIns="43873" rtlCol="0">
            <a:spAutoFit/>
          </a:bodyPr>
          <a:lstStyle/>
          <a:p>
            <a:r>
              <a:rPr lang="zh-CN" altLang="en-US" sz="2300" dirty="0" smtClean="0">
                <a:latin typeface="楷体" pitchFamily="49" charset="-122"/>
                <a:ea typeface="楷体" pitchFamily="49" charset="-122"/>
              </a:rPr>
              <a:t>           金朝奠定北方疆域；开辟北京作为首都的历史；提出“中华一统”不分夷夏；促进北方经济发展和民族交融。</a:t>
            </a:r>
            <a:endParaRPr lang="en-US" altLang="zh-CN" sz="23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2300" dirty="0" smtClean="0">
                <a:latin typeface="+mn-ea"/>
              </a:rPr>
              <a:t>                     ——2015</a:t>
            </a:r>
            <a:r>
              <a:rPr lang="zh-CN" altLang="en-US" sz="2300" dirty="0" smtClean="0">
                <a:latin typeface="+mn-ea"/>
              </a:rPr>
              <a:t>人民网</a:t>
            </a:r>
            <a:r>
              <a:rPr lang="en-US" altLang="zh-CN" sz="2300" dirty="0" smtClean="0">
                <a:latin typeface="+mn-ea"/>
              </a:rPr>
              <a:t>《</a:t>
            </a:r>
            <a:r>
              <a:rPr lang="zh-CN" altLang="en-US" sz="2300" dirty="0" smtClean="0">
                <a:latin typeface="+mn-ea"/>
              </a:rPr>
              <a:t>金朝对中华民族的贡献</a:t>
            </a:r>
            <a:r>
              <a:rPr lang="en-US" altLang="zh-CN" sz="2300" dirty="0" smtClean="0"/>
              <a:t>》</a:t>
            </a:r>
            <a:endParaRPr lang="zh-CN" alt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r="2084" b="33584"/>
          <a:stretch>
            <a:fillRect/>
          </a:stretch>
        </p:blipFill>
        <p:spPr bwMode="auto">
          <a:xfrm>
            <a:off x="293842" y="1596600"/>
            <a:ext cx="8480484" cy="304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88499" y="667962"/>
            <a:ext cx="4857784" cy="457935"/>
          </a:xfrm>
          <a:prstGeom prst="rect">
            <a:avLst/>
          </a:prstGeom>
          <a:noFill/>
        </p:spPr>
        <p:txBody>
          <a:bodyPr wrap="square" lIns="87746" tIns="43873" rIns="87746" bIns="43873" rtlCol="0">
            <a:spAutoFit/>
          </a:bodyPr>
          <a:lstStyle/>
          <a:p>
            <a:r>
              <a:rPr lang="zh-CN" altLang="en-US" sz="2300" dirty="0" smtClean="0">
                <a:latin typeface="+mj-ea"/>
                <a:ea typeface="+mj-ea"/>
              </a:rPr>
              <a:t>选修改革第</a:t>
            </a:r>
            <a:r>
              <a:rPr lang="en-US" altLang="zh-CN" sz="2300" dirty="0" smtClean="0">
                <a:latin typeface="+mj-ea"/>
                <a:ea typeface="+mj-ea"/>
              </a:rPr>
              <a:t>7</a:t>
            </a:r>
            <a:r>
              <a:rPr lang="zh-CN" altLang="en-US" sz="2300" dirty="0" smtClean="0">
                <a:latin typeface="+mj-ea"/>
                <a:ea typeface="+mj-ea"/>
              </a:rPr>
              <a:t>课忽必烈改革</a:t>
            </a:r>
            <a:r>
              <a:rPr lang="en-US" altLang="zh-CN" sz="2300" dirty="0" smtClean="0">
                <a:latin typeface="+mj-ea"/>
                <a:ea typeface="+mj-ea"/>
              </a:rPr>
              <a:t>P47</a:t>
            </a:r>
            <a:endParaRPr lang="zh-CN" altLang="en-US" sz="23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4301553" y="1971555"/>
            <a:ext cx="2808124" cy="726205"/>
            <a:chOff x="5681545" y="2333586"/>
            <a:chExt cx="3901472" cy="1008914"/>
          </a:xfrm>
        </p:grpSpPr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5681545" y="2333586"/>
              <a:ext cx="2858302" cy="74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algn="ctr"/>
              <a:r>
                <a:rPr lang="zh-CN" altLang="en-US" sz="2900" b="1" spc="21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教学目标</a:t>
              </a:r>
            </a:p>
          </p:txBody>
        </p:sp>
        <p:sp>
          <p:nvSpPr>
            <p:cNvPr id="7" name="TextBox 111"/>
            <p:cNvSpPr txBox="1"/>
            <p:nvPr/>
          </p:nvSpPr>
          <p:spPr>
            <a:xfrm>
              <a:off x="6001617" y="3000426"/>
              <a:ext cx="3581400" cy="342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TEACHING GOAL</a:t>
              </a:r>
              <a:endPara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2748190" y="1605623"/>
            <a:ext cx="1491114" cy="1507497"/>
            <a:chOff x="2918306" y="1498847"/>
            <a:chExt cx="1553762" cy="157077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005" t="64843" r="34350" b="-912"/>
            <a:stretch>
              <a:fillRect/>
            </a:stretch>
          </p:blipFill>
          <p:spPr>
            <a:xfrm>
              <a:off x="2918306" y="1498847"/>
              <a:ext cx="1553762" cy="1570775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3310305" y="1961069"/>
              <a:ext cx="769763" cy="6694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58094">
                <a:defRPr/>
              </a:pPr>
              <a:r>
                <a:rPr lang="en-US" altLang="zh-CN" sz="3600" kern="0" dirty="0">
                  <a:solidFill>
                    <a:schemeClr val="accent2">
                      <a:lumMod val="75000"/>
                    </a:schemeClr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0 2</a:t>
              </a:r>
              <a:endParaRPr lang="zh-CN" altLang="en-US" sz="3600" kern="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01549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0">
        <p14:vortex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659" y="289348"/>
            <a:ext cx="8429684" cy="4505197"/>
          </a:xfrm>
          <a:prstGeom prst="rect">
            <a:avLst/>
          </a:prstGeom>
          <a:solidFill>
            <a:schemeClr val="bg1"/>
          </a:solidFill>
        </p:spPr>
        <p:txBody>
          <a:bodyPr wrap="square" lIns="87746" tIns="43873" rIns="87746" bIns="43873" rtlCol="0">
            <a:spAutoFit/>
          </a:bodyPr>
          <a:lstStyle/>
          <a:p>
            <a:r>
              <a:rPr lang="zh-CN" altLang="en-US" sz="2400" dirty="0" smtClean="0">
                <a:latin typeface="华文楷体" pitchFamily="2" charset="-122"/>
                <a:ea typeface="华文楷体" pitchFamily="2" charset="-122"/>
                <a:cs typeface="Times New Roman" pitchFamily="18" charset="0"/>
              </a:rPr>
              <a:t>        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  <a:t>随着辽宋夏金时期民族交融的发展，特别是少数民族入主中原，传统意义上上的“中国”观无论在内涵还是外延上都发生了巨大的变化。辽金统治区域均极为广阔，其执政者自称“中国”。首先，他们将传统意义上的“中国”扩大到辽金统治之下的东北和西北地区，使“中国”的范围不再局限于长城以南；其次，辽金王朝以“中国”自居使“中国”之民不再仅指汉族，也包括在辽金两朝生活的契丹族、女真族、党项族、蒙古族等少数民族；最后，“中国”一词不再是区分少数民族与汉族的民族标志，而是成为少数民族与汉族共有的政治符号，成为统一多民族国家的代名词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  <a:t>。</a:t>
            </a:r>
            <a:endParaRPr lang="en-US" altLang="zh-CN" sz="2400" dirty="0" smtClean="0"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r>
              <a:rPr lang="en-US" altLang="zh-CN" sz="2300" dirty="0" smtClean="0">
                <a:latin typeface="+mn-ea"/>
                <a:cs typeface="Times New Roman" pitchFamily="18" charset="0"/>
              </a:rPr>
              <a:t>     ——《</a:t>
            </a:r>
            <a:r>
              <a:rPr lang="zh-CN" altLang="en-US" sz="2300" dirty="0" smtClean="0">
                <a:latin typeface="+mn-ea"/>
                <a:cs typeface="Times New Roman" pitchFamily="18" charset="0"/>
              </a:rPr>
              <a:t>辽金时期民族关系思想的发展与中华民族多元一体格局的形成</a:t>
            </a:r>
            <a:r>
              <a:rPr lang="en-US" altLang="zh-CN" sz="2300" dirty="0" smtClean="0">
                <a:latin typeface="+mn-ea"/>
                <a:cs typeface="Times New Roman" pitchFamily="18" charset="0"/>
              </a:rPr>
              <a:t>》</a:t>
            </a:r>
            <a:endParaRPr lang="zh-CN" altLang="en-US" sz="2300" dirty="0" smtClean="0">
              <a:latin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70216" y="513465"/>
            <a:ext cx="8286808" cy="378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46" tIns="43873" rIns="87746" bIns="43873" numCol="1" anchor="ctr" anchorCtr="0" compatLnSpc="1">
            <a:prstTxWarp prst="textNoShape">
              <a:avLst/>
            </a:prstTxWarp>
            <a:spAutoFit/>
          </a:bodyPr>
          <a:lstStyle/>
          <a:p>
            <a:pPr defTabSz="877458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 smtClean="0">
                <a:latin typeface="+mn-ea"/>
                <a:cs typeface="Times New Roman" pitchFamily="18" charset="0"/>
              </a:rPr>
              <a:t>  （</a:t>
            </a:r>
            <a:r>
              <a:rPr lang="en-US" altLang="zh-CN" sz="2000" dirty="0" smtClean="0">
                <a:latin typeface="+mn-ea"/>
                <a:cs typeface="Times New Roman" pitchFamily="18" charset="0"/>
              </a:rPr>
              <a:t>2015</a:t>
            </a:r>
            <a:r>
              <a:rPr lang="zh-CN" altLang="en-US" sz="2000" dirty="0" smtClean="0">
                <a:latin typeface="+mn-ea"/>
                <a:cs typeface="Times New Roman" pitchFamily="18" charset="0"/>
              </a:rPr>
              <a:t>年朝阳期中）</a:t>
            </a:r>
            <a:r>
              <a:rPr lang="zh-CN" altLang="en-US" sz="2000" dirty="0" smtClean="0">
                <a:latin typeface="+mn-ea"/>
                <a:cs typeface="宋体" pitchFamily="2" charset="-122"/>
              </a:rPr>
              <a:t>梁启超提出，“现今之中华民族，自始本非一族，实由多数民族混合而成”。阅读材料，回答下列问题。</a:t>
            </a:r>
            <a:r>
              <a:rPr lang="zh-CN" altLang="en-US" sz="2000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  <a:t/>
            </a:r>
            <a:br>
              <a:rPr lang="zh-CN" altLang="en-US" sz="2000" dirty="0" smtClean="0">
                <a:latin typeface="楷体" pitchFamily="49" charset="-122"/>
                <a:ea typeface="楷体" pitchFamily="49" charset="-122"/>
                <a:cs typeface="Times New Roman" pitchFamily="18" charset="0"/>
              </a:rPr>
            </a:br>
            <a:r>
              <a:rPr lang="zh-CN" altLang="en-US" sz="2000" dirty="0" smtClean="0">
                <a:latin typeface="Times New Roman" pitchFamily="18" charset="0"/>
                <a:ea typeface="宋体" pitchFamily="2" charset="-122"/>
                <a:cs typeface="黑体" pitchFamily="49" charset="-122"/>
              </a:rPr>
              <a:t>    </a:t>
            </a:r>
            <a:r>
              <a:rPr lang="zh-CN" altLang="en-US" sz="2000" dirty="0" smtClean="0">
                <a:latin typeface="楷体" pitchFamily="49" charset="-122"/>
                <a:ea typeface="楷体" pitchFamily="49" charset="-122"/>
                <a:cs typeface="楷体_GB2312"/>
              </a:rPr>
              <a:t>西汉时期匈奴单于自称天子，与皇帝是平行的国家元首称号。唐太宗被北方游牧民族共同拥戴为众汗之上的天可汗，“是后以玺书赐西域、北荒之君长，即称皇帝天可汗”。以后辽、金两代皇帝，都兼存农牧两大类民族国家元首的称号，直至元朝与清朝。其实早在</a:t>
            </a:r>
            <a:r>
              <a:rPr lang="en-US" altLang="zh-CN" sz="2000" dirty="0" smtClean="0">
                <a:latin typeface="楷体" pitchFamily="49" charset="-122"/>
                <a:ea typeface="楷体" pitchFamily="49" charset="-122"/>
                <a:cs typeface="楷体_GB2312"/>
              </a:rPr>
              <a:t>《</a:t>
            </a:r>
            <a:r>
              <a:rPr lang="zh-CN" altLang="en-US" sz="2000" dirty="0" smtClean="0">
                <a:latin typeface="楷体" pitchFamily="49" charset="-122"/>
                <a:ea typeface="楷体" pitchFamily="49" charset="-122"/>
                <a:cs typeface="楷体_GB2312"/>
              </a:rPr>
              <a:t>礼记</a:t>
            </a:r>
            <a:r>
              <a:rPr lang="zh-CN" altLang="en-US" sz="2000" dirty="0" smtClean="0">
                <a:latin typeface="楷体" pitchFamily="49" charset="-122"/>
                <a:ea typeface="楷体" pitchFamily="49" charset="-122"/>
                <a:cs typeface="黑体" pitchFamily="49" charset="-122"/>
              </a:rPr>
              <a:t>˙</a:t>
            </a:r>
            <a:r>
              <a:rPr lang="zh-CN" altLang="en-US" sz="2000" dirty="0" smtClean="0">
                <a:latin typeface="楷体" pitchFamily="49" charset="-122"/>
                <a:ea typeface="楷体" pitchFamily="49" charset="-122"/>
                <a:cs typeface="楷体_GB2312"/>
              </a:rPr>
              <a:t>王制</a:t>
            </a:r>
            <a:r>
              <a:rPr lang="en-US" altLang="zh-CN" sz="2000" dirty="0" smtClean="0">
                <a:latin typeface="楷体" pitchFamily="49" charset="-122"/>
                <a:ea typeface="楷体" pitchFamily="49" charset="-122"/>
                <a:cs typeface="楷体_GB2312"/>
              </a:rPr>
              <a:t>》</a:t>
            </a:r>
            <a:r>
              <a:rPr lang="zh-CN" altLang="en-US" sz="2000" dirty="0" smtClean="0">
                <a:latin typeface="楷体" pitchFamily="49" charset="-122"/>
                <a:ea typeface="楷体" pitchFamily="49" charset="-122"/>
                <a:cs typeface="楷体_GB2312"/>
              </a:rPr>
              <a:t>中，既已提出“修其教不易其俗，齐其政不易其宜”“因俗而治”的原则。</a:t>
            </a:r>
            <a:endParaRPr lang="zh-CN" altLang="en-US" sz="2000" dirty="0" smtClean="0">
              <a:latin typeface="楷体" pitchFamily="49" charset="-122"/>
              <a:ea typeface="楷体" pitchFamily="49" charset="-122"/>
              <a:cs typeface="宋体" pitchFamily="2" charset="-122"/>
            </a:endParaRPr>
          </a:p>
          <a:p>
            <a:pPr defTabSz="8774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latin typeface="黑体" pitchFamily="49" charset="-122"/>
                <a:ea typeface="黑体" pitchFamily="49" charset="-122"/>
                <a:cs typeface="仿宋" pitchFamily="49" charset="-122"/>
              </a:rPr>
              <a:t>                            </a:t>
            </a:r>
            <a:r>
              <a:rPr lang="en-US" altLang="zh-CN" sz="2000" dirty="0" smtClean="0">
                <a:latin typeface="+mn-ea"/>
                <a:cs typeface="仿宋" pitchFamily="49" charset="-122"/>
              </a:rPr>
              <a:t>——</a:t>
            </a:r>
            <a:r>
              <a:rPr lang="zh-CN" altLang="en-US" sz="2000" dirty="0" smtClean="0">
                <a:latin typeface="+mn-ea"/>
                <a:cs typeface="仿宋" pitchFamily="49" charset="-122"/>
              </a:rPr>
              <a:t>费孝通</a:t>
            </a:r>
            <a:r>
              <a:rPr lang="en-US" altLang="zh-CN" sz="2000" dirty="0" smtClean="0">
                <a:latin typeface="+mn-ea"/>
                <a:cs typeface="仿宋" pitchFamily="49" charset="-122"/>
              </a:rPr>
              <a:t>《</a:t>
            </a:r>
            <a:r>
              <a:rPr lang="zh-CN" altLang="en-US" sz="2000" dirty="0" smtClean="0">
                <a:latin typeface="+mn-ea"/>
                <a:cs typeface="仿宋" pitchFamily="49" charset="-122"/>
              </a:rPr>
              <a:t>中华民族多元一体格局</a:t>
            </a:r>
            <a:r>
              <a:rPr lang="en-US" altLang="zh-CN" sz="2000" dirty="0" smtClean="0">
                <a:latin typeface="+mn-ea"/>
                <a:cs typeface="仿宋" pitchFamily="49" charset="-122"/>
              </a:rPr>
              <a:t>》</a:t>
            </a:r>
            <a:endParaRPr lang="en-US" altLang="zh-CN" sz="2000" dirty="0" smtClean="0">
              <a:latin typeface="+mn-ea"/>
              <a:cs typeface="宋体" pitchFamily="2" charset="-122"/>
            </a:endParaRPr>
          </a:p>
          <a:p>
            <a:pPr defTabSz="877458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2000" dirty="0" smtClean="0">
              <a:latin typeface="+mn-ea"/>
              <a:cs typeface="Times New Roman" pitchFamily="18" charset="0"/>
            </a:endParaRPr>
          </a:p>
          <a:p>
            <a:pPr defTabSz="8774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dirty="0" smtClean="0">
                <a:latin typeface="+mn-ea"/>
                <a:cs typeface="Times New Roman" pitchFamily="18" charset="0"/>
              </a:rPr>
              <a:t>    </a:t>
            </a:r>
            <a:r>
              <a:rPr lang="zh-CN" altLang="en-US" sz="2000" dirty="0" smtClean="0">
                <a:latin typeface="+mn-ea"/>
                <a:cs typeface="Times New Roman" pitchFamily="18" charset="0"/>
              </a:rPr>
              <a:t>依据材料，简述中国古代中原王朝与周边少数民族政权关系演变历程并对作者“多元一体”的观点作简要解释。（</a:t>
            </a:r>
            <a:r>
              <a:rPr lang="en-US" altLang="zh-CN" sz="2000" dirty="0" smtClean="0">
                <a:latin typeface="+mn-ea"/>
                <a:cs typeface="Times New Roman" pitchFamily="18" charset="0"/>
              </a:rPr>
              <a:t>6</a:t>
            </a:r>
            <a:r>
              <a:rPr lang="zh-CN" altLang="en-US" sz="2000" dirty="0" smtClean="0">
                <a:latin typeface="+mn-ea"/>
                <a:cs typeface="Times New Roman" pitchFamily="18" charset="0"/>
              </a:rPr>
              <a:t>分）</a:t>
            </a:r>
            <a:endParaRPr lang="zh-CN" altLang="en-US" sz="2000" dirty="0" smtClean="0">
              <a:latin typeface="+mn-ea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82880" y="1215195"/>
            <a:ext cx="8572528" cy="31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46" tIns="43873" rIns="87746" bIns="43873" numCol="1" anchor="ctr" anchorCtr="0" compatLnSpc="1">
            <a:prstTxWarp prst="textNoShape">
              <a:avLst/>
            </a:prstTxWarp>
            <a:spAutoFit/>
          </a:bodyPr>
          <a:lstStyle/>
          <a:p>
            <a:pPr defTabSz="877458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>
                <a:latin typeface="+mn-ea"/>
                <a:cs typeface="Times New Roman" pitchFamily="18" charset="0"/>
              </a:rPr>
              <a:t>（</a:t>
            </a:r>
            <a:r>
              <a:rPr lang="en-US" altLang="zh-CN" sz="2800" dirty="0" smtClean="0">
                <a:latin typeface="+mn-ea"/>
                <a:cs typeface="Times New Roman" pitchFamily="18" charset="0"/>
              </a:rPr>
              <a:t>1</a:t>
            </a:r>
            <a:r>
              <a:rPr lang="zh-CN" altLang="en-US" sz="2800" dirty="0" smtClean="0">
                <a:latin typeface="+mn-ea"/>
                <a:cs typeface="Times New Roman" pitchFamily="18" charset="0"/>
              </a:rPr>
              <a:t>）演变历程：西汉时期与匈奴政权互不统属；唐太宗时期民族政权接受唐王朝册封；辽金与宋并立，少数民族入主中原；元～清统一多民族国家进一步发展。（</a:t>
            </a:r>
            <a:r>
              <a:rPr lang="en-US" altLang="zh-CN" sz="2800" dirty="0" smtClean="0">
                <a:latin typeface="+mn-ea"/>
                <a:cs typeface="Times New Roman" pitchFamily="18" charset="0"/>
              </a:rPr>
              <a:t>2</a:t>
            </a:r>
            <a:r>
              <a:rPr lang="zh-CN" altLang="en-US" sz="2800" dirty="0" smtClean="0">
                <a:latin typeface="+mn-ea"/>
                <a:cs typeface="Times New Roman" pitchFamily="18" charset="0"/>
              </a:rPr>
              <a:t>分）</a:t>
            </a:r>
            <a:endParaRPr lang="zh-CN" altLang="en-US" sz="2800" dirty="0" smtClean="0">
              <a:latin typeface="+mn-ea"/>
              <a:cs typeface="宋体" pitchFamily="2" charset="-122"/>
            </a:endParaRPr>
          </a:p>
          <a:p>
            <a:pPr defTabSz="87745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 smtClean="0">
                <a:latin typeface="+mn-ea"/>
                <a:cs typeface="Times New Roman" pitchFamily="18" charset="0"/>
              </a:rPr>
              <a:t>“多元”是指各民族各具特色；“一体”是指各民族相互关联，相互依存，推动中华民族的形成与统一多民族国家的发展。（</a:t>
            </a:r>
            <a:r>
              <a:rPr lang="en-US" altLang="zh-CN" sz="2800" dirty="0" smtClean="0">
                <a:latin typeface="+mn-ea"/>
                <a:cs typeface="Times New Roman" pitchFamily="18" charset="0"/>
              </a:rPr>
              <a:t>4</a:t>
            </a:r>
            <a:r>
              <a:rPr lang="zh-CN" altLang="en-US" sz="2800" dirty="0" smtClean="0">
                <a:latin typeface="+mn-ea"/>
                <a:cs typeface="Times New Roman" pitchFamily="18" charset="0"/>
              </a:rPr>
              <a:t>分）</a:t>
            </a:r>
            <a:endParaRPr lang="zh-CN" altLang="en-US" sz="2800" dirty="0" smtClean="0">
              <a:latin typeface="+mn-ea"/>
              <a:cs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803" y="793833"/>
            <a:ext cx="1234394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86" y="2360296"/>
            <a:ext cx="4658823" cy="919672"/>
          </a:xfrm>
          <a:prstGeom prst="rect">
            <a:avLst/>
          </a:prstGeom>
        </p:spPr>
        <p:txBody>
          <a:bodyPr wrap="square" lIns="87746" tIns="43873" rIns="87746" bIns="43873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82" y="3507741"/>
            <a:ext cx="4205256" cy="411768"/>
          </a:xfrm>
          <a:prstGeom prst="rect">
            <a:avLst/>
          </a:prstGeom>
        </p:spPr>
        <p:txBody>
          <a:bodyPr wrap="square" lIns="87746" tIns="43873" rIns="87746" bIns="43873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84385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464862" y="701467"/>
            <a:ext cx="567087" cy="567044"/>
            <a:chOff x="4499992" y="267494"/>
            <a:chExt cx="599448" cy="599448"/>
          </a:xfrm>
          <a:solidFill>
            <a:schemeClr val="accent2">
              <a:lumMod val="75000"/>
            </a:schemeClr>
          </a:solidFill>
        </p:grpSpPr>
        <p:grpSp>
          <p:nvGrpSpPr>
            <p:cNvPr id="3" name="组合 11"/>
            <p:cNvGrpSpPr/>
            <p:nvPr/>
          </p:nvGrpSpPr>
          <p:grpSpPr>
            <a:xfrm>
              <a:off x="4499992" y="267494"/>
              <a:ext cx="599448" cy="599448"/>
              <a:chOff x="4131160" y="713581"/>
              <a:chExt cx="881684" cy="881684"/>
            </a:xfrm>
            <a:grpFill/>
          </p:grpSpPr>
          <p:sp>
            <p:nvSpPr>
              <p:cNvPr id="14" name="椭圆 13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pFill/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7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2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Freeform 70"/>
            <p:cNvSpPr>
              <a:spLocks noEditPoints="1"/>
            </p:cNvSpPr>
            <p:nvPr/>
          </p:nvSpPr>
          <p:spPr bwMode="auto">
            <a:xfrm>
              <a:off x="4679089" y="422857"/>
              <a:ext cx="241254" cy="288722"/>
            </a:xfrm>
            <a:custGeom>
              <a:avLst/>
              <a:gdLst>
                <a:gd name="T0" fmla="*/ 346 w 346"/>
                <a:gd name="T1" fmla="*/ 77 h 414"/>
                <a:gd name="T2" fmla="*/ 345 w 346"/>
                <a:gd name="T3" fmla="*/ 75 h 414"/>
                <a:gd name="T4" fmla="*/ 345 w 346"/>
                <a:gd name="T5" fmla="*/ 74 h 414"/>
                <a:gd name="T6" fmla="*/ 343 w 346"/>
                <a:gd name="T7" fmla="*/ 72 h 414"/>
                <a:gd name="T8" fmla="*/ 273 w 346"/>
                <a:gd name="T9" fmla="*/ 2 h 414"/>
                <a:gd name="T10" fmla="*/ 271 w 346"/>
                <a:gd name="T11" fmla="*/ 0 h 414"/>
                <a:gd name="T12" fmla="*/ 270 w 346"/>
                <a:gd name="T13" fmla="*/ 0 h 414"/>
                <a:gd name="T14" fmla="*/ 268 w 346"/>
                <a:gd name="T15" fmla="*/ 0 h 414"/>
                <a:gd name="T16" fmla="*/ 268 w 346"/>
                <a:gd name="T17" fmla="*/ 0 h 414"/>
                <a:gd name="T18" fmla="*/ 7 w 346"/>
                <a:gd name="T19" fmla="*/ 0 h 414"/>
                <a:gd name="T20" fmla="*/ 0 w 346"/>
                <a:gd name="T21" fmla="*/ 7 h 414"/>
                <a:gd name="T22" fmla="*/ 0 w 346"/>
                <a:gd name="T23" fmla="*/ 407 h 414"/>
                <a:gd name="T24" fmla="*/ 7 w 346"/>
                <a:gd name="T25" fmla="*/ 414 h 414"/>
                <a:gd name="T26" fmla="*/ 338 w 346"/>
                <a:gd name="T27" fmla="*/ 414 h 414"/>
                <a:gd name="T28" fmla="*/ 346 w 346"/>
                <a:gd name="T29" fmla="*/ 407 h 414"/>
                <a:gd name="T30" fmla="*/ 346 w 346"/>
                <a:gd name="T31" fmla="*/ 77 h 414"/>
                <a:gd name="T32" fmla="*/ 346 w 346"/>
                <a:gd name="T33" fmla="*/ 77 h 414"/>
                <a:gd name="T34" fmla="*/ 275 w 346"/>
                <a:gd name="T35" fmla="*/ 25 h 414"/>
                <a:gd name="T36" fmla="*/ 320 w 346"/>
                <a:gd name="T37" fmla="*/ 70 h 414"/>
                <a:gd name="T38" fmla="*/ 275 w 346"/>
                <a:gd name="T39" fmla="*/ 70 h 414"/>
                <a:gd name="T40" fmla="*/ 275 w 346"/>
                <a:gd name="T41" fmla="*/ 25 h 414"/>
                <a:gd name="T42" fmla="*/ 14 w 346"/>
                <a:gd name="T43" fmla="*/ 400 h 414"/>
                <a:gd name="T44" fmla="*/ 14 w 346"/>
                <a:gd name="T45" fmla="*/ 14 h 414"/>
                <a:gd name="T46" fmla="*/ 260 w 346"/>
                <a:gd name="T47" fmla="*/ 14 h 414"/>
                <a:gd name="T48" fmla="*/ 260 w 346"/>
                <a:gd name="T49" fmla="*/ 77 h 414"/>
                <a:gd name="T50" fmla="*/ 268 w 346"/>
                <a:gd name="T51" fmla="*/ 85 h 414"/>
                <a:gd name="T52" fmla="*/ 331 w 346"/>
                <a:gd name="T53" fmla="*/ 85 h 414"/>
                <a:gd name="T54" fmla="*/ 331 w 346"/>
                <a:gd name="T55" fmla="*/ 400 h 414"/>
                <a:gd name="T56" fmla="*/ 14 w 346"/>
                <a:gd name="T57" fmla="*/ 400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6" h="414">
                  <a:moveTo>
                    <a:pt x="346" y="77"/>
                  </a:moveTo>
                  <a:cubicBezTo>
                    <a:pt x="345" y="76"/>
                    <a:pt x="345" y="76"/>
                    <a:pt x="345" y="75"/>
                  </a:cubicBezTo>
                  <a:cubicBezTo>
                    <a:pt x="345" y="75"/>
                    <a:pt x="345" y="75"/>
                    <a:pt x="345" y="74"/>
                  </a:cubicBezTo>
                  <a:cubicBezTo>
                    <a:pt x="345" y="74"/>
                    <a:pt x="344" y="73"/>
                    <a:pt x="343" y="72"/>
                  </a:cubicBezTo>
                  <a:cubicBezTo>
                    <a:pt x="273" y="2"/>
                    <a:pt x="273" y="2"/>
                    <a:pt x="273" y="2"/>
                  </a:cubicBezTo>
                  <a:cubicBezTo>
                    <a:pt x="272" y="1"/>
                    <a:pt x="272" y="1"/>
                    <a:pt x="271" y="0"/>
                  </a:cubicBezTo>
                  <a:cubicBezTo>
                    <a:pt x="271" y="0"/>
                    <a:pt x="270" y="0"/>
                    <a:pt x="270" y="0"/>
                  </a:cubicBezTo>
                  <a:cubicBezTo>
                    <a:pt x="270" y="0"/>
                    <a:pt x="269" y="0"/>
                    <a:pt x="268" y="0"/>
                  </a:cubicBezTo>
                  <a:cubicBezTo>
                    <a:pt x="268" y="0"/>
                    <a:pt x="268" y="0"/>
                    <a:pt x="26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11"/>
                    <a:pt x="3" y="414"/>
                    <a:pt x="7" y="414"/>
                  </a:cubicBezTo>
                  <a:cubicBezTo>
                    <a:pt x="338" y="414"/>
                    <a:pt x="338" y="414"/>
                    <a:pt x="338" y="414"/>
                  </a:cubicBezTo>
                  <a:cubicBezTo>
                    <a:pt x="342" y="414"/>
                    <a:pt x="346" y="411"/>
                    <a:pt x="346" y="407"/>
                  </a:cubicBezTo>
                  <a:cubicBezTo>
                    <a:pt x="346" y="77"/>
                    <a:pt x="346" y="77"/>
                    <a:pt x="346" y="77"/>
                  </a:cubicBezTo>
                  <a:cubicBezTo>
                    <a:pt x="346" y="77"/>
                    <a:pt x="346" y="77"/>
                    <a:pt x="346" y="77"/>
                  </a:cubicBezTo>
                  <a:close/>
                  <a:moveTo>
                    <a:pt x="275" y="25"/>
                  </a:moveTo>
                  <a:cubicBezTo>
                    <a:pt x="320" y="70"/>
                    <a:pt x="320" y="70"/>
                    <a:pt x="320" y="70"/>
                  </a:cubicBezTo>
                  <a:cubicBezTo>
                    <a:pt x="275" y="70"/>
                    <a:pt x="275" y="70"/>
                    <a:pt x="275" y="70"/>
                  </a:cubicBezTo>
                  <a:lnTo>
                    <a:pt x="275" y="25"/>
                  </a:lnTo>
                  <a:close/>
                  <a:moveTo>
                    <a:pt x="14" y="400"/>
                  </a:moveTo>
                  <a:cubicBezTo>
                    <a:pt x="14" y="14"/>
                    <a:pt x="14" y="14"/>
                    <a:pt x="14" y="14"/>
                  </a:cubicBezTo>
                  <a:cubicBezTo>
                    <a:pt x="260" y="14"/>
                    <a:pt x="260" y="14"/>
                    <a:pt x="260" y="14"/>
                  </a:cubicBezTo>
                  <a:cubicBezTo>
                    <a:pt x="260" y="77"/>
                    <a:pt x="260" y="77"/>
                    <a:pt x="260" y="77"/>
                  </a:cubicBezTo>
                  <a:cubicBezTo>
                    <a:pt x="260" y="81"/>
                    <a:pt x="264" y="85"/>
                    <a:pt x="268" y="85"/>
                  </a:cubicBezTo>
                  <a:cubicBezTo>
                    <a:pt x="331" y="85"/>
                    <a:pt x="331" y="85"/>
                    <a:pt x="331" y="85"/>
                  </a:cubicBezTo>
                  <a:cubicBezTo>
                    <a:pt x="331" y="400"/>
                    <a:pt x="331" y="400"/>
                    <a:pt x="331" y="400"/>
                  </a:cubicBezTo>
                  <a:lnTo>
                    <a:pt x="14" y="40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11795" tIns="55898" rIns="111795" bIns="55898" numCol="1" anchor="t" anchorCtr="0" compatLnSpc="1"/>
            <a:lstStyle/>
            <a:p>
              <a:endParaRPr lang="en-US" sz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15"/>
          <p:cNvGrpSpPr/>
          <p:nvPr/>
        </p:nvGrpSpPr>
        <p:grpSpPr>
          <a:xfrm>
            <a:off x="464399" y="3438105"/>
            <a:ext cx="567087" cy="567044"/>
            <a:chOff x="5418452" y="307702"/>
            <a:chExt cx="599448" cy="599448"/>
          </a:xfrm>
          <a:solidFill>
            <a:schemeClr val="accent2">
              <a:lumMod val="75000"/>
            </a:schemeClr>
          </a:solidFill>
        </p:grpSpPr>
        <p:grpSp>
          <p:nvGrpSpPr>
            <p:cNvPr id="5" name="组合 16"/>
            <p:cNvGrpSpPr/>
            <p:nvPr/>
          </p:nvGrpSpPr>
          <p:grpSpPr>
            <a:xfrm>
              <a:off x="5418452" y="307702"/>
              <a:ext cx="599448" cy="599448"/>
              <a:chOff x="4131160" y="713581"/>
              <a:chExt cx="881684" cy="881684"/>
            </a:xfrm>
            <a:grpFill/>
          </p:grpSpPr>
          <p:sp>
            <p:nvSpPr>
              <p:cNvPr id="19" name="椭圆 18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pFill/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" name="Freeform 72"/>
            <p:cNvSpPr>
              <a:spLocks noEditPoints="1"/>
            </p:cNvSpPr>
            <p:nvPr/>
          </p:nvSpPr>
          <p:spPr bwMode="auto">
            <a:xfrm>
              <a:off x="5472019" y="337260"/>
              <a:ext cx="297176" cy="297712"/>
            </a:xfrm>
            <a:custGeom>
              <a:avLst/>
              <a:gdLst>
                <a:gd name="T0" fmla="*/ 337 w 411"/>
                <a:gd name="T1" fmla="*/ 198 h 412"/>
                <a:gd name="T2" fmla="*/ 284 w 411"/>
                <a:gd name="T3" fmla="*/ 220 h 412"/>
                <a:gd name="T4" fmla="*/ 249 w 411"/>
                <a:gd name="T5" fmla="*/ 185 h 412"/>
                <a:gd name="T6" fmla="*/ 283 w 411"/>
                <a:gd name="T7" fmla="*/ 107 h 412"/>
                <a:gd name="T8" fmla="*/ 176 w 411"/>
                <a:gd name="T9" fmla="*/ 0 h 412"/>
                <a:gd name="T10" fmla="*/ 68 w 411"/>
                <a:gd name="T11" fmla="*/ 107 h 412"/>
                <a:gd name="T12" fmla="*/ 116 w 411"/>
                <a:gd name="T13" fmla="*/ 196 h 412"/>
                <a:gd name="T14" fmla="*/ 96 w 411"/>
                <a:gd name="T15" fmla="*/ 266 h 412"/>
                <a:gd name="T16" fmla="*/ 74 w 411"/>
                <a:gd name="T17" fmla="*/ 263 h 412"/>
                <a:gd name="T18" fmla="*/ 0 w 411"/>
                <a:gd name="T19" fmla="*/ 337 h 412"/>
                <a:gd name="T20" fmla="*/ 74 w 411"/>
                <a:gd name="T21" fmla="*/ 412 h 412"/>
                <a:gd name="T22" fmla="*/ 149 w 411"/>
                <a:gd name="T23" fmla="*/ 337 h 412"/>
                <a:gd name="T24" fmla="*/ 110 w 411"/>
                <a:gd name="T25" fmla="*/ 272 h 412"/>
                <a:gd name="T26" fmla="*/ 130 w 411"/>
                <a:gd name="T27" fmla="*/ 204 h 412"/>
                <a:gd name="T28" fmla="*/ 176 w 411"/>
                <a:gd name="T29" fmla="*/ 214 h 412"/>
                <a:gd name="T30" fmla="*/ 238 w 411"/>
                <a:gd name="T31" fmla="*/ 195 h 412"/>
                <a:gd name="T32" fmla="*/ 275 w 411"/>
                <a:gd name="T33" fmla="*/ 232 h 412"/>
                <a:gd name="T34" fmla="*/ 262 w 411"/>
                <a:gd name="T35" fmla="*/ 273 h 412"/>
                <a:gd name="T36" fmla="*/ 337 w 411"/>
                <a:gd name="T37" fmla="*/ 347 h 412"/>
                <a:gd name="T38" fmla="*/ 411 w 411"/>
                <a:gd name="T39" fmla="*/ 273 h 412"/>
                <a:gd name="T40" fmla="*/ 337 w 411"/>
                <a:gd name="T41" fmla="*/ 198 h 412"/>
                <a:gd name="T42" fmla="*/ 134 w 411"/>
                <a:gd name="T43" fmla="*/ 337 h 412"/>
                <a:gd name="T44" fmla="*/ 74 w 411"/>
                <a:gd name="T45" fmla="*/ 397 h 412"/>
                <a:gd name="T46" fmla="*/ 14 w 411"/>
                <a:gd name="T47" fmla="*/ 337 h 412"/>
                <a:gd name="T48" fmla="*/ 74 w 411"/>
                <a:gd name="T49" fmla="*/ 278 h 412"/>
                <a:gd name="T50" fmla="*/ 134 w 411"/>
                <a:gd name="T51" fmla="*/ 337 h 412"/>
                <a:gd name="T52" fmla="*/ 83 w 411"/>
                <a:gd name="T53" fmla="*/ 107 h 412"/>
                <a:gd name="T54" fmla="*/ 176 w 411"/>
                <a:gd name="T55" fmla="*/ 14 h 412"/>
                <a:gd name="T56" fmla="*/ 268 w 411"/>
                <a:gd name="T57" fmla="*/ 107 h 412"/>
                <a:gd name="T58" fmla="*/ 176 w 411"/>
                <a:gd name="T59" fmla="*/ 200 h 412"/>
                <a:gd name="T60" fmla="*/ 83 w 411"/>
                <a:gd name="T61" fmla="*/ 107 h 412"/>
                <a:gd name="T62" fmla="*/ 337 w 411"/>
                <a:gd name="T63" fmla="*/ 332 h 412"/>
                <a:gd name="T64" fmla="*/ 277 w 411"/>
                <a:gd name="T65" fmla="*/ 273 h 412"/>
                <a:gd name="T66" fmla="*/ 337 w 411"/>
                <a:gd name="T67" fmla="*/ 213 h 412"/>
                <a:gd name="T68" fmla="*/ 397 w 411"/>
                <a:gd name="T69" fmla="*/ 273 h 412"/>
                <a:gd name="T70" fmla="*/ 337 w 411"/>
                <a:gd name="T71" fmla="*/ 33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11" h="412">
                  <a:moveTo>
                    <a:pt x="337" y="198"/>
                  </a:moveTo>
                  <a:cubicBezTo>
                    <a:pt x="316" y="198"/>
                    <a:pt x="298" y="206"/>
                    <a:pt x="284" y="220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70" y="166"/>
                    <a:pt x="283" y="138"/>
                    <a:pt x="283" y="107"/>
                  </a:cubicBezTo>
                  <a:cubicBezTo>
                    <a:pt x="283" y="48"/>
                    <a:pt x="235" y="0"/>
                    <a:pt x="176" y="0"/>
                  </a:cubicBezTo>
                  <a:cubicBezTo>
                    <a:pt x="117" y="0"/>
                    <a:pt x="68" y="48"/>
                    <a:pt x="68" y="107"/>
                  </a:cubicBezTo>
                  <a:cubicBezTo>
                    <a:pt x="68" y="144"/>
                    <a:pt x="88" y="177"/>
                    <a:pt x="116" y="196"/>
                  </a:cubicBezTo>
                  <a:cubicBezTo>
                    <a:pt x="96" y="266"/>
                    <a:pt x="96" y="266"/>
                    <a:pt x="96" y="266"/>
                  </a:cubicBezTo>
                  <a:cubicBezTo>
                    <a:pt x="89" y="264"/>
                    <a:pt x="82" y="263"/>
                    <a:pt x="74" y="263"/>
                  </a:cubicBezTo>
                  <a:cubicBezTo>
                    <a:pt x="33" y="263"/>
                    <a:pt x="0" y="296"/>
                    <a:pt x="0" y="337"/>
                  </a:cubicBezTo>
                  <a:cubicBezTo>
                    <a:pt x="0" y="378"/>
                    <a:pt x="33" y="412"/>
                    <a:pt x="74" y="412"/>
                  </a:cubicBezTo>
                  <a:cubicBezTo>
                    <a:pt x="115" y="412"/>
                    <a:pt x="149" y="378"/>
                    <a:pt x="149" y="337"/>
                  </a:cubicBezTo>
                  <a:cubicBezTo>
                    <a:pt x="149" y="309"/>
                    <a:pt x="133" y="284"/>
                    <a:pt x="110" y="272"/>
                  </a:cubicBezTo>
                  <a:cubicBezTo>
                    <a:pt x="130" y="204"/>
                    <a:pt x="130" y="204"/>
                    <a:pt x="130" y="204"/>
                  </a:cubicBezTo>
                  <a:cubicBezTo>
                    <a:pt x="144" y="210"/>
                    <a:pt x="159" y="214"/>
                    <a:pt x="176" y="214"/>
                  </a:cubicBezTo>
                  <a:cubicBezTo>
                    <a:pt x="199" y="214"/>
                    <a:pt x="220" y="207"/>
                    <a:pt x="238" y="195"/>
                  </a:cubicBezTo>
                  <a:cubicBezTo>
                    <a:pt x="275" y="232"/>
                    <a:pt x="275" y="232"/>
                    <a:pt x="275" y="232"/>
                  </a:cubicBezTo>
                  <a:cubicBezTo>
                    <a:pt x="267" y="243"/>
                    <a:pt x="262" y="257"/>
                    <a:pt x="262" y="273"/>
                  </a:cubicBezTo>
                  <a:cubicBezTo>
                    <a:pt x="262" y="314"/>
                    <a:pt x="296" y="347"/>
                    <a:pt x="337" y="347"/>
                  </a:cubicBezTo>
                  <a:cubicBezTo>
                    <a:pt x="378" y="347"/>
                    <a:pt x="411" y="314"/>
                    <a:pt x="411" y="273"/>
                  </a:cubicBezTo>
                  <a:cubicBezTo>
                    <a:pt x="411" y="231"/>
                    <a:pt x="378" y="198"/>
                    <a:pt x="337" y="198"/>
                  </a:cubicBezTo>
                  <a:close/>
                  <a:moveTo>
                    <a:pt x="134" y="337"/>
                  </a:moveTo>
                  <a:cubicBezTo>
                    <a:pt x="134" y="370"/>
                    <a:pt x="107" y="397"/>
                    <a:pt x="74" y="397"/>
                  </a:cubicBezTo>
                  <a:cubicBezTo>
                    <a:pt x="41" y="397"/>
                    <a:pt x="14" y="370"/>
                    <a:pt x="14" y="337"/>
                  </a:cubicBezTo>
                  <a:cubicBezTo>
                    <a:pt x="14" y="304"/>
                    <a:pt x="41" y="278"/>
                    <a:pt x="74" y="278"/>
                  </a:cubicBezTo>
                  <a:cubicBezTo>
                    <a:pt x="107" y="278"/>
                    <a:pt x="134" y="304"/>
                    <a:pt x="134" y="337"/>
                  </a:cubicBezTo>
                  <a:close/>
                  <a:moveTo>
                    <a:pt x="83" y="107"/>
                  </a:moveTo>
                  <a:cubicBezTo>
                    <a:pt x="83" y="56"/>
                    <a:pt x="125" y="14"/>
                    <a:pt x="176" y="14"/>
                  </a:cubicBezTo>
                  <a:cubicBezTo>
                    <a:pt x="227" y="14"/>
                    <a:pt x="268" y="56"/>
                    <a:pt x="268" y="107"/>
                  </a:cubicBezTo>
                  <a:cubicBezTo>
                    <a:pt x="268" y="158"/>
                    <a:pt x="227" y="200"/>
                    <a:pt x="176" y="200"/>
                  </a:cubicBezTo>
                  <a:cubicBezTo>
                    <a:pt x="125" y="200"/>
                    <a:pt x="83" y="158"/>
                    <a:pt x="83" y="107"/>
                  </a:cubicBezTo>
                  <a:close/>
                  <a:moveTo>
                    <a:pt x="337" y="332"/>
                  </a:moveTo>
                  <a:cubicBezTo>
                    <a:pt x="304" y="332"/>
                    <a:pt x="277" y="306"/>
                    <a:pt x="277" y="273"/>
                  </a:cubicBezTo>
                  <a:cubicBezTo>
                    <a:pt x="277" y="240"/>
                    <a:pt x="304" y="213"/>
                    <a:pt x="337" y="213"/>
                  </a:cubicBezTo>
                  <a:cubicBezTo>
                    <a:pt x="370" y="213"/>
                    <a:pt x="397" y="240"/>
                    <a:pt x="397" y="273"/>
                  </a:cubicBezTo>
                  <a:cubicBezTo>
                    <a:pt x="397" y="306"/>
                    <a:pt x="370" y="332"/>
                    <a:pt x="337" y="3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11795" tIns="55898" rIns="111795" bIns="55898" numCol="1" anchor="t" anchorCtr="0" compatLnSpc="1"/>
            <a:lstStyle/>
            <a:p>
              <a:r>
                <a:rPr lang="en-US" altLang="zh-CN" sz="3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en-US" sz="3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20"/>
          <p:cNvGrpSpPr/>
          <p:nvPr/>
        </p:nvGrpSpPr>
        <p:grpSpPr>
          <a:xfrm>
            <a:off x="471313" y="2035111"/>
            <a:ext cx="567087" cy="567044"/>
            <a:chOff x="6516216" y="334289"/>
            <a:chExt cx="599448" cy="599448"/>
          </a:xfrm>
          <a:solidFill>
            <a:schemeClr val="accent2">
              <a:lumMod val="75000"/>
            </a:schemeClr>
          </a:solidFill>
        </p:grpSpPr>
        <p:grpSp>
          <p:nvGrpSpPr>
            <p:cNvPr id="7" name="组合 21"/>
            <p:cNvGrpSpPr/>
            <p:nvPr/>
          </p:nvGrpSpPr>
          <p:grpSpPr>
            <a:xfrm>
              <a:off x="6516216" y="334289"/>
              <a:ext cx="599448" cy="599448"/>
              <a:chOff x="4131160" y="713581"/>
              <a:chExt cx="881684" cy="881684"/>
            </a:xfrm>
            <a:grpFill/>
          </p:grpSpPr>
          <p:sp>
            <p:nvSpPr>
              <p:cNvPr id="24" name="椭圆 23"/>
              <p:cNvSpPr/>
              <p:nvPr/>
            </p:nvSpPr>
            <p:spPr>
              <a:xfrm>
                <a:off x="4131160" y="713581"/>
                <a:ext cx="881684" cy="881684"/>
              </a:xfrm>
              <a:prstGeom prst="ellipse">
                <a:avLst/>
              </a:prstGeom>
              <a:grpFill/>
              <a:ln w="635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1"/>
                    </a:gs>
                  </a:gsLst>
                  <a:lin ang="17400000" scaled="0"/>
                </a:gradFill>
              </a:ln>
              <a:effectLst>
                <a:outerShdw blurRad="152400" dist="38100" dir="8100000" algn="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4237176" y="819597"/>
                <a:ext cx="669652" cy="669652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63500" dist="50800" dir="18900000">
                  <a:prstClr val="black">
                    <a:alpha val="3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3" name="Freeform 13"/>
            <p:cNvSpPr>
              <a:spLocks noEditPoints="1"/>
            </p:cNvSpPr>
            <p:nvPr/>
          </p:nvSpPr>
          <p:spPr bwMode="auto">
            <a:xfrm>
              <a:off x="6636799" y="400787"/>
              <a:ext cx="184708" cy="340465"/>
            </a:xfrm>
            <a:custGeom>
              <a:avLst/>
              <a:gdLst>
                <a:gd name="T0" fmla="*/ 2 w 122"/>
                <a:gd name="T1" fmla="*/ 65 h 225"/>
                <a:gd name="T2" fmla="*/ 14 w 122"/>
                <a:gd name="T3" fmla="*/ 77 h 225"/>
                <a:gd name="T4" fmla="*/ 17 w 122"/>
                <a:gd name="T5" fmla="*/ 76 h 225"/>
                <a:gd name="T6" fmla="*/ 119 w 122"/>
                <a:gd name="T7" fmla="*/ 42 h 225"/>
                <a:gd name="T8" fmla="*/ 119 w 122"/>
                <a:gd name="T9" fmla="*/ 30 h 225"/>
                <a:gd name="T10" fmla="*/ 105 w 122"/>
                <a:gd name="T11" fmla="*/ 23 h 225"/>
                <a:gd name="T12" fmla="*/ 3 w 122"/>
                <a:gd name="T13" fmla="*/ 57 h 225"/>
                <a:gd name="T14" fmla="*/ 108 w 122"/>
                <a:gd name="T15" fmla="*/ 28 h 225"/>
                <a:gd name="T16" fmla="*/ 114 w 122"/>
                <a:gd name="T17" fmla="*/ 35 h 225"/>
                <a:gd name="T18" fmla="*/ 111 w 122"/>
                <a:gd name="T19" fmla="*/ 42 h 225"/>
                <a:gd name="T20" fmla="*/ 14 w 122"/>
                <a:gd name="T21" fmla="*/ 71 h 225"/>
                <a:gd name="T22" fmla="*/ 9 w 122"/>
                <a:gd name="T23" fmla="*/ 67 h 225"/>
                <a:gd name="T24" fmla="*/ 8 w 122"/>
                <a:gd name="T25" fmla="*/ 59 h 225"/>
                <a:gd name="T26" fmla="*/ 106 w 122"/>
                <a:gd name="T27" fmla="*/ 28 h 225"/>
                <a:gd name="T28" fmla="*/ 14 w 122"/>
                <a:gd name="T29" fmla="*/ 43 h 225"/>
                <a:gd name="T30" fmla="*/ 66 w 122"/>
                <a:gd name="T31" fmla="*/ 28 h 225"/>
                <a:gd name="T32" fmla="*/ 73 w 122"/>
                <a:gd name="T33" fmla="*/ 10 h 225"/>
                <a:gd name="T34" fmla="*/ 9 w 122"/>
                <a:gd name="T35" fmla="*/ 17 h 225"/>
                <a:gd name="T36" fmla="*/ 3 w 122"/>
                <a:gd name="T37" fmla="*/ 35 h 225"/>
                <a:gd name="T38" fmla="*/ 61 w 122"/>
                <a:gd name="T39" fmla="*/ 8 h 225"/>
                <a:gd name="T40" fmla="*/ 67 w 122"/>
                <a:gd name="T41" fmla="*/ 12 h 225"/>
                <a:gd name="T42" fmla="*/ 65 w 122"/>
                <a:gd name="T43" fmla="*/ 22 h 225"/>
                <a:gd name="T44" fmla="*/ 14 w 122"/>
                <a:gd name="T45" fmla="*/ 37 h 225"/>
                <a:gd name="T46" fmla="*/ 8 w 122"/>
                <a:gd name="T47" fmla="*/ 30 h 225"/>
                <a:gd name="T48" fmla="*/ 120 w 122"/>
                <a:gd name="T49" fmla="*/ 101 h 225"/>
                <a:gd name="T50" fmla="*/ 105 w 122"/>
                <a:gd name="T51" fmla="*/ 90 h 225"/>
                <a:gd name="T52" fmla="*/ 72 w 122"/>
                <a:gd name="T53" fmla="*/ 110 h 225"/>
                <a:gd name="T54" fmla="*/ 55 w 122"/>
                <a:gd name="T55" fmla="*/ 138 h 225"/>
                <a:gd name="T56" fmla="*/ 53 w 122"/>
                <a:gd name="T57" fmla="*/ 99 h 225"/>
                <a:gd name="T58" fmla="*/ 119 w 122"/>
                <a:gd name="T59" fmla="*/ 76 h 225"/>
                <a:gd name="T60" fmla="*/ 119 w 122"/>
                <a:gd name="T61" fmla="*/ 64 h 225"/>
                <a:gd name="T62" fmla="*/ 9 w 122"/>
                <a:gd name="T63" fmla="*/ 85 h 225"/>
                <a:gd name="T64" fmla="*/ 1 w 122"/>
                <a:gd name="T65" fmla="*/ 97 h 225"/>
                <a:gd name="T66" fmla="*/ 3 w 122"/>
                <a:gd name="T67" fmla="*/ 102 h 225"/>
                <a:gd name="T68" fmla="*/ 11 w 122"/>
                <a:gd name="T69" fmla="*/ 110 h 225"/>
                <a:gd name="T70" fmla="*/ 28 w 122"/>
                <a:gd name="T71" fmla="*/ 121 h 225"/>
                <a:gd name="T72" fmla="*/ 17 w 122"/>
                <a:gd name="T73" fmla="*/ 138 h 225"/>
                <a:gd name="T74" fmla="*/ 40 w 122"/>
                <a:gd name="T75" fmla="*/ 209 h 225"/>
                <a:gd name="T76" fmla="*/ 53 w 122"/>
                <a:gd name="T77" fmla="*/ 225 h 225"/>
                <a:gd name="T78" fmla="*/ 87 w 122"/>
                <a:gd name="T79" fmla="*/ 214 h 225"/>
                <a:gd name="T80" fmla="*/ 110 w 122"/>
                <a:gd name="T81" fmla="*/ 187 h 225"/>
                <a:gd name="T82" fmla="*/ 99 w 122"/>
                <a:gd name="T83" fmla="*/ 138 h 225"/>
                <a:gd name="T84" fmla="*/ 104 w 122"/>
                <a:gd name="T85" fmla="*/ 117 h 225"/>
                <a:gd name="T86" fmla="*/ 120 w 122"/>
                <a:gd name="T87" fmla="*/ 101 h 225"/>
                <a:gd name="T88" fmla="*/ 47 w 122"/>
                <a:gd name="T89" fmla="*/ 101 h 225"/>
                <a:gd name="T90" fmla="*/ 49 w 122"/>
                <a:gd name="T91" fmla="*/ 138 h 225"/>
                <a:gd name="T92" fmla="*/ 35 w 122"/>
                <a:gd name="T93" fmla="*/ 121 h 225"/>
                <a:gd name="T94" fmla="*/ 24 w 122"/>
                <a:gd name="T95" fmla="*/ 108 h 225"/>
                <a:gd name="T96" fmla="*/ 12 w 122"/>
                <a:gd name="T97" fmla="*/ 104 h 225"/>
                <a:gd name="T98" fmla="*/ 8 w 122"/>
                <a:gd name="T99" fmla="*/ 97 h 225"/>
                <a:gd name="T100" fmla="*/ 8 w 122"/>
                <a:gd name="T101" fmla="*/ 93 h 225"/>
                <a:gd name="T102" fmla="*/ 12 w 122"/>
                <a:gd name="T103" fmla="*/ 90 h 225"/>
                <a:gd name="T104" fmla="*/ 24 w 122"/>
                <a:gd name="T105" fmla="*/ 86 h 225"/>
                <a:gd name="T106" fmla="*/ 108 w 122"/>
                <a:gd name="T107" fmla="*/ 62 h 225"/>
                <a:gd name="T108" fmla="*/ 114 w 122"/>
                <a:gd name="T109" fmla="*/ 69 h 225"/>
                <a:gd name="T110" fmla="*/ 111 w 122"/>
                <a:gd name="T111" fmla="*/ 76 h 225"/>
                <a:gd name="T112" fmla="*/ 43 w 122"/>
                <a:gd name="T113" fmla="*/ 98 h 225"/>
                <a:gd name="T114" fmla="*/ 103 w 122"/>
                <a:gd name="T115" fmla="*/ 111 h 225"/>
                <a:gd name="T116" fmla="*/ 92 w 122"/>
                <a:gd name="T117" fmla="*/ 138 h 225"/>
                <a:gd name="T118" fmla="*/ 78 w 122"/>
                <a:gd name="T119" fmla="*/ 110 h 225"/>
                <a:gd name="T120" fmla="*/ 106 w 122"/>
                <a:gd name="T121" fmla="*/ 96 h 225"/>
                <a:gd name="T122" fmla="*/ 114 w 122"/>
                <a:gd name="T123" fmla="*/ 103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" h="225">
                  <a:moveTo>
                    <a:pt x="3" y="57"/>
                  </a:moveTo>
                  <a:cubicBezTo>
                    <a:pt x="1" y="59"/>
                    <a:pt x="1" y="62"/>
                    <a:pt x="2" y="65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4" y="74"/>
                    <a:pt x="9" y="77"/>
                    <a:pt x="14" y="77"/>
                  </a:cubicBezTo>
                  <a:cubicBezTo>
                    <a:pt x="14" y="77"/>
                    <a:pt x="14" y="77"/>
                    <a:pt x="14" y="77"/>
                  </a:cubicBezTo>
                  <a:cubicBezTo>
                    <a:pt x="15" y="77"/>
                    <a:pt x="16" y="77"/>
                    <a:pt x="17" y="76"/>
                  </a:cubicBezTo>
                  <a:cubicBezTo>
                    <a:pt x="112" y="48"/>
                    <a:pt x="112" y="48"/>
                    <a:pt x="112" y="48"/>
                  </a:cubicBezTo>
                  <a:cubicBezTo>
                    <a:pt x="115" y="47"/>
                    <a:pt x="118" y="45"/>
                    <a:pt x="119" y="42"/>
                  </a:cubicBezTo>
                  <a:cubicBezTo>
                    <a:pt x="120" y="40"/>
                    <a:pt x="121" y="37"/>
                    <a:pt x="120" y="34"/>
                  </a:cubicBezTo>
                  <a:cubicBezTo>
                    <a:pt x="119" y="30"/>
                    <a:pt x="119" y="30"/>
                    <a:pt x="119" y="30"/>
                  </a:cubicBezTo>
                  <a:cubicBezTo>
                    <a:pt x="117" y="25"/>
                    <a:pt x="113" y="22"/>
                    <a:pt x="108" y="22"/>
                  </a:cubicBezTo>
                  <a:cubicBezTo>
                    <a:pt x="107" y="22"/>
                    <a:pt x="106" y="22"/>
                    <a:pt x="105" y="23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6" y="52"/>
                    <a:pt x="4" y="54"/>
                    <a:pt x="3" y="57"/>
                  </a:cubicBezTo>
                  <a:close/>
                  <a:moveTo>
                    <a:pt x="106" y="28"/>
                  </a:moveTo>
                  <a:cubicBezTo>
                    <a:pt x="107" y="28"/>
                    <a:pt x="107" y="28"/>
                    <a:pt x="108" y="28"/>
                  </a:cubicBezTo>
                  <a:cubicBezTo>
                    <a:pt x="110" y="28"/>
                    <a:pt x="112" y="30"/>
                    <a:pt x="113" y="32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5" y="37"/>
                    <a:pt x="114" y="38"/>
                    <a:pt x="114" y="40"/>
                  </a:cubicBezTo>
                  <a:cubicBezTo>
                    <a:pt x="113" y="41"/>
                    <a:pt x="112" y="42"/>
                    <a:pt x="111" y="42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4" y="71"/>
                    <a:pt x="14" y="71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1" y="71"/>
                    <a:pt x="9" y="69"/>
                    <a:pt x="9" y="67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7" y="62"/>
                    <a:pt x="7" y="61"/>
                    <a:pt x="8" y="59"/>
                  </a:cubicBezTo>
                  <a:cubicBezTo>
                    <a:pt x="9" y="58"/>
                    <a:pt x="10" y="57"/>
                    <a:pt x="11" y="57"/>
                  </a:cubicBezTo>
                  <a:lnTo>
                    <a:pt x="106" y="28"/>
                  </a:lnTo>
                  <a:close/>
                  <a:moveTo>
                    <a:pt x="3" y="35"/>
                  </a:moveTo>
                  <a:cubicBezTo>
                    <a:pt x="4" y="40"/>
                    <a:pt x="9" y="43"/>
                    <a:pt x="14" y="43"/>
                  </a:cubicBezTo>
                  <a:cubicBezTo>
                    <a:pt x="15" y="43"/>
                    <a:pt x="16" y="43"/>
                    <a:pt x="17" y="43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72" y="26"/>
                    <a:pt x="76" y="19"/>
                    <a:pt x="74" y="13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1" y="4"/>
                    <a:pt x="65" y="0"/>
                    <a:pt x="59" y="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3" y="19"/>
                    <a:pt x="0" y="25"/>
                    <a:pt x="2" y="31"/>
                  </a:cubicBezTo>
                  <a:lnTo>
                    <a:pt x="3" y="35"/>
                  </a:lnTo>
                  <a:close/>
                  <a:moveTo>
                    <a:pt x="11" y="23"/>
                  </a:moveTo>
                  <a:cubicBezTo>
                    <a:pt x="61" y="8"/>
                    <a:pt x="61" y="8"/>
                    <a:pt x="61" y="8"/>
                  </a:cubicBezTo>
                  <a:cubicBezTo>
                    <a:pt x="61" y="8"/>
                    <a:pt x="62" y="8"/>
                    <a:pt x="62" y="8"/>
                  </a:cubicBezTo>
                  <a:cubicBezTo>
                    <a:pt x="64" y="8"/>
                    <a:pt x="67" y="9"/>
                    <a:pt x="67" y="12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69" y="18"/>
                    <a:pt x="68" y="21"/>
                    <a:pt x="65" y="22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4" y="37"/>
                    <a:pt x="14" y="37"/>
                  </a:cubicBezTo>
                  <a:cubicBezTo>
                    <a:pt x="11" y="37"/>
                    <a:pt x="9" y="36"/>
                    <a:pt x="9" y="33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27"/>
                    <a:pt x="8" y="24"/>
                    <a:pt x="11" y="23"/>
                  </a:cubicBezTo>
                  <a:close/>
                  <a:moveTo>
                    <a:pt x="120" y="101"/>
                  </a:moveTo>
                  <a:cubicBezTo>
                    <a:pt x="119" y="97"/>
                    <a:pt x="119" y="97"/>
                    <a:pt x="119" y="97"/>
                  </a:cubicBezTo>
                  <a:cubicBezTo>
                    <a:pt x="117" y="92"/>
                    <a:pt x="110" y="88"/>
                    <a:pt x="105" y="90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76" y="98"/>
                    <a:pt x="72" y="104"/>
                    <a:pt x="72" y="110"/>
                  </a:cubicBezTo>
                  <a:cubicBezTo>
                    <a:pt x="72" y="138"/>
                    <a:pt x="72" y="138"/>
                    <a:pt x="72" y="138"/>
                  </a:cubicBezTo>
                  <a:cubicBezTo>
                    <a:pt x="55" y="138"/>
                    <a:pt x="55" y="138"/>
                    <a:pt x="55" y="138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5" y="104"/>
                    <a:pt x="54" y="101"/>
                    <a:pt x="53" y="99"/>
                  </a:cubicBezTo>
                  <a:cubicBezTo>
                    <a:pt x="112" y="82"/>
                    <a:pt x="112" y="82"/>
                    <a:pt x="112" y="82"/>
                  </a:cubicBezTo>
                  <a:cubicBezTo>
                    <a:pt x="115" y="81"/>
                    <a:pt x="118" y="79"/>
                    <a:pt x="119" y="76"/>
                  </a:cubicBezTo>
                  <a:cubicBezTo>
                    <a:pt x="120" y="73"/>
                    <a:pt x="121" y="70"/>
                    <a:pt x="120" y="67"/>
                  </a:cubicBezTo>
                  <a:cubicBezTo>
                    <a:pt x="119" y="64"/>
                    <a:pt x="119" y="64"/>
                    <a:pt x="119" y="64"/>
                  </a:cubicBezTo>
                  <a:cubicBezTo>
                    <a:pt x="117" y="58"/>
                    <a:pt x="110" y="54"/>
                    <a:pt x="105" y="56"/>
                  </a:cubicBezTo>
                  <a:cubicBezTo>
                    <a:pt x="9" y="85"/>
                    <a:pt x="9" y="85"/>
                    <a:pt x="9" y="85"/>
                  </a:cubicBezTo>
                  <a:cubicBezTo>
                    <a:pt x="6" y="86"/>
                    <a:pt x="4" y="88"/>
                    <a:pt x="3" y="90"/>
                  </a:cubicBezTo>
                  <a:cubicBezTo>
                    <a:pt x="1" y="92"/>
                    <a:pt x="1" y="95"/>
                    <a:pt x="1" y="97"/>
                  </a:cubicBezTo>
                  <a:cubicBezTo>
                    <a:pt x="2" y="98"/>
                    <a:pt x="2" y="98"/>
                    <a:pt x="2" y="99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4" y="106"/>
                    <a:pt x="7" y="109"/>
                    <a:pt x="10" y="110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6" y="114"/>
                    <a:pt x="28" y="118"/>
                    <a:pt x="28" y="121"/>
                  </a:cubicBezTo>
                  <a:cubicBezTo>
                    <a:pt x="28" y="138"/>
                    <a:pt x="28" y="138"/>
                    <a:pt x="28" y="138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17" y="187"/>
                    <a:pt x="17" y="187"/>
                    <a:pt x="17" y="187"/>
                  </a:cubicBezTo>
                  <a:cubicBezTo>
                    <a:pt x="17" y="199"/>
                    <a:pt x="28" y="208"/>
                    <a:pt x="40" y="209"/>
                  </a:cubicBezTo>
                  <a:cubicBezTo>
                    <a:pt x="40" y="214"/>
                    <a:pt x="40" y="214"/>
                    <a:pt x="40" y="214"/>
                  </a:cubicBezTo>
                  <a:cubicBezTo>
                    <a:pt x="40" y="220"/>
                    <a:pt x="46" y="225"/>
                    <a:pt x="53" y="225"/>
                  </a:cubicBezTo>
                  <a:cubicBezTo>
                    <a:pt x="74" y="225"/>
                    <a:pt x="74" y="225"/>
                    <a:pt x="74" y="225"/>
                  </a:cubicBezTo>
                  <a:cubicBezTo>
                    <a:pt x="81" y="225"/>
                    <a:pt x="87" y="220"/>
                    <a:pt x="87" y="214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99" y="208"/>
                    <a:pt x="110" y="199"/>
                    <a:pt x="110" y="187"/>
                  </a:cubicBezTo>
                  <a:cubicBezTo>
                    <a:pt x="110" y="138"/>
                    <a:pt x="110" y="138"/>
                    <a:pt x="110" y="138"/>
                  </a:cubicBezTo>
                  <a:cubicBezTo>
                    <a:pt x="99" y="138"/>
                    <a:pt x="99" y="138"/>
                    <a:pt x="99" y="138"/>
                  </a:cubicBezTo>
                  <a:cubicBezTo>
                    <a:pt x="99" y="125"/>
                    <a:pt x="99" y="125"/>
                    <a:pt x="99" y="125"/>
                  </a:cubicBezTo>
                  <a:cubicBezTo>
                    <a:pt x="99" y="122"/>
                    <a:pt x="101" y="118"/>
                    <a:pt x="104" y="117"/>
                  </a:cubicBezTo>
                  <a:cubicBezTo>
                    <a:pt x="112" y="115"/>
                    <a:pt x="112" y="115"/>
                    <a:pt x="112" y="115"/>
                  </a:cubicBezTo>
                  <a:cubicBezTo>
                    <a:pt x="118" y="113"/>
                    <a:pt x="122" y="107"/>
                    <a:pt x="120" y="101"/>
                  </a:cubicBezTo>
                  <a:close/>
                  <a:moveTo>
                    <a:pt x="43" y="98"/>
                  </a:moveTo>
                  <a:cubicBezTo>
                    <a:pt x="45" y="99"/>
                    <a:pt x="46" y="100"/>
                    <a:pt x="47" y="101"/>
                  </a:cubicBezTo>
                  <a:cubicBezTo>
                    <a:pt x="48" y="103"/>
                    <a:pt x="49" y="104"/>
                    <a:pt x="49" y="106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21"/>
                    <a:pt x="35" y="121"/>
                    <a:pt x="35" y="121"/>
                  </a:cubicBezTo>
                  <a:cubicBezTo>
                    <a:pt x="35" y="116"/>
                    <a:pt x="30" y="110"/>
                    <a:pt x="25" y="108"/>
                  </a:cubicBezTo>
                  <a:cubicBezTo>
                    <a:pt x="25" y="108"/>
                    <a:pt x="24" y="108"/>
                    <a:pt x="24" y="108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10" y="104"/>
                    <a:pt x="9" y="102"/>
                    <a:pt x="9" y="101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7" y="96"/>
                    <a:pt x="7" y="94"/>
                    <a:pt x="8" y="93"/>
                  </a:cubicBezTo>
                  <a:cubicBezTo>
                    <a:pt x="9" y="92"/>
                    <a:pt x="10" y="91"/>
                    <a:pt x="11" y="90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7" y="62"/>
                    <a:pt x="107" y="62"/>
                    <a:pt x="108" y="62"/>
                  </a:cubicBezTo>
                  <a:cubicBezTo>
                    <a:pt x="110" y="62"/>
                    <a:pt x="112" y="63"/>
                    <a:pt x="113" y="66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5" y="71"/>
                    <a:pt x="114" y="72"/>
                    <a:pt x="114" y="73"/>
                  </a:cubicBezTo>
                  <a:cubicBezTo>
                    <a:pt x="113" y="74"/>
                    <a:pt x="112" y="75"/>
                    <a:pt x="111" y="76"/>
                  </a:cubicBezTo>
                  <a:cubicBezTo>
                    <a:pt x="49" y="94"/>
                    <a:pt x="49" y="94"/>
                    <a:pt x="49" y="94"/>
                  </a:cubicBezTo>
                  <a:cubicBezTo>
                    <a:pt x="39" y="97"/>
                    <a:pt x="43" y="98"/>
                    <a:pt x="43" y="98"/>
                  </a:cubicBezTo>
                  <a:close/>
                  <a:moveTo>
                    <a:pt x="111" y="109"/>
                  </a:moveTo>
                  <a:cubicBezTo>
                    <a:pt x="103" y="111"/>
                    <a:pt x="103" y="111"/>
                    <a:pt x="103" y="111"/>
                  </a:cubicBezTo>
                  <a:cubicBezTo>
                    <a:pt x="97" y="113"/>
                    <a:pt x="92" y="119"/>
                    <a:pt x="92" y="125"/>
                  </a:cubicBezTo>
                  <a:cubicBezTo>
                    <a:pt x="92" y="138"/>
                    <a:pt x="92" y="138"/>
                    <a:pt x="92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8" y="107"/>
                    <a:pt x="81" y="103"/>
                    <a:pt x="84" y="102"/>
                  </a:cubicBezTo>
                  <a:cubicBezTo>
                    <a:pt x="106" y="96"/>
                    <a:pt x="106" y="96"/>
                    <a:pt x="106" y="96"/>
                  </a:cubicBezTo>
                  <a:cubicBezTo>
                    <a:pt x="109" y="95"/>
                    <a:pt x="112" y="96"/>
                    <a:pt x="113" y="99"/>
                  </a:cubicBezTo>
                  <a:cubicBezTo>
                    <a:pt x="114" y="103"/>
                    <a:pt x="114" y="103"/>
                    <a:pt x="114" y="103"/>
                  </a:cubicBezTo>
                  <a:cubicBezTo>
                    <a:pt x="115" y="106"/>
                    <a:pt x="113" y="109"/>
                    <a:pt x="111" y="1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11795" tIns="55898" rIns="111795" bIns="55898" numCol="1" anchor="t" anchorCtr="0" compatLnSpc="1"/>
            <a:lstStyle/>
            <a:p>
              <a:r>
                <a:rPr lang="en-US" altLang="zh-CN" sz="27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89643" y="697121"/>
            <a:ext cx="7382728" cy="823638"/>
          </a:xfrm>
          <a:prstGeom prst="rect">
            <a:avLst/>
          </a:prstGeom>
          <a:noFill/>
        </p:spPr>
        <p:txBody>
          <a:bodyPr lIns="145115" tIns="72556" rIns="145115" bIns="72556">
            <a:spAutoFit/>
          </a:bodyPr>
          <a:lstStyle/>
          <a:p>
            <a:pPr indent="574444">
              <a:defRPr/>
            </a:pPr>
            <a:r>
              <a:rPr lang="zh-CN" altLang="en-US" sz="2200" dirty="0">
                <a:latin typeface="+mn-ea"/>
              </a:rPr>
              <a:t>以</a:t>
            </a:r>
            <a:r>
              <a:rPr lang="en-US" altLang="zh-CN" sz="2200" dirty="0">
                <a:latin typeface="+mn-ea"/>
              </a:rPr>
              <a:t>2017</a:t>
            </a:r>
            <a:r>
              <a:rPr lang="zh-CN" altLang="en-US" sz="2200" dirty="0">
                <a:latin typeface="+mn-ea"/>
              </a:rPr>
              <a:t>年新课标为指导思想，以历史学科核心素养为立意，分析考点内容。</a:t>
            </a: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1100630" y="1924174"/>
            <a:ext cx="7371740" cy="75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100" tIns="38550" rIns="77100" bIns="385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indent="574444">
              <a:defRPr/>
            </a:pPr>
            <a:r>
              <a:rPr lang="zh-CN" altLang="en-US" sz="2200" dirty="0" smtClean="0">
                <a:latin typeface="+mn-ea"/>
                <a:ea typeface="+mn-ea"/>
              </a:rPr>
              <a:t>对宋代政治的相关考点</a:t>
            </a:r>
            <a:r>
              <a:rPr lang="zh-CN" altLang="en-US" sz="2200" dirty="0">
                <a:latin typeface="+mn-ea"/>
                <a:ea typeface="+mn-ea"/>
              </a:rPr>
              <a:t>进行全面、深度、精准分析；通过补充经典材料，加强对重难点的理解和认识。     </a:t>
            </a:r>
          </a:p>
        </p:txBody>
      </p:sp>
      <p:sp>
        <p:nvSpPr>
          <p:cNvPr id="30" name="TextBox 5"/>
          <p:cNvSpPr txBox="1">
            <a:spLocks noChangeArrowheads="1"/>
          </p:cNvSpPr>
          <p:nvPr/>
        </p:nvSpPr>
        <p:spPr bwMode="auto">
          <a:xfrm>
            <a:off x="1126875" y="3452968"/>
            <a:ext cx="7345495" cy="76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100" tIns="38550" rIns="77100" bIns="3855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indent="574444">
              <a:defRPr/>
            </a:pPr>
            <a:r>
              <a:rPr lang="zh-CN" altLang="en-US" sz="2200" dirty="0">
                <a:latin typeface="+mn-ea"/>
                <a:ea typeface="+mn-ea"/>
              </a:rPr>
              <a:t>对北京和全国高考真题进行讲解，深钻经典试题，强化运用能力的培养。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4349719" y="1957015"/>
            <a:ext cx="2781757" cy="703459"/>
            <a:chOff x="5714599" y="2076217"/>
            <a:chExt cx="3864839" cy="977428"/>
          </a:xfrm>
        </p:grpSpPr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5714599" y="2076217"/>
              <a:ext cx="2858302" cy="748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algn="ctr"/>
              <a:r>
                <a:rPr lang="zh-CN" altLang="en-US" sz="2900" b="1" spc="218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教学准备</a:t>
              </a:r>
            </a:p>
          </p:txBody>
        </p:sp>
        <p:sp>
          <p:nvSpPr>
            <p:cNvPr id="7" name="TextBox 111"/>
            <p:cNvSpPr txBox="1"/>
            <p:nvPr/>
          </p:nvSpPr>
          <p:spPr>
            <a:xfrm>
              <a:off x="5998038" y="2711531"/>
              <a:ext cx="3581400" cy="34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TEACHING PREPARATION </a:t>
              </a:r>
              <a:endPara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2748189" y="1605736"/>
            <a:ext cx="1491114" cy="1507321"/>
            <a:chOff x="2918306" y="1498847"/>
            <a:chExt cx="1553762" cy="157077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005" t="64843" r="34350" b="-912"/>
            <a:stretch>
              <a:fillRect/>
            </a:stretch>
          </p:blipFill>
          <p:spPr>
            <a:xfrm>
              <a:off x="2918306" y="1498847"/>
              <a:ext cx="1553762" cy="1570775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3304904" y="1931087"/>
              <a:ext cx="807115" cy="6895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58060">
                <a:defRPr/>
              </a:pPr>
              <a:r>
                <a:rPr lang="en-US" altLang="zh-CN" sz="3700" kern="0" dirty="0">
                  <a:solidFill>
                    <a:schemeClr val="accent2">
                      <a:lumMod val="75000"/>
                    </a:schemeClr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0 3</a:t>
              </a:r>
              <a:endParaRPr lang="zh-CN" altLang="en-US" sz="3700" kern="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3"/>
          <p:cNvGrpSpPr/>
          <p:nvPr/>
        </p:nvGrpSpPr>
        <p:grpSpPr>
          <a:xfrm>
            <a:off x="2525844" y="836622"/>
            <a:ext cx="641608" cy="571975"/>
            <a:chOff x="3835847" y="1395243"/>
            <a:chExt cx="1462116" cy="1303538"/>
          </a:xfrm>
          <a:solidFill>
            <a:schemeClr val="accent2">
              <a:lumMod val="75000"/>
            </a:schemeClr>
          </a:solidFill>
        </p:grpSpPr>
        <p:sp>
          <p:nvSpPr>
            <p:cNvPr id="66" name="同心圆 65"/>
            <p:cNvSpPr/>
            <p:nvPr/>
          </p:nvSpPr>
          <p:spPr>
            <a:xfrm>
              <a:off x="3835847" y="1395243"/>
              <a:ext cx="1303538" cy="1303538"/>
            </a:xfrm>
            <a:prstGeom prst="donut">
              <a:avLst>
                <a:gd name="adj" fmla="val 3142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800" kern="0" dirty="0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3" name="组合 66"/>
            <p:cNvGrpSpPr/>
            <p:nvPr/>
          </p:nvGrpSpPr>
          <p:grpSpPr>
            <a:xfrm>
              <a:off x="4939609" y="1857832"/>
              <a:ext cx="358354" cy="358354"/>
              <a:chOff x="5917211" y="1835961"/>
              <a:chExt cx="504056" cy="504056"/>
            </a:xfrm>
            <a:grpFill/>
          </p:grpSpPr>
          <p:sp>
            <p:nvSpPr>
              <p:cNvPr id="69" name="同心圆 68"/>
              <p:cNvSpPr/>
              <p:nvPr/>
            </p:nvSpPr>
            <p:spPr>
              <a:xfrm>
                <a:off x="5917211" y="1835961"/>
                <a:ext cx="504056" cy="504056"/>
              </a:xfrm>
              <a:prstGeom prst="donut">
                <a:avLst>
                  <a:gd name="adj" fmla="val 3142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800" kern="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6039087" y="1981663"/>
                <a:ext cx="222754" cy="22275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800" kern="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68" name="椭圆 67"/>
            <p:cNvSpPr/>
            <p:nvPr/>
          </p:nvSpPr>
          <p:spPr>
            <a:xfrm>
              <a:off x="4151028" y="1732853"/>
              <a:ext cx="676101" cy="67610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19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sz="19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组合 72"/>
          <p:cNvGrpSpPr/>
          <p:nvPr/>
        </p:nvGrpSpPr>
        <p:grpSpPr>
          <a:xfrm>
            <a:off x="2525844" y="2199310"/>
            <a:ext cx="641608" cy="571975"/>
            <a:chOff x="3835847" y="1395243"/>
            <a:chExt cx="1462116" cy="1303538"/>
          </a:xfrm>
          <a:solidFill>
            <a:schemeClr val="accent2">
              <a:lumMod val="75000"/>
            </a:schemeClr>
          </a:solidFill>
        </p:grpSpPr>
        <p:sp>
          <p:nvSpPr>
            <p:cNvPr id="75" name="同心圆 74"/>
            <p:cNvSpPr/>
            <p:nvPr/>
          </p:nvSpPr>
          <p:spPr>
            <a:xfrm>
              <a:off x="3835847" y="1395243"/>
              <a:ext cx="1303538" cy="1303538"/>
            </a:xfrm>
            <a:prstGeom prst="donut">
              <a:avLst>
                <a:gd name="adj" fmla="val 3142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800" kern="0" dirty="0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5" name="组合 75"/>
            <p:cNvGrpSpPr/>
            <p:nvPr/>
          </p:nvGrpSpPr>
          <p:grpSpPr>
            <a:xfrm>
              <a:off x="4939609" y="1857832"/>
              <a:ext cx="358354" cy="358354"/>
              <a:chOff x="5917211" y="1835961"/>
              <a:chExt cx="504056" cy="504056"/>
            </a:xfrm>
            <a:grpFill/>
          </p:grpSpPr>
          <p:sp>
            <p:nvSpPr>
              <p:cNvPr id="78" name="同心圆 77"/>
              <p:cNvSpPr/>
              <p:nvPr/>
            </p:nvSpPr>
            <p:spPr>
              <a:xfrm>
                <a:off x="5917211" y="1835961"/>
                <a:ext cx="504056" cy="504056"/>
              </a:xfrm>
              <a:prstGeom prst="donut">
                <a:avLst>
                  <a:gd name="adj" fmla="val 3142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800" kern="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6039087" y="1981663"/>
                <a:ext cx="222754" cy="22275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800" kern="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77" name="椭圆 76"/>
            <p:cNvSpPr/>
            <p:nvPr/>
          </p:nvSpPr>
          <p:spPr>
            <a:xfrm>
              <a:off x="4151028" y="1732853"/>
              <a:ext cx="676101" cy="67610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4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24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6" name="组合 97"/>
          <p:cNvGrpSpPr/>
          <p:nvPr/>
        </p:nvGrpSpPr>
        <p:grpSpPr>
          <a:xfrm>
            <a:off x="486971" y="1540115"/>
            <a:ext cx="1747213" cy="1747076"/>
            <a:chOff x="1535382" y="1258858"/>
            <a:chExt cx="2462552" cy="2462552"/>
          </a:xfrm>
          <a:solidFill>
            <a:schemeClr val="accent2">
              <a:lumMod val="75000"/>
            </a:schemeClr>
          </a:solidFill>
        </p:grpSpPr>
        <p:sp>
          <p:nvSpPr>
            <p:cNvPr id="99" name="椭圆 4"/>
            <p:cNvSpPr/>
            <p:nvPr/>
          </p:nvSpPr>
          <p:spPr>
            <a:xfrm>
              <a:off x="1535382" y="1258858"/>
              <a:ext cx="2462552" cy="2462552"/>
            </a:xfrm>
            <a:custGeom>
              <a:avLst/>
              <a:gdLst/>
              <a:ahLst/>
              <a:cxnLst/>
              <a:rect l="l" t="t" r="r" b="b"/>
              <a:pathLst>
                <a:path w="2462552" h="2462552">
                  <a:moveTo>
                    <a:pt x="1227568" y="229220"/>
                  </a:moveTo>
                  <a:cubicBezTo>
                    <a:pt x="682374" y="229220"/>
                    <a:pt x="240407" y="671187"/>
                    <a:pt x="240407" y="1216381"/>
                  </a:cubicBezTo>
                  <a:cubicBezTo>
                    <a:pt x="240407" y="1761575"/>
                    <a:pt x="682374" y="2203542"/>
                    <a:pt x="1227568" y="2203542"/>
                  </a:cubicBezTo>
                  <a:cubicBezTo>
                    <a:pt x="1772762" y="2203542"/>
                    <a:pt x="2214729" y="1761575"/>
                    <a:pt x="2214729" y="1216381"/>
                  </a:cubicBezTo>
                  <a:cubicBezTo>
                    <a:pt x="2214729" y="671187"/>
                    <a:pt x="1772762" y="229220"/>
                    <a:pt x="1227568" y="229220"/>
                  </a:cubicBezTo>
                  <a:close/>
                  <a:moveTo>
                    <a:pt x="1231276" y="0"/>
                  </a:moveTo>
                  <a:cubicBezTo>
                    <a:pt x="1911291" y="0"/>
                    <a:pt x="2462552" y="551261"/>
                    <a:pt x="2462552" y="1231276"/>
                  </a:cubicBezTo>
                  <a:cubicBezTo>
                    <a:pt x="2462552" y="1911291"/>
                    <a:pt x="1911291" y="2462552"/>
                    <a:pt x="1231276" y="2462552"/>
                  </a:cubicBezTo>
                  <a:cubicBezTo>
                    <a:pt x="551261" y="2462552"/>
                    <a:pt x="0" y="1911291"/>
                    <a:pt x="0" y="1231276"/>
                  </a:cubicBezTo>
                  <a:cubicBezTo>
                    <a:pt x="0" y="551261"/>
                    <a:pt x="551261" y="0"/>
                    <a:pt x="123127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3858" tIns="41930" rIns="83858" bIns="4193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0" name="TextBox 43"/>
            <p:cNvSpPr txBox="1"/>
            <p:nvPr/>
          </p:nvSpPr>
          <p:spPr>
            <a:xfrm>
              <a:off x="2237909" y="1974599"/>
              <a:ext cx="1034054" cy="1052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771392"/>
              <a:r>
                <a:rPr lang="zh-CN" altLang="en-US" sz="21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教学</a:t>
              </a:r>
              <a:endParaRPr lang="en-US" altLang="zh-CN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  <a:p>
              <a:pPr algn="ctr" defTabSz="771392"/>
              <a:r>
                <a:rPr lang="zh-CN" altLang="en-US" sz="21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准备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167453" y="665750"/>
            <a:ext cx="5434034" cy="1228909"/>
          </a:xfrm>
          <a:prstGeom prst="rect">
            <a:avLst/>
          </a:prstGeom>
          <a:noFill/>
        </p:spPr>
        <p:txBody>
          <a:bodyPr wrap="square" lIns="87742" tIns="43870" rIns="87742" bIns="4387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900" dirty="0">
                <a:latin typeface="微软雅黑" pitchFamily="34" charset="-122"/>
                <a:ea typeface="微软雅黑" pitchFamily="34" charset="-122"/>
              </a:rPr>
              <a:t>    钻研</a:t>
            </a:r>
            <a:r>
              <a:rPr lang="en-US" altLang="zh-CN" sz="1900" dirty="0">
                <a:latin typeface="微软雅黑" pitchFamily="34" charset="-122"/>
                <a:ea typeface="微软雅黑" pitchFamily="34" charset="-122"/>
              </a:rPr>
              <a:t>2017</a:t>
            </a:r>
            <a:r>
              <a:rPr lang="zh-CN" altLang="en-US" sz="1900" dirty="0">
                <a:latin typeface="微软雅黑" pitchFamily="34" charset="-122"/>
                <a:ea typeface="微软雅黑" pitchFamily="34" charset="-122"/>
              </a:rPr>
              <a:t>年新课标和岳麓版教材、朝阳目标教材，对考点内容深入分析、研读，把握考试方向和重难点。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67453" y="2059395"/>
            <a:ext cx="5434034" cy="1231905"/>
          </a:xfrm>
          <a:prstGeom prst="rect">
            <a:avLst/>
          </a:prstGeom>
          <a:noFill/>
        </p:spPr>
        <p:txBody>
          <a:bodyPr wrap="square" lIns="87742" tIns="43870" rIns="87742" bIns="4387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900" dirty="0">
                <a:latin typeface="微软雅黑" pitchFamily="34" charset="-122"/>
                <a:ea typeface="微软雅黑" pitchFamily="34" charset="-122"/>
              </a:rPr>
              <a:t>    依据历史学科核心素养，突出“史料实证”素养的落实，阅读相关史学著作，增加学术材料，加深对重难点的认识。</a:t>
            </a:r>
          </a:p>
        </p:txBody>
      </p:sp>
      <p:grpSp>
        <p:nvGrpSpPr>
          <p:cNvPr id="7" name="组合 72"/>
          <p:cNvGrpSpPr/>
          <p:nvPr/>
        </p:nvGrpSpPr>
        <p:grpSpPr>
          <a:xfrm>
            <a:off x="2525844" y="3649579"/>
            <a:ext cx="641608" cy="571975"/>
            <a:chOff x="3835847" y="1395243"/>
            <a:chExt cx="1462116" cy="1303538"/>
          </a:xfrm>
          <a:solidFill>
            <a:schemeClr val="accent2">
              <a:lumMod val="75000"/>
            </a:schemeClr>
          </a:solidFill>
        </p:grpSpPr>
        <p:sp>
          <p:nvSpPr>
            <p:cNvPr id="55" name="同心圆 54"/>
            <p:cNvSpPr/>
            <p:nvPr/>
          </p:nvSpPr>
          <p:spPr>
            <a:xfrm>
              <a:off x="3835847" y="1395243"/>
              <a:ext cx="1303538" cy="1303538"/>
            </a:xfrm>
            <a:prstGeom prst="donut">
              <a:avLst>
                <a:gd name="adj" fmla="val 3142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800" kern="0" dirty="0"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8" name="组合 75"/>
            <p:cNvGrpSpPr/>
            <p:nvPr/>
          </p:nvGrpSpPr>
          <p:grpSpPr>
            <a:xfrm>
              <a:off x="4939609" y="1857832"/>
              <a:ext cx="358354" cy="358354"/>
              <a:chOff x="5917211" y="1835961"/>
              <a:chExt cx="504056" cy="504056"/>
            </a:xfrm>
            <a:grpFill/>
          </p:grpSpPr>
          <p:sp>
            <p:nvSpPr>
              <p:cNvPr id="64" name="同心圆 63"/>
              <p:cNvSpPr/>
              <p:nvPr/>
            </p:nvSpPr>
            <p:spPr>
              <a:xfrm>
                <a:off x="5917211" y="1835961"/>
                <a:ext cx="504056" cy="504056"/>
              </a:xfrm>
              <a:prstGeom prst="donut">
                <a:avLst>
                  <a:gd name="adj" fmla="val 3142"/>
                </a:avLst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800" kern="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6039087" y="1981663"/>
                <a:ext cx="222754" cy="222754"/>
              </a:xfrm>
              <a:prstGeom prst="ellipse">
                <a:avLst/>
              </a:prstGeom>
              <a:grpFill/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800" kern="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62" name="椭圆 61"/>
            <p:cNvSpPr/>
            <p:nvPr/>
          </p:nvSpPr>
          <p:spPr>
            <a:xfrm>
              <a:off x="4151028" y="1732853"/>
              <a:ext cx="676101" cy="676101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2400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2400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265568" y="3553378"/>
            <a:ext cx="5335919" cy="848805"/>
          </a:xfrm>
          <a:prstGeom prst="rect">
            <a:avLst/>
          </a:prstGeom>
          <a:noFill/>
        </p:spPr>
        <p:txBody>
          <a:bodyPr wrap="square" lIns="87742" tIns="43870" rIns="87742" bIns="4387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900" dirty="0">
                <a:latin typeface="微软雅黑" pitchFamily="34" charset="-122"/>
                <a:ea typeface="微软雅黑" pitchFamily="34" charset="-122"/>
              </a:rPr>
              <a:t>    精选北京和全国高考真题进行讲解，深钻经典试题，强化经典题在备考中的运用。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4325344" y="1957012"/>
            <a:ext cx="2781757" cy="703459"/>
            <a:chOff x="5714599" y="2076217"/>
            <a:chExt cx="3864839" cy="977430"/>
          </a:xfrm>
        </p:grpSpPr>
        <p:sp>
          <p:nvSpPr>
            <p:cNvPr id="6" name="TextBox 6"/>
            <p:cNvSpPr txBox="1">
              <a:spLocks noChangeArrowheads="1"/>
            </p:cNvSpPr>
            <p:nvPr/>
          </p:nvSpPr>
          <p:spPr bwMode="auto">
            <a:xfrm>
              <a:off x="5714599" y="2076217"/>
              <a:ext cx="2858302" cy="748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/>
              <a:lvl2pPr/>
              <a:lvl3pPr/>
              <a:lvl4pPr/>
              <a:lvl5pPr/>
              <a:lvl6pPr/>
              <a:lvl7pPr/>
              <a:lvl8pPr/>
              <a:lvl9pPr/>
            </a:lstStyle>
            <a:p>
              <a:pPr algn="ctr"/>
              <a:r>
                <a:rPr lang="zh-CN" altLang="en-US" sz="2900" b="1" spc="218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教学过程</a:t>
              </a:r>
            </a:p>
          </p:txBody>
        </p:sp>
        <p:sp>
          <p:nvSpPr>
            <p:cNvPr id="7" name="TextBox 111"/>
            <p:cNvSpPr txBox="1"/>
            <p:nvPr/>
          </p:nvSpPr>
          <p:spPr>
            <a:xfrm>
              <a:off x="5998038" y="2711532"/>
              <a:ext cx="3581400" cy="34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TEACHING PROCESS </a:t>
              </a:r>
              <a:endParaRPr lang="zh-CN" alt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10"/>
          <p:cNvGrpSpPr/>
          <p:nvPr/>
        </p:nvGrpSpPr>
        <p:grpSpPr>
          <a:xfrm>
            <a:off x="2748189" y="1605736"/>
            <a:ext cx="1491114" cy="1507321"/>
            <a:chOff x="2918306" y="1498847"/>
            <a:chExt cx="1553762" cy="157077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005" t="64843" r="34350" b="-912"/>
            <a:stretch>
              <a:fillRect/>
            </a:stretch>
          </p:blipFill>
          <p:spPr>
            <a:xfrm>
              <a:off x="2918306" y="1498847"/>
              <a:ext cx="1553762" cy="1570775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3329330" y="1961070"/>
              <a:ext cx="792081" cy="6895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58060">
                <a:defRPr/>
              </a:pPr>
              <a:r>
                <a:rPr lang="en-US" altLang="zh-CN" sz="3700" kern="0" dirty="0">
                  <a:solidFill>
                    <a:schemeClr val="accent2">
                      <a:lumMod val="75000"/>
                    </a:schemeClr>
                  </a:solidFill>
                  <a:latin typeface="Impact" panose="020B0806030902050204" pitchFamily="34" charset="0"/>
                  <a:ea typeface="宋体" panose="02010600030101010101" pitchFamily="2" charset="-122"/>
                </a:rPr>
                <a:t>0 4</a:t>
              </a:r>
              <a:endParaRPr lang="zh-CN" altLang="en-US" sz="3700" kern="0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99768" y="363918"/>
            <a:ext cx="857256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FontTx/>
              <a:buNone/>
            </a:pPr>
            <a:r>
              <a:rPr lang="en-US" altLang="zh-CN" sz="2800" b="1" dirty="0" smtClean="0">
                <a:latin typeface="+mn-ea"/>
              </a:rPr>
              <a:t>【</a:t>
            </a:r>
            <a:r>
              <a:rPr lang="zh-CN" altLang="en-US" sz="2800" b="1" dirty="0" smtClean="0">
                <a:latin typeface="+mn-ea"/>
              </a:rPr>
              <a:t>考点</a:t>
            </a:r>
            <a:r>
              <a:rPr lang="en-US" altLang="zh-CN" sz="2800" b="1" dirty="0" smtClean="0">
                <a:latin typeface="+mn-ea"/>
              </a:rPr>
              <a:t>】</a:t>
            </a:r>
          </a:p>
          <a:p>
            <a:pPr>
              <a:lnSpc>
                <a:spcPct val="115000"/>
              </a:lnSpc>
            </a:pPr>
            <a:r>
              <a:rPr lang="en-US" altLang="zh-CN" sz="2800" dirty="0" smtClean="0">
                <a:latin typeface="+mn-ea"/>
              </a:rPr>
              <a:t>1.</a:t>
            </a:r>
            <a:r>
              <a:rPr lang="zh-CN" altLang="en-US" sz="2800" dirty="0" smtClean="0">
                <a:latin typeface="+mn-ea"/>
              </a:rPr>
              <a:t>宋的集权措施 </a:t>
            </a:r>
            <a:endParaRPr lang="en-US" altLang="zh-CN" sz="2800" dirty="0" smtClean="0">
              <a:latin typeface="+mn-ea"/>
            </a:endParaRPr>
          </a:p>
          <a:p>
            <a:pPr>
              <a:lnSpc>
                <a:spcPct val="115000"/>
              </a:lnSpc>
            </a:pPr>
            <a:r>
              <a:rPr lang="en-US" altLang="zh-CN" sz="2800" dirty="0" smtClean="0">
                <a:latin typeface="+mn-ea"/>
              </a:rPr>
              <a:t>2.</a:t>
            </a:r>
            <a:r>
              <a:rPr lang="zh-CN" altLang="en-US" sz="2800" dirty="0" smtClean="0">
                <a:latin typeface="+mn-ea"/>
              </a:rPr>
              <a:t>王安石变法   </a:t>
            </a:r>
            <a:endParaRPr lang="en-US" altLang="zh-CN" sz="2800" dirty="0" smtClean="0">
              <a:latin typeface="+mn-ea"/>
            </a:endParaRPr>
          </a:p>
          <a:p>
            <a:pPr>
              <a:lnSpc>
                <a:spcPct val="115000"/>
              </a:lnSpc>
            </a:pPr>
            <a:r>
              <a:rPr lang="en-US" altLang="zh-CN" sz="2400" dirty="0" smtClean="0">
                <a:latin typeface="+mn-ea"/>
              </a:rPr>
              <a:t> </a:t>
            </a:r>
            <a:endParaRPr lang="zh-CN" altLang="en-US" sz="2400" b="1" dirty="0" smtClean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5355" y="2413038"/>
            <a:ext cx="642938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必修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1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第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3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课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中央集权与地方分权的斗争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》</a:t>
            </a:r>
          </a:p>
          <a:p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           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第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4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课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专制皇权不断加强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》</a:t>
            </a:r>
          </a:p>
          <a:p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选修改革第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6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课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《</a:t>
            </a:r>
            <a:r>
              <a:rPr lang="zh-CN" altLang="en-US" sz="2400" dirty="0" smtClean="0">
                <a:latin typeface="楷体" pitchFamily="49" charset="-122"/>
                <a:ea typeface="楷体" pitchFamily="49" charset="-122"/>
              </a:rPr>
              <a:t>王安石变法</a:t>
            </a:r>
            <a:r>
              <a:rPr lang="en-US" altLang="zh-CN" sz="2400" dirty="0" smtClean="0">
                <a:latin typeface="楷体" pitchFamily="49" charset="-122"/>
                <a:ea typeface="楷体" pitchFamily="49" charset="-122"/>
              </a:rPr>
              <a:t>》 </a:t>
            </a:r>
            <a:endParaRPr lang="zh-CN" altLang="en-US" sz="2400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120075"/>
            <a:ext cx="892261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 </a:t>
            </a:r>
            <a:endParaRPr lang="en-US" altLang="zh-CN" sz="18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1800" dirty="0" smtClean="0">
                <a:latin typeface="楷体" pitchFamily="49" charset="-122"/>
                <a:ea typeface="楷体" pitchFamily="49" charset="-122"/>
              </a:rPr>
              <a:t>民族关系：了解古代民族政策和边疆管理制度，认识中国作为统一多民族国家的发展历程。</a:t>
            </a:r>
            <a:endParaRPr lang="en-US" altLang="zh-CN" sz="18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en-US" altLang="zh-CN" sz="1800" dirty="0" smtClean="0">
                <a:latin typeface="楷体" pitchFamily="49" charset="-122"/>
                <a:ea typeface="楷体" pitchFamily="49" charset="-122"/>
              </a:rPr>
              <a:t> </a:t>
            </a:r>
          </a:p>
          <a:p>
            <a:r>
              <a:rPr lang="en-US" altLang="zh-CN" sz="1800" dirty="0" smtClean="0">
                <a:latin typeface="楷体" pitchFamily="49" charset="-122"/>
                <a:ea typeface="楷体" pitchFamily="49" charset="-122"/>
              </a:rPr>
              <a:t> </a:t>
            </a:r>
          </a:p>
          <a:p>
            <a:r>
              <a:rPr lang="zh-CN" altLang="en-US" sz="1800" dirty="0" smtClean="0">
                <a:latin typeface="楷体" pitchFamily="49" charset="-122"/>
                <a:ea typeface="楷体" pitchFamily="49" charset="-122"/>
              </a:rPr>
              <a:t>源远流长的中华文化： 从人类文明发展和世界文化交流的角度，认识中华优秀传统文化的特点和价值，认识中华文化的世界意义。</a:t>
            </a:r>
            <a:endParaRPr lang="en-US" altLang="zh-CN" sz="1800" dirty="0" smtClean="0">
              <a:latin typeface="楷体" pitchFamily="49" charset="-122"/>
              <a:ea typeface="楷体" pitchFamily="49" charset="-122"/>
            </a:endParaRPr>
          </a:p>
          <a:p>
            <a:endParaRPr lang="en-US" altLang="zh-CN" sz="1800" dirty="0" smtClean="0">
              <a:latin typeface="楷体" pitchFamily="49" charset="-122"/>
              <a:ea typeface="楷体" pitchFamily="49" charset="-122"/>
            </a:endParaRPr>
          </a:p>
          <a:p>
            <a:r>
              <a:rPr lang="zh-CN" altLang="en-US" sz="1800" dirty="0" smtClean="0">
                <a:latin typeface="楷体" pitchFamily="49" charset="-122"/>
                <a:ea typeface="楷体" pitchFamily="49" charset="-122"/>
              </a:rPr>
              <a:t>人口迁徙与文化认同：通过了解历史上跨地区不同规模的人口迁徙， 认识在迁徙与融入当地社会过程中出现的文化认同。</a:t>
            </a:r>
          </a:p>
          <a:p>
            <a:r>
              <a:rPr lang="en-US" altLang="zh-CN" sz="1800" dirty="0" smtClean="0">
                <a:latin typeface="楷体" pitchFamily="49" charset="-122"/>
                <a:ea typeface="楷体" pitchFamily="49" charset="-122"/>
              </a:rPr>
              <a:t> </a:t>
            </a:r>
            <a:endParaRPr lang="zh-CN" altLang="en-US" sz="1800" dirty="0" smtClean="0">
              <a:latin typeface="楷体" pitchFamily="49" charset="-122"/>
              <a:ea typeface="楷体" pitchFamily="49" charset="-122"/>
            </a:endParaRPr>
          </a:p>
          <a:p>
            <a:endParaRPr lang="zh-CN" altLang="en-US" sz="1400" dirty="0" smtClean="0">
              <a:latin typeface="楷体" pitchFamily="49" charset="-122"/>
              <a:ea typeface="楷体" pitchFamily="49" charset="-122"/>
            </a:endParaRPr>
          </a:p>
          <a:p>
            <a:endParaRPr lang="en-US" altLang="zh-CN" sz="1400" dirty="0" smtClean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8182" y="223302"/>
            <a:ext cx="2973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+mn-ea"/>
              </a:rPr>
              <a:t>【20</a:t>
            </a:r>
            <a:r>
              <a:rPr lang="zh-CN" altLang="en-US" sz="2400" b="1" dirty="0" smtClean="0">
                <a:latin typeface="+mn-ea"/>
              </a:rPr>
              <a:t>17年  新课标</a:t>
            </a:r>
            <a:r>
              <a:rPr lang="en-US" altLang="zh-CN" sz="2400" b="1" dirty="0" smtClean="0">
                <a:latin typeface="+mn-ea"/>
              </a:rPr>
              <a:t>】</a:t>
            </a:r>
            <a:endParaRPr lang="zh-CN" altLang="en-US" sz="2400" b="1" dirty="0" smtClean="0">
              <a:latin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29319" y="338805"/>
            <a:ext cx="2350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选择性必修课程</a:t>
            </a:r>
            <a:endParaRPr lang="zh-CN" altLang="en-US" sz="2400" dirty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509</TotalTime>
  <Words>2055</Words>
  <Application>Microsoft Office PowerPoint</Application>
  <PresentationFormat>全屏显示(16:9)</PresentationFormat>
  <Paragraphs>144</Paragraphs>
  <Slides>33</Slides>
  <Notes>14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</vt:vector>
  </TitlesOfParts>
  <Company>China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Windows 用户</cp:lastModifiedBy>
  <cp:revision>116</cp:revision>
  <dcterms:created xsi:type="dcterms:W3CDTF">2016-10-06T06:02:00Z</dcterms:created>
  <dcterms:modified xsi:type="dcterms:W3CDTF">2020-02-12T13:40:28Z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