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416" r:id="rId2"/>
    <p:sldId id="417" r:id="rId3"/>
    <p:sldId id="418" r:id="rId4"/>
    <p:sldId id="420" r:id="rId5"/>
    <p:sldId id="419" r:id="rId6"/>
    <p:sldId id="421" r:id="rId7"/>
    <p:sldId id="422" r:id="rId8"/>
    <p:sldId id="362" r:id="rId9"/>
    <p:sldId id="365" r:id="rId10"/>
    <p:sldId id="355" r:id="rId11"/>
    <p:sldId id="385" r:id="rId12"/>
    <p:sldId id="386" r:id="rId13"/>
    <p:sldId id="387" r:id="rId14"/>
    <p:sldId id="388" r:id="rId15"/>
    <p:sldId id="399" r:id="rId16"/>
    <p:sldId id="389" r:id="rId17"/>
    <p:sldId id="415" r:id="rId18"/>
    <p:sldId id="401" r:id="rId19"/>
    <p:sldId id="293" r:id="rId20"/>
    <p:sldId id="391" r:id="rId21"/>
    <p:sldId id="402" r:id="rId22"/>
    <p:sldId id="403" r:id="rId23"/>
    <p:sldId id="327" r:id="rId24"/>
    <p:sldId id="328" r:id="rId25"/>
    <p:sldId id="406" r:id="rId26"/>
    <p:sldId id="329" r:id="rId27"/>
    <p:sldId id="330" r:id="rId28"/>
    <p:sldId id="331" r:id="rId29"/>
    <p:sldId id="407" r:id="rId30"/>
    <p:sldId id="332" r:id="rId31"/>
    <p:sldId id="333" r:id="rId32"/>
    <p:sldId id="423" r:id="rId33"/>
  </p:sldIdLst>
  <p:sldSz cx="9144000" cy="5143500" type="screen16x9"/>
  <p:notesSz cx="6858000" cy="9144000"/>
  <p:defaultTextStyle>
    <a:defPPr>
      <a:defRPr lang="zh-CN"/>
    </a:defPPr>
    <a:lvl1pPr marL="0" algn="l" defTabSz="66784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333922" algn="l" defTabSz="66784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667843" algn="l" defTabSz="66784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001765" algn="l" defTabSz="66784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336296" algn="l" defTabSz="66784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1670217" algn="l" defTabSz="66784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004139" algn="l" defTabSz="66784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2338061" algn="l" defTabSz="66784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2671982" algn="l" defTabSz="66784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CF2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399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-1248" y="-460"/>
      </p:cViewPr>
      <p:guideLst>
        <p:guide orient="horz" pos="1891"/>
        <p:guide orient="horz" pos="1783"/>
        <p:guide pos="2891"/>
        <p:guide pos="17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5CE6C-7D12-4367-8E70-794DE029FEEA}" type="datetimeFigureOut">
              <a:rPr lang="zh-CN" altLang="en-US" smtClean="0"/>
              <a:pPr/>
              <a:t>2020/2/12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96440-F0BF-41AB-AD52-E92AAD722AB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774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38729" algn="l" defTabSz="8774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877458" algn="l" defTabSz="8774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16187" algn="l" defTabSz="8774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754916" algn="l" defTabSz="8774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193646" algn="l" defTabSz="8774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632375" algn="l" defTabSz="8774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071104" algn="l" defTabSz="8774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509833" algn="l" defTabSz="8774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乡兵（民兵、地方治安），蕃兵 （边防地区的少数民族，驻守边地配合禁军。</a:t>
            </a:r>
            <a:endParaRPr lang="zh-CN" altLang="en-US" dirty="0" smtClean="0"/>
          </a:p>
          <a:p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42AC6-29DF-423B-9122-D4A624148427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乡兵（民兵、地方治安），蕃兵 （边防地区的少数民族，驻守边地配合禁军。</a:t>
            </a:r>
            <a:endParaRPr lang="zh-CN" altLang="en-US" dirty="0" smtClean="0"/>
          </a:p>
          <a:p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42AC6-29DF-423B-9122-D4A624148427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 smtClean="0">
                <a:solidFill>
                  <a:srgbClr val="BA7612"/>
                </a:solidFill>
                <a:latin typeface="Calibri" pitchFamily="34" charset="0"/>
                <a:ea typeface="幼圆" pitchFamily="49" charset="-122"/>
              </a:rPr>
              <a:t>官僚机构庞大，分化事权，机构重叠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42AC6-29DF-423B-9122-D4A624148427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 smtClean="0">
                <a:solidFill>
                  <a:srgbClr val="BA7612"/>
                </a:solidFill>
                <a:latin typeface="Calibri" pitchFamily="34" charset="0"/>
                <a:ea typeface="幼圆" pitchFamily="49" charset="-122"/>
              </a:rPr>
              <a:t>官僚机构庞大，分化事权，机构重叠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42AC6-29DF-423B-9122-D4A624148427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神宗即位时北宋财政状况怎样？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42AC6-29DF-423B-9122-D4A624148427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韩琦认为地方官员强行让百姓借贷，导致百姓负担更加沉重。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42AC6-29DF-423B-9122-D4A624148427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726089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韩琦认为地方官员强行让百姓借贷，导致百姓负担更加沉重。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42AC6-29DF-423B-9122-D4A624148427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42AC6-29DF-423B-9122-D4A624148427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84476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3062" indent="0" algn="ctr">
              <a:buNone/>
              <a:defRPr sz="1500"/>
            </a:lvl2pPr>
            <a:lvl3pPr marL="685514" indent="0" algn="ctr">
              <a:buNone/>
              <a:defRPr sz="1300"/>
            </a:lvl3pPr>
            <a:lvl4pPr marL="1028576" indent="0" algn="ctr">
              <a:buNone/>
              <a:defRPr sz="1200"/>
            </a:lvl4pPr>
            <a:lvl5pPr marL="1371638" indent="0" algn="ctr">
              <a:buNone/>
              <a:defRPr sz="1200"/>
            </a:lvl5pPr>
            <a:lvl6pPr marL="1714090" indent="0" algn="ctr">
              <a:buNone/>
              <a:defRPr sz="1200"/>
            </a:lvl6pPr>
            <a:lvl7pPr marL="2057152" indent="0" algn="ctr">
              <a:buNone/>
              <a:defRPr sz="1200"/>
            </a:lvl7pPr>
            <a:lvl8pPr marL="2400214" indent="0" algn="ctr">
              <a:buNone/>
              <a:defRPr sz="1200"/>
            </a:lvl8pPr>
            <a:lvl9pPr marL="2742666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2020/2/12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2020/2/12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2020/2/12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2020/2/12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9866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9866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9866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9866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798669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9866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2020/2/12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306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1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2857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3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0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1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6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2020/2/12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2020/2/12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3062" indent="0">
              <a:buNone/>
              <a:defRPr sz="1500" b="1"/>
            </a:lvl2pPr>
            <a:lvl3pPr marL="685514" indent="0">
              <a:buNone/>
              <a:defRPr sz="1300" b="1"/>
            </a:lvl3pPr>
            <a:lvl4pPr marL="1028576" indent="0">
              <a:buNone/>
              <a:defRPr sz="1200" b="1"/>
            </a:lvl4pPr>
            <a:lvl5pPr marL="1371638" indent="0">
              <a:buNone/>
              <a:defRPr sz="1200" b="1"/>
            </a:lvl5pPr>
            <a:lvl6pPr marL="1714090" indent="0">
              <a:buNone/>
              <a:defRPr sz="1200" b="1"/>
            </a:lvl6pPr>
            <a:lvl7pPr marL="2057152" indent="0">
              <a:buNone/>
              <a:defRPr sz="1200" b="1"/>
            </a:lvl7pPr>
            <a:lvl8pPr marL="2400214" indent="0">
              <a:buNone/>
              <a:defRPr sz="1200" b="1"/>
            </a:lvl8pPr>
            <a:lvl9pPr marL="2742666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3062" indent="0">
              <a:buNone/>
              <a:defRPr sz="1500" b="1"/>
            </a:lvl2pPr>
            <a:lvl3pPr marL="685514" indent="0">
              <a:buNone/>
              <a:defRPr sz="1300" b="1"/>
            </a:lvl3pPr>
            <a:lvl4pPr marL="1028576" indent="0">
              <a:buNone/>
              <a:defRPr sz="1200" b="1"/>
            </a:lvl4pPr>
            <a:lvl5pPr marL="1371638" indent="0">
              <a:buNone/>
              <a:defRPr sz="1200" b="1"/>
            </a:lvl5pPr>
            <a:lvl6pPr marL="1714090" indent="0">
              <a:buNone/>
              <a:defRPr sz="1200" b="1"/>
            </a:lvl6pPr>
            <a:lvl7pPr marL="2057152" indent="0">
              <a:buNone/>
              <a:defRPr sz="1200" b="1"/>
            </a:lvl7pPr>
            <a:lvl8pPr marL="2400214" indent="0">
              <a:buNone/>
              <a:defRPr sz="1200" b="1"/>
            </a:lvl8pPr>
            <a:lvl9pPr marL="2742666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7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2020/2/12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2020/2/12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2020/2/12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3062" indent="0">
              <a:buNone/>
              <a:defRPr sz="1100"/>
            </a:lvl2pPr>
            <a:lvl3pPr marL="685514" indent="0">
              <a:buNone/>
              <a:defRPr sz="900"/>
            </a:lvl3pPr>
            <a:lvl4pPr marL="1028576" indent="0">
              <a:buNone/>
              <a:defRPr sz="700"/>
            </a:lvl4pPr>
            <a:lvl5pPr marL="1371638" indent="0">
              <a:buNone/>
              <a:defRPr sz="700"/>
            </a:lvl5pPr>
            <a:lvl6pPr marL="1714090" indent="0">
              <a:buNone/>
              <a:defRPr sz="700"/>
            </a:lvl6pPr>
            <a:lvl7pPr marL="2057152" indent="0">
              <a:buNone/>
              <a:defRPr sz="700"/>
            </a:lvl7pPr>
            <a:lvl8pPr marL="2400214" indent="0">
              <a:buNone/>
              <a:defRPr sz="700"/>
            </a:lvl8pPr>
            <a:lvl9pPr marL="2742666" indent="0">
              <a:buNone/>
              <a:defRPr sz="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2020/2/12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3062" indent="0">
              <a:buNone/>
              <a:defRPr sz="2100"/>
            </a:lvl2pPr>
            <a:lvl3pPr marL="685514" indent="0">
              <a:buNone/>
              <a:defRPr sz="1800"/>
            </a:lvl3pPr>
            <a:lvl4pPr marL="1028576" indent="0">
              <a:buNone/>
              <a:defRPr sz="1500"/>
            </a:lvl4pPr>
            <a:lvl5pPr marL="1371638" indent="0">
              <a:buNone/>
              <a:defRPr sz="1500"/>
            </a:lvl5pPr>
            <a:lvl6pPr marL="1714090" indent="0">
              <a:buNone/>
              <a:defRPr sz="1500"/>
            </a:lvl6pPr>
            <a:lvl7pPr marL="2057152" indent="0">
              <a:buNone/>
              <a:defRPr sz="1500"/>
            </a:lvl7pPr>
            <a:lvl8pPr marL="2400214" indent="0">
              <a:buNone/>
              <a:defRPr sz="1500"/>
            </a:lvl8pPr>
            <a:lvl9pPr marL="2742666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3062" indent="0">
              <a:buNone/>
              <a:defRPr sz="1100"/>
            </a:lvl2pPr>
            <a:lvl3pPr marL="685514" indent="0">
              <a:buNone/>
              <a:defRPr sz="900"/>
            </a:lvl3pPr>
            <a:lvl4pPr marL="1028576" indent="0">
              <a:buNone/>
              <a:defRPr sz="700"/>
            </a:lvl4pPr>
            <a:lvl5pPr marL="1371638" indent="0">
              <a:buNone/>
              <a:defRPr sz="700"/>
            </a:lvl5pPr>
            <a:lvl6pPr marL="1714090" indent="0">
              <a:buNone/>
              <a:defRPr sz="700"/>
            </a:lvl6pPr>
            <a:lvl7pPr marL="2057152" indent="0">
              <a:buNone/>
              <a:defRPr sz="700"/>
            </a:lvl7pPr>
            <a:lvl8pPr marL="2400214" indent="0">
              <a:buNone/>
              <a:defRPr sz="700"/>
            </a:lvl8pPr>
            <a:lvl9pPr marL="2742666" indent="0">
              <a:buNone/>
              <a:defRPr sz="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2020/2/12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87746" tIns="43873" rIns="87746" bIns="43873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3"/>
          </a:xfrm>
          <a:prstGeom prst="rect">
            <a:avLst/>
          </a:prstGeom>
        </p:spPr>
        <p:txBody>
          <a:bodyPr vert="horz" lIns="87746" tIns="43873" rIns="87746" bIns="43873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3"/>
          </a:xfrm>
          <a:prstGeom prst="rect">
            <a:avLst/>
          </a:prstGeom>
        </p:spPr>
        <p:txBody>
          <a:bodyPr vert="horz" lIns="87746" tIns="43873" rIns="87746" bIns="43873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CC81A-D027-4A12-8E52-B5DDDC2B9315}" type="datetimeFigureOut">
              <a:rPr lang="zh-CN" altLang="en-US" smtClean="0"/>
              <a:pPr/>
              <a:t>2020/2/12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3"/>
          </a:xfrm>
          <a:prstGeom prst="rect">
            <a:avLst/>
          </a:prstGeom>
        </p:spPr>
        <p:txBody>
          <a:bodyPr vert="horz" lIns="87746" tIns="43873" rIns="87746" bIns="43873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4767263"/>
            <a:ext cx="2057400" cy="273843"/>
          </a:xfrm>
          <a:prstGeom prst="rect">
            <a:avLst/>
          </a:prstGeom>
        </p:spPr>
        <p:txBody>
          <a:bodyPr vert="horz" lIns="87746" tIns="43873" rIns="87746" bIns="4387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68551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226" indent="-171226" algn="l" defTabSz="685514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88" indent="-171226" algn="l" defTabSz="685514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350" indent="-171226" algn="l" defTabSz="685514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802" indent="-171226" algn="l" defTabSz="685514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64" indent="-171226" algn="l" defTabSz="685514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26" indent="-171226" algn="l" defTabSz="685514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378" indent="-171226" algn="l" defTabSz="685514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40" indent="-171226" algn="l" defTabSz="685514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2" indent="-171226" algn="l" defTabSz="685514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1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3062" algn="l" defTabSz="68551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14" algn="l" defTabSz="68551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76" algn="l" defTabSz="68551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8" algn="l" defTabSz="68551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90" algn="l" defTabSz="68551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52" algn="l" defTabSz="68551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14" algn="l" defTabSz="68551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666" algn="l" defTabSz="68551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baike.baidu.com/item/%E5%AE%8B%E6%9C%9D/2919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aike.baidu.com/item/%E7%86%99%E5%AE%81/6928984" TargetMode="External"/><Relationship Id="rId4" Type="http://schemas.openxmlformats.org/officeDocument/2006/relationships/hyperlink" Target="https://baike.baidu.com/item/%E7%8E%8B%E5%AE%89%E7%9F%B3/127359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931865" y="847615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高三年级历史</a:t>
            </a:r>
            <a:r>
              <a:rPr lang="zh-CN" altLang="en-US" sz="2400" b="1" spc="226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988644" y="3906089"/>
            <a:ext cx="4572000" cy="45890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spc="217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汇文中学朝阳垂杨柳学校：张春蕊</a:t>
            </a:r>
            <a:endParaRPr lang="en-US" altLang="zh-CN" sz="1800" spc="217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88E5D84-B285-415B-B69B-1D1E4EFFD70D}"/>
              </a:ext>
            </a:extLst>
          </p:cNvPr>
          <p:cNvSpPr txBox="1"/>
          <p:nvPr/>
        </p:nvSpPr>
        <p:spPr>
          <a:xfrm>
            <a:off x="3671244" y="1726237"/>
            <a:ext cx="5489634" cy="1471596"/>
          </a:xfrm>
          <a:prstGeom prst="rect">
            <a:avLst/>
          </a:prstGeom>
          <a:noFill/>
        </p:spPr>
        <p:txBody>
          <a:bodyPr wrap="square" lIns="55285" tIns="27642" rIns="55285" bIns="27642" rtlCol="0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zh-CN" altLang="en-US" sz="1800" b="1" dirty="0">
                <a:latin typeface="微软雅黑" pitchFamily="34" charset="-122"/>
                <a:ea typeface="微软雅黑" pitchFamily="34" charset="-122"/>
              </a:rPr>
              <a:t>高三年级历史学科</a:t>
            </a:r>
            <a:r>
              <a:rPr lang="zh-CN" altLang="en-US" sz="1800" b="1" dirty="0" smtClean="0">
                <a:latin typeface="微软雅黑" pitchFamily="34" charset="-122"/>
                <a:ea typeface="微软雅黑" pitchFamily="34" charset="-122"/>
              </a:rPr>
              <a:t>第</a:t>
            </a:r>
            <a:r>
              <a:rPr lang="en-US" altLang="zh-CN" sz="1800" b="1" dirty="0" smtClean="0">
                <a:latin typeface="微软雅黑" pitchFamily="34" charset="-122"/>
                <a:ea typeface="微软雅黑" pitchFamily="34" charset="-122"/>
              </a:rPr>
              <a:t>14</a:t>
            </a:r>
            <a:r>
              <a:rPr lang="zh-CN" altLang="en-US" sz="1800" b="1" dirty="0" smtClean="0">
                <a:latin typeface="微软雅黑" pitchFamily="34" charset="-122"/>
                <a:ea typeface="微软雅黑" pitchFamily="34" charset="-122"/>
              </a:rPr>
              <a:t>课时</a:t>
            </a:r>
            <a:r>
              <a:rPr lang="en-US" altLang="zh-CN" sz="1800" b="1" dirty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800" b="1" dirty="0">
                <a:latin typeface="微软雅黑" pitchFamily="34" charset="-122"/>
                <a:ea typeface="微软雅黑" pitchFamily="34" charset="-122"/>
              </a:rPr>
              <a:t>中国古代通史</a:t>
            </a:r>
            <a:r>
              <a:rPr lang="zh-CN" altLang="en-US" sz="1800" b="1" dirty="0" smtClean="0">
                <a:latin typeface="微软雅黑" pitchFamily="34" charset="-122"/>
                <a:ea typeface="微软雅黑" pitchFamily="34" charset="-122"/>
              </a:rPr>
              <a:t>专题</a:t>
            </a:r>
            <a:r>
              <a:rPr lang="en-US" altLang="zh-CN" sz="1800" b="1" dirty="0" smtClean="0">
                <a:latin typeface="微软雅黑" pitchFamily="34" charset="-122"/>
                <a:ea typeface="微软雅黑" pitchFamily="34" charset="-122"/>
              </a:rPr>
              <a:t>14》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宋代的政治（二）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3"/>
          <p:cNvSpPr txBox="1"/>
          <p:nvPr/>
        </p:nvSpPr>
        <p:spPr>
          <a:xfrm flipH="1">
            <a:off x="1411572" y="1495244"/>
            <a:ext cx="2006165" cy="317528"/>
          </a:xfrm>
          <a:prstGeom prst="rect">
            <a:avLst/>
          </a:prstGeom>
          <a:noFill/>
          <a:ln>
            <a:noFill/>
          </a:ln>
        </p:spPr>
        <p:txBody>
          <a:bodyPr wrap="square" lIns="65806" tIns="32903" rIns="65806" bIns="32903">
            <a:spAutoFit/>
          </a:bodyPr>
          <a:lstStyle>
            <a:defPPr>
              <a:defRPr lang="zh-CN"/>
            </a:defPPr>
            <a:lvl1pPr algn="ctr" eaLnBrk="0" hangingPunct="0">
              <a:defRPr sz="22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defTabSz="657484">
              <a:defRPr/>
            </a:pPr>
            <a:r>
              <a:rPr lang="zh-CN" altLang="en-US" sz="1600" kern="0" dirty="0" smtClean="0">
                <a:solidFill>
                  <a:srgbClr val="67BC22"/>
                </a:solidFill>
              </a:rPr>
              <a:t> </a:t>
            </a:r>
            <a:endParaRPr lang="zh-CN" altLang="en-US" sz="1600" kern="0" dirty="0">
              <a:solidFill>
                <a:srgbClr val="67BC22"/>
              </a:solidFill>
            </a:endParaRPr>
          </a:p>
        </p:txBody>
      </p:sp>
      <p:sp>
        <p:nvSpPr>
          <p:cNvPr id="12" name="TextBox 14"/>
          <p:cNvSpPr txBox="1"/>
          <p:nvPr/>
        </p:nvSpPr>
        <p:spPr>
          <a:xfrm>
            <a:off x="1411573" y="1790540"/>
            <a:ext cx="3779738" cy="246502"/>
          </a:xfrm>
          <a:prstGeom prst="rect">
            <a:avLst/>
          </a:prstGeom>
          <a:noFill/>
        </p:spPr>
        <p:txBody>
          <a:bodyPr wrap="square" lIns="65809" tIns="32905" rIns="65809" bIns="32905" rtlCol="0">
            <a:spAutoFit/>
          </a:bodyPr>
          <a:lstStyle/>
          <a:p>
            <a:pPr defTabSz="657484">
              <a:lnSpc>
                <a:spcPct val="130000"/>
              </a:lnSpc>
            </a:pPr>
            <a:r>
              <a:rPr lang="zh-CN" altLang="en-US" sz="900" dirty="0" smtClean="0">
                <a:solidFill>
                  <a:srgbClr val="151515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900" dirty="0">
              <a:solidFill>
                <a:srgbClr val="151515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0632" y="1479899"/>
            <a:ext cx="8186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1.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两宋社会新变化方面，一是了解北宋强化中央集权的举措，二是了解唐宋之际的重要改革和各个方面的变化。</a:t>
            </a:r>
            <a:endParaRPr lang="zh-CN" altLang="en-US" sz="2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41607" y="500533"/>
            <a:ext cx="1980029" cy="1308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+mn-ea"/>
              </a:rPr>
              <a:t>课标解读：</a:t>
            </a:r>
            <a:endParaRPr lang="en-US" altLang="zh-CN" sz="28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zh-CN" sz="28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46509" y="2593366"/>
            <a:ext cx="83162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2.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北方少数民族政权的历史也是贯穿整个中国古代史的一条重要线索，这段历史的重要性在于，这些政权导致了中国政治中心在北方，政治中心与经济中心的分离改变了统一王朝之下的南北格局，由此开创了中央王朝与蒙古、中亚、西藏等地区关系的新局面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 invX="1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2556" t="38146" r="1768" b="13432"/>
          <a:stretch>
            <a:fillRect/>
          </a:stretch>
        </p:blipFill>
        <p:spPr bwMode="auto">
          <a:xfrm>
            <a:off x="357158" y="913711"/>
            <a:ext cx="8429652" cy="696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矩形 5"/>
          <p:cNvSpPr/>
          <p:nvPr/>
        </p:nvSpPr>
        <p:spPr>
          <a:xfrm>
            <a:off x="714349" y="321453"/>
            <a:ext cx="1561754" cy="502142"/>
          </a:xfrm>
          <a:prstGeom prst="rect">
            <a:avLst/>
          </a:prstGeom>
        </p:spPr>
        <p:txBody>
          <a:bodyPr wrap="none" lIns="87746" tIns="43873" rIns="87746" bIns="43873">
            <a:spAutoFit/>
          </a:bodyPr>
          <a:lstStyle/>
          <a:p>
            <a:r>
              <a:rPr lang="zh-CN" altLang="en-US" sz="2700" dirty="0" smtClean="0">
                <a:latin typeface="+mn-ea"/>
              </a:rPr>
              <a:t>制其钱谷</a:t>
            </a:r>
            <a:endParaRPr lang="zh-CN" altLang="en-US" sz="2700" dirty="0"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9" y="1875230"/>
            <a:ext cx="8501122" cy="3104813"/>
          </a:xfrm>
          <a:prstGeom prst="rect">
            <a:avLst/>
          </a:prstGeom>
          <a:noFill/>
        </p:spPr>
        <p:txBody>
          <a:bodyPr wrap="square" lIns="87746" tIns="43873" rIns="87746" bIns="43873" rtlCol="0">
            <a:spAutoFit/>
          </a:bodyPr>
          <a:lstStyle/>
          <a:p>
            <a:r>
              <a:rPr lang="zh-CN" altLang="en-US" sz="2700" dirty="0" smtClean="0">
                <a:latin typeface="楷体" pitchFamily="49" charset="-122"/>
                <a:ea typeface="楷体" pitchFamily="49" charset="-122"/>
              </a:rPr>
              <a:t>     乾德二年（</a:t>
            </a:r>
            <a:r>
              <a:rPr lang="en-US" altLang="zh-CN" sz="2700" dirty="0" smtClean="0">
                <a:latin typeface="楷体" pitchFamily="49" charset="-122"/>
                <a:ea typeface="楷体" pitchFamily="49" charset="-122"/>
              </a:rPr>
              <a:t>964</a:t>
            </a:r>
            <a:r>
              <a:rPr lang="zh-CN" altLang="en-US" sz="2700" dirty="0" smtClean="0">
                <a:latin typeface="楷体" pitchFamily="49" charset="-122"/>
                <a:ea typeface="楷体" pitchFamily="49" charset="-122"/>
              </a:rPr>
              <a:t>年），宋太祖下令根据各州情况留一部分税收作为地方必要的开支，其余州内一切税收由通判掌握送往京师。之后，于邻近各州设“路”，各路设转运使，将一路所属州县财赋根据各州情况留一部分作为地方必要开支，其余全部运往京师。</a:t>
            </a:r>
            <a:endParaRPr lang="en-US" altLang="zh-CN" sz="27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700" dirty="0" smtClean="0">
                <a:latin typeface="+mn-ea"/>
              </a:rPr>
              <a:t>                                                             </a:t>
            </a:r>
            <a:r>
              <a:rPr lang="en-US" altLang="zh-CN" sz="2700" dirty="0" smtClean="0">
                <a:latin typeface="+mn-ea"/>
              </a:rPr>
              <a:t>——</a:t>
            </a:r>
            <a:r>
              <a:rPr lang="zh-CN" altLang="en-US" sz="2700" dirty="0" smtClean="0">
                <a:latin typeface="+mn-ea"/>
              </a:rPr>
              <a:t> 张岂之</a:t>
            </a:r>
            <a:r>
              <a:rPr lang="en-US" altLang="zh-CN" sz="2700" dirty="0" smtClean="0">
                <a:latin typeface="+mn-ea"/>
              </a:rPr>
              <a:t>《</a:t>
            </a:r>
            <a:r>
              <a:rPr lang="zh-CN" altLang="en-US" sz="2700" dirty="0" smtClean="0">
                <a:latin typeface="+mn-ea"/>
              </a:rPr>
              <a:t>中国历史</a:t>
            </a:r>
            <a:r>
              <a:rPr lang="en-US" altLang="zh-CN" sz="2700" dirty="0" smtClean="0">
                <a:latin typeface="+mn-ea"/>
              </a:rPr>
              <a:t>·</a:t>
            </a:r>
            <a:r>
              <a:rPr lang="zh-CN" altLang="en-US" sz="2700" dirty="0" smtClean="0">
                <a:latin typeface="+mn-ea"/>
              </a:rPr>
              <a:t>辽宋夏金</a:t>
            </a:r>
            <a:r>
              <a:rPr lang="en-US" altLang="zh-CN" sz="2700" dirty="0" smtClean="0">
                <a:latin typeface="+mn-ea"/>
              </a:rPr>
              <a:t>》</a:t>
            </a:r>
            <a:endParaRPr lang="zh-CN" altLang="en-US" sz="2700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803659"/>
            <a:ext cx="8643966" cy="1812152"/>
          </a:xfrm>
          <a:prstGeom prst="rect">
            <a:avLst/>
          </a:prstGeom>
          <a:noFill/>
        </p:spPr>
        <p:txBody>
          <a:bodyPr wrap="square" lIns="87746" tIns="43873" rIns="87746" bIns="43873" rtlCol="0">
            <a:spAutoFit/>
          </a:bodyPr>
          <a:lstStyle/>
          <a:p>
            <a:r>
              <a:rPr lang="en-US" altLang="zh-CN" sz="2700" dirty="0" smtClean="0">
                <a:latin typeface="+mn-ea"/>
              </a:rPr>
              <a:t>1.</a:t>
            </a:r>
            <a:r>
              <a:rPr lang="zh-CN" altLang="en-US" sz="2700" dirty="0" smtClean="0">
                <a:latin typeface="+mn-ea"/>
              </a:rPr>
              <a:t>分为三级：路（道）</a:t>
            </a:r>
            <a:r>
              <a:rPr lang="en-US" altLang="zh-CN" sz="2700" dirty="0" smtClean="0">
                <a:latin typeface="+mn-ea"/>
              </a:rPr>
              <a:t>——</a:t>
            </a:r>
            <a:r>
              <a:rPr lang="zh-CN" altLang="en-US" sz="2700" dirty="0" smtClean="0">
                <a:latin typeface="+mn-ea"/>
              </a:rPr>
              <a:t>州（府、军、监）</a:t>
            </a:r>
            <a:r>
              <a:rPr lang="en-US" altLang="zh-CN" sz="2700" dirty="0" smtClean="0">
                <a:latin typeface="+mn-ea"/>
              </a:rPr>
              <a:t>——</a:t>
            </a:r>
            <a:r>
              <a:rPr lang="zh-CN" altLang="en-US" sz="2700" dirty="0" smtClean="0">
                <a:latin typeface="+mn-ea"/>
              </a:rPr>
              <a:t>县</a:t>
            </a:r>
            <a:endParaRPr lang="en-US" altLang="zh-CN" sz="2700" dirty="0" smtClean="0">
              <a:latin typeface="+mn-ea"/>
            </a:endParaRPr>
          </a:p>
          <a:p>
            <a:r>
              <a:rPr lang="en-US" altLang="zh-CN" sz="2700" dirty="0" smtClean="0">
                <a:latin typeface="+mn-ea"/>
              </a:rPr>
              <a:t>2.</a:t>
            </a:r>
            <a:r>
              <a:rPr lang="zh-CN" altLang="en-US" sz="2700" dirty="0" smtClean="0">
                <a:latin typeface="+mn-ea"/>
              </a:rPr>
              <a:t>宋朝“路”的特点：</a:t>
            </a:r>
          </a:p>
          <a:p>
            <a:r>
              <a:rPr lang="zh-CN" altLang="en-US" sz="2700" dirty="0" smtClean="0">
                <a:latin typeface="+mn-ea"/>
              </a:rPr>
              <a:t>没有统一的行政机构和单一的行政长官</a:t>
            </a:r>
            <a:endParaRPr lang="en-US" altLang="zh-CN" sz="2700" dirty="0" smtClean="0">
              <a:latin typeface="+mn-ea"/>
            </a:endParaRPr>
          </a:p>
          <a:p>
            <a:endParaRPr lang="zh-CN" altLang="en-US" sz="2700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285984" y="214296"/>
            <a:ext cx="2572092" cy="565657"/>
          </a:xfrm>
          <a:prstGeom prst="rect">
            <a:avLst/>
          </a:prstGeom>
        </p:spPr>
        <p:txBody>
          <a:bodyPr wrap="none" lIns="87746" tIns="43873" rIns="87746" bIns="43873">
            <a:spAutoFit/>
          </a:bodyPr>
          <a:lstStyle/>
          <a:p>
            <a:r>
              <a:rPr lang="zh-CN" altLang="en-US" sz="3100" b="1" dirty="0" smtClean="0">
                <a:latin typeface="+mn-ea"/>
              </a:rPr>
              <a:t>宋代地方政府</a:t>
            </a:r>
            <a:endParaRPr lang="zh-CN" altLang="en-US" sz="3100" b="1" dirty="0">
              <a:latin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282050"/>
            <a:ext cx="8929718" cy="3843477"/>
          </a:xfrm>
          <a:prstGeom prst="rect">
            <a:avLst/>
          </a:prstGeom>
          <a:solidFill>
            <a:schemeClr val="bg1"/>
          </a:solidFill>
        </p:spPr>
        <p:txBody>
          <a:bodyPr wrap="square" lIns="87746" tIns="43873" rIns="87746" bIns="43873" rtlCol="0">
            <a:spAutoFit/>
          </a:bodyPr>
          <a:lstStyle/>
          <a:p>
            <a:r>
              <a:rPr lang="zh-CN" altLang="en-US" sz="2700" dirty="0" smtClean="0">
                <a:latin typeface="华文楷体" pitchFamily="2" charset="-122"/>
                <a:ea typeface="华文楷体" pitchFamily="2" charset="-122"/>
              </a:rPr>
              <a:t>       </a:t>
            </a:r>
            <a:r>
              <a:rPr lang="zh-CN" altLang="en-US" sz="2700" dirty="0" smtClean="0">
                <a:latin typeface="楷体" pitchFamily="49" charset="-122"/>
                <a:ea typeface="楷体" pitchFamily="49" charset="-122"/>
              </a:rPr>
              <a:t>宋代，每一路共有四个监司官，普通称为帅、漕、宪、仓。“帅”是安抚使，掌一路兵工民事。“漕”是转运使，掌财赋。“宪”是提刑按察使，掌司法。“仓”是提举常平使，掌救恤。都不是地方长官，而是中央派到地方来监临指挥地方的。四司并立，互不统属，分别对皇帝负责。前三者还有监察地方官员的职责。</a:t>
            </a:r>
            <a:endParaRPr lang="en-US" altLang="zh-CN" sz="27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700" dirty="0" smtClean="0">
                <a:latin typeface="华文楷体" pitchFamily="2" charset="-122"/>
                <a:ea typeface="华文楷体" pitchFamily="2" charset="-122"/>
              </a:rPr>
              <a:t>                                     </a:t>
            </a:r>
            <a:r>
              <a:rPr lang="en-US" altLang="zh-CN" sz="2700" dirty="0" smtClean="0">
                <a:latin typeface="+mn-ea"/>
              </a:rPr>
              <a:t>——</a:t>
            </a:r>
            <a:r>
              <a:rPr lang="zh-CN" altLang="en-US" sz="2700" dirty="0" smtClean="0">
                <a:latin typeface="+mn-ea"/>
              </a:rPr>
              <a:t>钱穆</a:t>
            </a:r>
            <a:r>
              <a:rPr lang="en-US" altLang="zh-CN" sz="2700" dirty="0" smtClean="0">
                <a:latin typeface="+mn-ea"/>
              </a:rPr>
              <a:t>《</a:t>
            </a:r>
            <a:r>
              <a:rPr lang="zh-CN" altLang="en-US" sz="2700" dirty="0" smtClean="0">
                <a:latin typeface="+mn-ea"/>
              </a:rPr>
              <a:t>中国历代政治制度得失</a:t>
            </a:r>
            <a:r>
              <a:rPr lang="en-US" altLang="zh-CN" sz="2700" dirty="0" smtClean="0">
                <a:latin typeface="+mn-ea"/>
              </a:rPr>
              <a:t>》</a:t>
            </a:r>
            <a:endParaRPr lang="zh-CN" altLang="en-US" sz="2700" dirty="0" smtClean="0">
              <a:latin typeface="+mn-ea"/>
            </a:endParaRPr>
          </a:p>
          <a:p>
            <a:endParaRPr lang="en-US" altLang="zh-CN" sz="2300" dirty="0" smtClean="0">
              <a:latin typeface="华文楷体" pitchFamily="2" charset="-122"/>
              <a:ea typeface="华文楷体" pitchFamily="2" charset="-122"/>
            </a:endParaRPr>
          </a:p>
          <a:p>
            <a:endParaRPr lang="zh-CN" altLang="en-US" sz="2300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173" b="63990"/>
          <a:stretch>
            <a:fillRect/>
          </a:stretch>
        </p:blipFill>
        <p:spPr bwMode="auto">
          <a:xfrm>
            <a:off x="339411" y="4010359"/>
            <a:ext cx="8429684" cy="96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矩形 2"/>
          <p:cNvSpPr/>
          <p:nvPr/>
        </p:nvSpPr>
        <p:spPr>
          <a:xfrm>
            <a:off x="1" y="482189"/>
            <a:ext cx="8858280" cy="1575164"/>
          </a:xfrm>
          <a:prstGeom prst="rect">
            <a:avLst/>
          </a:prstGeom>
        </p:spPr>
        <p:txBody>
          <a:bodyPr wrap="square" lIns="87746" tIns="43873" rIns="87746" bIns="43873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altLang="zh-CN" sz="2300" b="1" dirty="0" smtClean="0">
                <a:latin typeface="楷体" pitchFamily="49" charset="-122"/>
                <a:ea typeface="楷体" pitchFamily="49" charset="-122"/>
              </a:rPr>
              <a:t>   </a:t>
            </a:r>
            <a:r>
              <a:rPr lang="en-US" altLang="zh-CN" sz="2300" dirty="0" smtClean="0">
                <a:latin typeface="楷体" pitchFamily="49" charset="-122"/>
                <a:ea typeface="楷体" pitchFamily="49" charset="-122"/>
              </a:rPr>
              <a:t>“</a:t>
            </a:r>
            <a:r>
              <a:rPr lang="zh-CN" altLang="zh-CN" sz="2300" dirty="0" smtClean="0">
                <a:latin typeface="楷体" pitchFamily="49" charset="-122"/>
                <a:ea typeface="楷体" pitchFamily="49" charset="-122"/>
              </a:rPr>
              <a:t>祖宗制兵之法，天下之兵，本于枢密，有发兵之权，而无握兵之重；京师之兵总于三帅，有握兵之重，而无发兵之权。上下相维，不得专制，此所以百三十余年无兵变也。</a:t>
            </a:r>
            <a:r>
              <a:rPr lang="en-US" altLang="zh-CN" sz="2300" dirty="0" smtClean="0">
                <a:latin typeface="楷体" pitchFamily="49" charset="-122"/>
                <a:ea typeface="楷体" pitchFamily="49" charset="-122"/>
              </a:rPr>
              <a:t>”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altLang="zh-CN" sz="2300" dirty="0" smtClean="0">
                <a:latin typeface="+mn-ea"/>
              </a:rPr>
              <a:t>                        ——</a:t>
            </a:r>
            <a:r>
              <a:rPr lang="zh-CN" altLang="zh-CN" sz="2300" dirty="0" smtClean="0">
                <a:latin typeface="+mn-ea"/>
              </a:rPr>
              <a:t>《宋史</a:t>
            </a:r>
            <a:r>
              <a:rPr lang="en-US" altLang="zh-CN" sz="2300" dirty="0" smtClean="0">
                <a:latin typeface="+mn-ea"/>
              </a:rPr>
              <a:t>·</a:t>
            </a:r>
            <a:r>
              <a:rPr lang="zh-CN" altLang="zh-CN" sz="2300" dirty="0" smtClean="0">
                <a:latin typeface="+mn-ea"/>
              </a:rPr>
              <a:t>职官二》</a:t>
            </a:r>
            <a:endParaRPr lang="zh-CN" altLang="en-US" sz="2300" dirty="0">
              <a:latin typeface="+mn-ea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t="8918" r="1041"/>
          <a:stretch>
            <a:fillRect/>
          </a:stretch>
        </p:blipFill>
        <p:spPr bwMode="auto">
          <a:xfrm>
            <a:off x="295346" y="2014156"/>
            <a:ext cx="8286808" cy="166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矩形 6"/>
          <p:cNvSpPr/>
          <p:nvPr/>
        </p:nvSpPr>
        <p:spPr>
          <a:xfrm>
            <a:off x="5685813" y="126390"/>
            <a:ext cx="2132869" cy="457935"/>
          </a:xfrm>
          <a:prstGeom prst="rect">
            <a:avLst/>
          </a:prstGeom>
        </p:spPr>
        <p:txBody>
          <a:bodyPr wrap="none" lIns="87746" tIns="43873" rIns="87746" bIns="43873">
            <a:spAutoFit/>
          </a:bodyPr>
          <a:lstStyle/>
          <a:p>
            <a:r>
              <a:rPr lang="zh-CN" altLang="en-US" sz="2300" dirty="0" smtClean="0">
                <a:latin typeface="+mn-ea"/>
              </a:rPr>
              <a:t>必修</a:t>
            </a:r>
            <a:r>
              <a:rPr lang="en-US" altLang="zh-CN" sz="2300" dirty="0" smtClean="0">
                <a:latin typeface="+mn-ea"/>
              </a:rPr>
              <a:t>1</a:t>
            </a:r>
            <a:r>
              <a:rPr lang="zh-CN" altLang="en-US" sz="2300" dirty="0" smtClean="0">
                <a:latin typeface="+mn-ea"/>
              </a:rPr>
              <a:t>第</a:t>
            </a:r>
            <a:r>
              <a:rPr lang="en-US" altLang="zh-CN" sz="2300" dirty="0" smtClean="0">
                <a:latin typeface="+mn-ea"/>
              </a:rPr>
              <a:t>3</a:t>
            </a:r>
            <a:r>
              <a:rPr lang="zh-CN" altLang="en-US" sz="2300" dirty="0" smtClean="0">
                <a:latin typeface="+mn-ea"/>
              </a:rPr>
              <a:t>课</a:t>
            </a:r>
            <a:r>
              <a:rPr lang="en-US" altLang="zh-CN" sz="2300" dirty="0" smtClean="0">
                <a:latin typeface="+mn-ea"/>
              </a:rPr>
              <a:t>P12</a:t>
            </a:r>
            <a:endParaRPr lang="zh-CN" altLang="en-US" sz="2300" dirty="0">
              <a:latin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797" y="0"/>
            <a:ext cx="1857388" cy="502142"/>
          </a:xfrm>
          <a:prstGeom prst="rect">
            <a:avLst/>
          </a:prstGeom>
          <a:noFill/>
        </p:spPr>
        <p:txBody>
          <a:bodyPr wrap="square" lIns="87746" tIns="43873" rIns="87746" bIns="43873" rtlCol="0">
            <a:spAutoFit/>
          </a:bodyPr>
          <a:lstStyle/>
          <a:p>
            <a:r>
              <a:rPr lang="zh-CN" altLang="en-US" sz="2700" dirty="0" smtClean="0">
                <a:latin typeface="+mn-ea"/>
              </a:rPr>
              <a:t>收精兵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 txBox="1">
            <a:spLocks/>
          </p:cNvSpPr>
          <p:nvPr/>
        </p:nvSpPr>
        <p:spPr>
          <a:xfrm>
            <a:off x="428596" y="375032"/>
            <a:ext cx="8363272" cy="3967088"/>
          </a:xfrm>
          <a:prstGeom prst="rect">
            <a:avLst/>
          </a:prstGeom>
        </p:spPr>
        <p:txBody>
          <a:bodyPr vert="horz" lIns="87746" tIns="43873" rIns="87746" bIns="43873" rtlCol="0">
            <a:normAutofit/>
          </a:bodyPr>
          <a:lstStyle/>
          <a:p>
            <a:pPr defTabSz="877458">
              <a:spcBef>
                <a:spcPct val="20000"/>
              </a:spcBef>
              <a:defRPr/>
            </a:pPr>
            <a:r>
              <a:rPr lang="en-US" altLang="zh-CN" sz="3500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endParaRPr lang="zh-CN" altLang="en-US" sz="2700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506660"/>
            <a:ext cx="8858280" cy="1196599"/>
          </a:xfrm>
          <a:prstGeom prst="rect">
            <a:avLst/>
          </a:prstGeom>
          <a:noFill/>
        </p:spPr>
        <p:txBody>
          <a:bodyPr wrap="square" lIns="87746" tIns="43873" rIns="87746" bIns="43873" rtlCol="0">
            <a:spAutoFit/>
          </a:bodyPr>
          <a:lstStyle/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禁军：（镇守京城、分番戍守，内外相制）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更戍法： “兵无常帅、帅无常兵”，“兵不识将、将不 识兵”。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厢军（地方：地方杂差，强干弱枝）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t="36010" r="1041" b="24148"/>
          <a:stretch>
            <a:fillRect/>
          </a:stretch>
        </p:blipFill>
        <p:spPr bwMode="auto">
          <a:xfrm>
            <a:off x="204657" y="377926"/>
            <a:ext cx="8143932" cy="1067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 txBox="1">
            <a:spLocks/>
          </p:cNvSpPr>
          <p:nvPr/>
        </p:nvSpPr>
        <p:spPr>
          <a:xfrm>
            <a:off x="428596" y="375032"/>
            <a:ext cx="8363272" cy="3967088"/>
          </a:xfrm>
          <a:prstGeom prst="rect">
            <a:avLst/>
          </a:prstGeom>
        </p:spPr>
        <p:txBody>
          <a:bodyPr vert="horz" lIns="87746" tIns="43873" rIns="87746" bIns="43873" rtlCol="0">
            <a:normAutofit/>
          </a:bodyPr>
          <a:lstStyle/>
          <a:p>
            <a:pPr defTabSz="877458">
              <a:spcBef>
                <a:spcPct val="20000"/>
              </a:spcBef>
              <a:defRPr/>
            </a:pPr>
            <a:r>
              <a:rPr lang="en-US" altLang="zh-CN" sz="3500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endParaRPr lang="zh-CN" altLang="en-US" sz="2700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282" y="971606"/>
            <a:ext cx="8929718" cy="3104813"/>
          </a:xfrm>
          <a:prstGeom prst="rect">
            <a:avLst/>
          </a:prstGeom>
          <a:solidFill>
            <a:schemeClr val="bg1"/>
          </a:solidFill>
        </p:spPr>
        <p:txBody>
          <a:bodyPr wrap="square" lIns="87746" tIns="43873" rIns="87746" bIns="43873">
            <a:spAutoFit/>
          </a:bodyPr>
          <a:lstStyle/>
          <a:p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     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古之凡民长大壮健者皆在南亩，农隙则教之以战，今乃大异，一遇凶岁，则州郡吏以尺度量民之长大而试其壮健者，招之去为禁兵，其次不及尺度而稍怯弱者，籍之以为厢兵。吏招人多者有赏，而民方穷时争投之。故一经凶荒，则所留在南亩者，惟老弱也。而吏方曰：不收为兵，则恐为盗。</a:t>
            </a:r>
            <a:endParaRPr lang="en-US" altLang="zh-CN" sz="28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800" dirty="0" smtClean="0">
                <a:latin typeface="华文楷体" pitchFamily="2" charset="-122"/>
                <a:ea typeface="华文楷体" pitchFamily="2" charset="-122"/>
              </a:rPr>
              <a:t>                                                             ——</a:t>
            </a:r>
            <a:r>
              <a:rPr lang="en-US" altLang="zh-CN" sz="2800" dirty="0" smtClean="0"/>
              <a:t>《</a:t>
            </a:r>
            <a:r>
              <a:rPr lang="zh-CN" altLang="en-US" sz="2800" dirty="0" smtClean="0"/>
              <a:t>欧阳文忠公集</a:t>
            </a:r>
            <a:r>
              <a:rPr lang="en-US" altLang="zh-CN" sz="2400" dirty="0" smtClean="0"/>
              <a:t>》</a:t>
            </a:r>
            <a:endParaRPr lang="zh-CN" altLang="en-US" sz="2400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1473" y="642924"/>
            <a:ext cx="7572428" cy="519490"/>
          </a:xfrm>
          <a:prstGeom prst="rect">
            <a:avLst/>
          </a:prstGeom>
          <a:noFill/>
        </p:spPr>
        <p:txBody>
          <a:bodyPr wrap="square" lIns="87746" tIns="43873" rIns="87746" bIns="43873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2700" b="1" dirty="0" smtClean="0">
                <a:latin typeface="+mn-ea"/>
              </a:rPr>
              <a:t>3</a:t>
            </a:r>
            <a:r>
              <a:rPr lang="zh-CN" altLang="en-US" sz="2700" b="1" dirty="0" smtClean="0">
                <a:latin typeface="+mn-ea"/>
              </a:rPr>
              <a:t>、宋初加强中央集权的影响</a:t>
            </a:r>
          </a:p>
        </p:txBody>
      </p:sp>
      <p:pic>
        <p:nvPicPr>
          <p:cNvPr id="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534" y="1463294"/>
            <a:ext cx="8001056" cy="133946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8" name="矩形 7"/>
          <p:cNvSpPr/>
          <p:nvPr/>
        </p:nvSpPr>
        <p:spPr>
          <a:xfrm>
            <a:off x="214283" y="3000378"/>
            <a:ext cx="8643966" cy="1796763"/>
          </a:xfrm>
          <a:prstGeom prst="rect">
            <a:avLst/>
          </a:prstGeom>
          <a:solidFill>
            <a:schemeClr val="bg1"/>
          </a:solidFill>
        </p:spPr>
        <p:txBody>
          <a:bodyPr wrap="square" lIns="87746" tIns="43873" rIns="87746" bIns="43873">
            <a:spAutoFit/>
          </a:bodyPr>
          <a:lstStyle/>
          <a:p>
            <a:r>
              <a:rPr lang="zh-CN" altLang="en-US" sz="27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</a:t>
            </a:r>
            <a:r>
              <a:rPr lang="zh-CN" altLang="en-US" sz="2700" dirty="0" smtClean="0">
                <a:latin typeface="楷体" pitchFamily="49" charset="-122"/>
                <a:ea typeface="楷体" pitchFamily="49" charset="-122"/>
              </a:rPr>
              <a:t>宋代政策相对务实、注重制约；致力于建设恒久典范。宋代文化的长久效应远超</a:t>
            </a:r>
            <a:r>
              <a:rPr lang="en-US" altLang="zh-CN" sz="2700" dirty="0" smtClean="0">
                <a:latin typeface="楷体" pitchFamily="49" charset="-122"/>
                <a:ea typeface="楷体" pitchFamily="49" charset="-122"/>
              </a:rPr>
              <a:t>11-13</a:t>
            </a:r>
            <a:r>
              <a:rPr lang="zh-CN" altLang="en-US" sz="2700" dirty="0" smtClean="0">
                <a:latin typeface="楷体" pitchFamily="49" charset="-122"/>
                <a:ea typeface="楷体" pitchFamily="49" charset="-122"/>
              </a:rPr>
              <a:t>世纪。此后，中国历史上再没有出现过严重分裂割据的局面。                                               </a:t>
            </a:r>
            <a:endParaRPr lang="en-US" altLang="zh-CN" sz="27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7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                                             </a:t>
            </a:r>
            <a:r>
              <a:rPr lang="zh-CN" altLang="en-US" sz="27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</a:t>
            </a:r>
            <a:r>
              <a:rPr lang="en-US" altLang="zh-CN" sz="2700" dirty="0" smtClean="0"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en-US" sz="2700" dirty="0" smtClean="0">
                <a:latin typeface="黑体" pitchFamily="49" charset="-122"/>
                <a:ea typeface="黑体" pitchFamily="49" charset="-122"/>
              </a:rPr>
              <a:t>邓小南</a:t>
            </a:r>
            <a:endParaRPr lang="zh-CN" altLang="en-US" sz="27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398585" y="233547"/>
            <a:ext cx="4697674" cy="396379"/>
          </a:xfrm>
          <a:prstGeom prst="rect">
            <a:avLst/>
          </a:prstGeom>
        </p:spPr>
        <p:txBody>
          <a:bodyPr wrap="none" lIns="87746" tIns="43873" rIns="87746" bIns="43873">
            <a:spAutoFit/>
          </a:bodyPr>
          <a:lstStyle/>
          <a:p>
            <a:r>
              <a:rPr lang="zh-CN" altLang="en-US" sz="2000" dirty="0" smtClean="0">
                <a:latin typeface="+mn-ea"/>
              </a:rPr>
              <a:t>必修</a:t>
            </a:r>
            <a:r>
              <a:rPr lang="en-US" altLang="zh-CN" sz="2000" dirty="0" smtClean="0">
                <a:latin typeface="+mn-ea"/>
              </a:rPr>
              <a:t>1</a:t>
            </a:r>
            <a:r>
              <a:rPr lang="zh-CN" altLang="en-US" sz="2000" dirty="0" smtClean="0">
                <a:latin typeface="+mn-ea"/>
              </a:rPr>
              <a:t>第</a:t>
            </a:r>
            <a:r>
              <a:rPr lang="en-US" altLang="zh-CN" sz="2000" dirty="0" smtClean="0">
                <a:latin typeface="+mn-ea"/>
              </a:rPr>
              <a:t>3</a:t>
            </a:r>
            <a:r>
              <a:rPr lang="zh-CN" altLang="en-US" sz="2000" dirty="0" smtClean="0">
                <a:latin typeface="+mn-ea"/>
              </a:rPr>
              <a:t>课</a:t>
            </a:r>
            <a:r>
              <a:rPr lang="en-US" altLang="zh-CN" sz="2000" dirty="0" smtClean="0">
                <a:latin typeface="+mn-ea"/>
              </a:rPr>
              <a:t>《</a:t>
            </a:r>
            <a:r>
              <a:rPr lang="zh-CN" altLang="en-US" sz="2000" dirty="0" smtClean="0">
                <a:latin typeface="+mn-ea"/>
              </a:rPr>
              <a:t>宋初中央集权的强化</a:t>
            </a:r>
            <a:r>
              <a:rPr lang="en-US" altLang="zh-CN" sz="2000" dirty="0" smtClean="0">
                <a:latin typeface="+mn-ea"/>
              </a:rPr>
              <a:t>》P12</a:t>
            </a:r>
            <a:endParaRPr lang="zh-CN" altLang="en-US" sz="2000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747569" y="513609"/>
            <a:ext cx="110929" cy="20390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4290" tIns="17145" rIns="34290" bIns="17145">
            <a:spAutoFit/>
          </a:bodyPr>
          <a:lstStyle/>
          <a:p>
            <a:pPr algn="ctr" defTabSz="783010"/>
            <a:r>
              <a:rPr lang="en-CA" sz="11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 </a:t>
            </a:r>
            <a:endParaRPr lang="en-CA" sz="11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874602" y="254452"/>
            <a:ext cx="3884952" cy="827267"/>
          </a:xfrm>
          <a:prstGeom prst="rect">
            <a:avLst/>
          </a:prstGeom>
        </p:spPr>
        <p:txBody>
          <a:bodyPr wrap="none" lIns="87746" tIns="43873" rIns="87746" bIns="43873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+mj-ea"/>
                <a:ea typeface="+mj-ea"/>
              </a:rPr>
              <a:t>二、选官制度的变化</a:t>
            </a:r>
            <a:endParaRPr lang="en-US" altLang="zh-CN" sz="3200" b="1" dirty="0" smtClean="0">
              <a:latin typeface="+mj-ea"/>
              <a:ea typeface="+mj-ea"/>
            </a:endParaRPr>
          </a:p>
        </p:txBody>
      </p:sp>
      <p:sp>
        <p:nvSpPr>
          <p:cNvPr id="132097" name="Rectangle 1"/>
          <p:cNvSpPr>
            <a:spLocks noChangeArrowheads="1"/>
          </p:cNvSpPr>
          <p:nvPr/>
        </p:nvSpPr>
        <p:spPr bwMode="auto">
          <a:xfrm>
            <a:off x="420914" y="1526961"/>
            <a:ext cx="791028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【</a:t>
            </a: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课标要求</a:t>
            </a: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】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Times New Roman" pitchFamily="18" charset="0"/>
              </a:rPr>
              <a:t>了解宗法制和分封制的基本内容，认识中国早期政治制度的特点；知道“始皇帝”的来历和郡县制建立的史实，了解中国古代中央集权制度的形成及其影响；列举从汉到元政治制度演变的史实，说明中国古代政治制度的特点。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747569" y="513609"/>
            <a:ext cx="110929" cy="20390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4290" tIns="17145" rIns="34290" bIns="17145">
            <a:spAutoFit/>
          </a:bodyPr>
          <a:lstStyle/>
          <a:p>
            <a:pPr algn="ctr" defTabSz="783010"/>
            <a:r>
              <a:rPr lang="en-CA" sz="11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 </a:t>
            </a:r>
            <a:endParaRPr lang="en-CA" sz="11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874602" y="254452"/>
            <a:ext cx="3884952" cy="827267"/>
          </a:xfrm>
          <a:prstGeom prst="rect">
            <a:avLst/>
          </a:prstGeom>
        </p:spPr>
        <p:txBody>
          <a:bodyPr wrap="none" lIns="87746" tIns="43873" rIns="87746" bIns="43873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+mj-ea"/>
                <a:ea typeface="+mj-ea"/>
              </a:rPr>
              <a:t>二、选官制度的变化</a:t>
            </a:r>
            <a:endParaRPr lang="en-US" altLang="zh-CN" sz="3200" b="1" dirty="0" smtClean="0">
              <a:latin typeface="+mj-ea"/>
              <a:ea typeface="+mj-ea"/>
            </a:endParaRPr>
          </a:p>
        </p:txBody>
      </p:sp>
      <p:graphicFrame>
        <p:nvGraphicFramePr>
          <p:cNvPr id="58" name="Group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15016201"/>
              </p:ext>
            </p:extLst>
          </p:nvPr>
        </p:nvGraphicFramePr>
        <p:xfrm>
          <a:off x="508561" y="1170445"/>
          <a:ext cx="7739719" cy="3343035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712327"/>
                <a:gridCol w="1712327"/>
                <a:gridCol w="2123286"/>
                <a:gridCol w="2191779"/>
              </a:tblGrid>
              <a:tr h="5286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0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时代</a:t>
                      </a:r>
                    </a:p>
                  </a:txBody>
                  <a:tcPr marL="86371" marR="86371" marT="44915" marB="4491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2900" b="0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入仕途径</a:t>
                      </a:r>
                    </a:p>
                  </a:txBody>
                  <a:tcPr marL="86371" marR="86371" marT="44915" marB="4491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2900" b="0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选官制度</a:t>
                      </a:r>
                    </a:p>
                  </a:txBody>
                  <a:tcPr marL="86371" marR="86371" marT="44915" marB="4491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0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政治体制</a:t>
                      </a:r>
                    </a:p>
                  </a:txBody>
                  <a:tcPr marL="86371" marR="86371" marT="44915" marB="4491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06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700" b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先秦</a:t>
                      </a:r>
                      <a:endParaRPr kumimoji="0" lang="zh-CN" altLang="en-US" sz="2700" b="0" i="0" u="none" strike="noStrike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86371" marR="86371" marT="44915" marB="4491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2700" b="0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 </a:t>
                      </a:r>
                    </a:p>
                  </a:txBody>
                  <a:tcPr marL="86371" marR="86371" marT="44915" marB="4491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2700" b="0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 </a:t>
                      </a:r>
                    </a:p>
                  </a:txBody>
                  <a:tcPr marL="86371" marR="86371" marT="44915" marB="4491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700" b="0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 </a:t>
                      </a:r>
                    </a:p>
                  </a:txBody>
                  <a:tcPr marL="86371" marR="86371" marT="44915" marB="4491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862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700" b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秦汉</a:t>
                      </a:r>
                      <a:endParaRPr kumimoji="0" lang="zh-CN" altLang="en-US" sz="2700" b="0" i="0" u="none" strike="noStrike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楷体" pitchFamily="49" charset="-122"/>
                        <a:ea typeface="楷体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700" b="0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魏晋</a:t>
                      </a:r>
                    </a:p>
                  </a:txBody>
                  <a:tcPr marL="86371" marR="86371" marT="44915" marB="4491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2700" b="0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 </a:t>
                      </a:r>
                    </a:p>
                  </a:txBody>
                  <a:tcPr marL="86371" marR="86371" marT="44915" marB="4491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CN" sz="2700" b="0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 </a:t>
                      </a:r>
                      <a:endParaRPr kumimoji="0" lang="zh-CN" altLang="en-US" sz="2700" b="0" i="0" u="none" strike="noStrike" kern="1200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楷体" pitchFamily="49" charset="-122"/>
                        <a:ea typeface="楷体" pitchFamily="49" charset="-122"/>
                        <a:cs typeface="+mn-cs"/>
                      </a:endParaRPr>
                    </a:p>
                  </a:txBody>
                  <a:tcPr marL="86371" marR="86371" marT="44915" marB="4491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700" b="0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 </a:t>
                      </a:r>
                      <a:endParaRPr kumimoji="0" lang="zh-CN" altLang="en-US" sz="2700" b="0" i="0" u="none" strike="noStrike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86371" marR="86371" marT="44915" marB="4491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693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宋体" pitchFamily="2" charset="-122"/>
                        <a:ea typeface="华文宋体" pitchFamily="2" charset="-122"/>
                      </a:endParaRPr>
                    </a:p>
                  </a:txBody>
                  <a:tcPr marL="90000" marR="90000" marT="46800" marB="46800" anchor="ctr" anchorCtr="1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宋体" pitchFamily="2" charset="-122"/>
                        <a:ea typeface="华文宋体" pitchFamily="2" charset="-122"/>
                        <a:cs typeface="+mn-cs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/>
                    <a:p>
                      <a:r>
                        <a:rPr kumimoji="0" lang="zh-CN" altLang="en-US" sz="2700" b="0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 </a:t>
                      </a:r>
                    </a:p>
                  </a:txBody>
                  <a:tcPr marL="86371" marR="86371" marT="44915" marB="4491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宋体" pitchFamily="2" charset="-122"/>
                        <a:ea typeface="华文宋体" pitchFamily="2" charset="-122"/>
                      </a:endParaRPr>
                    </a:p>
                  </a:txBody>
                  <a:tcPr marL="90000" marR="90000" marT="46800" marB="46800" anchor="ctr" anchorCtr="1" horzOverflow="overflow"/>
                </a:tc>
              </a:tr>
              <a:tr h="9907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700" b="0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唐宋</a:t>
                      </a:r>
                      <a:endParaRPr kumimoji="0" lang="en-US" altLang="zh-CN" sz="2700" b="0" i="0" u="none" strike="noStrike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楷体" pitchFamily="49" charset="-122"/>
                        <a:ea typeface="楷体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700" b="0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元明清</a:t>
                      </a:r>
                    </a:p>
                  </a:txBody>
                  <a:tcPr marL="86371" marR="86371" marT="44915" marB="4491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2700" b="0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 </a:t>
                      </a:r>
                    </a:p>
                  </a:txBody>
                  <a:tcPr marL="86371" marR="86371" marT="44915" marB="4491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zh-CN" altLang="en-US" sz="2700" b="0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 </a:t>
                      </a:r>
                    </a:p>
                  </a:txBody>
                  <a:tcPr marL="86371" marR="86371" marT="44915" marB="4491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700" b="0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 </a:t>
                      </a:r>
                      <a:endParaRPr kumimoji="0" lang="en-US" altLang="zh-CN" sz="2700" b="0" i="0" u="none" strike="noStrike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86371" marR="86371" marT="44915" marB="4491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747569" y="513609"/>
            <a:ext cx="110929" cy="20390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4290" tIns="17145" rIns="34290" bIns="17145">
            <a:spAutoFit/>
          </a:bodyPr>
          <a:lstStyle/>
          <a:p>
            <a:pPr algn="ctr" defTabSz="783010"/>
            <a:r>
              <a:rPr lang="en-CA" sz="11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 </a:t>
            </a:r>
            <a:endParaRPr lang="en-CA" sz="11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graphicFrame>
        <p:nvGraphicFramePr>
          <p:cNvPr id="58" name="Group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15016201"/>
              </p:ext>
            </p:extLst>
          </p:nvPr>
        </p:nvGraphicFramePr>
        <p:xfrm>
          <a:off x="508561" y="1170445"/>
          <a:ext cx="7739719" cy="3343035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712327"/>
                <a:gridCol w="1712327"/>
                <a:gridCol w="2123286"/>
                <a:gridCol w="2191779"/>
              </a:tblGrid>
              <a:tr h="5286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0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时代</a:t>
                      </a:r>
                    </a:p>
                  </a:txBody>
                  <a:tcPr marL="86371" marR="86371" marT="44915" marB="4491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2900" b="0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入仕途径</a:t>
                      </a:r>
                    </a:p>
                  </a:txBody>
                  <a:tcPr marL="86371" marR="86371" marT="44915" marB="4491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2900" b="0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选官制度</a:t>
                      </a:r>
                    </a:p>
                  </a:txBody>
                  <a:tcPr marL="86371" marR="86371" marT="44915" marB="4491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0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政治体制</a:t>
                      </a:r>
                    </a:p>
                  </a:txBody>
                  <a:tcPr marL="86371" marR="86371" marT="44915" marB="4491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06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700" b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先秦</a:t>
                      </a:r>
                      <a:endParaRPr kumimoji="0" lang="zh-CN" altLang="en-US" sz="2700" b="0" i="0" u="none" strike="noStrike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86371" marR="86371" marT="44915" marB="4491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2700" b="0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世袭</a:t>
                      </a:r>
                    </a:p>
                  </a:txBody>
                  <a:tcPr marL="86371" marR="86371" marT="44915" marB="4491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2700" b="0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世卿世禄</a:t>
                      </a:r>
                    </a:p>
                  </a:txBody>
                  <a:tcPr marL="86371" marR="86371" marT="44915" marB="4491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700" b="0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贵族制</a:t>
                      </a:r>
                    </a:p>
                  </a:txBody>
                  <a:tcPr marL="86371" marR="86371" marT="44915" marB="4491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862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700" b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秦汉</a:t>
                      </a:r>
                      <a:endParaRPr kumimoji="0" lang="zh-CN" altLang="en-US" sz="2700" b="0" i="0" u="none" strike="noStrike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楷体" pitchFamily="49" charset="-122"/>
                        <a:ea typeface="楷体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700" b="0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魏晋</a:t>
                      </a:r>
                    </a:p>
                  </a:txBody>
                  <a:tcPr marL="86371" marR="86371" marT="44915" marB="4491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2700" b="0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举荐</a:t>
                      </a:r>
                    </a:p>
                  </a:txBody>
                  <a:tcPr marL="86371" marR="86371" marT="44915" marB="4491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zh-CN" altLang="en-US" sz="2700" b="0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察举</a:t>
                      </a:r>
                      <a:r>
                        <a:rPr kumimoji="0" lang="en-US" altLang="zh-CN" sz="2700" b="0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/</a:t>
                      </a:r>
                      <a:r>
                        <a:rPr kumimoji="0" lang="zh-CN" altLang="en-US" sz="2700" b="0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征辟制</a:t>
                      </a:r>
                    </a:p>
                  </a:txBody>
                  <a:tcPr marL="86371" marR="86371" marT="44915" marB="4491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2700" b="0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贵族</a:t>
                      </a:r>
                      <a:r>
                        <a:rPr kumimoji="0" lang="en-US" altLang="zh-CN" sz="2700" b="0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/</a:t>
                      </a:r>
                      <a:r>
                        <a:rPr kumimoji="0" lang="zh-CN" altLang="en-US" sz="2700" b="0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官僚制</a:t>
                      </a:r>
                    </a:p>
                  </a:txBody>
                  <a:tcPr marL="86371" marR="86371" marT="44915" marB="4491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693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宋体" pitchFamily="2" charset="-122"/>
                        <a:ea typeface="华文宋体" pitchFamily="2" charset="-122"/>
                      </a:endParaRPr>
                    </a:p>
                  </a:txBody>
                  <a:tcPr marL="90000" marR="90000" marT="46800" marB="46800" anchor="ctr" anchorCtr="1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宋体" pitchFamily="2" charset="-122"/>
                        <a:ea typeface="华文宋体" pitchFamily="2" charset="-122"/>
                        <a:cs typeface="+mn-cs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/>
                    <a:p>
                      <a:r>
                        <a:rPr kumimoji="0" lang="zh-CN" altLang="en-US" sz="2700" b="0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九品中正制</a:t>
                      </a:r>
                    </a:p>
                  </a:txBody>
                  <a:tcPr marL="86371" marR="86371" marT="44915" marB="4491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宋体" pitchFamily="2" charset="-122"/>
                        <a:ea typeface="华文宋体" pitchFamily="2" charset="-122"/>
                      </a:endParaRPr>
                    </a:p>
                  </a:txBody>
                  <a:tcPr marL="90000" marR="90000" marT="46800" marB="46800" anchor="ctr" anchorCtr="1" horzOverflow="overflow"/>
                </a:tc>
              </a:tr>
              <a:tr h="9907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700" b="0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唐宋</a:t>
                      </a:r>
                      <a:endParaRPr kumimoji="0" lang="en-US" altLang="zh-CN" sz="2700" b="0" i="0" u="none" strike="noStrike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楷体" pitchFamily="49" charset="-122"/>
                        <a:ea typeface="楷体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700" b="0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元明清</a:t>
                      </a:r>
                    </a:p>
                  </a:txBody>
                  <a:tcPr marL="86371" marR="86371" marT="44915" marB="4491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2700" b="0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考试</a:t>
                      </a:r>
                    </a:p>
                  </a:txBody>
                  <a:tcPr marL="86371" marR="86371" marT="44915" marB="4491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zh-CN" altLang="en-US" sz="2700" b="0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科举制</a:t>
                      </a:r>
                    </a:p>
                  </a:txBody>
                  <a:tcPr marL="86371" marR="86371" marT="44915" marB="4491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700" b="0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官僚制</a:t>
                      </a:r>
                      <a:endParaRPr kumimoji="0" lang="en-US" altLang="zh-CN" sz="2700" b="0" i="0" u="none" strike="noStrike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86371" marR="86371" marT="44915" marB="4491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874602" y="254452"/>
            <a:ext cx="3884952" cy="827267"/>
          </a:xfrm>
          <a:prstGeom prst="rect">
            <a:avLst/>
          </a:prstGeom>
        </p:spPr>
        <p:txBody>
          <a:bodyPr wrap="none" lIns="87746" tIns="43873" rIns="87746" bIns="43873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+mj-ea"/>
                <a:ea typeface="+mj-ea"/>
              </a:rPr>
              <a:t>二、选官制度的变化</a:t>
            </a:r>
            <a:endParaRPr lang="en-US" altLang="zh-CN" sz="3200" b="1" dirty="0" smtClean="0"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2537330" y="853546"/>
            <a:ext cx="2057292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zh-CN" altLang="en-US" sz="2900" b="1" spc="217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教学内容</a:t>
            </a:r>
          </a:p>
        </p:txBody>
      </p:sp>
      <p:grpSp>
        <p:nvGrpSpPr>
          <p:cNvPr id="3" name="组合 1"/>
          <p:cNvGrpSpPr/>
          <p:nvPr/>
        </p:nvGrpSpPr>
        <p:grpSpPr>
          <a:xfrm>
            <a:off x="894442" y="573229"/>
            <a:ext cx="1491114" cy="1507497"/>
            <a:chOff x="2807980" y="1097676"/>
            <a:chExt cx="1553762" cy="157077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3005" t="64843" r="34350" b="-912"/>
            <a:stretch>
              <a:fillRect/>
            </a:stretch>
          </p:blipFill>
          <p:spPr>
            <a:xfrm>
              <a:off x="2807980" y="1097676"/>
              <a:ext cx="1553762" cy="1570775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3339961" y="1961069"/>
              <a:ext cx="718586" cy="67346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 defTabSz="658094">
                <a:defRPr/>
              </a:pPr>
              <a:r>
                <a:rPr lang="en-US" altLang="zh-CN" sz="3600" kern="0" dirty="0">
                  <a:solidFill>
                    <a:schemeClr val="accent2">
                      <a:lumMod val="75000"/>
                    </a:schemeClr>
                  </a:solidFill>
                  <a:latin typeface="Impact" panose="020B0806030902050204" pitchFamily="34" charset="0"/>
                  <a:ea typeface="宋体" panose="02010600030101010101" pitchFamily="2" charset="-122"/>
                </a:rPr>
                <a:t>0 1</a:t>
              </a:r>
              <a:endParaRPr lang="zh-CN" altLang="en-US" sz="3600" kern="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88E5D84-B285-415B-B69B-1D1E4EFFD70D}"/>
              </a:ext>
            </a:extLst>
          </p:cNvPr>
          <p:cNvSpPr txBox="1"/>
          <p:nvPr/>
        </p:nvSpPr>
        <p:spPr>
          <a:xfrm>
            <a:off x="2680754" y="1459240"/>
            <a:ext cx="6078235" cy="1500118"/>
          </a:xfrm>
          <a:prstGeom prst="rect">
            <a:avLst/>
          </a:prstGeom>
          <a:noFill/>
        </p:spPr>
        <p:txBody>
          <a:bodyPr wrap="square" lIns="53051" tIns="26525" rIns="53051" bIns="26525" rtlCol="0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高三年级历史学科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第</a:t>
            </a: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14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课时</a:t>
            </a: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中国古代通史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专题</a:t>
            </a:r>
            <a:r>
              <a:rPr lang="en-US" altLang="zh-CN" sz="2000" b="1" smtClean="0">
                <a:latin typeface="微软雅黑" pitchFamily="34" charset="-122"/>
                <a:ea typeface="微软雅黑" pitchFamily="34" charset="-122"/>
              </a:rPr>
              <a:t>14》</a:t>
            </a:r>
            <a:endParaRPr lang="en-US" altLang="zh-CN" sz="20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200000"/>
              </a:lnSpc>
              <a:defRPr/>
            </a:pPr>
            <a:r>
              <a:rPr lang="zh-CN" altLang="en-US" sz="2700" b="1" dirty="0" smtClean="0"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27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195304" y="2314076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宋代的政治（二）</a:t>
            </a:r>
            <a:endParaRPr lang="zh-CN" altLang="en-US" sz="2800" dirty="0"/>
          </a:p>
        </p:txBody>
      </p:sp>
      <p:sp>
        <p:nvSpPr>
          <p:cNvPr id="12" name="矩形 11"/>
          <p:cNvSpPr/>
          <p:nvPr/>
        </p:nvSpPr>
        <p:spPr>
          <a:xfrm>
            <a:off x="3521528" y="2933398"/>
            <a:ext cx="2461485" cy="396379"/>
          </a:xfrm>
          <a:prstGeom prst="rect">
            <a:avLst/>
          </a:prstGeom>
        </p:spPr>
        <p:txBody>
          <a:bodyPr wrap="none" lIns="87746" tIns="43873" rIns="87746" bIns="43873">
            <a:spAutoFit/>
          </a:bodyPr>
          <a:lstStyle/>
          <a:p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宋初强化中央集权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616536" y="3547909"/>
            <a:ext cx="2981907" cy="4996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选官制度的变化及影响</a:t>
            </a:r>
            <a:endParaRPr lang="en-US" altLang="zh-CN" sz="20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834371" y="4298678"/>
            <a:ext cx="1699504" cy="4996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3.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王安石变法</a:t>
            </a:r>
            <a:endParaRPr lang="en-US" altLang="zh-CN" sz="2000" b="1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0789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0">
        <p14:vortex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642911" y="2143122"/>
          <a:ext cx="5643602" cy="2907175"/>
        </p:xfrm>
        <a:graphic>
          <a:graphicData uri="http://schemas.openxmlformats.org/drawingml/2006/table">
            <a:tbl>
              <a:tblPr/>
              <a:tblGrid>
                <a:gridCol w="2417266"/>
                <a:gridCol w="1613168"/>
                <a:gridCol w="1613168"/>
              </a:tblGrid>
              <a:tr h="416843">
                <a:tc rowSpan="2"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曾祖、祖父或父亲任官情况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宰相人数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82296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北宋（</a:t>
                      </a:r>
                      <a:r>
                        <a:rPr lang="en-US" sz="1800" b="0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71</a:t>
                      </a:r>
                      <a:r>
                        <a:rPr lang="zh-CN" sz="1800" b="0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南宋（</a:t>
                      </a:r>
                      <a:r>
                        <a:rPr lang="en-US" sz="1800" b="0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62</a:t>
                      </a:r>
                      <a:r>
                        <a:rPr lang="zh-CN" sz="1800" b="0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6843"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高级官员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20</a:t>
                      </a:r>
                      <a:endParaRPr lang="zh-CN" sz="1800" b="0" kern="1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8</a:t>
                      </a:r>
                      <a:endParaRPr lang="zh-CN" sz="1800" b="0" kern="1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6843"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中级官员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15</a:t>
                      </a:r>
                      <a:endParaRPr lang="zh-CN" sz="1800" b="0" kern="1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10</a:t>
                      </a:r>
                      <a:endParaRPr lang="zh-CN" sz="1800" b="0" kern="1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6843"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低级官员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12</a:t>
                      </a:r>
                      <a:endParaRPr lang="zh-CN" sz="1800" b="0" kern="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8</a:t>
                      </a:r>
                      <a:endParaRPr lang="zh-CN" sz="1800" b="0" kern="1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6843"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无官职记录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24</a:t>
                      </a:r>
                      <a:endParaRPr lang="zh-CN" sz="1800" b="0" kern="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36</a:t>
                      </a:r>
                      <a:endParaRPr lang="zh-CN" sz="1800" b="0" kern="1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0" y="428612"/>
            <a:ext cx="9144000" cy="1627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746" tIns="43873" rIns="87746" bIns="43873" numCol="1" anchor="ctr" anchorCtr="0" compatLnSpc="1">
            <a:prstTxWarp prst="textNoShape">
              <a:avLst/>
            </a:prstTxWarp>
            <a:spAutoFit/>
          </a:bodyPr>
          <a:lstStyle/>
          <a:p>
            <a:pPr indent="255925" defTabSz="877458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2018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课标卷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）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25.                   </a:t>
            </a:r>
            <a:endParaRPr lang="en-US" altLang="zh-CN" sz="2000" dirty="0" smtClean="0">
              <a:latin typeface="楷体" pitchFamily="49" charset="-122"/>
              <a:ea typeface="楷体" pitchFamily="49" charset="-122"/>
              <a:cs typeface="宋体" pitchFamily="2" charset="-122"/>
            </a:endParaRPr>
          </a:p>
          <a:p>
            <a:pPr indent="255925" defTabSz="8774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表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1  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宋代宰相祖辈任官情况表</a:t>
            </a:r>
            <a:endParaRPr lang="zh-CN" altLang="en-US" sz="2000" dirty="0" smtClean="0">
              <a:latin typeface="楷体" pitchFamily="49" charset="-122"/>
              <a:ea typeface="楷体" pitchFamily="49" charset="-122"/>
              <a:cs typeface="宋体" pitchFamily="2" charset="-122"/>
            </a:endParaRPr>
          </a:p>
          <a:p>
            <a:pPr indent="255925" defTabSz="8774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表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据学者研究整理而成，反映出两宋时期</a:t>
            </a:r>
            <a:endParaRPr lang="zh-CN" altLang="en-US" sz="2000" dirty="0" smtClean="0">
              <a:latin typeface="楷体" pitchFamily="49" charset="-122"/>
              <a:ea typeface="楷体" pitchFamily="49" charset="-122"/>
              <a:cs typeface="宋体" pitchFamily="2" charset="-122"/>
            </a:endParaRPr>
          </a:p>
          <a:p>
            <a:pPr indent="255925" defTabSz="8774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A. 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世家大族影响巨大         </a:t>
            </a:r>
            <a:r>
              <a:rPr lang="en-US" altLang="zh-CN" sz="2000" u="sng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B. </a:t>
            </a:r>
            <a:r>
              <a:rPr lang="zh-CN" altLang="en-US" sz="2000" u="sng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社会阶层流动加强 </a:t>
            </a:r>
            <a:endParaRPr lang="zh-CN" altLang="en-US" sz="2000" u="sng" dirty="0" smtClean="0">
              <a:latin typeface="楷体" pitchFamily="49" charset="-122"/>
              <a:ea typeface="楷体" pitchFamily="49" charset="-122"/>
              <a:cs typeface="宋体" pitchFamily="2" charset="-122"/>
            </a:endParaRPr>
          </a:p>
          <a:p>
            <a:pPr indent="255925" defTabSz="8774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C. 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宰相权力日益下降          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D. 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科举制度功能弱化</a:t>
            </a:r>
            <a:endParaRPr lang="zh-CN" altLang="en-US" sz="2000" dirty="0" smtClean="0">
              <a:latin typeface="楷体" pitchFamily="49" charset="-122"/>
              <a:ea typeface="楷体" pitchFamily="49" charset="-122"/>
              <a:cs typeface="宋体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769" y="4232684"/>
            <a:ext cx="1500198" cy="290947"/>
          </a:xfrm>
          <a:prstGeom prst="rect">
            <a:avLst/>
          </a:prstGeom>
          <a:noFill/>
        </p:spPr>
        <p:txBody>
          <a:bodyPr wrap="square" lIns="87746" tIns="43873" rIns="87746" bIns="43873" rtlCol="0">
            <a:spAutoFit/>
          </a:bodyPr>
          <a:lstStyle/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769" y="4232684"/>
            <a:ext cx="1500198" cy="290947"/>
          </a:xfrm>
          <a:prstGeom prst="rect">
            <a:avLst/>
          </a:prstGeom>
          <a:noFill/>
        </p:spPr>
        <p:txBody>
          <a:bodyPr wrap="square" lIns="87746" tIns="43873" rIns="87746" bIns="43873" rtlCol="0">
            <a:spAutoFit/>
          </a:bodyPr>
          <a:lstStyle/>
          <a:p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616019" y="1453414"/>
            <a:ext cx="6948290" cy="1073488"/>
          </a:xfrm>
          <a:prstGeom prst="rect">
            <a:avLst/>
          </a:prstGeom>
        </p:spPr>
        <p:txBody>
          <a:bodyPr wrap="none" lIns="87746" tIns="43873" rIns="87746" bIns="43873">
            <a:spAutoFit/>
          </a:bodyPr>
          <a:lstStyle/>
          <a:p>
            <a:r>
              <a:rPr lang="zh-CN" altLang="en-US" sz="3200" dirty="0" smtClean="0"/>
              <a:t>科举制完善影响：</a:t>
            </a:r>
            <a:endParaRPr lang="en-US" altLang="zh-CN" sz="3200" dirty="0" smtClean="0"/>
          </a:p>
          <a:p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贵族门阀瓦解，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社会阶层流动加强。 </a:t>
            </a:r>
            <a:endParaRPr lang="zh-CN" altLang="en-US" sz="32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726326" y="906150"/>
            <a:ext cx="5273153" cy="644332"/>
          </a:xfrm>
          <a:prstGeom prst="rect">
            <a:avLst/>
          </a:prstGeom>
        </p:spPr>
        <p:txBody>
          <a:bodyPr wrap="none" lIns="87746" tIns="43873" rIns="87746" bIns="43873">
            <a:spAutoFit/>
          </a:bodyPr>
          <a:lstStyle/>
          <a:p>
            <a:pPr>
              <a:lnSpc>
                <a:spcPct val="115000"/>
              </a:lnSpc>
            </a:pPr>
            <a:r>
              <a:rPr lang="zh-CN" altLang="en-US" sz="3600" b="1" dirty="0" smtClean="0">
                <a:latin typeface="+mj-ea"/>
                <a:ea typeface="+mj-ea"/>
              </a:rPr>
              <a:t>三、北宋中期王安石变法</a:t>
            </a:r>
            <a:endParaRPr lang="en-US" altLang="zh-CN" sz="3600" b="1" dirty="0" smtClean="0">
              <a:latin typeface="+mj-ea"/>
              <a:ea typeface="+mj-ea"/>
            </a:endParaRPr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203201" y="2608387"/>
            <a:ext cx="865051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【</a:t>
            </a: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课标要求</a:t>
            </a: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】</a:t>
            </a:r>
            <a:endParaRPr kumimoji="0" lang="zh-CN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2000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了解王安石变法的历史背景；归纳王安石变法的主要内容，评价其历史作用。</a:t>
            </a:r>
            <a:endParaRPr kumimoji="0" 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843" y="874874"/>
            <a:ext cx="735811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80470" y="3439575"/>
            <a:ext cx="7572428" cy="1504375"/>
          </a:xfrm>
          <a:prstGeom prst="rect">
            <a:avLst/>
          </a:prstGeom>
          <a:noFill/>
        </p:spPr>
        <p:txBody>
          <a:bodyPr wrap="square" lIns="87746" tIns="43873" rIns="87746" bIns="43873" rtlCol="0">
            <a:spAutoFit/>
          </a:bodyPr>
          <a:lstStyle/>
          <a:p>
            <a:r>
              <a:rPr lang="zh-CN" altLang="en-US" sz="2300" dirty="0" smtClean="0">
                <a:latin typeface="+mn-ea"/>
              </a:rPr>
              <a:t>阅读材料，思考：</a:t>
            </a:r>
            <a:endParaRPr lang="en-US" altLang="zh-CN" sz="2300" dirty="0" smtClean="0">
              <a:latin typeface="+mn-ea"/>
            </a:endParaRPr>
          </a:p>
          <a:p>
            <a:r>
              <a:rPr lang="en-US" altLang="zh-CN" sz="2300" dirty="0" smtClean="0">
                <a:latin typeface="+mn-ea"/>
              </a:rPr>
              <a:t>1.</a:t>
            </a:r>
            <a:r>
              <a:rPr lang="zh-CN" altLang="en-US" sz="2300" dirty="0" smtClean="0">
                <a:latin typeface="+mn-ea"/>
              </a:rPr>
              <a:t>材料反映什么现象？</a:t>
            </a:r>
            <a:endParaRPr lang="en-US" altLang="zh-CN" sz="2300" dirty="0" smtClean="0">
              <a:latin typeface="+mn-ea"/>
            </a:endParaRPr>
          </a:p>
          <a:p>
            <a:r>
              <a:rPr lang="en-US" altLang="zh-CN" sz="2300" dirty="0" smtClean="0">
                <a:latin typeface="+mn-ea"/>
              </a:rPr>
              <a:t>2.</a:t>
            </a:r>
            <a:r>
              <a:rPr lang="zh-CN" altLang="en-US" sz="2300" dirty="0" smtClean="0">
                <a:latin typeface="+mn-ea"/>
              </a:rPr>
              <a:t>这一现象对社会造成哪些影响？</a:t>
            </a:r>
            <a:endParaRPr lang="en-US" altLang="zh-CN" sz="2300" dirty="0" smtClean="0">
              <a:latin typeface="+mn-ea"/>
            </a:endParaRPr>
          </a:p>
          <a:p>
            <a:r>
              <a:rPr lang="en-US" altLang="zh-CN" sz="2300" dirty="0" smtClean="0">
                <a:latin typeface="+mn-ea"/>
              </a:rPr>
              <a:t>3.</a:t>
            </a:r>
            <a:r>
              <a:rPr lang="zh-CN" altLang="en-US" sz="2300" dirty="0" smtClean="0">
                <a:latin typeface="+mn-ea"/>
              </a:rPr>
              <a:t>从材料中，出现这一现象的原因有哪些？</a:t>
            </a:r>
            <a:endParaRPr lang="zh-CN" altLang="en-US" sz="2300" dirty="0">
              <a:latin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75521" y="345819"/>
            <a:ext cx="4976597" cy="457935"/>
          </a:xfrm>
          <a:prstGeom prst="rect">
            <a:avLst/>
          </a:prstGeom>
        </p:spPr>
        <p:txBody>
          <a:bodyPr wrap="none" lIns="87746" tIns="43873" rIns="87746" bIns="43873">
            <a:spAutoFit/>
          </a:bodyPr>
          <a:lstStyle/>
          <a:p>
            <a:r>
              <a:rPr lang="zh-CN" altLang="en-US" sz="2400" dirty="0" smtClean="0">
                <a:latin typeface="+mn-ea"/>
              </a:rPr>
              <a:t>选修改革第</a:t>
            </a:r>
            <a:r>
              <a:rPr lang="en-US" altLang="zh-CN" sz="2400" dirty="0" smtClean="0">
                <a:latin typeface="+mn-ea"/>
              </a:rPr>
              <a:t>《6</a:t>
            </a:r>
            <a:r>
              <a:rPr lang="zh-CN" altLang="en-US" sz="2400" dirty="0" smtClean="0">
                <a:latin typeface="+mn-ea"/>
              </a:rPr>
              <a:t>课王安石变法</a:t>
            </a:r>
            <a:r>
              <a:rPr lang="en-US" altLang="zh-CN" sz="2400" dirty="0" smtClean="0">
                <a:latin typeface="+mn-ea"/>
              </a:rPr>
              <a:t>》P34 </a:t>
            </a:r>
            <a:endParaRPr lang="zh-CN" altLang="en-US" sz="2400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73" t="2525" r="18187" b="59149"/>
          <a:stretch>
            <a:fillRect/>
          </a:stretch>
        </p:blipFill>
        <p:spPr bwMode="auto">
          <a:xfrm>
            <a:off x="355655" y="1463630"/>
            <a:ext cx="7858180" cy="1645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矩形 5"/>
          <p:cNvSpPr/>
          <p:nvPr/>
        </p:nvSpPr>
        <p:spPr>
          <a:xfrm>
            <a:off x="0" y="0"/>
            <a:ext cx="4976597" cy="457935"/>
          </a:xfrm>
          <a:prstGeom prst="rect">
            <a:avLst/>
          </a:prstGeom>
        </p:spPr>
        <p:txBody>
          <a:bodyPr wrap="none" lIns="87746" tIns="43873" rIns="87746" bIns="43873">
            <a:spAutoFit/>
          </a:bodyPr>
          <a:lstStyle/>
          <a:p>
            <a:r>
              <a:rPr lang="zh-CN" altLang="en-US" sz="2400" dirty="0" smtClean="0">
                <a:latin typeface="+mn-ea"/>
              </a:rPr>
              <a:t>选修改革第</a:t>
            </a:r>
            <a:r>
              <a:rPr lang="en-US" altLang="zh-CN" sz="2400" dirty="0" smtClean="0">
                <a:latin typeface="+mn-ea"/>
              </a:rPr>
              <a:t>《6</a:t>
            </a:r>
            <a:r>
              <a:rPr lang="zh-CN" altLang="en-US" sz="2400" dirty="0" smtClean="0">
                <a:latin typeface="+mn-ea"/>
              </a:rPr>
              <a:t>课王安石变法</a:t>
            </a:r>
            <a:r>
              <a:rPr lang="en-US" altLang="zh-CN" sz="2400" dirty="0" smtClean="0">
                <a:latin typeface="+mn-ea"/>
              </a:rPr>
              <a:t>》P34 </a:t>
            </a:r>
            <a:endParaRPr lang="zh-CN" altLang="en-US" sz="2400" dirty="0">
              <a:latin typeface="+mn-ea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t="57769" r="606"/>
          <a:stretch>
            <a:fillRect/>
          </a:stretch>
        </p:blipFill>
        <p:spPr bwMode="auto">
          <a:xfrm>
            <a:off x="770598" y="3471681"/>
            <a:ext cx="7187637" cy="1433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1756" y="524862"/>
            <a:ext cx="8574318" cy="827267"/>
          </a:xfrm>
          <a:prstGeom prst="rect">
            <a:avLst/>
          </a:prstGeom>
          <a:noFill/>
        </p:spPr>
        <p:txBody>
          <a:bodyPr wrap="square" lIns="87746" tIns="43873" rIns="87746" bIns="43873" rtlCol="0">
            <a:spAutoFit/>
          </a:bodyPr>
          <a:lstStyle/>
          <a:p>
            <a:r>
              <a:rPr lang="en-US" altLang="zh-CN" sz="2400" dirty="0" smtClean="0">
                <a:latin typeface="+mn-ea"/>
              </a:rPr>
              <a:t>1</a:t>
            </a:r>
            <a:r>
              <a:rPr lang="zh-CN" altLang="en-US" sz="2400" dirty="0" smtClean="0">
                <a:latin typeface="+mn-ea"/>
              </a:rPr>
              <a:t>、变法原因：</a:t>
            </a:r>
            <a:endParaRPr lang="en-US" altLang="zh-CN" sz="2400" dirty="0" smtClean="0">
              <a:latin typeface="+mn-ea"/>
            </a:endParaRPr>
          </a:p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“冗官”、“冗兵”、“冗费” </a:t>
            </a:r>
            <a:endParaRPr lang="zh-CN" altLang="en-US" sz="24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4976597" cy="457935"/>
          </a:xfrm>
          <a:prstGeom prst="rect">
            <a:avLst/>
          </a:prstGeom>
        </p:spPr>
        <p:txBody>
          <a:bodyPr wrap="none" lIns="87746" tIns="43873" rIns="87746" bIns="43873">
            <a:spAutoFit/>
          </a:bodyPr>
          <a:lstStyle/>
          <a:p>
            <a:r>
              <a:rPr lang="zh-CN" altLang="en-US" sz="2400" dirty="0" smtClean="0">
                <a:latin typeface="+mn-ea"/>
              </a:rPr>
              <a:t>选修改革第</a:t>
            </a:r>
            <a:r>
              <a:rPr lang="en-US" altLang="zh-CN" sz="2400" dirty="0" smtClean="0">
                <a:latin typeface="+mn-ea"/>
              </a:rPr>
              <a:t>《6</a:t>
            </a:r>
            <a:r>
              <a:rPr lang="zh-CN" altLang="en-US" sz="2400" dirty="0" smtClean="0">
                <a:latin typeface="+mn-ea"/>
              </a:rPr>
              <a:t>课王安石变法</a:t>
            </a:r>
            <a:r>
              <a:rPr lang="en-US" altLang="zh-CN" sz="2400" dirty="0" smtClean="0">
                <a:latin typeface="+mn-ea"/>
              </a:rPr>
              <a:t>》P34 </a:t>
            </a:r>
            <a:endParaRPr lang="zh-CN" altLang="en-US" sz="2400" dirty="0">
              <a:latin typeface="+mn-ea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t="57769" r="606"/>
          <a:stretch>
            <a:fillRect/>
          </a:stretch>
        </p:blipFill>
        <p:spPr bwMode="auto">
          <a:xfrm>
            <a:off x="770598" y="3471681"/>
            <a:ext cx="7187637" cy="1433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1756" y="524862"/>
            <a:ext cx="8574318" cy="827267"/>
          </a:xfrm>
          <a:prstGeom prst="rect">
            <a:avLst/>
          </a:prstGeom>
          <a:noFill/>
        </p:spPr>
        <p:txBody>
          <a:bodyPr wrap="square" lIns="87746" tIns="43873" rIns="87746" bIns="43873" rtlCol="0">
            <a:spAutoFit/>
          </a:bodyPr>
          <a:lstStyle/>
          <a:p>
            <a:r>
              <a:rPr lang="en-US" altLang="zh-CN" sz="2400" dirty="0" smtClean="0">
                <a:latin typeface="+mn-ea"/>
              </a:rPr>
              <a:t>1</a:t>
            </a:r>
            <a:r>
              <a:rPr lang="zh-CN" altLang="en-US" sz="2400" dirty="0" smtClean="0">
                <a:latin typeface="+mn-ea"/>
              </a:rPr>
              <a:t>、变法原因：</a:t>
            </a:r>
            <a:endParaRPr lang="en-US" altLang="zh-CN" sz="2400" dirty="0" smtClean="0">
              <a:latin typeface="+mn-ea"/>
            </a:endParaRPr>
          </a:p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“冗官”、“冗兵”、“冗费”造成积贫积弱局面 </a:t>
            </a:r>
            <a:endParaRPr lang="zh-CN" altLang="en-US" sz="2400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73" t="38385" r="17043" b="43809"/>
          <a:stretch>
            <a:fillRect/>
          </a:stretch>
        </p:blipFill>
        <p:spPr bwMode="auto">
          <a:xfrm>
            <a:off x="503521" y="1777796"/>
            <a:ext cx="7886700" cy="107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1714481" y="2464593"/>
            <a:ext cx="5197811" cy="504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7746" tIns="43873" rIns="87746" bIns="43873" numCol="1" anchor="ctr" anchorCtr="0" compatLnSpc="1">
            <a:prstTxWarp prst="textNoShape">
              <a:avLst/>
            </a:prstTxWarp>
            <a:spAutoFit/>
          </a:bodyPr>
          <a:lstStyle/>
          <a:p>
            <a:pPr indent="804337" defTabSz="877458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700" dirty="0" smtClean="0">
                <a:latin typeface="Calibri" pitchFamily="34" charset="0"/>
                <a:ea typeface="宋体" pitchFamily="2" charset="-122"/>
                <a:cs typeface="Times New Roman" pitchFamily="18" charset="0"/>
              </a:rPr>
              <a:t>神宗即位时基本财政状况表</a:t>
            </a:r>
            <a:endParaRPr lang="zh-CN" altLang="en-US" sz="2700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357159" y="4446998"/>
            <a:ext cx="9144000" cy="457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746" tIns="43873" rIns="87746" bIns="43873" numCol="1" anchor="ctr" anchorCtr="0" compatLnSpc="1">
            <a:prstTxWarp prst="textNoShape">
              <a:avLst/>
            </a:prstTxWarp>
            <a:spAutoFit/>
          </a:bodyPr>
          <a:lstStyle/>
          <a:p>
            <a:pPr indent="1407589" defTabSz="877458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300" dirty="0" smtClean="0">
                <a:latin typeface="+mn-ea"/>
                <a:cs typeface="Times New Roman" pitchFamily="18" charset="0"/>
              </a:rPr>
              <a:t>——</a:t>
            </a:r>
            <a:r>
              <a:rPr lang="zh-CN" altLang="en-US" sz="2300" dirty="0" smtClean="0">
                <a:latin typeface="+mn-ea"/>
                <a:cs typeface="Times New Roman" pitchFamily="18" charset="0"/>
              </a:rPr>
              <a:t>李亚平</a:t>
            </a:r>
            <a:r>
              <a:rPr lang="zh-CN" altLang="zh-CN" sz="2300" dirty="0" smtClean="0">
                <a:latin typeface="+mn-ea"/>
                <a:cs typeface="Times New Roman" pitchFamily="18" charset="0"/>
              </a:rPr>
              <a:t>《</a:t>
            </a:r>
            <a:r>
              <a:rPr lang="zh-CN" altLang="en-US" sz="2300" dirty="0" smtClean="0">
                <a:latin typeface="+mn-ea"/>
                <a:cs typeface="Times New Roman" pitchFamily="18" charset="0"/>
              </a:rPr>
              <a:t>帝国政界往事：公元</a:t>
            </a:r>
            <a:r>
              <a:rPr lang="en-US" altLang="zh-CN" sz="2300" dirty="0" smtClean="0">
                <a:latin typeface="+mn-ea"/>
                <a:cs typeface="Times New Roman" pitchFamily="18" charset="0"/>
              </a:rPr>
              <a:t>1127</a:t>
            </a:r>
            <a:r>
              <a:rPr lang="zh-CN" altLang="en-US" sz="2300" dirty="0" smtClean="0">
                <a:latin typeface="+mn-ea"/>
                <a:cs typeface="Times New Roman" pitchFamily="18" charset="0"/>
              </a:rPr>
              <a:t>年大宋实录</a:t>
            </a:r>
            <a:r>
              <a:rPr lang="en-US" altLang="zh-CN" sz="2300" dirty="0" smtClean="0">
                <a:latin typeface="+mn-ea"/>
                <a:cs typeface="Times New Roman" pitchFamily="18" charset="0"/>
              </a:rPr>
              <a:t>》</a:t>
            </a:r>
            <a:endParaRPr lang="en-US" altLang="zh-CN" sz="2300" dirty="0" smtClean="0">
              <a:latin typeface="+mn-ea"/>
              <a:cs typeface="宋体" pitchFamily="2" charset="-122"/>
            </a:endParaRPr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583" y="2901567"/>
            <a:ext cx="8659417" cy="155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矩形 6"/>
          <p:cNvSpPr/>
          <p:nvPr/>
        </p:nvSpPr>
        <p:spPr>
          <a:xfrm>
            <a:off x="0" y="0"/>
            <a:ext cx="8820472" cy="3274090"/>
          </a:xfrm>
          <a:prstGeom prst="rect">
            <a:avLst/>
          </a:prstGeom>
        </p:spPr>
        <p:txBody>
          <a:bodyPr wrap="square" lIns="87746" tIns="43873" rIns="87746" bIns="43873">
            <a:spAutoFit/>
          </a:bodyPr>
          <a:lstStyle/>
          <a:p>
            <a:r>
              <a:rPr lang="zh-CN" altLang="en-US" sz="2300" dirty="0" smtClean="0">
                <a:latin typeface="楷体" pitchFamily="49" charset="-122"/>
                <a:ea typeface="楷体" pitchFamily="49" charset="-122"/>
                <a:cs typeface="经典繁颜体" pitchFamily="49" charset="-122"/>
              </a:rPr>
              <a:t>北宋 </a:t>
            </a:r>
            <a:r>
              <a:rPr lang="en-US" altLang="zh-CN" sz="2300" dirty="0" smtClean="0">
                <a:latin typeface="楷体" pitchFamily="49" charset="-122"/>
                <a:ea typeface="楷体" pitchFamily="49" charset="-122"/>
              </a:rPr>
              <a:t>(</a:t>
            </a:r>
            <a:r>
              <a:rPr lang="en-US" altLang="zh-CN" sz="2300" dirty="0">
                <a:latin typeface="楷体" pitchFamily="49" charset="-122"/>
                <a:ea typeface="楷体" pitchFamily="49" charset="-122"/>
              </a:rPr>
              <a:t>960—1127) </a:t>
            </a:r>
            <a:r>
              <a:rPr lang="en-US" altLang="zh-CN" sz="2300" dirty="0" smtClean="0">
                <a:latin typeface="楷体" pitchFamily="49" charset="-122"/>
                <a:ea typeface="楷体" pitchFamily="49" charset="-122"/>
              </a:rPr>
              <a:t>   </a:t>
            </a:r>
            <a:r>
              <a:rPr lang="zh-CN" altLang="en-US" sz="2300" dirty="0" smtClean="0">
                <a:latin typeface="楷体" pitchFamily="49" charset="-122"/>
                <a:ea typeface="楷体" pitchFamily="49" charset="-122"/>
              </a:rPr>
              <a:t>都汴梁</a:t>
            </a:r>
            <a:endParaRPr lang="en-US" altLang="zh-CN" sz="23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300" dirty="0" smtClean="0"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sz="2300" dirty="0">
                <a:latin typeface="楷体" pitchFamily="49" charset="-122"/>
                <a:ea typeface="楷体" pitchFamily="49" charset="-122"/>
              </a:rPr>
              <a:t>太祖武德帝</a:t>
            </a:r>
            <a:r>
              <a:rPr lang="en-US" altLang="zh-CN" sz="2300" dirty="0">
                <a:latin typeface="楷体" pitchFamily="49" charset="-122"/>
                <a:ea typeface="楷体" pitchFamily="49" charset="-122"/>
              </a:rPr>
              <a:t>(960</a:t>
            </a:r>
            <a:r>
              <a:rPr lang="zh-CN" altLang="en-US" sz="2300" dirty="0">
                <a:latin typeface="楷体" pitchFamily="49" charset="-122"/>
                <a:ea typeface="楷体" pitchFamily="49" charset="-122"/>
              </a:rPr>
              <a:t>，赵匡胤</a:t>
            </a:r>
            <a:r>
              <a:rPr lang="en-US" altLang="zh-CN" sz="2300" dirty="0" smtClean="0">
                <a:latin typeface="楷体" pitchFamily="49" charset="-122"/>
                <a:ea typeface="楷体" pitchFamily="49" charset="-122"/>
              </a:rPr>
              <a:t>)</a:t>
            </a:r>
            <a:r>
              <a:rPr lang="zh-CN" altLang="en-US" sz="2300" dirty="0" smtClean="0">
                <a:latin typeface="楷体" pitchFamily="49" charset="-122"/>
                <a:ea typeface="楷体" pitchFamily="49" charset="-122"/>
              </a:rPr>
              <a:t>            </a:t>
            </a:r>
            <a:r>
              <a:rPr lang="zh-CN" altLang="en-US" sz="2300" dirty="0">
                <a:latin typeface="楷体" pitchFamily="49" charset="-122"/>
                <a:ea typeface="楷体" pitchFamily="49" charset="-122"/>
              </a:rPr>
              <a:t/>
            </a:r>
            <a:br>
              <a:rPr lang="zh-CN" altLang="en-US" sz="2300" dirty="0">
                <a:latin typeface="楷体" pitchFamily="49" charset="-122"/>
                <a:ea typeface="楷体" pitchFamily="49" charset="-122"/>
              </a:rPr>
            </a:br>
            <a:r>
              <a:rPr lang="en-US" altLang="zh-CN" sz="2300" dirty="0"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2300" dirty="0">
                <a:latin typeface="楷体" pitchFamily="49" charset="-122"/>
                <a:ea typeface="楷体" pitchFamily="49" charset="-122"/>
              </a:rPr>
              <a:t>太宗文武帝</a:t>
            </a:r>
            <a:r>
              <a:rPr lang="en-US" altLang="zh-CN" sz="2300" dirty="0">
                <a:latin typeface="楷体" pitchFamily="49" charset="-122"/>
                <a:ea typeface="楷体" pitchFamily="49" charset="-122"/>
              </a:rPr>
              <a:t>(976</a:t>
            </a:r>
            <a:r>
              <a:rPr lang="zh-CN" altLang="en-US" sz="2300" dirty="0">
                <a:latin typeface="楷体" pitchFamily="49" charset="-122"/>
                <a:ea typeface="楷体" pitchFamily="49" charset="-122"/>
              </a:rPr>
              <a:t>，赵匡义，赵匡胤弟</a:t>
            </a:r>
            <a:r>
              <a:rPr lang="en-US" altLang="zh-CN" sz="2300" dirty="0">
                <a:latin typeface="楷体" pitchFamily="49" charset="-122"/>
                <a:ea typeface="楷体" pitchFamily="49" charset="-122"/>
              </a:rPr>
              <a:t>)</a:t>
            </a:r>
            <a:r>
              <a:rPr lang="zh-CN" altLang="en-US" sz="2300" dirty="0"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2300" dirty="0" smtClean="0">
                <a:latin typeface="楷体" pitchFamily="49" charset="-122"/>
                <a:ea typeface="楷体" pitchFamily="49" charset="-122"/>
              </a:rPr>
              <a:t>           </a:t>
            </a:r>
            <a:r>
              <a:rPr lang="zh-CN" altLang="en-US" sz="2300" dirty="0">
                <a:latin typeface="楷体" pitchFamily="49" charset="-122"/>
                <a:ea typeface="楷体" pitchFamily="49" charset="-122"/>
              </a:rPr>
              <a:t/>
            </a:r>
            <a:br>
              <a:rPr lang="zh-CN" altLang="en-US" sz="2300" dirty="0">
                <a:latin typeface="楷体" pitchFamily="49" charset="-122"/>
                <a:ea typeface="楷体" pitchFamily="49" charset="-122"/>
              </a:rPr>
            </a:br>
            <a:r>
              <a:rPr lang="en-US" altLang="zh-CN" sz="2300" dirty="0"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sz="2300" dirty="0">
                <a:latin typeface="楷体" pitchFamily="49" charset="-122"/>
                <a:ea typeface="楷体" pitchFamily="49" charset="-122"/>
              </a:rPr>
              <a:t>真宗元帝</a:t>
            </a:r>
            <a:r>
              <a:rPr lang="en-US" altLang="zh-CN" sz="2300" dirty="0">
                <a:latin typeface="楷体" pitchFamily="49" charset="-122"/>
                <a:ea typeface="楷体" pitchFamily="49" charset="-122"/>
              </a:rPr>
              <a:t>(997</a:t>
            </a:r>
            <a:r>
              <a:rPr lang="zh-CN" altLang="en-US" sz="2300" dirty="0">
                <a:latin typeface="楷体" pitchFamily="49" charset="-122"/>
                <a:ea typeface="楷体" pitchFamily="49" charset="-122"/>
              </a:rPr>
              <a:t>，赵恒，赵匡义子</a:t>
            </a:r>
            <a:r>
              <a:rPr lang="en-US" altLang="zh-CN" sz="2300" dirty="0">
                <a:latin typeface="楷体" pitchFamily="49" charset="-122"/>
                <a:ea typeface="楷体" pitchFamily="49" charset="-122"/>
              </a:rPr>
              <a:t>)</a:t>
            </a:r>
            <a:r>
              <a:rPr lang="zh-CN" altLang="en-US" sz="2300" dirty="0"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2300" dirty="0" smtClean="0">
                <a:latin typeface="楷体" pitchFamily="49" charset="-122"/>
                <a:ea typeface="楷体" pitchFamily="49" charset="-122"/>
              </a:rPr>
              <a:t>                 </a:t>
            </a:r>
            <a:r>
              <a:rPr lang="zh-CN" altLang="en-US" sz="2300" dirty="0">
                <a:latin typeface="楷体" pitchFamily="49" charset="-122"/>
                <a:ea typeface="楷体" pitchFamily="49" charset="-122"/>
              </a:rPr>
              <a:t/>
            </a:r>
            <a:br>
              <a:rPr lang="zh-CN" altLang="en-US" sz="2300" dirty="0">
                <a:latin typeface="楷体" pitchFamily="49" charset="-122"/>
                <a:ea typeface="楷体" pitchFamily="49" charset="-122"/>
              </a:rPr>
            </a:br>
            <a:r>
              <a:rPr lang="en-US" altLang="zh-CN" sz="2300" dirty="0">
                <a:latin typeface="楷体" pitchFamily="49" charset="-122"/>
                <a:ea typeface="楷体" pitchFamily="49" charset="-122"/>
              </a:rPr>
              <a:t>4</a:t>
            </a:r>
            <a:r>
              <a:rPr lang="zh-CN" altLang="en-US" sz="2300" dirty="0">
                <a:latin typeface="楷体" pitchFamily="49" charset="-122"/>
                <a:ea typeface="楷体" pitchFamily="49" charset="-122"/>
              </a:rPr>
              <a:t>仁宗明帝</a:t>
            </a:r>
            <a:r>
              <a:rPr lang="en-US" altLang="zh-CN" sz="2300" dirty="0">
                <a:latin typeface="楷体" pitchFamily="49" charset="-122"/>
                <a:ea typeface="楷体" pitchFamily="49" charset="-122"/>
              </a:rPr>
              <a:t>(1022</a:t>
            </a:r>
            <a:r>
              <a:rPr lang="zh-CN" altLang="en-US" sz="2300" dirty="0">
                <a:latin typeface="楷体" pitchFamily="49" charset="-122"/>
                <a:ea typeface="楷体" pitchFamily="49" charset="-122"/>
              </a:rPr>
              <a:t>，赵祯，赵恒子</a:t>
            </a:r>
            <a:r>
              <a:rPr lang="en-US" altLang="zh-CN" sz="2300" dirty="0">
                <a:latin typeface="楷体" pitchFamily="49" charset="-122"/>
                <a:ea typeface="楷体" pitchFamily="49" charset="-122"/>
              </a:rPr>
              <a:t>) </a:t>
            </a:r>
            <a:r>
              <a:rPr lang="en-US" altLang="zh-CN" sz="2300" dirty="0" smtClean="0">
                <a:latin typeface="楷体" pitchFamily="49" charset="-122"/>
                <a:ea typeface="楷体" pitchFamily="49" charset="-122"/>
              </a:rPr>
              <a:t>                   </a:t>
            </a:r>
          </a:p>
          <a:p>
            <a:r>
              <a:rPr lang="en-US" altLang="zh-CN" sz="2300" dirty="0" smtClean="0">
                <a:latin typeface="楷体" pitchFamily="49" charset="-122"/>
                <a:ea typeface="楷体" pitchFamily="49" charset="-122"/>
              </a:rPr>
              <a:t>5</a:t>
            </a:r>
            <a:r>
              <a:rPr lang="zh-CN" altLang="en-US" sz="2300" dirty="0">
                <a:latin typeface="楷体" pitchFamily="49" charset="-122"/>
                <a:ea typeface="楷体" pitchFamily="49" charset="-122"/>
              </a:rPr>
              <a:t>英宗宣帝</a:t>
            </a:r>
            <a:r>
              <a:rPr lang="en-US" altLang="zh-CN" sz="2300" dirty="0">
                <a:latin typeface="楷体" pitchFamily="49" charset="-122"/>
                <a:ea typeface="楷体" pitchFamily="49" charset="-122"/>
              </a:rPr>
              <a:t>(1063</a:t>
            </a:r>
            <a:r>
              <a:rPr lang="zh-CN" altLang="en-US" sz="2300" dirty="0">
                <a:latin typeface="楷体" pitchFamily="49" charset="-122"/>
                <a:ea typeface="楷体" pitchFamily="49" charset="-122"/>
              </a:rPr>
              <a:t>，赵曙，赵匡义曾孙</a:t>
            </a:r>
            <a:r>
              <a:rPr lang="en-US" altLang="zh-CN" sz="2300" dirty="0">
                <a:latin typeface="楷体" pitchFamily="49" charset="-122"/>
                <a:ea typeface="楷体" pitchFamily="49" charset="-122"/>
              </a:rPr>
              <a:t>) </a:t>
            </a:r>
            <a:br>
              <a:rPr lang="en-US" altLang="zh-CN" sz="2300" dirty="0">
                <a:latin typeface="楷体" pitchFamily="49" charset="-122"/>
                <a:ea typeface="楷体" pitchFamily="49" charset="-122"/>
              </a:rPr>
            </a:br>
            <a:r>
              <a:rPr lang="en-US" altLang="zh-CN" sz="2300" dirty="0">
                <a:latin typeface="楷体" pitchFamily="49" charset="-122"/>
                <a:ea typeface="楷体" pitchFamily="49" charset="-122"/>
              </a:rPr>
              <a:t>6</a:t>
            </a:r>
            <a:r>
              <a:rPr lang="zh-CN" altLang="en-US" sz="2300" dirty="0">
                <a:latin typeface="楷体" pitchFamily="49" charset="-122"/>
                <a:ea typeface="楷体" pitchFamily="49" charset="-122"/>
              </a:rPr>
              <a:t>神宗圣帝</a:t>
            </a:r>
            <a:r>
              <a:rPr lang="en-US" altLang="zh-CN" sz="2300" dirty="0">
                <a:latin typeface="楷体" pitchFamily="49" charset="-122"/>
                <a:ea typeface="楷体" pitchFamily="49" charset="-122"/>
              </a:rPr>
              <a:t>(1067</a:t>
            </a:r>
            <a:r>
              <a:rPr lang="zh-CN" altLang="en-US" sz="2300" dirty="0">
                <a:latin typeface="楷体" pitchFamily="49" charset="-122"/>
                <a:ea typeface="楷体" pitchFamily="49" charset="-122"/>
              </a:rPr>
              <a:t>，赵顼，赵曙子</a:t>
            </a:r>
            <a:r>
              <a:rPr lang="en-US" altLang="zh-CN" sz="2300" dirty="0">
                <a:latin typeface="楷体" pitchFamily="49" charset="-122"/>
                <a:ea typeface="楷体" pitchFamily="49" charset="-122"/>
              </a:rPr>
              <a:t>)</a:t>
            </a:r>
            <a:r>
              <a:rPr lang="zh-CN" altLang="en-US" sz="2300" dirty="0"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2300" dirty="0" smtClean="0">
                <a:latin typeface="楷体" pitchFamily="49" charset="-122"/>
                <a:ea typeface="楷体" pitchFamily="49" charset="-122"/>
              </a:rPr>
              <a:t>              王安石</a:t>
            </a:r>
            <a:r>
              <a:rPr lang="zh-CN" altLang="en-US" sz="2300" dirty="0">
                <a:latin typeface="楷体" pitchFamily="49" charset="-122"/>
                <a:ea typeface="楷体" pitchFamily="49" charset="-122"/>
              </a:rPr>
              <a:t>变法</a:t>
            </a:r>
            <a:br>
              <a:rPr lang="zh-CN" altLang="en-US" sz="2300" dirty="0">
                <a:latin typeface="楷体" pitchFamily="49" charset="-122"/>
                <a:ea typeface="楷体" pitchFamily="49" charset="-122"/>
              </a:rPr>
            </a:br>
            <a:r>
              <a:rPr lang="en-US" altLang="zh-CN" sz="2300" dirty="0" smtClean="0">
                <a:latin typeface="微软雅黑" pitchFamily="34" charset="-122"/>
                <a:ea typeface="微软雅黑" pitchFamily="34" charset="-122"/>
              </a:rPr>
              <a:t> </a:t>
            </a:r>
          </a:p>
          <a:p>
            <a:r>
              <a:rPr lang="en-US" altLang="zh-CN" sz="2300" b="1" dirty="0" smtClean="0">
                <a:latin typeface="微软雅黑" pitchFamily="34" charset="-122"/>
                <a:ea typeface="微软雅黑" pitchFamily="34" charset="-122"/>
                <a:cs typeface="经典繁颜体" pitchFamily="49" charset="-122"/>
              </a:rPr>
              <a:t> </a:t>
            </a:r>
            <a:endParaRPr lang="zh-CN" altLang="en-US" sz="2300" b="1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754" y="1396109"/>
            <a:ext cx="9012246" cy="3747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4283" y="589346"/>
            <a:ext cx="8072494" cy="811878"/>
          </a:xfrm>
          <a:prstGeom prst="rect">
            <a:avLst/>
          </a:prstGeom>
          <a:noFill/>
        </p:spPr>
        <p:txBody>
          <a:bodyPr wrap="square" lIns="87746" tIns="43873" rIns="87746" bIns="43873" rtlCol="0">
            <a:spAutoFit/>
          </a:bodyPr>
          <a:lstStyle/>
          <a:p>
            <a:r>
              <a:rPr lang="zh-CN" altLang="en-US" sz="2300" dirty="0" smtClean="0">
                <a:latin typeface="+mn-ea"/>
              </a:rPr>
              <a:t>分歧：节流还是开源？</a:t>
            </a:r>
            <a:endParaRPr lang="en-US" altLang="zh-CN" sz="2300" dirty="0" smtClean="0">
              <a:latin typeface="+mn-ea"/>
            </a:endParaRPr>
          </a:p>
          <a:p>
            <a:r>
              <a:rPr lang="zh-CN" altLang="en-US" sz="2300" dirty="0" smtClean="0">
                <a:latin typeface="+mn-ea"/>
              </a:rPr>
              <a:t>宋神宗：赞成司马光又按王安石的观点执行。</a:t>
            </a:r>
            <a:endParaRPr lang="zh-CN" altLang="en-US" sz="2300" dirty="0"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464" y="137294"/>
            <a:ext cx="2928958" cy="519490"/>
          </a:xfrm>
          <a:prstGeom prst="rect">
            <a:avLst/>
          </a:prstGeom>
          <a:noFill/>
        </p:spPr>
        <p:txBody>
          <a:bodyPr wrap="square" lIns="87746" tIns="43873" rIns="87746" bIns="43873" rtlCol="0">
            <a:spAutoFit/>
          </a:bodyPr>
          <a:lstStyle/>
          <a:p>
            <a:r>
              <a:rPr lang="en-US" altLang="zh-CN" sz="2700" dirty="0" smtClean="0">
                <a:latin typeface="+mn-ea"/>
              </a:rPr>
              <a:t>2</a:t>
            </a:r>
            <a:r>
              <a:rPr lang="zh-CN" altLang="en-US" sz="2700" dirty="0" smtClean="0">
                <a:latin typeface="+mn-ea"/>
              </a:rPr>
              <a:t>、变法目的</a:t>
            </a:r>
            <a:endParaRPr lang="zh-CN" altLang="en-US" sz="2700" dirty="0"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857593" y="498880"/>
            <a:ext cx="3824038" cy="380991"/>
          </a:xfrm>
          <a:prstGeom prst="rect">
            <a:avLst/>
          </a:prstGeom>
        </p:spPr>
        <p:txBody>
          <a:bodyPr wrap="none" lIns="87746" tIns="43873" rIns="87746" bIns="43873">
            <a:spAutoFit/>
          </a:bodyPr>
          <a:lstStyle/>
          <a:p>
            <a:r>
              <a:rPr lang="zh-CN" altLang="en-US" sz="1900" dirty="0" smtClean="0">
                <a:latin typeface="+mn-ea"/>
              </a:rPr>
              <a:t>选修改革第</a:t>
            </a:r>
            <a:r>
              <a:rPr lang="en-US" altLang="zh-CN" sz="1900" dirty="0" smtClean="0">
                <a:latin typeface="+mn-ea"/>
              </a:rPr>
              <a:t>《6</a:t>
            </a:r>
            <a:r>
              <a:rPr lang="zh-CN" altLang="en-US" sz="1900" dirty="0" smtClean="0">
                <a:latin typeface="+mn-ea"/>
              </a:rPr>
              <a:t>课王安石变法</a:t>
            </a:r>
            <a:r>
              <a:rPr lang="en-US" altLang="zh-CN" sz="1900" dirty="0" smtClean="0">
                <a:latin typeface="+mn-ea"/>
              </a:rPr>
              <a:t>》P40</a:t>
            </a:r>
            <a:endParaRPr lang="zh-CN" altLang="en-US" sz="1900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55970" y="229374"/>
            <a:ext cx="7409955" cy="457935"/>
          </a:xfrm>
          <a:prstGeom prst="rect">
            <a:avLst/>
          </a:prstGeom>
        </p:spPr>
        <p:txBody>
          <a:bodyPr wrap="none" lIns="87746" tIns="43873" rIns="87746" bIns="43873">
            <a:spAutoFit/>
          </a:bodyPr>
          <a:lstStyle/>
          <a:p>
            <a:r>
              <a:rPr lang="en-US" altLang="zh-CN" sz="2400" dirty="0" smtClean="0">
                <a:latin typeface="+mn-ea"/>
              </a:rPr>
              <a:t>3</a:t>
            </a:r>
            <a:r>
              <a:rPr lang="zh-CN" altLang="en-US" sz="2400" dirty="0" smtClean="0">
                <a:latin typeface="+mn-ea"/>
              </a:rPr>
              <a:t>、变法内容：核心富国强兵，分为富国、强兵、取士</a:t>
            </a:r>
          </a:p>
        </p:txBody>
      </p:sp>
      <p:pic>
        <p:nvPicPr>
          <p:cNvPr id="5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28125" r="-1758"/>
          <a:stretch>
            <a:fillRect/>
          </a:stretch>
        </p:blipFill>
        <p:spPr bwMode="auto">
          <a:xfrm>
            <a:off x="0" y="1380903"/>
            <a:ext cx="8715404" cy="16416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726659"/>
            <a:ext cx="2428892" cy="457935"/>
          </a:xfrm>
          <a:prstGeom prst="rect">
            <a:avLst/>
          </a:prstGeom>
          <a:noFill/>
        </p:spPr>
        <p:txBody>
          <a:bodyPr wrap="square" lIns="87746" tIns="43873" rIns="87746" bIns="43873" rtlCol="0">
            <a:spAutoFit/>
          </a:bodyPr>
          <a:lstStyle/>
          <a:p>
            <a:r>
              <a:rPr lang="zh-CN" altLang="en-US" sz="2400" dirty="0" smtClean="0"/>
              <a:t>富国：</a:t>
            </a:r>
            <a:endParaRPr lang="zh-CN" altLang="en-US" sz="2400" dirty="0"/>
          </a:p>
        </p:txBody>
      </p:sp>
      <p:sp>
        <p:nvSpPr>
          <p:cNvPr id="10" name="矩形 9"/>
          <p:cNvSpPr/>
          <p:nvPr/>
        </p:nvSpPr>
        <p:spPr>
          <a:xfrm>
            <a:off x="2500299" y="857238"/>
            <a:ext cx="4229597" cy="380991"/>
          </a:xfrm>
          <a:prstGeom prst="rect">
            <a:avLst/>
          </a:prstGeom>
        </p:spPr>
        <p:txBody>
          <a:bodyPr wrap="none" lIns="87746" tIns="43873" rIns="87746" bIns="43873">
            <a:spAutoFit/>
          </a:bodyPr>
          <a:lstStyle/>
          <a:p>
            <a:r>
              <a:rPr lang="zh-CN" altLang="en-US" sz="1900" dirty="0" smtClean="0">
                <a:latin typeface="+mn-ea"/>
              </a:rPr>
              <a:t>选修改革第</a:t>
            </a:r>
            <a:r>
              <a:rPr lang="en-US" altLang="zh-CN" sz="1900" dirty="0" smtClean="0">
                <a:latin typeface="+mn-ea"/>
              </a:rPr>
              <a:t>《6</a:t>
            </a:r>
            <a:r>
              <a:rPr lang="zh-CN" altLang="en-US" sz="1900" dirty="0" smtClean="0">
                <a:latin typeface="+mn-ea"/>
              </a:rPr>
              <a:t>课王安石变法</a:t>
            </a:r>
            <a:r>
              <a:rPr lang="en-US" altLang="zh-CN" sz="1900" dirty="0" smtClean="0">
                <a:latin typeface="+mn-ea"/>
              </a:rPr>
              <a:t>》P36-37</a:t>
            </a:r>
            <a:endParaRPr lang="zh-CN" altLang="en-US" sz="1900" dirty="0">
              <a:latin typeface="+mn-ea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20055"/>
            <a:ext cx="8229600" cy="1652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04657" y="863998"/>
            <a:ext cx="8143932" cy="3535700"/>
          </a:xfrm>
          <a:prstGeom prst="rect">
            <a:avLst/>
          </a:prstGeom>
          <a:solidFill>
            <a:schemeClr val="bg1"/>
          </a:solidFill>
        </p:spPr>
        <p:txBody>
          <a:bodyPr wrap="square" lIns="87746" tIns="43873" rIns="87746" bIns="43873">
            <a:spAutoFit/>
          </a:bodyPr>
          <a:lstStyle/>
          <a:p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青苗法，亦称“常平新法”，是中国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  <a:hlinkClick r:id="rId3"/>
              </a:rPr>
              <a:t>宋朝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  <a:hlinkClick r:id="rId4"/>
              </a:rPr>
              <a:t>王安石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变法的措施之一，</a:t>
            </a:r>
            <a:r>
              <a:rPr lang="zh-CN" altLang="en-US" sz="2800" u="sng" dirty="0" smtClean="0">
                <a:latin typeface="楷体" pitchFamily="49" charset="-122"/>
                <a:ea typeface="楷体" pitchFamily="49" charset="-122"/>
                <a:hlinkClick r:id="rId5"/>
              </a:rPr>
              <a:t>熙宁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二年（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1069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年）九月由制置三司条例司颁布施行。主要是改变旧有常平仓制度的“遇贵量减市价粜，遇贱量增市价籴”的呆板做法。灵活地将常平仓、广惠仓的储粮折算为本钱，以百分之二十的利率贷给农民、城市手工业者，以缓和民间高利贷盘剥的现象，同时增加政府的财政收入，达到“民不加赋而国用足”。</a:t>
            </a:r>
            <a:endParaRPr lang="zh-CN" altLang="en-US" sz="28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>
          <a:xfrm>
            <a:off x="4301553" y="1971555"/>
            <a:ext cx="2808124" cy="726205"/>
            <a:chOff x="5681545" y="2333586"/>
            <a:chExt cx="3901472" cy="1008914"/>
          </a:xfrm>
        </p:grpSpPr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5681545" y="2333586"/>
              <a:ext cx="2858302" cy="748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zh-CN" altLang="en-US" sz="2900" b="1" spc="217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教学目标</a:t>
              </a:r>
            </a:p>
          </p:txBody>
        </p:sp>
        <p:sp>
          <p:nvSpPr>
            <p:cNvPr id="7" name="TextBox 111"/>
            <p:cNvSpPr txBox="1"/>
            <p:nvPr/>
          </p:nvSpPr>
          <p:spPr>
            <a:xfrm>
              <a:off x="6001617" y="3000426"/>
              <a:ext cx="3581400" cy="342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TEACHING GOAL</a:t>
              </a:r>
              <a:endPara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11"/>
          <p:cNvGrpSpPr/>
          <p:nvPr/>
        </p:nvGrpSpPr>
        <p:grpSpPr>
          <a:xfrm>
            <a:off x="2748190" y="1605623"/>
            <a:ext cx="1491114" cy="1507497"/>
            <a:chOff x="2918306" y="1498847"/>
            <a:chExt cx="1553762" cy="1570775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3005" t="64843" r="34350" b="-912"/>
            <a:stretch>
              <a:fillRect/>
            </a:stretch>
          </p:blipFill>
          <p:spPr>
            <a:xfrm>
              <a:off x="2918306" y="1498847"/>
              <a:ext cx="1553762" cy="157077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3310305" y="1961069"/>
              <a:ext cx="769763" cy="6694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58094">
                <a:defRPr/>
              </a:pPr>
              <a:r>
                <a:rPr lang="en-US" altLang="zh-CN" sz="3600" kern="0" dirty="0">
                  <a:solidFill>
                    <a:schemeClr val="accent2">
                      <a:lumMod val="75000"/>
                    </a:schemeClr>
                  </a:solidFill>
                  <a:latin typeface="Impact" panose="020B0806030902050204" pitchFamily="34" charset="0"/>
                  <a:ea typeface="宋体" panose="02010600030101010101" pitchFamily="2" charset="-122"/>
                </a:rPr>
                <a:t>0 2</a:t>
              </a:r>
              <a:endParaRPr lang="zh-CN" altLang="en-US" sz="3600" kern="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101549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0">
        <p14:vortex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267875"/>
            <a:ext cx="9144000" cy="455417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en-US" altLang="zh-CN" dirty="0" smtClean="0"/>
              <a:t> 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 </a:t>
            </a:r>
            <a:r>
              <a:rPr lang="zh-CN" altLang="en-US" sz="4500" dirty="0" smtClean="0">
                <a:latin typeface="楷体" pitchFamily="49" charset="-122"/>
                <a:ea typeface="楷体" pitchFamily="49" charset="-122"/>
              </a:rPr>
              <a:t>      </a:t>
            </a:r>
            <a:r>
              <a:rPr lang="zh-CN" altLang="en-US" sz="8000" dirty="0" smtClean="0">
                <a:latin typeface="楷体" pitchFamily="49" charset="-122"/>
                <a:ea typeface="楷体" pitchFamily="49" charset="-122"/>
              </a:rPr>
              <a:t>“（李悝平籴法认为）籴（买入），甚贵伤民，甚贱伤农。民伤则离散，农伤则贫，故甚贵与甚贱，其伤一也。善为国者，佳民毋伤而农益劝</a:t>
            </a:r>
            <a:r>
              <a:rPr lang="en-US" altLang="zh-CN" sz="8000" dirty="0" smtClean="0">
                <a:latin typeface="楷体" pitchFamily="49" charset="-122"/>
                <a:ea typeface="楷体" pitchFamily="49" charset="-122"/>
              </a:rPr>
              <a:t>… …</a:t>
            </a:r>
            <a:r>
              <a:rPr lang="zh-CN" altLang="en-US" sz="8000" dirty="0" smtClean="0">
                <a:latin typeface="楷体" pitchFamily="49" charset="-122"/>
                <a:ea typeface="楷体" pitchFamily="49" charset="-122"/>
              </a:rPr>
              <a:t>此农夫所以常困，有不劝耕之心，而令籴至于甚贵者也。是故善平籴者，比谨观岁有上、中、下熟。 上熟其收自四，余四百石；中熟自三，余三百石；下熟自倍，余百石，小饥则收百石，中饥七十石。大饥三十石，故大熟则上籴三而舍一，中熟则籴二，下熟则籴一，使氏适足，贾平则止。小饥则发小熟之所敛、中饥则发中熟之所敛、大饥则发大熟之所敛而之。故虽遇饥馑、水旱，籴不贵而民不散，取有余以补不足也。行之魏国，国以富强。”</a:t>
            </a:r>
            <a:br>
              <a:rPr lang="zh-CN" altLang="en-US" sz="8000" dirty="0" smtClean="0">
                <a:latin typeface="楷体" pitchFamily="49" charset="-122"/>
                <a:ea typeface="楷体" pitchFamily="49" charset="-122"/>
              </a:rPr>
            </a:br>
            <a:r>
              <a:rPr lang="zh-CN" altLang="en-US" sz="8000" dirty="0" smtClean="0">
                <a:latin typeface="楷体" pitchFamily="49" charset="-122"/>
                <a:ea typeface="楷体" pitchFamily="49" charset="-122"/>
              </a:rPr>
              <a:t>                                          </a:t>
            </a:r>
            <a:endParaRPr lang="en-US" altLang="zh-CN" sz="8000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70000"/>
              </a:lnSpc>
              <a:buNone/>
            </a:pPr>
            <a:r>
              <a:rPr lang="en-US" altLang="zh-CN" sz="8000" dirty="0" smtClean="0">
                <a:latin typeface="+mn-ea"/>
              </a:rPr>
              <a:t>                                                   ——《</a:t>
            </a:r>
            <a:r>
              <a:rPr lang="zh-CN" altLang="en-US" sz="8000" dirty="0" smtClean="0">
                <a:latin typeface="+mn-ea"/>
              </a:rPr>
              <a:t>汉书一食货志</a:t>
            </a:r>
            <a:r>
              <a:rPr lang="en-US" altLang="zh-CN" sz="8000" dirty="0" smtClean="0">
                <a:latin typeface="+mn-ea"/>
              </a:rPr>
              <a:t>》</a:t>
            </a:r>
            <a:endParaRPr lang="zh-CN" altLang="en-US" sz="8000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4283" y="267874"/>
            <a:ext cx="8286808" cy="4018388"/>
          </a:xfrm>
        </p:spPr>
        <p:txBody>
          <a:bodyPr>
            <a:noAutofit/>
          </a:bodyPr>
          <a:lstStyle/>
          <a:p>
            <a:r>
              <a:rPr lang="zh-CN" altLang="en-US" sz="2300" dirty="0" smtClean="0">
                <a:latin typeface="楷体" pitchFamily="49" charset="-122"/>
                <a:ea typeface="楷体" pitchFamily="49" charset="-122"/>
              </a:rPr>
              <a:t>常平仓：古代政府用于储备粮食以调节粮价和应对荒年的一种粮仓。中国古代一直有“谷贱伤农，谷贵伤民”的说法，因此粮食的价格一直是朝廷关注的重要问题。 西汉孝宣帝时，大司农中丞耿寿昌奏请在边郡设置粮仓，在谷贱时买入以利农，谷贵时卖出以利民。后来该制度为全国各郡县所采用，成为政府调节粮价并备荒赈恤的重要手段。但该政策实施既久，弊端便产生，常平仓不仅起不到原有作用，而且常常反过来做，在谷贱时更加压价欺农，谷贵时则抬价伤民。汉元帝时，常平仓取消。其后各代，常平仓设置数量有所不一样，但基本上都有设立，由地方长官负责。虽仍利弊兼存，但总是起到了一些利民惠民的作用。明代时，明太祖命州县皆置预备仓，出官钞籴粮贮之以备赈济，荒年借贷于民，秋成偿还。清大概沿明制，这种具有更多赈灾性质的预备仓遂取代了常平仓。</a:t>
            </a:r>
            <a:endParaRPr lang="zh-CN" altLang="en-US" sz="23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803" y="793833"/>
            <a:ext cx="1234394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86" y="2360296"/>
            <a:ext cx="4658823" cy="919672"/>
          </a:xfrm>
          <a:prstGeom prst="rect">
            <a:avLst/>
          </a:prstGeom>
        </p:spPr>
        <p:txBody>
          <a:bodyPr wrap="square" lIns="87746" tIns="43873" rIns="87746" bIns="43873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82" y="3507741"/>
            <a:ext cx="4205256" cy="411768"/>
          </a:xfrm>
          <a:prstGeom prst="rect">
            <a:avLst/>
          </a:prstGeom>
        </p:spPr>
        <p:txBody>
          <a:bodyPr wrap="square" lIns="87746" tIns="43873" rIns="87746" bIns="43873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84385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0"/>
          <p:cNvGrpSpPr/>
          <p:nvPr/>
        </p:nvGrpSpPr>
        <p:grpSpPr>
          <a:xfrm>
            <a:off x="464862" y="701467"/>
            <a:ext cx="567087" cy="567044"/>
            <a:chOff x="4499992" y="267494"/>
            <a:chExt cx="599448" cy="599448"/>
          </a:xfrm>
          <a:solidFill>
            <a:schemeClr val="accent2">
              <a:lumMod val="75000"/>
            </a:schemeClr>
          </a:solidFill>
        </p:grpSpPr>
        <p:grpSp>
          <p:nvGrpSpPr>
            <p:cNvPr id="3" name="组合 11"/>
            <p:cNvGrpSpPr/>
            <p:nvPr/>
          </p:nvGrpSpPr>
          <p:grpSpPr>
            <a:xfrm>
              <a:off x="4499992" y="267494"/>
              <a:ext cx="599448" cy="599448"/>
              <a:chOff x="4131160" y="713581"/>
              <a:chExt cx="881684" cy="881684"/>
            </a:xfrm>
            <a:grpFill/>
          </p:grpSpPr>
          <p:sp>
            <p:nvSpPr>
              <p:cNvPr id="14" name="椭圆 13"/>
              <p:cNvSpPr/>
              <p:nvPr/>
            </p:nvSpPr>
            <p:spPr>
              <a:xfrm>
                <a:off x="4131160" y="713581"/>
                <a:ext cx="881684" cy="881684"/>
              </a:xfrm>
              <a:prstGeom prst="ellipse">
                <a:avLst/>
              </a:prstGeom>
              <a:grpFill/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4237176" y="819597"/>
                <a:ext cx="669652" cy="669652"/>
              </a:xfrm>
              <a:prstGeom prst="ellipse">
                <a:avLst/>
              </a:prstGeom>
              <a:grpFill/>
              <a:ln>
                <a:noFill/>
              </a:ln>
              <a:effectLst>
                <a:innerShdw blurRad="63500" dist="508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7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27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3" name="Freeform 70"/>
            <p:cNvSpPr>
              <a:spLocks noEditPoints="1"/>
            </p:cNvSpPr>
            <p:nvPr/>
          </p:nvSpPr>
          <p:spPr bwMode="auto">
            <a:xfrm>
              <a:off x="4679089" y="422857"/>
              <a:ext cx="241254" cy="288722"/>
            </a:xfrm>
            <a:custGeom>
              <a:avLst/>
              <a:gdLst>
                <a:gd name="T0" fmla="*/ 346 w 346"/>
                <a:gd name="T1" fmla="*/ 77 h 414"/>
                <a:gd name="T2" fmla="*/ 345 w 346"/>
                <a:gd name="T3" fmla="*/ 75 h 414"/>
                <a:gd name="T4" fmla="*/ 345 w 346"/>
                <a:gd name="T5" fmla="*/ 74 h 414"/>
                <a:gd name="T6" fmla="*/ 343 w 346"/>
                <a:gd name="T7" fmla="*/ 72 h 414"/>
                <a:gd name="T8" fmla="*/ 273 w 346"/>
                <a:gd name="T9" fmla="*/ 2 h 414"/>
                <a:gd name="T10" fmla="*/ 271 w 346"/>
                <a:gd name="T11" fmla="*/ 0 h 414"/>
                <a:gd name="T12" fmla="*/ 270 w 346"/>
                <a:gd name="T13" fmla="*/ 0 h 414"/>
                <a:gd name="T14" fmla="*/ 268 w 346"/>
                <a:gd name="T15" fmla="*/ 0 h 414"/>
                <a:gd name="T16" fmla="*/ 268 w 346"/>
                <a:gd name="T17" fmla="*/ 0 h 414"/>
                <a:gd name="T18" fmla="*/ 7 w 346"/>
                <a:gd name="T19" fmla="*/ 0 h 414"/>
                <a:gd name="T20" fmla="*/ 0 w 346"/>
                <a:gd name="T21" fmla="*/ 7 h 414"/>
                <a:gd name="T22" fmla="*/ 0 w 346"/>
                <a:gd name="T23" fmla="*/ 407 h 414"/>
                <a:gd name="T24" fmla="*/ 7 w 346"/>
                <a:gd name="T25" fmla="*/ 414 h 414"/>
                <a:gd name="T26" fmla="*/ 338 w 346"/>
                <a:gd name="T27" fmla="*/ 414 h 414"/>
                <a:gd name="T28" fmla="*/ 346 w 346"/>
                <a:gd name="T29" fmla="*/ 407 h 414"/>
                <a:gd name="T30" fmla="*/ 346 w 346"/>
                <a:gd name="T31" fmla="*/ 77 h 414"/>
                <a:gd name="T32" fmla="*/ 346 w 346"/>
                <a:gd name="T33" fmla="*/ 77 h 414"/>
                <a:gd name="T34" fmla="*/ 275 w 346"/>
                <a:gd name="T35" fmla="*/ 25 h 414"/>
                <a:gd name="T36" fmla="*/ 320 w 346"/>
                <a:gd name="T37" fmla="*/ 70 h 414"/>
                <a:gd name="T38" fmla="*/ 275 w 346"/>
                <a:gd name="T39" fmla="*/ 70 h 414"/>
                <a:gd name="T40" fmla="*/ 275 w 346"/>
                <a:gd name="T41" fmla="*/ 25 h 414"/>
                <a:gd name="T42" fmla="*/ 14 w 346"/>
                <a:gd name="T43" fmla="*/ 400 h 414"/>
                <a:gd name="T44" fmla="*/ 14 w 346"/>
                <a:gd name="T45" fmla="*/ 14 h 414"/>
                <a:gd name="T46" fmla="*/ 260 w 346"/>
                <a:gd name="T47" fmla="*/ 14 h 414"/>
                <a:gd name="T48" fmla="*/ 260 w 346"/>
                <a:gd name="T49" fmla="*/ 77 h 414"/>
                <a:gd name="T50" fmla="*/ 268 w 346"/>
                <a:gd name="T51" fmla="*/ 85 h 414"/>
                <a:gd name="T52" fmla="*/ 331 w 346"/>
                <a:gd name="T53" fmla="*/ 85 h 414"/>
                <a:gd name="T54" fmla="*/ 331 w 346"/>
                <a:gd name="T55" fmla="*/ 400 h 414"/>
                <a:gd name="T56" fmla="*/ 14 w 346"/>
                <a:gd name="T57" fmla="*/ 40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6" h="414">
                  <a:moveTo>
                    <a:pt x="346" y="77"/>
                  </a:moveTo>
                  <a:cubicBezTo>
                    <a:pt x="345" y="76"/>
                    <a:pt x="345" y="76"/>
                    <a:pt x="345" y="75"/>
                  </a:cubicBezTo>
                  <a:cubicBezTo>
                    <a:pt x="345" y="75"/>
                    <a:pt x="345" y="75"/>
                    <a:pt x="345" y="74"/>
                  </a:cubicBezTo>
                  <a:cubicBezTo>
                    <a:pt x="345" y="74"/>
                    <a:pt x="344" y="73"/>
                    <a:pt x="343" y="7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2" y="1"/>
                    <a:pt x="272" y="1"/>
                    <a:pt x="271" y="0"/>
                  </a:cubicBezTo>
                  <a:cubicBezTo>
                    <a:pt x="271" y="0"/>
                    <a:pt x="270" y="0"/>
                    <a:pt x="270" y="0"/>
                  </a:cubicBezTo>
                  <a:cubicBezTo>
                    <a:pt x="270" y="0"/>
                    <a:pt x="269" y="0"/>
                    <a:pt x="268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11"/>
                    <a:pt x="3" y="414"/>
                    <a:pt x="7" y="414"/>
                  </a:cubicBezTo>
                  <a:cubicBezTo>
                    <a:pt x="338" y="414"/>
                    <a:pt x="338" y="414"/>
                    <a:pt x="338" y="414"/>
                  </a:cubicBezTo>
                  <a:cubicBezTo>
                    <a:pt x="342" y="414"/>
                    <a:pt x="346" y="411"/>
                    <a:pt x="346" y="407"/>
                  </a:cubicBezTo>
                  <a:cubicBezTo>
                    <a:pt x="346" y="77"/>
                    <a:pt x="346" y="77"/>
                    <a:pt x="346" y="77"/>
                  </a:cubicBezTo>
                  <a:cubicBezTo>
                    <a:pt x="346" y="77"/>
                    <a:pt x="346" y="77"/>
                    <a:pt x="346" y="77"/>
                  </a:cubicBezTo>
                  <a:close/>
                  <a:moveTo>
                    <a:pt x="275" y="25"/>
                  </a:moveTo>
                  <a:cubicBezTo>
                    <a:pt x="320" y="70"/>
                    <a:pt x="320" y="70"/>
                    <a:pt x="320" y="70"/>
                  </a:cubicBezTo>
                  <a:cubicBezTo>
                    <a:pt x="275" y="70"/>
                    <a:pt x="275" y="70"/>
                    <a:pt x="275" y="70"/>
                  </a:cubicBezTo>
                  <a:lnTo>
                    <a:pt x="275" y="25"/>
                  </a:lnTo>
                  <a:close/>
                  <a:moveTo>
                    <a:pt x="14" y="400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260" y="14"/>
                    <a:pt x="260" y="14"/>
                    <a:pt x="260" y="14"/>
                  </a:cubicBezTo>
                  <a:cubicBezTo>
                    <a:pt x="260" y="77"/>
                    <a:pt x="260" y="77"/>
                    <a:pt x="260" y="77"/>
                  </a:cubicBezTo>
                  <a:cubicBezTo>
                    <a:pt x="260" y="81"/>
                    <a:pt x="264" y="85"/>
                    <a:pt x="268" y="85"/>
                  </a:cubicBezTo>
                  <a:cubicBezTo>
                    <a:pt x="331" y="85"/>
                    <a:pt x="331" y="85"/>
                    <a:pt x="331" y="85"/>
                  </a:cubicBezTo>
                  <a:cubicBezTo>
                    <a:pt x="331" y="400"/>
                    <a:pt x="331" y="400"/>
                    <a:pt x="331" y="400"/>
                  </a:cubicBezTo>
                  <a:lnTo>
                    <a:pt x="14" y="40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11795" tIns="55898" rIns="111795" bIns="55898" numCol="1" anchor="t" anchorCtr="0" compatLnSpc="1"/>
            <a:lstStyle/>
            <a:p>
              <a:endParaRPr lang="en-US" sz="1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15"/>
          <p:cNvGrpSpPr/>
          <p:nvPr/>
        </p:nvGrpSpPr>
        <p:grpSpPr>
          <a:xfrm>
            <a:off x="464399" y="3438105"/>
            <a:ext cx="567087" cy="567044"/>
            <a:chOff x="5418452" y="307702"/>
            <a:chExt cx="599448" cy="599448"/>
          </a:xfrm>
          <a:solidFill>
            <a:schemeClr val="accent2">
              <a:lumMod val="75000"/>
            </a:schemeClr>
          </a:solidFill>
        </p:grpSpPr>
        <p:grpSp>
          <p:nvGrpSpPr>
            <p:cNvPr id="5" name="组合 16"/>
            <p:cNvGrpSpPr/>
            <p:nvPr/>
          </p:nvGrpSpPr>
          <p:grpSpPr>
            <a:xfrm>
              <a:off x="5418452" y="307702"/>
              <a:ext cx="599448" cy="599448"/>
              <a:chOff x="4131160" y="713581"/>
              <a:chExt cx="881684" cy="881684"/>
            </a:xfrm>
            <a:grpFill/>
          </p:grpSpPr>
          <p:sp>
            <p:nvSpPr>
              <p:cNvPr id="19" name="椭圆 18"/>
              <p:cNvSpPr/>
              <p:nvPr/>
            </p:nvSpPr>
            <p:spPr>
              <a:xfrm>
                <a:off x="4131160" y="713581"/>
                <a:ext cx="881684" cy="881684"/>
              </a:xfrm>
              <a:prstGeom prst="ellipse">
                <a:avLst/>
              </a:prstGeom>
              <a:grpFill/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4237176" y="819597"/>
                <a:ext cx="669652" cy="669652"/>
              </a:xfrm>
              <a:prstGeom prst="ellipse">
                <a:avLst/>
              </a:prstGeom>
              <a:grpFill/>
              <a:ln>
                <a:noFill/>
              </a:ln>
              <a:effectLst>
                <a:innerShdw blurRad="63500" dist="508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8" name="Freeform 72"/>
            <p:cNvSpPr>
              <a:spLocks noEditPoints="1"/>
            </p:cNvSpPr>
            <p:nvPr/>
          </p:nvSpPr>
          <p:spPr bwMode="auto">
            <a:xfrm>
              <a:off x="5472019" y="337260"/>
              <a:ext cx="297176" cy="297712"/>
            </a:xfrm>
            <a:custGeom>
              <a:avLst/>
              <a:gdLst>
                <a:gd name="T0" fmla="*/ 337 w 411"/>
                <a:gd name="T1" fmla="*/ 198 h 412"/>
                <a:gd name="T2" fmla="*/ 284 w 411"/>
                <a:gd name="T3" fmla="*/ 220 h 412"/>
                <a:gd name="T4" fmla="*/ 249 w 411"/>
                <a:gd name="T5" fmla="*/ 185 h 412"/>
                <a:gd name="T6" fmla="*/ 283 w 411"/>
                <a:gd name="T7" fmla="*/ 107 h 412"/>
                <a:gd name="T8" fmla="*/ 176 w 411"/>
                <a:gd name="T9" fmla="*/ 0 h 412"/>
                <a:gd name="T10" fmla="*/ 68 w 411"/>
                <a:gd name="T11" fmla="*/ 107 h 412"/>
                <a:gd name="T12" fmla="*/ 116 w 411"/>
                <a:gd name="T13" fmla="*/ 196 h 412"/>
                <a:gd name="T14" fmla="*/ 96 w 411"/>
                <a:gd name="T15" fmla="*/ 266 h 412"/>
                <a:gd name="T16" fmla="*/ 74 w 411"/>
                <a:gd name="T17" fmla="*/ 263 h 412"/>
                <a:gd name="T18" fmla="*/ 0 w 411"/>
                <a:gd name="T19" fmla="*/ 337 h 412"/>
                <a:gd name="T20" fmla="*/ 74 w 411"/>
                <a:gd name="T21" fmla="*/ 412 h 412"/>
                <a:gd name="T22" fmla="*/ 149 w 411"/>
                <a:gd name="T23" fmla="*/ 337 h 412"/>
                <a:gd name="T24" fmla="*/ 110 w 411"/>
                <a:gd name="T25" fmla="*/ 272 h 412"/>
                <a:gd name="T26" fmla="*/ 130 w 411"/>
                <a:gd name="T27" fmla="*/ 204 h 412"/>
                <a:gd name="T28" fmla="*/ 176 w 411"/>
                <a:gd name="T29" fmla="*/ 214 h 412"/>
                <a:gd name="T30" fmla="*/ 238 w 411"/>
                <a:gd name="T31" fmla="*/ 195 h 412"/>
                <a:gd name="T32" fmla="*/ 275 w 411"/>
                <a:gd name="T33" fmla="*/ 232 h 412"/>
                <a:gd name="T34" fmla="*/ 262 w 411"/>
                <a:gd name="T35" fmla="*/ 273 h 412"/>
                <a:gd name="T36" fmla="*/ 337 w 411"/>
                <a:gd name="T37" fmla="*/ 347 h 412"/>
                <a:gd name="T38" fmla="*/ 411 w 411"/>
                <a:gd name="T39" fmla="*/ 273 h 412"/>
                <a:gd name="T40" fmla="*/ 337 w 411"/>
                <a:gd name="T41" fmla="*/ 198 h 412"/>
                <a:gd name="T42" fmla="*/ 134 w 411"/>
                <a:gd name="T43" fmla="*/ 337 h 412"/>
                <a:gd name="T44" fmla="*/ 74 w 411"/>
                <a:gd name="T45" fmla="*/ 397 h 412"/>
                <a:gd name="T46" fmla="*/ 14 w 411"/>
                <a:gd name="T47" fmla="*/ 337 h 412"/>
                <a:gd name="T48" fmla="*/ 74 w 411"/>
                <a:gd name="T49" fmla="*/ 278 h 412"/>
                <a:gd name="T50" fmla="*/ 134 w 411"/>
                <a:gd name="T51" fmla="*/ 337 h 412"/>
                <a:gd name="T52" fmla="*/ 83 w 411"/>
                <a:gd name="T53" fmla="*/ 107 h 412"/>
                <a:gd name="T54" fmla="*/ 176 w 411"/>
                <a:gd name="T55" fmla="*/ 14 h 412"/>
                <a:gd name="T56" fmla="*/ 268 w 411"/>
                <a:gd name="T57" fmla="*/ 107 h 412"/>
                <a:gd name="T58" fmla="*/ 176 w 411"/>
                <a:gd name="T59" fmla="*/ 200 h 412"/>
                <a:gd name="T60" fmla="*/ 83 w 411"/>
                <a:gd name="T61" fmla="*/ 107 h 412"/>
                <a:gd name="T62" fmla="*/ 337 w 411"/>
                <a:gd name="T63" fmla="*/ 332 h 412"/>
                <a:gd name="T64" fmla="*/ 277 w 411"/>
                <a:gd name="T65" fmla="*/ 273 h 412"/>
                <a:gd name="T66" fmla="*/ 337 w 411"/>
                <a:gd name="T67" fmla="*/ 213 h 412"/>
                <a:gd name="T68" fmla="*/ 397 w 411"/>
                <a:gd name="T69" fmla="*/ 273 h 412"/>
                <a:gd name="T70" fmla="*/ 337 w 411"/>
                <a:gd name="T71" fmla="*/ 33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1" h="412">
                  <a:moveTo>
                    <a:pt x="337" y="198"/>
                  </a:moveTo>
                  <a:cubicBezTo>
                    <a:pt x="316" y="198"/>
                    <a:pt x="298" y="206"/>
                    <a:pt x="284" y="220"/>
                  </a:cubicBezTo>
                  <a:cubicBezTo>
                    <a:pt x="249" y="185"/>
                    <a:pt x="249" y="185"/>
                    <a:pt x="249" y="185"/>
                  </a:cubicBezTo>
                  <a:cubicBezTo>
                    <a:pt x="270" y="166"/>
                    <a:pt x="283" y="138"/>
                    <a:pt x="283" y="107"/>
                  </a:cubicBezTo>
                  <a:cubicBezTo>
                    <a:pt x="283" y="48"/>
                    <a:pt x="235" y="0"/>
                    <a:pt x="176" y="0"/>
                  </a:cubicBezTo>
                  <a:cubicBezTo>
                    <a:pt x="117" y="0"/>
                    <a:pt x="68" y="48"/>
                    <a:pt x="68" y="107"/>
                  </a:cubicBezTo>
                  <a:cubicBezTo>
                    <a:pt x="68" y="144"/>
                    <a:pt x="88" y="177"/>
                    <a:pt x="116" y="196"/>
                  </a:cubicBezTo>
                  <a:cubicBezTo>
                    <a:pt x="96" y="266"/>
                    <a:pt x="96" y="266"/>
                    <a:pt x="96" y="266"/>
                  </a:cubicBezTo>
                  <a:cubicBezTo>
                    <a:pt x="89" y="264"/>
                    <a:pt x="82" y="263"/>
                    <a:pt x="74" y="263"/>
                  </a:cubicBezTo>
                  <a:cubicBezTo>
                    <a:pt x="33" y="263"/>
                    <a:pt x="0" y="296"/>
                    <a:pt x="0" y="337"/>
                  </a:cubicBezTo>
                  <a:cubicBezTo>
                    <a:pt x="0" y="378"/>
                    <a:pt x="33" y="412"/>
                    <a:pt x="74" y="412"/>
                  </a:cubicBezTo>
                  <a:cubicBezTo>
                    <a:pt x="115" y="412"/>
                    <a:pt x="149" y="378"/>
                    <a:pt x="149" y="337"/>
                  </a:cubicBezTo>
                  <a:cubicBezTo>
                    <a:pt x="149" y="309"/>
                    <a:pt x="133" y="284"/>
                    <a:pt x="110" y="272"/>
                  </a:cubicBezTo>
                  <a:cubicBezTo>
                    <a:pt x="130" y="204"/>
                    <a:pt x="130" y="204"/>
                    <a:pt x="130" y="204"/>
                  </a:cubicBezTo>
                  <a:cubicBezTo>
                    <a:pt x="144" y="210"/>
                    <a:pt x="159" y="214"/>
                    <a:pt x="176" y="214"/>
                  </a:cubicBezTo>
                  <a:cubicBezTo>
                    <a:pt x="199" y="214"/>
                    <a:pt x="220" y="207"/>
                    <a:pt x="238" y="195"/>
                  </a:cubicBezTo>
                  <a:cubicBezTo>
                    <a:pt x="275" y="232"/>
                    <a:pt x="275" y="232"/>
                    <a:pt x="275" y="232"/>
                  </a:cubicBezTo>
                  <a:cubicBezTo>
                    <a:pt x="267" y="243"/>
                    <a:pt x="262" y="257"/>
                    <a:pt x="262" y="273"/>
                  </a:cubicBezTo>
                  <a:cubicBezTo>
                    <a:pt x="262" y="314"/>
                    <a:pt x="296" y="347"/>
                    <a:pt x="337" y="347"/>
                  </a:cubicBezTo>
                  <a:cubicBezTo>
                    <a:pt x="378" y="347"/>
                    <a:pt x="411" y="314"/>
                    <a:pt x="411" y="273"/>
                  </a:cubicBezTo>
                  <a:cubicBezTo>
                    <a:pt x="411" y="231"/>
                    <a:pt x="378" y="198"/>
                    <a:pt x="337" y="198"/>
                  </a:cubicBezTo>
                  <a:close/>
                  <a:moveTo>
                    <a:pt x="134" y="337"/>
                  </a:moveTo>
                  <a:cubicBezTo>
                    <a:pt x="134" y="370"/>
                    <a:pt x="107" y="397"/>
                    <a:pt x="74" y="397"/>
                  </a:cubicBezTo>
                  <a:cubicBezTo>
                    <a:pt x="41" y="397"/>
                    <a:pt x="14" y="370"/>
                    <a:pt x="14" y="337"/>
                  </a:cubicBezTo>
                  <a:cubicBezTo>
                    <a:pt x="14" y="304"/>
                    <a:pt x="41" y="278"/>
                    <a:pt x="74" y="278"/>
                  </a:cubicBezTo>
                  <a:cubicBezTo>
                    <a:pt x="107" y="278"/>
                    <a:pt x="134" y="304"/>
                    <a:pt x="134" y="337"/>
                  </a:cubicBezTo>
                  <a:close/>
                  <a:moveTo>
                    <a:pt x="83" y="107"/>
                  </a:moveTo>
                  <a:cubicBezTo>
                    <a:pt x="83" y="56"/>
                    <a:pt x="125" y="14"/>
                    <a:pt x="176" y="14"/>
                  </a:cubicBezTo>
                  <a:cubicBezTo>
                    <a:pt x="227" y="14"/>
                    <a:pt x="268" y="56"/>
                    <a:pt x="268" y="107"/>
                  </a:cubicBezTo>
                  <a:cubicBezTo>
                    <a:pt x="268" y="158"/>
                    <a:pt x="227" y="200"/>
                    <a:pt x="176" y="200"/>
                  </a:cubicBezTo>
                  <a:cubicBezTo>
                    <a:pt x="125" y="200"/>
                    <a:pt x="83" y="158"/>
                    <a:pt x="83" y="107"/>
                  </a:cubicBezTo>
                  <a:close/>
                  <a:moveTo>
                    <a:pt x="337" y="332"/>
                  </a:moveTo>
                  <a:cubicBezTo>
                    <a:pt x="304" y="332"/>
                    <a:pt x="277" y="306"/>
                    <a:pt x="277" y="273"/>
                  </a:cubicBezTo>
                  <a:cubicBezTo>
                    <a:pt x="277" y="240"/>
                    <a:pt x="304" y="213"/>
                    <a:pt x="337" y="213"/>
                  </a:cubicBezTo>
                  <a:cubicBezTo>
                    <a:pt x="370" y="213"/>
                    <a:pt x="397" y="240"/>
                    <a:pt x="397" y="273"/>
                  </a:cubicBezTo>
                  <a:cubicBezTo>
                    <a:pt x="397" y="306"/>
                    <a:pt x="370" y="332"/>
                    <a:pt x="337" y="3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11795" tIns="55898" rIns="111795" bIns="55898" numCol="1" anchor="t" anchorCtr="0" compatLnSpc="1"/>
            <a:lstStyle/>
            <a:p>
              <a:r>
                <a:rPr lang="en-US" altLang="zh-CN" sz="3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20"/>
          <p:cNvGrpSpPr/>
          <p:nvPr/>
        </p:nvGrpSpPr>
        <p:grpSpPr>
          <a:xfrm>
            <a:off x="471313" y="2035111"/>
            <a:ext cx="567087" cy="567044"/>
            <a:chOff x="6516216" y="334289"/>
            <a:chExt cx="599448" cy="599448"/>
          </a:xfrm>
          <a:solidFill>
            <a:schemeClr val="accent2">
              <a:lumMod val="75000"/>
            </a:schemeClr>
          </a:solidFill>
        </p:grpSpPr>
        <p:grpSp>
          <p:nvGrpSpPr>
            <p:cNvPr id="7" name="组合 21"/>
            <p:cNvGrpSpPr/>
            <p:nvPr/>
          </p:nvGrpSpPr>
          <p:grpSpPr>
            <a:xfrm>
              <a:off x="6516216" y="334289"/>
              <a:ext cx="599448" cy="599448"/>
              <a:chOff x="4131160" y="713581"/>
              <a:chExt cx="881684" cy="881684"/>
            </a:xfrm>
            <a:grpFill/>
          </p:grpSpPr>
          <p:sp>
            <p:nvSpPr>
              <p:cNvPr id="24" name="椭圆 23"/>
              <p:cNvSpPr/>
              <p:nvPr/>
            </p:nvSpPr>
            <p:spPr>
              <a:xfrm>
                <a:off x="4131160" y="713581"/>
                <a:ext cx="881684" cy="881684"/>
              </a:xfrm>
              <a:prstGeom prst="ellipse">
                <a:avLst/>
              </a:prstGeom>
              <a:grpFill/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4237176" y="819597"/>
                <a:ext cx="669652" cy="669652"/>
              </a:xfrm>
              <a:prstGeom prst="ellipse">
                <a:avLst/>
              </a:prstGeom>
              <a:grpFill/>
              <a:ln>
                <a:noFill/>
              </a:ln>
              <a:effectLst>
                <a:innerShdw blurRad="63500" dist="508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3" name="Freeform 13"/>
            <p:cNvSpPr>
              <a:spLocks noEditPoints="1"/>
            </p:cNvSpPr>
            <p:nvPr/>
          </p:nvSpPr>
          <p:spPr bwMode="auto">
            <a:xfrm>
              <a:off x="6636799" y="400787"/>
              <a:ext cx="184708" cy="340465"/>
            </a:xfrm>
            <a:custGeom>
              <a:avLst/>
              <a:gdLst>
                <a:gd name="T0" fmla="*/ 2 w 122"/>
                <a:gd name="T1" fmla="*/ 65 h 225"/>
                <a:gd name="T2" fmla="*/ 14 w 122"/>
                <a:gd name="T3" fmla="*/ 77 h 225"/>
                <a:gd name="T4" fmla="*/ 17 w 122"/>
                <a:gd name="T5" fmla="*/ 76 h 225"/>
                <a:gd name="T6" fmla="*/ 119 w 122"/>
                <a:gd name="T7" fmla="*/ 42 h 225"/>
                <a:gd name="T8" fmla="*/ 119 w 122"/>
                <a:gd name="T9" fmla="*/ 30 h 225"/>
                <a:gd name="T10" fmla="*/ 105 w 122"/>
                <a:gd name="T11" fmla="*/ 23 h 225"/>
                <a:gd name="T12" fmla="*/ 3 w 122"/>
                <a:gd name="T13" fmla="*/ 57 h 225"/>
                <a:gd name="T14" fmla="*/ 108 w 122"/>
                <a:gd name="T15" fmla="*/ 28 h 225"/>
                <a:gd name="T16" fmla="*/ 114 w 122"/>
                <a:gd name="T17" fmla="*/ 35 h 225"/>
                <a:gd name="T18" fmla="*/ 111 w 122"/>
                <a:gd name="T19" fmla="*/ 42 h 225"/>
                <a:gd name="T20" fmla="*/ 14 w 122"/>
                <a:gd name="T21" fmla="*/ 71 h 225"/>
                <a:gd name="T22" fmla="*/ 9 w 122"/>
                <a:gd name="T23" fmla="*/ 67 h 225"/>
                <a:gd name="T24" fmla="*/ 8 w 122"/>
                <a:gd name="T25" fmla="*/ 59 h 225"/>
                <a:gd name="T26" fmla="*/ 106 w 122"/>
                <a:gd name="T27" fmla="*/ 28 h 225"/>
                <a:gd name="T28" fmla="*/ 14 w 122"/>
                <a:gd name="T29" fmla="*/ 43 h 225"/>
                <a:gd name="T30" fmla="*/ 66 w 122"/>
                <a:gd name="T31" fmla="*/ 28 h 225"/>
                <a:gd name="T32" fmla="*/ 73 w 122"/>
                <a:gd name="T33" fmla="*/ 10 h 225"/>
                <a:gd name="T34" fmla="*/ 9 w 122"/>
                <a:gd name="T35" fmla="*/ 17 h 225"/>
                <a:gd name="T36" fmla="*/ 3 w 122"/>
                <a:gd name="T37" fmla="*/ 35 h 225"/>
                <a:gd name="T38" fmla="*/ 61 w 122"/>
                <a:gd name="T39" fmla="*/ 8 h 225"/>
                <a:gd name="T40" fmla="*/ 67 w 122"/>
                <a:gd name="T41" fmla="*/ 12 h 225"/>
                <a:gd name="T42" fmla="*/ 65 w 122"/>
                <a:gd name="T43" fmla="*/ 22 h 225"/>
                <a:gd name="T44" fmla="*/ 14 w 122"/>
                <a:gd name="T45" fmla="*/ 37 h 225"/>
                <a:gd name="T46" fmla="*/ 8 w 122"/>
                <a:gd name="T47" fmla="*/ 30 h 225"/>
                <a:gd name="T48" fmla="*/ 120 w 122"/>
                <a:gd name="T49" fmla="*/ 101 h 225"/>
                <a:gd name="T50" fmla="*/ 105 w 122"/>
                <a:gd name="T51" fmla="*/ 90 h 225"/>
                <a:gd name="T52" fmla="*/ 72 w 122"/>
                <a:gd name="T53" fmla="*/ 110 h 225"/>
                <a:gd name="T54" fmla="*/ 55 w 122"/>
                <a:gd name="T55" fmla="*/ 138 h 225"/>
                <a:gd name="T56" fmla="*/ 53 w 122"/>
                <a:gd name="T57" fmla="*/ 99 h 225"/>
                <a:gd name="T58" fmla="*/ 119 w 122"/>
                <a:gd name="T59" fmla="*/ 76 h 225"/>
                <a:gd name="T60" fmla="*/ 119 w 122"/>
                <a:gd name="T61" fmla="*/ 64 h 225"/>
                <a:gd name="T62" fmla="*/ 9 w 122"/>
                <a:gd name="T63" fmla="*/ 85 h 225"/>
                <a:gd name="T64" fmla="*/ 1 w 122"/>
                <a:gd name="T65" fmla="*/ 97 h 225"/>
                <a:gd name="T66" fmla="*/ 3 w 122"/>
                <a:gd name="T67" fmla="*/ 102 h 225"/>
                <a:gd name="T68" fmla="*/ 11 w 122"/>
                <a:gd name="T69" fmla="*/ 110 h 225"/>
                <a:gd name="T70" fmla="*/ 28 w 122"/>
                <a:gd name="T71" fmla="*/ 121 h 225"/>
                <a:gd name="T72" fmla="*/ 17 w 122"/>
                <a:gd name="T73" fmla="*/ 138 h 225"/>
                <a:gd name="T74" fmla="*/ 40 w 122"/>
                <a:gd name="T75" fmla="*/ 209 h 225"/>
                <a:gd name="T76" fmla="*/ 53 w 122"/>
                <a:gd name="T77" fmla="*/ 225 h 225"/>
                <a:gd name="T78" fmla="*/ 87 w 122"/>
                <a:gd name="T79" fmla="*/ 214 h 225"/>
                <a:gd name="T80" fmla="*/ 110 w 122"/>
                <a:gd name="T81" fmla="*/ 187 h 225"/>
                <a:gd name="T82" fmla="*/ 99 w 122"/>
                <a:gd name="T83" fmla="*/ 138 h 225"/>
                <a:gd name="T84" fmla="*/ 104 w 122"/>
                <a:gd name="T85" fmla="*/ 117 h 225"/>
                <a:gd name="T86" fmla="*/ 120 w 122"/>
                <a:gd name="T87" fmla="*/ 101 h 225"/>
                <a:gd name="T88" fmla="*/ 47 w 122"/>
                <a:gd name="T89" fmla="*/ 101 h 225"/>
                <a:gd name="T90" fmla="*/ 49 w 122"/>
                <a:gd name="T91" fmla="*/ 138 h 225"/>
                <a:gd name="T92" fmla="*/ 35 w 122"/>
                <a:gd name="T93" fmla="*/ 121 h 225"/>
                <a:gd name="T94" fmla="*/ 24 w 122"/>
                <a:gd name="T95" fmla="*/ 108 h 225"/>
                <a:gd name="T96" fmla="*/ 12 w 122"/>
                <a:gd name="T97" fmla="*/ 104 h 225"/>
                <a:gd name="T98" fmla="*/ 8 w 122"/>
                <a:gd name="T99" fmla="*/ 97 h 225"/>
                <a:gd name="T100" fmla="*/ 8 w 122"/>
                <a:gd name="T101" fmla="*/ 93 h 225"/>
                <a:gd name="T102" fmla="*/ 12 w 122"/>
                <a:gd name="T103" fmla="*/ 90 h 225"/>
                <a:gd name="T104" fmla="*/ 24 w 122"/>
                <a:gd name="T105" fmla="*/ 86 h 225"/>
                <a:gd name="T106" fmla="*/ 108 w 122"/>
                <a:gd name="T107" fmla="*/ 62 h 225"/>
                <a:gd name="T108" fmla="*/ 114 w 122"/>
                <a:gd name="T109" fmla="*/ 69 h 225"/>
                <a:gd name="T110" fmla="*/ 111 w 122"/>
                <a:gd name="T111" fmla="*/ 76 h 225"/>
                <a:gd name="T112" fmla="*/ 43 w 122"/>
                <a:gd name="T113" fmla="*/ 98 h 225"/>
                <a:gd name="T114" fmla="*/ 103 w 122"/>
                <a:gd name="T115" fmla="*/ 111 h 225"/>
                <a:gd name="T116" fmla="*/ 92 w 122"/>
                <a:gd name="T117" fmla="*/ 138 h 225"/>
                <a:gd name="T118" fmla="*/ 78 w 122"/>
                <a:gd name="T119" fmla="*/ 110 h 225"/>
                <a:gd name="T120" fmla="*/ 106 w 122"/>
                <a:gd name="T121" fmla="*/ 96 h 225"/>
                <a:gd name="T122" fmla="*/ 114 w 122"/>
                <a:gd name="T123" fmla="*/ 10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2" h="225">
                  <a:moveTo>
                    <a:pt x="3" y="57"/>
                  </a:moveTo>
                  <a:cubicBezTo>
                    <a:pt x="1" y="59"/>
                    <a:pt x="1" y="62"/>
                    <a:pt x="2" y="65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4" y="74"/>
                    <a:pt x="9" y="77"/>
                    <a:pt x="14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5" y="77"/>
                    <a:pt x="16" y="77"/>
                    <a:pt x="17" y="76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5" y="47"/>
                    <a:pt x="118" y="45"/>
                    <a:pt x="119" y="42"/>
                  </a:cubicBezTo>
                  <a:cubicBezTo>
                    <a:pt x="120" y="40"/>
                    <a:pt x="121" y="37"/>
                    <a:pt x="120" y="34"/>
                  </a:cubicBezTo>
                  <a:cubicBezTo>
                    <a:pt x="119" y="30"/>
                    <a:pt x="119" y="30"/>
                    <a:pt x="119" y="30"/>
                  </a:cubicBezTo>
                  <a:cubicBezTo>
                    <a:pt x="117" y="25"/>
                    <a:pt x="113" y="22"/>
                    <a:pt x="108" y="22"/>
                  </a:cubicBezTo>
                  <a:cubicBezTo>
                    <a:pt x="107" y="22"/>
                    <a:pt x="106" y="22"/>
                    <a:pt x="105" y="23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6" y="52"/>
                    <a:pt x="4" y="54"/>
                    <a:pt x="3" y="57"/>
                  </a:cubicBezTo>
                  <a:close/>
                  <a:moveTo>
                    <a:pt x="106" y="28"/>
                  </a:moveTo>
                  <a:cubicBezTo>
                    <a:pt x="107" y="28"/>
                    <a:pt x="107" y="28"/>
                    <a:pt x="108" y="28"/>
                  </a:cubicBezTo>
                  <a:cubicBezTo>
                    <a:pt x="110" y="28"/>
                    <a:pt x="112" y="30"/>
                    <a:pt x="113" y="32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5" y="37"/>
                    <a:pt x="114" y="38"/>
                    <a:pt x="114" y="40"/>
                  </a:cubicBezTo>
                  <a:cubicBezTo>
                    <a:pt x="113" y="41"/>
                    <a:pt x="112" y="42"/>
                    <a:pt x="111" y="42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4" y="71"/>
                    <a:pt x="14" y="71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1" y="71"/>
                    <a:pt x="9" y="69"/>
                    <a:pt x="9" y="67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7" y="62"/>
                    <a:pt x="7" y="61"/>
                    <a:pt x="8" y="59"/>
                  </a:cubicBezTo>
                  <a:cubicBezTo>
                    <a:pt x="9" y="58"/>
                    <a:pt x="10" y="57"/>
                    <a:pt x="11" y="57"/>
                  </a:cubicBezTo>
                  <a:lnTo>
                    <a:pt x="106" y="28"/>
                  </a:lnTo>
                  <a:close/>
                  <a:moveTo>
                    <a:pt x="3" y="35"/>
                  </a:moveTo>
                  <a:cubicBezTo>
                    <a:pt x="4" y="40"/>
                    <a:pt x="9" y="43"/>
                    <a:pt x="14" y="43"/>
                  </a:cubicBezTo>
                  <a:cubicBezTo>
                    <a:pt x="15" y="43"/>
                    <a:pt x="16" y="43"/>
                    <a:pt x="17" y="43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72" y="26"/>
                    <a:pt x="76" y="19"/>
                    <a:pt x="74" y="13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1" y="4"/>
                    <a:pt x="65" y="0"/>
                    <a:pt x="59" y="2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3" y="19"/>
                    <a:pt x="0" y="25"/>
                    <a:pt x="2" y="31"/>
                  </a:cubicBezTo>
                  <a:lnTo>
                    <a:pt x="3" y="35"/>
                  </a:lnTo>
                  <a:close/>
                  <a:moveTo>
                    <a:pt x="11" y="23"/>
                  </a:moveTo>
                  <a:cubicBezTo>
                    <a:pt x="61" y="8"/>
                    <a:pt x="61" y="8"/>
                    <a:pt x="61" y="8"/>
                  </a:cubicBezTo>
                  <a:cubicBezTo>
                    <a:pt x="61" y="8"/>
                    <a:pt x="62" y="8"/>
                    <a:pt x="62" y="8"/>
                  </a:cubicBezTo>
                  <a:cubicBezTo>
                    <a:pt x="64" y="8"/>
                    <a:pt x="67" y="9"/>
                    <a:pt x="67" y="12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69" y="18"/>
                    <a:pt x="68" y="21"/>
                    <a:pt x="65" y="22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4" y="37"/>
                    <a:pt x="14" y="37"/>
                  </a:cubicBezTo>
                  <a:cubicBezTo>
                    <a:pt x="11" y="37"/>
                    <a:pt x="9" y="36"/>
                    <a:pt x="9" y="33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7" y="27"/>
                    <a:pt x="8" y="24"/>
                    <a:pt x="11" y="23"/>
                  </a:cubicBezTo>
                  <a:close/>
                  <a:moveTo>
                    <a:pt x="120" y="101"/>
                  </a:moveTo>
                  <a:cubicBezTo>
                    <a:pt x="119" y="97"/>
                    <a:pt x="119" y="97"/>
                    <a:pt x="119" y="97"/>
                  </a:cubicBezTo>
                  <a:cubicBezTo>
                    <a:pt x="117" y="92"/>
                    <a:pt x="110" y="88"/>
                    <a:pt x="105" y="90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76" y="98"/>
                    <a:pt x="72" y="104"/>
                    <a:pt x="72" y="110"/>
                  </a:cubicBezTo>
                  <a:cubicBezTo>
                    <a:pt x="72" y="138"/>
                    <a:pt x="72" y="138"/>
                    <a:pt x="72" y="138"/>
                  </a:cubicBezTo>
                  <a:cubicBezTo>
                    <a:pt x="55" y="138"/>
                    <a:pt x="55" y="138"/>
                    <a:pt x="55" y="138"/>
                  </a:cubicBezTo>
                  <a:cubicBezTo>
                    <a:pt x="55" y="106"/>
                    <a:pt x="55" y="106"/>
                    <a:pt x="55" y="106"/>
                  </a:cubicBezTo>
                  <a:cubicBezTo>
                    <a:pt x="55" y="104"/>
                    <a:pt x="54" y="101"/>
                    <a:pt x="53" y="99"/>
                  </a:cubicBezTo>
                  <a:cubicBezTo>
                    <a:pt x="112" y="82"/>
                    <a:pt x="112" y="82"/>
                    <a:pt x="112" y="82"/>
                  </a:cubicBezTo>
                  <a:cubicBezTo>
                    <a:pt x="115" y="81"/>
                    <a:pt x="118" y="79"/>
                    <a:pt x="119" y="76"/>
                  </a:cubicBezTo>
                  <a:cubicBezTo>
                    <a:pt x="120" y="73"/>
                    <a:pt x="121" y="70"/>
                    <a:pt x="120" y="67"/>
                  </a:cubicBezTo>
                  <a:cubicBezTo>
                    <a:pt x="119" y="64"/>
                    <a:pt x="119" y="64"/>
                    <a:pt x="119" y="64"/>
                  </a:cubicBezTo>
                  <a:cubicBezTo>
                    <a:pt x="117" y="58"/>
                    <a:pt x="110" y="54"/>
                    <a:pt x="105" y="56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6" y="86"/>
                    <a:pt x="4" y="88"/>
                    <a:pt x="3" y="90"/>
                  </a:cubicBezTo>
                  <a:cubicBezTo>
                    <a:pt x="1" y="92"/>
                    <a:pt x="1" y="95"/>
                    <a:pt x="1" y="97"/>
                  </a:cubicBezTo>
                  <a:cubicBezTo>
                    <a:pt x="2" y="98"/>
                    <a:pt x="2" y="98"/>
                    <a:pt x="2" y="99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4" y="106"/>
                    <a:pt x="7" y="109"/>
                    <a:pt x="10" y="110"/>
                  </a:cubicBezTo>
                  <a:cubicBezTo>
                    <a:pt x="11" y="110"/>
                    <a:pt x="11" y="110"/>
                    <a:pt x="11" y="110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6" y="114"/>
                    <a:pt x="28" y="118"/>
                    <a:pt x="28" y="121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17" y="138"/>
                    <a:pt x="17" y="138"/>
                    <a:pt x="17" y="138"/>
                  </a:cubicBezTo>
                  <a:cubicBezTo>
                    <a:pt x="17" y="187"/>
                    <a:pt x="17" y="187"/>
                    <a:pt x="17" y="187"/>
                  </a:cubicBezTo>
                  <a:cubicBezTo>
                    <a:pt x="17" y="199"/>
                    <a:pt x="28" y="208"/>
                    <a:pt x="40" y="209"/>
                  </a:cubicBezTo>
                  <a:cubicBezTo>
                    <a:pt x="40" y="214"/>
                    <a:pt x="40" y="214"/>
                    <a:pt x="40" y="214"/>
                  </a:cubicBezTo>
                  <a:cubicBezTo>
                    <a:pt x="40" y="220"/>
                    <a:pt x="46" y="225"/>
                    <a:pt x="53" y="225"/>
                  </a:cubicBezTo>
                  <a:cubicBezTo>
                    <a:pt x="74" y="225"/>
                    <a:pt x="74" y="225"/>
                    <a:pt x="74" y="225"/>
                  </a:cubicBezTo>
                  <a:cubicBezTo>
                    <a:pt x="81" y="225"/>
                    <a:pt x="87" y="220"/>
                    <a:pt x="87" y="214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99" y="208"/>
                    <a:pt x="110" y="199"/>
                    <a:pt x="110" y="187"/>
                  </a:cubicBezTo>
                  <a:cubicBezTo>
                    <a:pt x="110" y="138"/>
                    <a:pt x="110" y="138"/>
                    <a:pt x="110" y="138"/>
                  </a:cubicBezTo>
                  <a:cubicBezTo>
                    <a:pt x="99" y="138"/>
                    <a:pt x="99" y="138"/>
                    <a:pt x="99" y="138"/>
                  </a:cubicBezTo>
                  <a:cubicBezTo>
                    <a:pt x="99" y="125"/>
                    <a:pt x="99" y="125"/>
                    <a:pt x="99" y="125"/>
                  </a:cubicBezTo>
                  <a:cubicBezTo>
                    <a:pt x="99" y="122"/>
                    <a:pt x="101" y="118"/>
                    <a:pt x="104" y="117"/>
                  </a:cubicBezTo>
                  <a:cubicBezTo>
                    <a:pt x="112" y="115"/>
                    <a:pt x="112" y="115"/>
                    <a:pt x="112" y="115"/>
                  </a:cubicBezTo>
                  <a:cubicBezTo>
                    <a:pt x="118" y="113"/>
                    <a:pt x="122" y="107"/>
                    <a:pt x="120" y="101"/>
                  </a:cubicBezTo>
                  <a:close/>
                  <a:moveTo>
                    <a:pt x="43" y="98"/>
                  </a:moveTo>
                  <a:cubicBezTo>
                    <a:pt x="45" y="99"/>
                    <a:pt x="46" y="100"/>
                    <a:pt x="47" y="101"/>
                  </a:cubicBezTo>
                  <a:cubicBezTo>
                    <a:pt x="48" y="103"/>
                    <a:pt x="49" y="104"/>
                    <a:pt x="49" y="106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35" y="138"/>
                    <a:pt x="35" y="138"/>
                    <a:pt x="35" y="138"/>
                  </a:cubicBezTo>
                  <a:cubicBezTo>
                    <a:pt x="35" y="121"/>
                    <a:pt x="35" y="121"/>
                    <a:pt x="35" y="121"/>
                  </a:cubicBezTo>
                  <a:cubicBezTo>
                    <a:pt x="35" y="116"/>
                    <a:pt x="30" y="110"/>
                    <a:pt x="25" y="108"/>
                  </a:cubicBezTo>
                  <a:cubicBezTo>
                    <a:pt x="25" y="108"/>
                    <a:pt x="24" y="108"/>
                    <a:pt x="24" y="108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12" y="104"/>
                    <a:pt x="12" y="104"/>
                    <a:pt x="12" y="104"/>
                  </a:cubicBezTo>
                  <a:cubicBezTo>
                    <a:pt x="10" y="104"/>
                    <a:pt x="9" y="102"/>
                    <a:pt x="9" y="101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7" y="96"/>
                    <a:pt x="7" y="94"/>
                    <a:pt x="8" y="93"/>
                  </a:cubicBezTo>
                  <a:cubicBezTo>
                    <a:pt x="9" y="92"/>
                    <a:pt x="10" y="91"/>
                    <a:pt x="11" y="90"/>
                  </a:cubicBezTo>
                  <a:cubicBezTo>
                    <a:pt x="12" y="90"/>
                    <a:pt x="12" y="90"/>
                    <a:pt x="12" y="90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106" y="62"/>
                    <a:pt x="106" y="62"/>
                    <a:pt x="106" y="62"/>
                  </a:cubicBezTo>
                  <a:cubicBezTo>
                    <a:pt x="107" y="62"/>
                    <a:pt x="107" y="62"/>
                    <a:pt x="108" y="62"/>
                  </a:cubicBezTo>
                  <a:cubicBezTo>
                    <a:pt x="110" y="62"/>
                    <a:pt x="112" y="63"/>
                    <a:pt x="113" y="66"/>
                  </a:cubicBezTo>
                  <a:cubicBezTo>
                    <a:pt x="114" y="69"/>
                    <a:pt x="114" y="69"/>
                    <a:pt x="114" y="69"/>
                  </a:cubicBezTo>
                  <a:cubicBezTo>
                    <a:pt x="115" y="71"/>
                    <a:pt x="114" y="72"/>
                    <a:pt x="114" y="73"/>
                  </a:cubicBezTo>
                  <a:cubicBezTo>
                    <a:pt x="113" y="74"/>
                    <a:pt x="112" y="75"/>
                    <a:pt x="111" y="76"/>
                  </a:cubicBezTo>
                  <a:cubicBezTo>
                    <a:pt x="49" y="94"/>
                    <a:pt x="49" y="94"/>
                    <a:pt x="49" y="94"/>
                  </a:cubicBezTo>
                  <a:cubicBezTo>
                    <a:pt x="39" y="97"/>
                    <a:pt x="43" y="98"/>
                    <a:pt x="43" y="98"/>
                  </a:cubicBezTo>
                  <a:close/>
                  <a:moveTo>
                    <a:pt x="111" y="109"/>
                  </a:moveTo>
                  <a:cubicBezTo>
                    <a:pt x="103" y="111"/>
                    <a:pt x="103" y="111"/>
                    <a:pt x="103" y="111"/>
                  </a:cubicBezTo>
                  <a:cubicBezTo>
                    <a:pt x="97" y="113"/>
                    <a:pt x="92" y="119"/>
                    <a:pt x="92" y="125"/>
                  </a:cubicBezTo>
                  <a:cubicBezTo>
                    <a:pt x="92" y="138"/>
                    <a:pt x="92" y="138"/>
                    <a:pt x="92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10"/>
                    <a:pt x="78" y="110"/>
                    <a:pt x="78" y="110"/>
                  </a:cubicBezTo>
                  <a:cubicBezTo>
                    <a:pt x="78" y="107"/>
                    <a:pt x="81" y="103"/>
                    <a:pt x="84" y="102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109" y="95"/>
                    <a:pt x="112" y="96"/>
                    <a:pt x="113" y="99"/>
                  </a:cubicBezTo>
                  <a:cubicBezTo>
                    <a:pt x="114" y="103"/>
                    <a:pt x="114" y="103"/>
                    <a:pt x="114" y="103"/>
                  </a:cubicBezTo>
                  <a:cubicBezTo>
                    <a:pt x="115" y="106"/>
                    <a:pt x="113" y="109"/>
                    <a:pt x="111" y="1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11795" tIns="55898" rIns="111795" bIns="55898" numCol="1" anchor="t" anchorCtr="0" compatLnSpc="1"/>
            <a:lstStyle/>
            <a:p>
              <a:r>
                <a:rPr lang="en-US" altLang="zh-CN" sz="27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en-US" sz="2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089643" y="697121"/>
            <a:ext cx="7382728" cy="823638"/>
          </a:xfrm>
          <a:prstGeom prst="rect">
            <a:avLst/>
          </a:prstGeom>
          <a:noFill/>
        </p:spPr>
        <p:txBody>
          <a:bodyPr lIns="145115" tIns="72556" rIns="145115" bIns="72556">
            <a:spAutoFit/>
          </a:bodyPr>
          <a:lstStyle/>
          <a:p>
            <a:pPr indent="574444">
              <a:defRPr/>
            </a:pPr>
            <a:r>
              <a:rPr lang="zh-CN" altLang="en-US" sz="2200" dirty="0">
                <a:latin typeface="+mn-ea"/>
              </a:rPr>
              <a:t>以</a:t>
            </a:r>
            <a:r>
              <a:rPr lang="en-US" altLang="zh-CN" sz="2200" dirty="0">
                <a:latin typeface="+mn-ea"/>
              </a:rPr>
              <a:t>2017</a:t>
            </a:r>
            <a:r>
              <a:rPr lang="zh-CN" altLang="en-US" sz="2200" dirty="0">
                <a:latin typeface="+mn-ea"/>
              </a:rPr>
              <a:t>年新课标为指导思想，以历史学科核心素养为立意，分析考点内容。</a:t>
            </a:r>
          </a:p>
        </p:txBody>
      </p:sp>
      <p:sp>
        <p:nvSpPr>
          <p:cNvPr id="29" name="TextBox 4"/>
          <p:cNvSpPr txBox="1">
            <a:spLocks noChangeArrowheads="1"/>
          </p:cNvSpPr>
          <p:nvPr/>
        </p:nvSpPr>
        <p:spPr bwMode="auto">
          <a:xfrm>
            <a:off x="1100630" y="1924174"/>
            <a:ext cx="7371740" cy="754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100" tIns="38550" rIns="77100" bIns="3855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indent="574444">
              <a:defRPr/>
            </a:pPr>
            <a:r>
              <a:rPr lang="zh-CN" altLang="en-US" sz="2200" dirty="0" smtClean="0">
                <a:latin typeface="+mn-ea"/>
                <a:ea typeface="+mn-ea"/>
              </a:rPr>
              <a:t>对宋代政治的相关考点</a:t>
            </a:r>
            <a:r>
              <a:rPr lang="zh-CN" altLang="en-US" sz="2200" dirty="0">
                <a:latin typeface="+mn-ea"/>
                <a:ea typeface="+mn-ea"/>
              </a:rPr>
              <a:t>进行全面、深度、精准分析；通过补充经典材料，加强对重难点的理解和认识。     </a:t>
            </a:r>
          </a:p>
        </p:txBody>
      </p:sp>
      <p:sp>
        <p:nvSpPr>
          <p:cNvPr id="30" name="TextBox 5"/>
          <p:cNvSpPr txBox="1">
            <a:spLocks noChangeArrowheads="1"/>
          </p:cNvSpPr>
          <p:nvPr/>
        </p:nvSpPr>
        <p:spPr bwMode="auto">
          <a:xfrm>
            <a:off x="1126875" y="3452968"/>
            <a:ext cx="7345495" cy="76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100" tIns="38550" rIns="77100" bIns="3855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indent="574444">
              <a:defRPr/>
            </a:pPr>
            <a:r>
              <a:rPr lang="zh-CN" altLang="en-US" sz="2200" dirty="0">
                <a:latin typeface="+mn-ea"/>
                <a:ea typeface="+mn-ea"/>
              </a:rPr>
              <a:t>对北京和全国高考真题进行讲解，深钻经典试题，强化运用能力的培养。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>
          <a:xfrm>
            <a:off x="4349719" y="1957015"/>
            <a:ext cx="2781757" cy="703459"/>
            <a:chOff x="5714599" y="2076217"/>
            <a:chExt cx="3864839" cy="977428"/>
          </a:xfrm>
        </p:grpSpPr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5714599" y="2076217"/>
              <a:ext cx="2858302" cy="748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zh-CN" altLang="en-US" sz="2900" b="1" spc="218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教学准备</a:t>
              </a:r>
            </a:p>
          </p:txBody>
        </p:sp>
        <p:sp>
          <p:nvSpPr>
            <p:cNvPr id="7" name="TextBox 111"/>
            <p:cNvSpPr txBox="1"/>
            <p:nvPr/>
          </p:nvSpPr>
          <p:spPr>
            <a:xfrm>
              <a:off x="5998038" y="2711531"/>
              <a:ext cx="3581400" cy="342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TEACHING PREPARATION </a:t>
              </a:r>
              <a:endPara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10"/>
          <p:cNvGrpSpPr/>
          <p:nvPr/>
        </p:nvGrpSpPr>
        <p:grpSpPr>
          <a:xfrm>
            <a:off x="2748189" y="1605736"/>
            <a:ext cx="1491114" cy="1507321"/>
            <a:chOff x="2918306" y="1498847"/>
            <a:chExt cx="1553762" cy="1570775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3005" t="64843" r="34350" b="-912"/>
            <a:stretch>
              <a:fillRect/>
            </a:stretch>
          </p:blipFill>
          <p:spPr>
            <a:xfrm>
              <a:off x="2918306" y="1498847"/>
              <a:ext cx="1553762" cy="157077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3304904" y="1931087"/>
              <a:ext cx="807115" cy="6895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58060">
                <a:defRPr/>
              </a:pPr>
              <a:r>
                <a:rPr lang="en-US" altLang="zh-CN" sz="3700" kern="0" dirty="0">
                  <a:solidFill>
                    <a:schemeClr val="accent2">
                      <a:lumMod val="75000"/>
                    </a:schemeClr>
                  </a:solidFill>
                  <a:latin typeface="Impact" panose="020B0806030902050204" pitchFamily="34" charset="0"/>
                  <a:ea typeface="宋体" panose="02010600030101010101" pitchFamily="2" charset="-122"/>
                </a:rPr>
                <a:t>0 3</a:t>
              </a:r>
              <a:endParaRPr lang="zh-CN" altLang="en-US" sz="3700" kern="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3"/>
          <p:cNvGrpSpPr/>
          <p:nvPr/>
        </p:nvGrpSpPr>
        <p:grpSpPr>
          <a:xfrm>
            <a:off x="2525844" y="836622"/>
            <a:ext cx="641608" cy="571975"/>
            <a:chOff x="3835847" y="1395243"/>
            <a:chExt cx="1462116" cy="1303538"/>
          </a:xfrm>
          <a:solidFill>
            <a:schemeClr val="accent2">
              <a:lumMod val="75000"/>
            </a:schemeClr>
          </a:solidFill>
        </p:grpSpPr>
        <p:sp>
          <p:nvSpPr>
            <p:cNvPr id="66" name="同心圆 65"/>
            <p:cNvSpPr/>
            <p:nvPr/>
          </p:nvSpPr>
          <p:spPr>
            <a:xfrm>
              <a:off x="3835847" y="1395243"/>
              <a:ext cx="1303538" cy="1303538"/>
            </a:xfrm>
            <a:prstGeom prst="donut">
              <a:avLst>
                <a:gd name="adj" fmla="val 3142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800" kern="0" dirty="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3" name="组合 66"/>
            <p:cNvGrpSpPr/>
            <p:nvPr/>
          </p:nvGrpSpPr>
          <p:grpSpPr>
            <a:xfrm>
              <a:off x="4939609" y="1857832"/>
              <a:ext cx="358354" cy="358354"/>
              <a:chOff x="5917211" y="1835961"/>
              <a:chExt cx="504056" cy="504056"/>
            </a:xfrm>
            <a:grpFill/>
          </p:grpSpPr>
          <p:sp>
            <p:nvSpPr>
              <p:cNvPr id="69" name="同心圆 68"/>
              <p:cNvSpPr/>
              <p:nvPr/>
            </p:nvSpPr>
            <p:spPr>
              <a:xfrm>
                <a:off x="5917211" y="1835961"/>
                <a:ext cx="504056" cy="504056"/>
              </a:xfrm>
              <a:prstGeom prst="donut">
                <a:avLst>
                  <a:gd name="adj" fmla="val 3142"/>
                </a:avLst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800" kern="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70" name="椭圆 69"/>
              <p:cNvSpPr/>
              <p:nvPr/>
            </p:nvSpPr>
            <p:spPr>
              <a:xfrm>
                <a:off x="6039087" y="1981663"/>
                <a:ext cx="222754" cy="222754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800" kern="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68" name="椭圆 67"/>
            <p:cNvSpPr/>
            <p:nvPr/>
          </p:nvSpPr>
          <p:spPr>
            <a:xfrm>
              <a:off x="4151028" y="1732853"/>
              <a:ext cx="676101" cy="676101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900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1</a:t>
              </a:r>
              <a:endParaRPr lang="zh-CN" altLang="en-US" sz="190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" name="组合 72"/>
          <p:cNvGrpSpPr/>
          <p:nvPr/>
        </p:nvGrpSpPr>
        <p:grpSpPr>
          <a:xfrm>
            <a:off x="2525844" y="2199310"/>
            <a:ext cx="641608" cy="571975"/>
            <a:chOff x="3835847" y="1395243"/>
            <a:chExt cx="1462116" cy="1303538"/>
          </a:xfrm>
          <a:solidFill>
            <a:schemeClr val="accent2">
              <a:lumMod val="75000"/>
            </a:schemeClr>
          </a:solidFill>
        </p:grpSpPr>
        <p:sp>
          <p:nvSpPr>
            <p:cNvPr id="75" name="同心圆 74"/>
            <p:cNvSpPr/>
            <p:nvPr/>
          </p:nvSpPr>
          <p:spPr>
            <a:xfrm>
              <a:off x="3835847" y="1395243"/>
              <a:ext cx="1303538" cy="1303538"/>
            </a:xfrm>
            <a:prstGeom prst="donut">
              <a:avLst>
                <a:gd name="adj" fmla="val 3142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800" kern="0" dirty="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5" name="组合 75"/>
            <p:cNvGrpSpPr/>
            <p:nvPr/>
          </p:nvGrpSpPr>
          <p:grpSpPr>
            <a:xfrm>
              <a:off x="4939609" y="1857832"/>
              <a:ext cx="358354" cy="358354"/>
              <a:chOff x="5917211" y="1835961"/>
              <a:chExt cx="504056" cy="504056"/>
            </a:xfrm>
            <a:grpFill/>
          </p:grpSpPr>
          <p:sp>
            <p:nvSpPr>
              <p:cNvPr id="78" name="同心圆 77"/>
              <p:cNvSpPr/>
              <p:nvPr/>
            </p:nvSpPr>
            <p:spPr>
              <a:xfrm>
                <a:off x="5917211" y="1835961"/>
                <a:ext cx="504056" cy="504056"/>
              </a:xfrm>
              <a:prstGeom prst="donut">
                <a:avLst>
                  <a:gd name="adj" fmla="val 3142"/>
                </a:avLst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800" kern="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79" name="椭圆 78"/>
              <p:cNvSpPr/>
              <p:nvPr/>
            </p:nvSpPr>
            <p:spPr>
              <a:xfrm>
                <a:off x="6039087" y="1981663"/>
                <a:ext cx="222754" cy="222754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800" kern="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77" name="椭圆 76"/>
            <p:cNvSpPr/>
            <p:nvPr/>
          </p:nvSpPr>
          <p:spPr>
            <a:xfrm>
              <a:off x="4151028" y="1732853"/>
              <a:ext cx="676101" cy="676101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400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  <a:endParaRPr lang="zh-CN" altLang="en-US" sz="240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6" name="组合 97"/>
          <p:cNvGrpSpPr/>
          <p:nvPr/>
        </p:nvGrpSpPr>
        <p:grpSpPr>
          <a:xfrm>
            <a:off x="486971" y="1540115"/>
            <a:ext cx="1747213" cy="1747076"/>
            <a:chOff x="1535382" y="1258858"/>
            <a:chExt cx="2462552" cy="2462552"/>
          </a:xfrm>
          <a:solidFill>
            <a:schemeClr val="accent2">
              <a:lumMod val="75000"/>
            </a:schemeClr>
          </a:solidFill>
        </p:grpSpPr>
        <p:sp>
          <p:nvSpPr>
            <p:cNvPr id="99" name="椭圆 4"/>
            <p:cNvSpPr/>
            <p:nvPr/>
          </p:nvSpPr>
          <p:spPr>
            <a:xfrm>
              <a:off x="1535382" y="1258858"/>
              <a:ext cx="2462552" cy="2462552"/>
            </a:xfrm>
            <a:custGeom>
              <a:avLst/>
              <a:gdLst/>
              <a:ahLst/>
              <a:cxnLst/>
              <a:rect l="l" t="t" r="r" b="b"/>
              <a:pathLst>
                <a:path w="2462552" h="2462552">
                  <a:moveTo>
                    <a:pt x="1227568" y="229220"/>
                  </a:moveTo>
                  <a:cubicBezTo>
                    <a:pt x="682374" y="229220"/>
                    <a:pt x="240407" y="671187"/>
                    <a:pt x="240407" y="1216381"/>
                  </a:cubicBezTo>
                  <a:cubicBezTo>
                    <a:pt x="240407" y="1761575"/>
                    <a:pt x="682374" y="2203542"/>
                    <a:pt x="1227568" y="2203542"/>
                  </a:cubicBezTo>
                  <a:cubicBezTo>
                    <a:pt x="1772762" y="2203542"/>
                    <a:pt x="2214729" y="1761575"/>
                    <a:pt x="2214729" y="1216381"/>
                  </a:cubicBezTo>
                  <a:cubicBezTo>
                    <a:pt x="2214729" y="671187"/>
                    <a:pt x="1772762" y="229220"/>
                    <a:pt x="1227568" y="229220"/>
                  </a:cubicBezTo>
                  <a:close/>
                  <a:moveTo>
                    <a:pt x="1231276" y="0"/>
                  </a:moveTo>
                  <a:cubicBezTo>
                    <a:pt x="1911291" y="0"/>
                    <a:pt x="2462552" y="551261"/>
                    <a:pt x="2462552" y="1231276"/>
                  </a:cubicBezTo>
                  <a:cubicBezTo>
                    <a:pt x="2462552" y="1911291"/>
                    <a:pt x="1911291" y="2462552"/>
                    <a:pt x="1231276" y="2462552"/>
                  </a:cubicBezTo>
                  <a:cubicBezTo>
                    <a:pt x="551261" y="2462552"/>
                    <a:pt x="0" y="1911291"/>
                    <a:pt x="0" y="1231276"/>
                  </a:cubicBezTo>
                  <a:cubicBezTo>
                    <a:pt x="0" y="551261"/>
                    <a:pt x="551261" y="0"/>
                    <a:pt x="123127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3858" tIns="41930" rIns="83858" bIns="4193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0" name="TextBox 43"/>
            <p:cNvSpPr txBox="1"/>
            <p:nvPr/>
          </p:nvSpPr>
          <p:spPr>
            <a:xfrm>
              <a:off x="2237909" y="1974599"/>
              <a:ext cx="1034054" cy="1052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71392"/>
              <a:r>
                <a:rPr lang="zh-CN" altLang="en-US" sz="21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教学</a:t>
              </a:r>
              <a:endParaRPr lang="en-US" altLang="zh-CN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  <a:p>
              <a:pPr algn="ctr" defTabSz="771392"/>
              <a:r>
                <a:rPr lang="zh-CN" altLang="en-US" sz="21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准备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3167453" y="665750"/>
            <a:ext cx="5434034" cy="1228909"/>
          </a:xfrm>
          <a:prstGeom prst="rect">
            <a:avLst/>
          </a:prstGeom>
          <a:noFill/>
        </p:spPr>
        <p:txBody>
          <a:bodyPr wrap="square" lIns="87742" tIns="43870" rIns="87742" bIns="4387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900" dirty="0">
                <a:latin typeface="微软雅黑" pitchFamily="34" charset="-122"/>
                <a:ea typeface="微软雅黑" pitchFamily="34" charset="-122"/>
              </a:rPr>
              <a:t>    钻研</a:t>
            </a:r>
            <a:r>
              <a:rPr lang="en-US" altLang="zh-CN" sz="1900" dirty="0">
                <a:latin typeface="微软雅黑" pitchFamily="34" charset="-122"/>
                <a:ea typeface="微软雅黑" pitchFamily="34" charset="-122"/>
              </a:rPr>
              <a:t>2017</a:t>
            </a:r>
            <a:r>
              <a:rPr lang="zh-CN" altLang="en-US" sz="1900" dirty="0">
                <a:latin typeface="微软雅黑" pitchFamily="34" charset="-122"/>
                <a:ea typeface="微软雅黑" pitchFamily="34" charset="-122"/>
              </a:rPr>
              <a:t>年新课标和岳麓版教材、朝阳目标教材，对考点内容深入分析、研读，把握考试方向和重难点。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167453" y="2059395"/>
            <a:ext cx="5434034" cy="1231905"/>
          </a:xfrm>
          <a:prstGeom prst="rect">
            <a:avLst/>
          </a:prstGeom>
          <a:noFill/>
        </p:spPr>
        <p:txBody>
          <a:bodyPr wrap="square" lIns="87742" tIns="43870" rIns="87742" bIns="4387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900" dirty="0">
                <a:latin typeface="微软雅黑" pitchFamily="34" charset="-122"/>
                <a:ea typeface="微软雅黑" pitchFamily="34" charset="-122"/>
              </a:rPr>
              <a:t>    依据历史学科核心素养，突出“史料实证”素养的落实，阅读相关史学著作，增加学术材料，加深对重难点的认识。</a:t>
            </a:r>
          </a:p>
        </p:txBody>
      </p:sp>
      <p:grpSp>
        <p:nvGrpSpPr>
          <p:cNvPr id="7" name="组合 72"/>
          <p:cNvGrpSpPr/>
          <p:nvPr/>
        </p:nvGrpSpPr>
        <p:grpSpPr>
          <a:xfrm>
            <a:off x="2525844" y="3649579"/>
            <a:ext cx="641608" cy="571975"/>
            <a:chOff x="3835847" y="1395243"/>
            <a:chExt cx="1462116" cy="1303538"/>
          </a:xfrm>
          <a:solidFill>
            <a:schemeClr val="accent2">
              <a:lumMod val="75000"/>
            </a:schemeClr>
          </a:solidFill>
        </p:grpSpPr>
        <p:sp>
          <p:nvSpPr>
            <p:cNvPr id="55" name="同心圆 54"/>
            <p:cNvSpPr/>
            <p:nvPr/>
          </p:nvSpPr>
          <p:spPr>
            <a:xfrm>
              <a:off x="3835847" y="1395243"/>
              <a:ext cx="1303538" cy="1303538"/>
            </a:xfrm>
            <a:prstGeom prst="donut">
              <a:avLst>
                <a:gd name="adj" fmla="val 3142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800" kern="0" dirty="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8" name="组合 75"/>
            <p:cNvGrpSpPr/>
            <p:nvPr/>
          </p:nvGrpSpPr>
          <p:grpSpPr>
            <a:xfrm>
              <a:off x="4939609" y="1857832"/>
              <a:ext cx="358354" cy="358354"/>
              <a:chOff x="5917211" y="1835961"/>
              <a:chExt cx="504056" cy="504056"/>
            </a:xfrm>
            <a:grpFill/>
          </p:grpSpPr>
          <p:sp>
            <p:nvSpPr>
              <p:cNvPr id="64" name="同心圆 63"/>
              <p:cNvSpPr/>
              <p:nvPr/>
            </p:nvSpPr>
            <p:spPr>
              <a:xfrm>
                <a:off x="5917211" y="1835961"/>
                <a:ext cx="504056" cy="504056"/>
              </a:xfrm>
              <a:prstGeom prst="donut">
                <a:avLst>
                  <a:gd name="adj" fmla="val 3142"/>
                </a:avLst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800" kern="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67" name="椭圆 66"/>
              <p:cNvSpPr/>
              <p:nvPr/>
            </p:nvSpPr>
            <p:spPr>
              <a:xfrm>
                <a:off x="6039087" y="1981663"/>
                <a:ext cx="222754" cy="222754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800" kern="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62" name="椭圆 61"/>
            <p:cNvSpPr/>
            <p:nvPr/>
          </p:nvSpPr>
          <p:spPr>
            <a:xfrm>
              <a:off x="4151028" y="1732853"/>
              <a:ext cx="676101" cy="676101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400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3</a:t>
              </a:r>
              <a:endParaRPr lang="zh-CN" altLang="en-US" sz="240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3265568" y="3553378"/>
            <a:ext cx="5335919" cy="848805"/>
          </a:xfrm>
          <a:prstGeom prst="rect">
            <a:avLst/>
          </a:prstGeom>
          <a:noFill/>
        </p:spPr>
        <p:txBody>
          <a:bodyPr wrap="square" lIns="87742" tIns="43870" rIns="87742" bIns="4387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900" dirty="0">
                <a:latin typeface="微软雅黑" pitchFamily="34" charset="-122"/>
                <a:ea typeface="微软雅黑" pitchFamily="34" charset="-122"/>
              </a:rPr>
              <a:t>    精选北京和全国高考真题进行讲解，深钻经典试题，强化经典题在备考中的运用。</a:t>
            </a: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>
          <a:xfrm>
            <a:off x="4325344" y="1957012"/>
            <a:ext cx="2781757" cy="703459"/>
            <a:chOff x="5714599" y="2076217"/>
            <a:chExt cx="3864839" cy="977430"/>
          </a:xfrm>
        </p:grpSpPr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5714599" y="2076217"/>
              <a:ext cx="2858302" cy="748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zh-CN" altLang="en-US" sz="2900" b="1" spc="218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教学过程</a:t>
              </a:r>
            </a:p>
          </p:txBody>
        </p:sp>
        <p:sp>
          <p:nvSpPr>
            <p:cNvPr id="7" name="TextBox 111"/>
            <p:cNvSpPr txBox="1"/>
            <p:nvPr/>
          </p:nvSpPr>
          <p:spPr>
            <a:xfrm>
              <a:off x="5998038" y="2711532"/>
              <a:ext cx="3581400" cy="34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TEACHING PROCESS </a:t>
              </a:r>
              <a:endPara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10"/>
          <p:cNvGrpSpPr/>
          <p:nvPr/>
        </p:nvGrpSpPr>
        <p:grpSpPr>
          <a:xfrm>
            <a:off x="2748189" y="1605736"/>
            <a:ext cx="1491114" cy="1507321"/>
            <a:chOff x="2918306" y="1498847"/>
            <a:chExt cx="1553762" cy="1570775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3005" t="64843" r="34350" b="-912"/>
            <a:stretch>
              <a:fillRect/>
            </a:stretch>
          </p:blipFill>
          <p:spPr>
            <a:xfrm>
              <a:off x="2918306" y="1498847"/>
              <a:ext cx="1553762" cy="157077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3329330" y="1961070"/>
              <a:ext cx="792081" cy="6895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58060">
                <a:defRPr/>
              </a:pPr>
              <a:r>
                <a:rPr lang="en-US" altLang="zh-CN" sz="3700" kern="0" dirty="0">
                  <a:solidFill>
                    <a:schemeClr val="accent2">
                      <a:lumMod val="75000"/>
                    </a:schemeClr>
                  </a:solidFill>
                  <a:latin typeface="Impact" panose="020B0806030902050204" pitchFamily="34" charset="0"/>
                  <a:ea typeface="宋体" panose="02010600030101010101" pitchFamily="2" charset="-122"/>
                </a:rPr>
                <a:t>0 4</a:t>
              </a:r>
              <a:endParaRPr lang="zh-CN" altLang="en-US" sz="3700" kern="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99768" y="363918"/>
            <a:ext cx="8572560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buFontTx/>
              <a:buNone/>
            </a:pPr>
            <a:r>
              <a:rPr lang="en-US" altLang="zh-CN" sz="2800" b="1" dirty="0" smtClean="0">
                <a:latin typeface="+mn-ea"/>
              </a:rPr>
              <a:t>【</a:t>
            </a:r>
            <a:r>
              <a:rPr lang="zh-CN" altLang="en-US" sz="2800" b="1" dirty="0" smtClean="0">
                <a:latin typeface="+mn-ea"/>
              </a:rPr>
              <a:t>考点</a:t>
            </a:r>
            <a:r>
              <a:rPr lang="en-US" altLang="zh-CN" sz="2800" b="1" dirty="0" smtClean="0">
                <a:latin typeface="+mn-ea"/>
              </a:rPr>
              <a:t>】</a:t>
            </a:r>
          </a:p>
          <a:p>
            <a:pPr>
              <a:lnSpc>
                <a:spcPct val="115000"/>
              </a:lnSpc>
            </a:pPr>
            <a:r>
              <a:rPr lang="en-US" altLang="zh-CN" sz="2800" dirty="0" smtClean="0">
                <a:latin typeface="+mn-ea"/>
              </a:rPr>
              <a:t>1.</a:t>
            </a:r>
            <a:r>
              <a:rPr lang="zh-CN" altLang="en-US" sz="2800" dirty="0" smtClean="0">
                <a:latin typeface="+mn-ea"/>
              </a:rPr>
              <a:t>宋的集权措施 </a:t>
            </a:r>
            <a:endParaRPr lang="en-US" altLang="zh-CN" sz="2800" dirty="0" smtClean="0">
              <a:latin typeface="+mn-ea"/>
            </a:endParaRPr>
          </a:p>
          <a:p>
            <a:pPr>
              <a:lnSpc>
                <a:spcPct val="115000"/>
              </a:lnSpc>
            </a:pPr>
            <a:r>
              <a:rPr lang="en-US" altLang="zh-CN" sz="2800" dirty="0" smtClean="0">
                <a:latin typeface="+mn-ea"/>
              </a:rPr>
              <a:t>2.</a:t>
            </a:r>
            <a:r>
              <a:rPr lang="zh-CN" altLang="en-US" sz="2800" dirty="0" smtClean="0">
                <a:latin typeface="+mn-ea"/>
              </a:rPr>
              <a:t>王安石变法   </a:t>
            </a:r>
            <a:endParaRPr lang="en-US" altLang="zh-CN" sz="2800" dirty="0" smtClean="0">
              <a:latin typeface="+mn-ea"/>
            </a:endParaRPr>
          </a:p>
          <a:p>
            <a:pPr>
              <a:lnSpc>
                <a:spcPct val="115000"/>
              </a:lnSpc>
            </a:pPr>
            <a:r>
              <a:rPr lang="en-US" altLang="zh-CN" sz="2400" dirty="0" smtClean="0">
                <a:latin typeface="+mn-ea"/>
              </a:rPr>
              <a:t> </a:t>
            </a:r>
            <a:endParaRPr lang="zh-CN" altLang="en-US" sz="24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45355" y="2413038"/>
            <a:ext cx="642938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必修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第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课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中央集权与地方分权的斗争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》</a:t>
            </a:r>
          </a:p>
          <a:p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           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第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4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课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专制皇权不断加强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》</a:t>
            </a:r>
          </a:p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选修改革第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6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课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王安石变法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》 </a:t>
            </a:r>
            <a:endParaRPr lang="zh-CN" altLang="en-US" sz="24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79133" y="676248"/>
            <a:ext cx="846060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latin typeface="+mn-ea"/>
              </a:rPr>
              <a:t>【20</a:t>
            </a:r>
            <a:r>
              <a:rPr lang="zh-CN" altLang="en-US" sz="2800" b="1" dirty="0" smtClean="0">
                <a:latin typeface="+mn-ea"/>
              </a:rPr>
              <a:t>17年  新课标</a:t>
            </a:r>
            <a:r>
              <a:rPr lang="en-US" altLang="zh-CN" sz="2800" b="1" dirty="0" smtClean="0">
                <a:latin typeface="+mn-ea"/>
              </a:rPr>
              <a:t>】    </a:t>
            </a:r>
            <a:r>
              <a:rPr lang="zh-CN" altLang="en-US" sz="2800" b="1" dirty="0" smtClean="0">
                <a:latin typeface="+mn-ea"/>
              </a:rPr>
              <a:t>2017年必修课程“中外历史纲要”</a:t>
            </a:r>
            <a:endParaRPr lang="zh-CN" altLang="en-US" sz="2800" b="1" dirty="0" smtClean="0">
              <a:solidFill>
                <a:srgbClr val="FF0000"/>
              </a:solidFill>
              <a:latin typeface="+mn-ea"/>
            </a:endParaRPr>
          </a:p>
          <a:p>
            <a:r>
              <a:rPr lang="zh-CN" altLang="en-US" sz="2800" dirty="0" smtClean="0">
                <a:latin typeface="+mn-ea"/>
              </a:rPr>
              <a:t>1.</a:t>
            </a:r>
            <a:r>
              <a:rPr lang="en-US" altLang="zh-CN" sz="2800" dirty="0" smtClean="0">
                <a:latin typeface="+mn-ea"/>
              </a:rPr>
              <a:t>5</a:t>
            </a:r>
            <a:r>
              <a:rPr lang="zh-CN" altLang="en-US" sz="2800" dirty="0" smtClean="0">
                <a:latin typeface="+mn-ea"/>
              </a:rPr>
              <a:t> 辽宋夏金多民族政权并立与元的统一</a:t>
            </a:r>
          </a:p>
          <a:p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       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1.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 通过了解两宋的政治和军事，认识这一时期在政治、经济、文化与社会等方面的新变化；</a:t>
            </a:r>
            <a:endParaRPr lang="en-US" altLang="zh-CN" sz="28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      2.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通过了解辽夏金元诸政权的建立、发展和相关制度建设，认识北方少数民族在统一多民族封建国家发展中的重要作用。 </a:t>
            </a:r>
            <a:endParaRPr lang="zh-CN" altLang="en-US" sz="2800" b="1" u="sng" dirty="0" smtClean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516</TotalTime>
  <Words>2013</Words>
  <Application>Microsoft Office PowerPoint</Application>
  <PresentationFormat>全屏显示(16:9)</PresentationFormat>
  <Paragraphs>205</Paragraphs>
  <Slides>32</Slides>
  <Notes>21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3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</vt:vector>
  </TitlesOfParts>
  <Company>China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Windows 用户</cp:lastModifiedBy>
  <cp:revision>117</cp:revision>
  <dcterms:created xsi:type="dcterms:W3CDTF">2016-10-06T06:02:00Z</dcterms:created>
  <dcterms:modified xsi:type="dcterms:W3CDTF">2020-02-12T13:17:12Z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