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40"/>
  </p:notesMasterIdLst>
  <p:sldIdLst>
    <p:sldId id="417" r:id="rId3"/>
    <p:sldId id="418" r:id="rId4"/>
    <p:sldId id="419" r:id="rId5"/>
    <p:sldId id="420" r:id="rId6"/>
    <p:sldId id="421" r:id="rId7"/>
    <p:sldId id="426" r:id="rId8"/>
    <p:sldId id="425" r:id="rId9"/>
    <p:sldId id="362" r:id="rId10"/>
    <p:sldId id="363" r:id="rId11"/>
    <p:sldId id="365" r:id="rId12"/>
    <p:sldId id="355" r:id="rId13"/>
    <p:sldId id="367" r:id="rId14"/>
    <p:sldId id="368" r:id="rId15"/>
    <p:sldId id="414" r:id="rId16"/>
    <p:sldId id="390" r:id="rId17"/>
    <p:sldId id="369" r:id="rId18"/>
    <p:sldId id="370" r:id="rId19"/>
    <p:sldId id="371" r:id="rId20"/>
    <p:sldId id="395" r:id="rId21"/>
    <p:sldId id="372" r:id="rId22"/>
    <p:sldId id="396" r:id="rId23"/>
    <p:sldId id="373" r:id="rId24"/>
    <p:sldId id="397" r:id="rId25"/>
    <p:sldId id="374" r:id="rId26"/>
    <p:sldId id="375" r:id="rId27"/>
    <p:sldId id="376" r:id="rId28"/>
    <p:sldId id="377" r:id="rId29"/>
    <p:sldId id="394" r:id="rId30"/>
    <p:sldId id="398" r:id="rId31"/>
    <p:sldId id="378" r:id="rId32"/>
    <p:sldId id="379" r:id="rId33"/>
    <p:sldId id="380" r:id="rId34"/>
    <p:sldId id="400" r:id="rId35"/>
    <p:sldId id="382" r:id="rId36"/>
    <p:sldId id="383" r:id="rId37"/>
    <p:sldId id="384" r:id="rId38"/>
    <p:sldId id="415" r:id="rId39"/>
  </p:sldIdLst>
  <p:sldSz cx="9144000" cy="5143500" type="screen16x9"/>
  <p:notesSz cx="6858000" cy="9144000"/>
  <p:defaultTextStyle>
    <a:defPPr>
      <a:defRPr lang="zh-CN"/>
    </a:defPPr>
    <a:lvl1pPr marL="0" algn="l" defTabSz="667843" rtl="0" eaLnBrk="1" latinLnBrk="0" hangingPunct="1">
      <a:defRPr sz="1300" kern="1200">
        <a:solidFill>
          <a:schemeClr val="tx1"/>
        </a:solidFill>
        <a:latin typeface="+mn-lt"/>
        <a:ea typeface="+mn-ea"/>
        <a:cs typeface="+mn-cs"/>
      </a:defRPr>
    </a:lvl1pPr>
    <a:lvl2pPr marL="333922" algn="l" defTabSz="667843" rtl="0" eaLnBrk="1" latinLnBrk="0" hangingPunct="1">
      <a:defRPr sz="1300" kern="1200">
        <a:solidFill>
          <a:schemeClr val="tx1"/>
        </a:solidFill>
        <a:latin typeface="+mn-lt"/>
        <a:ea typeface="+mn-ea"/>
        <a:cs typeface="+mn-cs"/>
      </a:defRPr>
    </a:lvl2pPr>
    <a:lvl3pPr marL="667843" algn="l" defTabSz="667843" rtl="0" eaLnBrk="1" latinLnBrk="0" hangingPunct="1">
      <a:defRPr sz="1300" kern="1200">
        <a:solidFill>
          <a:schemeClr val="tx1"/>
        </a:solidFill>
        <a:latin typeface="+mn-lt"/>
        <a:ea typeface="+mn-ea"/>
        <a:cs typeface="+mn-cs"/>
      </a:defRPr>
    </a:lvl3pPr>
    <a:lvl4pPr marL="1001765" algn="l" defTabSz="667843" rtl="0" eaLnBrk="1" latinLnBrk="0" hangingPunct="1">
      <a:defRPr sz="1300" kern="1200">
        <a:solidFill>
          <a:schemeClr val="tx1"/>
        </a:solidFill>
        <a:latin typeface="+mn-lt"/>
        <a:ea typeface="+mn-ea"/>
        <a:cs typeface="+mn-cs"/>
      </a:defRPr>
    </a:lvl4pPr>
    <a:lvl5pPr marL="1336296" algn="l" defTabSz="667843" rtl="0" eaLnBrk="1" latinLnBrk="0" hangingPunct="1">
      <a:defRPr sz="1300" kern="1200">
        <a:solidFill>
          <a:schemeClr val="tx1"/>
        </a:solidFill>
        <a:latin typeface="+mn-lt"/>
        <a:ea typeface="+mn-ea"/>
        <a:cs typeface="+mn-cs"/>
      </a:defRPr>
    </a:lvl5pPr>
    <a:lvl6pPr marL="1670217" algn="l" defTabSz="667843" rtl="0" eaLnBrk="1" latinLnBrk="0" hangingPunct="1">
      <a:defRPr sz="1300" kern="1200">
        <a:solidFill>
          <a:schemeClr val="tx1"/>
        </a:solidFill>
        <a:latin typeface="+mn-lt"/>
        <a:ea typeface="+mn-ea"/>
        <a:cs typeface="+mn-cs"/>
      </a:defRPr>
    </a:lvl6pPr>
    <a:lvl7pPr marL="2004139" algn="l" defTabSz="667843" rtl="0" eaLnBrk="1" latinLnBrk="0" hangingPunct="1">
      <a:defRPr sz="1300" kern="1200">
        <a:solidFill>
          <a:schemeClr val="tx1"/>
        </a:solidFill>
        <a:latin typeface="+mn-lt"/>
        <a:ea typeface="+mn-ea"/>
        <a:cs typeface="+mn-cs"/>
      </a:defRPr>
    </a:lvl7pPr>
    <a:lvl8pPr marL="2338061" algn="l" defTabSz="667843" rtl="0" eaLnBrk="1" latinLnBrk="0" hangingPunct="1">
      <a:defRPr sz="1300" kern="1200">
        <a:solidFill>
          <a:schemeClr val="tx1"/>
        </a:solidFill>
        <a:latin typeface="+mn-lt"/>
        <a:ea typeface="+mn-ea"/>
        <a:cs typeface="+mn-cs"/>
      </a:defRPr>
    </a:lvl8pPr>
    <a:lvl9pPr marL="2671982" algn="l" defTabSz="667843" rtl="0" eaLnBrk="1" latinLnBrk="0" hangingPunct="1">
      <a:defRPr sz="1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4CF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399" autoAdjust="0"/>
    <p:restoredTop sz="94660"/>
  </p:normalViewPr>
  <p:slideViewPr>
    <p:cSldViewPr snapToGrid="0" showGuides="1">
      <p:cViewPr>
        <p:scale>
          <a:sx n="80" d="100"/>
          <a:sy n="80" d="100"/>
        </p:scale>
        <p:origin x="-848" y="-236"/>
      </p:cViewPr>
      <p:guideLst>
        <p:guide orient="horz" pos="1891"/>
        <p:guide orient="horz" pos="1783"/>
        <p:guide pos="2891"/>
        <p:guide pos="173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pPr/>
              <a:t>2020/2/12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877458" rtl="0" eaLnBrk="1" latinLnBrk="0" hangingPunct="1">
      <a:defRPr sz="1200" kern="1200">
        <a:solidFill>
          <a:schemeClr val="tx1"/>
        </a:solidFill>
        <a:latin typeface="+mn-lt"/>
        <a:ea typeface="+mn-ea"/>
        <a:cs typeface="+mn-cs"/>
      </a:defRPr>
    </a:lvl1pPr>
    <a:lvl2pPr marL="438729" algn="l" defTabSz="877458" rtl="0" eaLnBrk="1" latinLnBrk="0" hangingPunct="1">
      <a:defRPr sz="1200" kern="1200">
        <a:solidFill>
          <a:schemeClr val="tx1"/>
        </a:solidFill>
        <a:latin typeface="+mn-lt"/>
        <a:ea typeface="+mn-ea"/>
        <a:cs typeface="+mn-cs"/>
      </a:defRPr>
    </a:lvl2pPr>
    <a:lvl3pPr marL="877458" algn="l" defTabSz="877458" rtl="0" eaLnBrk="1" latinLnBrk="0" hangingPunct="1">
      <a:defRPr sz="1200" kern="1200">
        <a:solidFill>
          <a:schemeClr val="tx1"/>
        </a:solidFill>
        <a:latin typeface="+mn-lt"/>
        <a:ea typeface="+mn-ea"/>
        <a:cs typeface="+mn-cs"/>
      </a:defRPr>
    </a:lvl3pPr>
    <a:lvl4pPr marL="1316187" algn="l" defTabSz="877458" rtl="0" eaLnBrk="1" latinLnBrk="0" hangingPunct="1">
      <a:defRPr sz="1200" kern="1200">
        <a:solidFill>
          <a:schemeClr val="tx1"/>
        </a:solidFill>
        <a:latin typeface="+mn-lt"/>
        <a:ea typeface="+mn-ea"/>
        <a:cs typeface="+mn-cs"/>
      </a:defRPr>
    </a:lvl4pPr>
    <a:lvl5pPr marL="1754916" algn="l" defTabSz="877458" rtl="0" eaLnBrk="1" latinLnBrk="0" hangingPunct="1">
      <a:defRPr sz="1200" kern="1200">
        <a:solidFill>
          <a:schemeClr val="tx1"/>
        </a:solidFill>
        <a:latin typeface="+mn-lt"/>
        <a:ea typeface="+mn-ea"/>
        <a:cs typeface="+mn-cs"/>
      </a:defRPr>
    </a:lvl5pPr>
    <a:lvl6pPr marL="2193646" algn="l" defTabSz="877458" rtl="0" eaLnBrk="1" latinLnBrk="0" hangingPunct="1">
      <a:defRPr sz="1200" kern="1200">
        <a:solidFill>
          <a:schemeClr val="tx1"/>
        </a:solidFill>
        <a:latin typeface="+mn-lt"/>
        <a:ea typeface="+mn-ea"/>
        <a:cs typeface="+mn-cs"/>
      </a:defRPr>
    </a:lvl6pPr>
    <a:lvl7pPr marL="2632375" algn="l" defTabSz="877458" rtl="0" eaLnBrk="1" latinLnBrk="0" hangingPunct="1">
      <a:defRPr sz="1200" kern="1200">
        <a:solidFill>
          <a:schemeClr val="tx1"/>
        </a:solidFill>
        <a:latin typeface="+mn-lt"/>
        <a:ea typeface="+mn-ea"/>
        <a:cs typeface="+mn-cs"/>
      </a:defRPr>
    </a:lvl7pPr>
    <a:lvl8pPr marL="3071104" algn="l" defTabSz="877458" rtl="0" eaLnBrk="1" latinLnBrk="0" hangingPunct="1">
      <a:defRPr sz="1200" kern="1200">
        <a:solidFill>
          <a:schemeClr val="tx1"/>
        </a:solidFill>
        <a:latin typeface="+mn-lt"/>
        <a:ea typeface="+mn-ea"/>
        <a:cs typeface="+mn-cs"/>
      </a:defRPr>
    </a:lvl8pPr>
    <a:lvl9pPr marL="3509833" algn="l" defTabSz="8774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smtClean="0">
                <a:solidFill>
                  <a:schemeClr val="tx1"/>
                </a:solidFill>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56A42AC6-29DF-423B-9122-D4A624148427}"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56A42AC6-29DF-423B-9122-D4A624148427}" type="slidenum">
              <a:rPr lang="zh-CN" altLang="en-US" smtClean="0"/>
              <a:pPr/>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56A42AC6-29DF-423B-9122-D4A624148427}" type="slidenum">
              <a:rPr lang="zh-CN" altLang="en-US" smtClean="0"/>
              <a:pPr/>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a:t>
            </a:fld>
            <a:endParaRPr lang="zh-CN" altLang="en-US"/>
          </a:p>
        </p:txBody>
      </p:sp>
    </p:spTree>
    <p:extLst>
      <p:ext uri="{BB962C8B-B14F-4D97-AF65-F5344CB8AC3E}">
        <p14:creationId xmlns="" xmlns:p14="http://schemas.microsoft.com/office/powerpoint/2010/main" val="157260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a:t>
            </a:fld>
            <a:endParaRPr lang="zh-CN" altLang="en-US"/>
          </a:p>
        </p:txBody>
      </p:sp>
    </p:spTree>
    <p:extLst>
      <p:ext uri="{BB962C8B-B14F-4D97-AF65-F5344CB8AC3E}">
        <p14:creationId xmlns="" xmlns:p14="http://schemas.microsoft.com/office/powerpoint/2010/main" val="388447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9"/>
            <a:ext cx="6858000" cy="1241821"/>
          </a:xfrm>
        </p:spPr>
        <p:txBody>
          <a:bodyPr/>
          <a:lstStyle>
            <a:lvl1pPr marL="0" indent="0" algn="ctr">
              <a:buNone/>
              <a:defRPr sz="1800"/>
            </a:lvl1pPr>
            <a:lvl2pPr marL="343062" indent="0" algn="ctr">
              <a:buNone/>
              <a:defRPr sz="1500"/>
            </a:lvl2pPr>
            <a:lvl3pPr marL="685514" indent="0" algn="ctr">
              <a:buNone/>
              <a:defRPr sz="1300"/>
            </a:lvl3pPr>
            <a:lvl4pPr marL="1028576" indent="0" algn="ctr">
              <a:buNone/>
              <a:defRPr sz="1200"/>
            </a:lvl4pPr>
            <a:lvl5pPr marL="1371638" indent="0" algn="ctr">
              <a:buNone/>
              <a:defRPr sz="1200"/>
            </a:lvl5pPr>
            <a:lvl6pPr marL="1714090" indent="0" algn="ctr">
              <a:buNone/>
              <a:defRPr sz="1200"/>
            </a:lvl6pPr>
            <a:lvl7pPr marL="2057152" indent="0" algn="ctr">
              <a:buNone/>
              <a:defRPr sz="1200"/>
            </a:lvl7pPr>
            <a:lvl8pPr marL="2400214" indent="0" algn="ctr">
              <a:buNone/>
              <a:defRPr sz="1200"/>
            </a:lvl8pPr>
            <a:lvl9pPr marL="2742666"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2020/2/12</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9866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2020/2/12</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9866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9866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9866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986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3062" indent="0">
              <a:buNone/>
              <a:defRPr sz="1500">
                <a:solidFill>
                  <a:schemeClr val="tx1">
                    <a:tint val="75000"/>
                  </a:schemeClr>
                </a:solidFill>
              </a:defRPr>
            </a:lvl2pPr>
            <a:lvl3pPr marL="685514" indent="0">
              <a:buNone/>
              <a:defRPr sz="1300">
                <a:solidFill>
                  <a:schemeClr val="tx1">
                    <a:tint val="75000"/>
                  </a:schemeClr>
                </a:solidFill>
              </a:defRPr>
            </a:lvl3pPr>
            <a:lvl4pPr marL="1028576" indent="0">
              <a:buNone/>
              <a:defRPr sz="1200">
                <a:solidFill>
                  <a:schemeClr val="tx1">
                    <a:tint val="75000"/>
                  </a:schemeClr>
                </a:solidFill>
              </a:defRPr>
            </a:lvl4pPr>
            <a:lvl5pPr marL="1371638" indent="0">
              <a:buNone/>
              <a:defRPr sz="1200">
                <a:solidFill>
                  <a:schemeClr val="tx1">
                    <a:tint val="75000"/>
                  </a:schemeClr>
                </a:solidFill>
              </a:defRPr>
            </a:lvl5pPr>
            <a:lvl6pPr marL="1714090" indent="0">
              <a:buNone/>
              <a:defRPr sz="1200">
                <a:solidFill>
                  <a:schemeClr val="tx1">
                    <a:tint val="75000"/>
                  </a:schemeClr>
                </a:solidFill>
              </a:defRPr>
            </a:lvl6pPr>
            <a:lvl7pPr marL="2057152" indent="0">
              <a:buNone/>
              <a:defRPr sz="1200">
                <a:solidFill>
                  <a:schemeClr val="tx1">
                    <a:tint val="75000"/>
                  </a:schemeClr>
                </a:solidFill>
              </a:defRPr>
            </a:lvl7pPr>
            <a:lvl8pPr marL="2400214" indent="0">
              <a:buNone/>
              <a:defRPr sz="1200">
                <a:solidFill>
                  <a:schemeClr val="tx1">
                    <a:tint val="75000"/>
                  </a:schemeClr>
                </a:solidFill>
              </a:defRPr>
            </a:lvl8pPr>
            <a:lvl9pPr marL="2742666"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986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986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3"/>
            <a:ext cx="3868340" cy="617934"/>
          </a:xfrm>
        </p:spPr>
        <p:txBody>
          <a:bodyPr anchor="b"/>
          <a:lstStyle>
            <a:lvl1pPr marL="0" indent="0">
              <a:buNone/>
              <a:defRPr sz="1800" b="1"/>
            </a:lvl1pPr>
            <a:lvl2pPr marL="343062" indent="0">
              <a:buNone/>
              <a:defRPr sz="1500" b="1"/>
            </a:lvl2pPr>
            <a:lvl3pPr marL="685514" indent="0">
              <a:buNone/>
              <a:defRPr sz="1300" b="1"/>
            </a:lvl3pPr>
            <a:lvl4pPr marL="1028576" indent="0">
              <a:buNone/>
              <a:defRPr sz="1200" b="1"/>
            </a:lvl4pPr>
            <a:lvl5pPr marL="1371638" indent="0">
              <a:buNone/>
              <a:defRPr sz="1200" b="1"/>
            </a:lvl5pPr>
            <a:lvl6pPr marL="1714090" indent="0">
              <a:buNone/>
              <a:defRPr sz="1200" b="1"/>
            </a:lvl6pPr>
            <a:lvl7pPr marL="2057152" indent="0">
              <a:buNone/>
              <a:defRPr sz="1200" b="1"/>
            </a:lvl7pPr>
            <a:lvl8pPr marL="2400214" indent="0">
              <a:buNone/>
              <a:defRPr sz="1200" b="1"/>
            </a:lvl8pPr>
            <a:lvl9pPr marL="2742666"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7"/>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1" y="1260873"/>
            <a:ext cx="3887391" cy="617934"/>
          </a:xfrm>
        </p:spPr>
        <p:txBody>
          <a:bodyPr anchor="b"/>
          <a:lstStyle>
            <a:lvl1pPr marL="0" indent="0">
              <a:buNone/>
              <a:defRPr sz="1800" b="1"/>
            </a:lvl1pPr>
            <a:lvl2pPr marL="343062" indent="0">
              <a:buNone/>
              <a:defRPr sz="1500" b="1"/>
            </a:lvl2pPr>
            <a:lvl3pPr marL="685514" indent="0">
              <a:buNone/>
              <a:defRPr sz="1300" b="1"/>
            </a:lvl3pPr>
            <a:lvl4pPr marL="1028576" indent="0">
              <a:buNone/>
              <a:defRPr sz="1200" b="1"/>
            </a:lvl4pPr>
            <a:lvl5pPr marL="1371638" indent="0">
              <a:buNone/>
              <a:defRPr sz="1200" b="1"/>
            </a:lvl5pPr>
            <a:lvl6pPr marL="1714090" indent="0">
              <a:buNone/>
              <a:defRPr sz="1200" b="1"/>
            </a:lvl6pPr>
            <a:lvl7pPr marL="2057152" indent="0">
              <a:buNone/>
              <a:defRPr sz="1200" b="1"/>
            </a:lvl7pPr>
            <a:lvl8pPr marL="2400214" indent="0">
              <a:buNone/>
              <a:defRPr sz="1200" b="1"/>
            </a:lvl8pPr>
            <a:lvl9pPr marL="2742666"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1" y="1878807"/>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3062" indent="0">
              <a:buNone/>
              <a:defRPr sz="1100"/>
            </a:lvl2pPr>
            <a:lvl3pPr marL="685514" indent="0">
              <a:buNone/>
              <a:defRPr sz="900"/>
            </a:lvl3pPr>
            <a:lvl4pPr marL="1028576" indent="0">
              <a:buNone/>
              <a:defRPr sz="700"/>
            </a:lvl4pPr>
            <a:lvl5pPr marL="1371638" indent="0">
              <a:buNone/>
              <a:defRPr sz="700"/>
            </a:lvl5pPr>
            <a:lvl6pPr marL="1714090" indent="0">
              <a:buNone/>
              <a:defRPr sz="700"/>
            </a:lvl6pPr>
            <a:lvl7pPr marL="2057152" indent="0">
              <a:buNone/>
              <a:defRPr sz="700"/>
            </a:lvl7pPr>
            <a:lvl8pPr marL="2400214" indent="0">
              <a:buNone/>
              <a:defRPr sz="700"/>
            </a:lvl8pPr>
            <a:lvl9pPr marL="2742666" indent="0">
              <a:buNone/>
              <a:defRPr sz="7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3062" indent="0">
              <a:buNone/>
              <a:defRPr sz="2100"/>
            </a:lvl2pPr>
            <a:lvl3pPr marL="685514" indent="0">
              <a:buNone/>
              <a:defRPr sz="1800"/>
            </a:lvl3pPr>
            <a:lvl4pPr marL="1028576" indent="0">
              <a:buNone/>
              <a:defRPr sz="1500"/>
            </a:lvl4pPr>
            <a:lvl5pPr marL="1371638" indent="0">
              <a:buNone/>
              <a:defRPr sz="1500"/>
            </a:lvl5pPr>
            <a:lvl6pPr marL="1714090" indent="0">
              <a:buNone/>
              <a:defRPr sz="1500"/>
            </a:lvl6pPr>
            <a:lvl7pPr marL="2057152" indent="0">
              <a:buNone/>
              <a:defRPr sz="1500"/>
            </a:lvl7pPr>
            <a:lvl8pPr marL="2400214" indent="0">
              <a:buNone/>
              <a:defRPr sz="1500"/>
            </a:lvl8pPr>
            <a:lvl9pPr marL="2742666"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3062" indent="0">
              <a:buNone/>
              <a:defRPr sz="1100"/>
            </a:lvl2pPr>
            <a:lvl3pPr marL="685514" indent="0">
              <a:buNone/>
              <a:defRPr sz="900"/>
            </a:lvl3pPr>
            <a:lvl4pPr marL="1028576" indent="0">
              <a:buNone/>
              <a:defRPr sz="700"/>
            </a:lvl4pPr>
            <a:lvl5pPr marL="1371638" indent="0">
              <a:buNone/>
              <a:defRPr sz="700"/>
            </a:lvl5pPr>
            <a:lvl6pPr marL="1714090" indent="0">
              <a:buNone/>
              <a:defRPr sz="700"/>
            </a:lvl6pPr>
            <a:lvl7pPr marL="2057152" indent="0">
              <a:buNone/>
              <a:defRPr sz="700"/>
            </a:lvl7pPr>
            <a:lvl8pPr marL="2400214" indent="0">
              <a:buNone/>
              <a:defRPr sz="700"/>
            </a:lvl8pPr>
            <a:lvl9pPr marL="2742666" indent="0">
              <a:buNone/>
              <a:defRPr sz="7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87746" tIns="43873" rIns="87746" bIns="43873"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3"/>
          </a:xfrm>
          <a:prstGeom prst="rect">
            <a:avLst/>
          </a:prstGeom>
        </p:spPr>
        <p:txBody>
          <a:bodyPr vert="horz" lIns="87746" tIns="43873" rIns="87746" bIns="43873"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3"/>
          </a:xfrm>
          <a:prstGeom prst="rect">
            <a:avLst/>
          </a:prstGeom>
        </p:spPr>
        <p:txBody>
          <a:bodyPr vert="horz" lIns="87746" tIns="43873" rIns="87746" bIns="43873" rtlCol="0" anchor="ctr"/>
          <a:lstStyle>
            <a:lvl1pPr algn="l">
              <a:defRPr sz="900">
                <a:solidFill>
                  <a:schemeClr val="tx1">
                    <a:tint val="75000"/>
                  </a:schemeClr>
                </a:solidFill>
              </a:defRPr>
            </a:lvl1pPr>
          </a:lstStyle>
          <a:p>
            <a:fld id="{745CC81A-D027-4A12-8E52-B5DDDC2B9315}" type="datetimeFigureOut">
              <a:rPr lang="zh-CN" altLang="en-US" smtClean="0"/>
              <a:pPr/>
              <a:t>2020/2/12</a:t>
            </a:fld>
            <a:endParaRPr lang="zh-CN" altLang="en-US"/>
          </a:p>
        </p:txBody>
      </p:sp>
      <p:sp>
        <p:nvSpPr>
          <p:cNvPr id="5" name="Footer Placeholder 4"/>
          <p:cNvSpPr>
            <a:spLocks noGrp="1"/>
          </p:cNvSpPr>
          <p:nvPr>
            <p:ph type="ftr" sz="quarter" idx="3"/>
          </p:nvPr>
        </p:nvSpPr>
        <p:spPr>
          <a:xfrm>
            <a:off x="3028950" y="4767263"/>
            <a:ext cx="3086100" cy="273843"/>
          </a:xfrm>
          <a:prstGeom prst="rect">
            <a:avLst/>
          </a:prstGeom>
        </p:spPr>
        <p:txBody>
          <a:bodyPr vert="horz" lIns="87746" tIns="43873" rIns="87746" bIns="43873"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1" y="4767263"/>
            <a:ext cx="2057400" cy="273843"/>
          </a:xfrm>
          <a:prstGeom prst="rect">
            <a:avLst/>
          </a:prstGeom>
        </p:spPr>
        <p:txBody>
          <a:bodyPr vert="horz" lIns="87746" tIns="43873" rIns="87746" bIns="43873" rtlCol="0" anchor="ctr"/>
          <a:lstStyle>
            <a:lvl1pPr algn="r">
              <a:defRPr sz="900">
                <a:solidFill>
                  <a:schemeClr val="tx1">
                    <a:tint val="75000"/>
                  </a:schemeClr>
                </a:solidFill>
              </a:defRPr>
            </a:lvl1pPr>
          </a:lstStyle>
          <a:p>
            <a:fld id="{E7ED0DC7-352A-4401-8624-A008792AD5A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26" indent="-171226" algn="l" defTabSz="685514" rtl="0" eaLnBrk="1" latinLnBrk="0" hangingPunct="1">
        <a:lnSpc>
          <a:spcPct val="90000"/>
        </a:lnSpc>
        <a:spcBef>
          <a:spcPts val="748"/>
        </a:spcBef>
        <a:buFont typeface="Arial" panose="020B0604020202020204" pitchFamily="34" charset="0"/>
        <a:buChar char="•"/>
        <a:defRPr sz="2100" kern="1200">
          <a:solidFill>
            <a:schemeClr val="tx1"/>
          </a:solidFill>
          <a:latin typeface="+mn-lt"/>
          <a:ea typeface="+mn-ea"/>
          <a:cs typeface="+mn-cs"/>
        </a:defRPr>
      </a:lvl1pPr>
      <a:lvl2pPr marL="514288" indent="-171226" algn="l" defTabSz="685514" rtl="0" eaLnBrk="1" latinLnBrk="0" hangingPunct="1">
        <a:lnSpc>
          <a:spcPct val="90000"/>
        </a:lnSpc>
        <a:spcBef>
          <a:spcPts val="374"/>
        </a:spcBef>
        <a:buFont typeface="Arial" panose="020B0604020202020204" pitchFamily="34" charset="0"/>
        <a:buChar char="•"/>
        <a:defRPr sz="1800" kern="1200">
          <a:solidFill>
            <a:schemeClr val="tx1"/>
          </a:solidFill>
          <a:latin typeface="+mn-lt"/>
          <a:ea typeface="+mn-ea"/>
          <a:cs typeface="+mn-cs"/>
        </a:defRPr>
      </a:lvl2pPr>
      <a:lvl3pPr marL="857350" indent="-171226" algn="l" defTabSz="685514" rtl="0" eaLnBrk="1" latinLnBrk="0" hangingPunct="1">
        <a:lnSpc>
          <a:spcPct val="90000"/>
        </a:lnSpc>
        <a:spcBef>
          <a:spcPts val="374"/>
        </a:spcBef>
        <a:buFont typeface="Arial" panose="020B0604020202020204" pitchFamily="34" charset="0"/>
        <a:buChar char="•"/>
        <a:defRPr sz="1500" kern="1200">
          <a:solidFill>
            <a:schemeClr val="tx1"/>
          </a:solidFill>
          <a:latin typeface="+mn-lt"/>
          <a:ea typeface="+mn-ea"/>
          <a:cs typeface="+mn-cs"/>
        </a:defRPr>
      </a:lvl3pPr>
      <a:lvl4pPr marL="1199802" indent="-171226" algn="l" defTabSz="685514"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4pPr>
      <a:lvl5pPr marL="1542864" indent="-171226" algn="l" defTabSz="685514"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5pPr>
      <a:lvl6pPr marL="1885926" indent="-171226" algn="l" defTabSz="685514"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6pPr>
      <a:lvl7pPr marL="2228378" indent="-171226" algn="l" defTabSz="685514"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7pPr>
      <a:lvl8pPr marL="2571440" indent="-171226" algn="l" defTabSz="685514"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8pPr>
      <a:lvl9pPr marL="2914502" indent="-171226" algn="l" defTabSz="685514"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514" rtl="0" eaLnBrk="1" latinLnBrk="0" hangingPunct="1">
        <a:defRPr sz="1300" kern="1200">
          <a:solidFill>
            <a:schemeClr val="tx1"/>
          </a:solidFill>
          <a:latin typeface="+mn-lt"/>
          <a:ea typeface="+mn-ea"/>
          <a:cs typeface="+mn-cs"/>
        </a:defRPr>
      </a:lvl1pPr>
      <a:lvl2pPr marL="343062" algn="l" defTabSz="685514" rtl="0" eaLnBrk="1" latinLnBrk="0" hangingPunct="1">
        <a:defRPr sz="1300" kern="1200">
          <a:solidFill>
            <a:schemeClr val="tx1"/>
          </a:solidFill>
          <a:latin typeface="+mn-lt"/>
          <a:ea typeface="+mn-ea"/>
          <a:cs typeface="+mn-cs"/>
        </a:defRPr>
      </a:lvl2pPr>
      <a:lvl3pPr marL="685514" algn="l" defTabSz="685514" rtl="0" eaLnBrk="1" latinLnBrk="0" hangingPunct="1">
        <a:defRPr sz="1300" kern="1200">
          <a:solidFill>
            <a:schemeClr val="tx1"/>
          </a:solidFill>
          <a:latin typeface="+mn-lt"/>
          <a:ea typeface="+mn-ea"/>
          <a:cs typeface="+mn-cs"/>
        </a:defRPr>
      </a:lvl3pPr>
      <a:lvl4pPr marL="1028576" algn="l" defTabSz="685514" rtl="0" eaLnBrk="1" latinLnBrk="0" hangingPunct="1">
        <a:defRPr sz="1300" kern="1200">
          <a:solidFill>
            <a:schemeClr val="tx1"/>
          </a:solidFill>
          <a:latin typeface="+mn-lt"/>
          <a:ea typeface="+mn-ea"/>
          <a:cs typeface="+mn-cs"/>
        </a:defRPr>
      </a:lvl4pPr>
      <a:lvl5pPr marL="1371638" algn="l" defTabSz="685514" rtl="0" eaLnBrk="1" latinLnBrk="0" hangingPunct="1">
        <a:defRPr sz="1300" kern="1200">
          <a:solidFill>
            <a:schemeClr val="tx1"/>
          </a:solidFill>
          <a:latin typeface="+mn-lt"/>
          <a:ea typeface="+mn-ea"/>
          <a:cs typeface="+mn-cs"/>
        </a:defRPr>
      </a:lvl5pPr>
      <a:lvl6pPr marL="1714090" algn="l" defTabSz="685514" rtl="0" eaLnBrk="1" latinLnBrk="0" hangingPunct="1">
        <a:defRPr sz="1300" kern="1200">
          <a:solidFill>
            <a:schemeClr val="tx1"/>
          </a:solidFill>
          <a:latin typeface="+mn-lt"/>
          <a:ea typeface="+mn-ea"/>
          <a:cs typeface="+mn-cs"/>
        </a:defRPr>
      </a:lvl6pPr>
      <a:lvl7pPr marL="2057152" algn="l" defTabSz="685514" rtl="0" eaLnBrk="1" latinLnBrk="0" hangingPunct="1">
        <a:defRPr sz="1300" kern="1200">
          <a:solidFill>
            <a:schemeClr val="tx1"/>
          </a:solidFill>
          <a:latin typeface="+mn-lt"/>
          <a:ea typeface="+mn-ea"/>
          <a:cs typeface="+mn-cs"/>
        </a:defRPr>
      </a:lvl7pPr>
      <a:lvl8pPr marL="2400214" algn="l" defTabSz="685514" rtl="0" eaLnBrk="1" latinLnBrk="0" hangingPunct="1">
        <a:defRPr sz="1300" kern="1200">
          <a:solidFill>
            <a:schemeClr val="tx1"/>
          </a:solidFill>
          <a:latin typeface="+mn-lt"/>
          <a:ea typeface="+mn-ea"/>
          <a:cs typeface="+mn-cs"/>
        </a:defRPr>
      </a:lvl8pPr>
      <a:lvl9pPr marL="2742666" algn="l" defTabSz="685514"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5CC81A-D027-4A12-8E52-B5DDDC2B9315}" type="datetimeFigureOut">
              <a:rPr lang="zh-CN" altLang="en-US" smtClean="0"/>
              <a:pPr/>
              <a:t>2020/2/12</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7ED0DC7-352A-4401-8624-A008792AD5A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81" r:id="rId17"/>
    <p:sldLayoutId id="2147483682"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3931865" y="847615"/>
            <a:ext cx="4093845" cy="461665"/>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高三年级历史</a:t>
            </a:r>
            <a:r>
              <a:rPr lang="zh-CN" altLang="en-US" sz="2400" b="1" spc="226" dirty="0" smtClean="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7" name="矩形 6"/>
          <p:cNvSpPr/>
          <p:nvPr/>
        </p:nvSpPr>
        <p:spPr>
          <a:xfrm>
            <a:off x="2988644" y="3906089"/>
            <a:ext cx="4572000" cy="458908"/>
          </a:xfrm>
          <a:prstGeom prst="rect">
            <a:avLst/>
          </a:prstGeom>
        </p:spPr>
        <p:txBody>
          <a:bodyPr>
            <a:spAutoFit/>
          </a:bodyPr>
          <a:lstStyle/>
          <a:p>
            <a:pPr>
              <a:lnSpc>
                <a:spcPct val="150000"/>
              </a:lnSpc>
            </a:pPr>
            <a:r>
              <a:rPr lang="zh-CN" altLang="en-US" sz="1800" spc="217" dirty="0" smtClean="0">
                <a:solidFill>
                  <a:srgbClr val="0070C0"/>
                </a:solidFill>
                <a:latin typeface="微软雅黑" panose="020B0503020204020204" pitchFamily="34" charset="-122"/>
                <a:ea typeface="微软雅黑" panose="020B0503020204020204" pitchFamily="34" charset="-122"/>
              </a:rPr>
              <a:t>汇文中学朝阳垂杨柳学校：张春蕊</a:t>
            </a:r>
            <a:endParaRPr lang="en-US" altLang="zh-CN" sz="1800" spc="217" dirty="0">
              <a:solidFill>
                <a:srgbClr val="0070C0"/>
              </a:solidFill>
              <a:latin typeface="微软雅黑" panose="020B0503020204020204" pitchFamily="34" charset="-122"/>
              <a:ea typeface="微软雅黑" panose="020B0503020204020204" pitchFamily="34" charset="-122"/>
            </a:endParaRPr>
          </a:p>
        </p:txBody>
      </p:sp>
      <p:sp>
        <p:nvSpPr>
          <p:cNvPr id="16" name="TextBox 15">
            <a:extLst>
              <a:ext uri="{FF2B5EF4-FFF2-40B4-BE49-F238E27FC236}">
                <a16:creationId xmlns:a16="http://schemas.microsoft.com/office/drawing/2014/main" xmlns="" id="{488E5D84-B285-415B-B69B-1D1E4EFFD70D}"/>
              </a:ext>
            </a:extLst>
          </p:cNvPr>
          <p:cNvSpPr txBox="1"/>
          <p:nvPr/>
        </p:nvSpPr>
        <p:spPr>
          <a:xfrm>
            <a:off x="3671244" y="1726237"/>
            <a:ext cx="5489634" cy="1341625"/>
          </a:xfrm>
          <a:prstGeom prst="rect">
            <a:avLst/>
          </a:prstGeom>
          <a:noFill/>
        </p:spPr>
        <p:txBody>
          <a:bodyPr wrap="square" lIns="55285" tIns="27642" rIns="55285" bIns="27642" rtlCol="0">
            <a:spAutoFit/>
          </a:bodyPr>
          <a:lstStyle/>
          <a:p>
            <a:pPr algn="ctr">
              <a:lnSpc>
                <a:spcPct val="200000"/>
              </a:lnSpc>
              <a:defRPr/>
            </a:pPr>
            <a:r>
              <a:rPr lang="zh-CN" altLang="en-US" sz="1800" b="1" dirty="0">
                <a:latin typeface="微软雅黑" pitchFamily="34" charset="-122"/>
                <a:ea typeface="微软雅黑" pitchFamily="34" charset="-122"/>
              </a:rPr>
              <a:t>高三年级历史学科</a:t>
            </a:r>
            <a:r>
              <a:rPr lang="zh-CN" altLang="en-US" sz="1800" b="1" dirty="0" smtClean="0">
                <a:latin typeface="微软雅黑" pitchFamily="34" charset="-122"/>
                <a:ea typeface="微软雅黑" pitchFamily="34" charset="-122"/>
              </a:rPr>
              <a:t>第</a:t>
            </a:r>
            <a:r>
              <a:rPr lang="en-US" altLang="zh-CN" sz="1800" b="1" dirty="0" smtClean="0">
                <a:latin typeface="微软雅黑" pitchFamily="34" charset="-122"/>
                <a:ea typeface="微软雅黑" pitchFamily="34" charset="-122"/>
              </a:rPr>
              <a:t>13</a:t>
            </a:r>
            <a:r>
              <a:rPr lang="zh-CN" altLang="en-US" sz="1800" b="1" dirty="0" smtClean="0">
                <a:latin typeface="微软雅黑" pitchFamily="34" charset="-122"/>
                <a:ea typeface="微软雅黑" pitchFamily="34" charset="-122"/>
              </a:rPr>
              <a:t>课时</a:t>
            </a:r>
            <a:r>
              <a:rPr lang="en-US" altLang="zh-CN" sz="1800" b="1" dirty="0">
                <a:latin typeface="微软雅黑" pitchFamily="34" charset="-122"/>
                <a:ea typeface="微软雅黑" pitchFamily="34" charset="-122"/>
              </a:rPr>
              <a:t>《</a:t>
            </a:r>
            <a:r>
              <a:rPr lang="zh-CN" altLang="en-US" sz="1800" b="1" dirty="0">
                <a:latin typeface="微软雅黑" pitchFamily="34" charset="-122"/>
                <a:ea typeface="微软雅黑" pitchFamily="34" charset="-122"/>
              </a:rPr>
              <a:t>中国古代通史</a:t>
            </a:r>
            <a:r>
              <a:rPr lang="zh-CN" altLang="en-US" sz="1800" b="1" dirty="0" smtClean="0">
                <a:latin typeface="微软雅黑" pitchFamily="34" charset="-122"/>
                <a:ea typeface="微软雅黑" pitchFamily="34" charset="-122"/>
              </a:rPr>
              <a:t>专题</a:t>
            </a:r>
            <a:r>
              <a:rPr lang="en-US" altLang="zh-CN" sz="1800" b="1" dirty="0" smtClean="0">
                <a:latin typeface="微软雅黑" pitchFamily="34" charset="-122"/>
                <a:ea typeface="微软雅黑" pitchFamily="34" charset="-122"/>
              </a:rPr>
              <a:t>13》</a:t>
            </a:r>
            <a:r>
              <a:rPr lang="zh-CN" altLang="en-US" sz="2800" b="1" dirty="0" smtClean="0">
                <a:latin typeface="微软雅黑" pitchFamily="34" charset="-122"/>
                <a:ea typeface="微软雅黑" pitchFamily="34" charset="-122"/>
              </a:rPr>
              <a:t>宋代的政治（一）</a:t>
            </a:r>
            <a:endParaRPr lang="zh-CN" altLang="en-US" sz="2800" b="1" dirty="0">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5728"/>
            <a:ext cx="9144000" cy="2231380"/>
          </a:xfrm>
          <a:prstGeom prst="rect">
            <a:avLst/>
          </a:prstGeom>
          <a:noFill/>
        </p:spPr>
        <p:txBody>
          <a:bodyPr wrap="square" rtlCol="0">
            <a:spAutoFit/>
          </a:bodyPr>
          <a:lstStyle/>
          <a:p>
            <a:pPr>
              <a:lnSpc>
                <a:spcPct val="115000"/>
              </a:lnSpc>
            </a:pPr>
            <a:r>
              <a:rPr lang="en-US" altLang="zh-CN" sz="2000" b="1" dirty="0" smtClean="0">
                <a:latin typeface="+mn-ea"/>
              </a:rPr>
              <a:t>【</a:t>
            </a:r>
            <a:r>
              <a:rPr lang="zh-CN" altLang="en-US" sz="2000" b="1" dirty="0" smtClean="0">
                <a:latin typeface="+mn-ea"/>
              </a:rPr>
              <a:t>课标</a:t>
            </a:r>
            <a:r>
              <a:rPr lang="en-US" altLang="zh-CN" sz="2000" b="1" dirty="0" smtClean="0">
                <a:latin typeface="+mn-ea"/>
              </a:rPr>
              <a:t>】</a:t>
            </a:r>
          </a:p>
          <a:p>
            <a:pPr>
              <a:lnSpc>
                <a:spcPct val="115000"/>
              </a:lnSpc>
            </a:pPr>
            <a:r>
              <a:rPr lang="en-US" altLang="zh-CN" sz="2000" dirty="0" smtClean="0">
                <a:solidFill>
                  <a:srgbClr val="FF0000"/>
                </a:solidFill>
                <a:latin typeface="+mn-ea"/>
                <a:ea typeface="华文楷体" pitchFamily="2" charset="-122"/>
              </a:rPr>
              <a:t>    </a:t>
            </a:r>
            <a:r>
              <a:rPr lang="zh-CN" altLang="en-US" sz="2000" dirty="0" smtClean="0">
                <a:latin typeface="楷体" pitchFamily="49" charset="-122"/>
                <a:ea typeface="楷体" pitchFamily="49" charset="-122"/>
              </a:rPr>
              <a:t>了解北宋时期的政治制度，说明中国古代政治制度的特点。列举宋朝经济发展的基本史实，认识古代中国经济发展特征。列举宋明理学的代表人物，说明宋明时期儒学的发展。概述两宋时期古代中国的科技成就，认识中国科技对世界文明发展的贡献。知道宋词等文学成就，了解中国古代不同时期的文学特色。</a:t>
            </a:r>
          </a:p>
          <a:p>
            <a:endParaRPr lang="zh-CN" altLang="en-US" sz="2400" b="1" dirty="0" smtClean="0">
              <a:solidFill>
                <a:schemeClr val="bg1"/>
              </a:solidFill>
              <a:latin typeface="华文楷体" pitchFamily="2" charset="-122"/>
              <a:ea typeface="华文楷体" pitchFamily="2" charset="-122"/>
            </a:endParaRPr>
          </a:p>
        </p:txBody>
      </p:sp>
      <p:sp>
        <p:nvSpPr>
          <p:cNvPr id="4" name="矩形 3"/>
          <p:cNvSpPr/>
          <p:nvPr/>
        </p:nvSpPr>
        <p:spPr>
          <a:xfrm>
            <a:off x="279132" y="2476019"/>
            <a:ext cx="8460606" cy="1938992"/>
          </a:xfrm>
          <a:prstGeom prst="rect">
            <a:avLst/>
          </a:prstGeom>
        </p:spPr>
        <p:txBody>
          <a:bodyPr wrap="square">
            <a:spAutoFit/>
          </a:bodyPr>
          <a:lstStyle/>
          <a:p>
            <a:r>
              <a:rPr lang="en-US" altLang="zh-CN" sz="2000" b="1" dirty="0" smtClean="0">
                <a:latin typeface="+mn-ea"/>
              </a:rPr>
              <a:t>【20</a:t>
            </a:r>
            <a:r>
              <a:rPr lang="zh-CN" altLang="en-US" sz="2000" b="1" dirty="0" smtClean="0">
                <a:latin typeface="+mn-ea"/>
              </a:rPr>
              <a:t>17年  新课标</a:t>
            </a:r>
            <a:r>
              <a:rPr lang="en-US" altLang="zh-CN" sz="2000" b="1" dirty="0" smtClean="0">
                <a:latin typeface="+mn-ea"/>
              </a:rPr>
              <a:t>】    </a:t>
            </a:r>
            <a:r>
              <a:rPr lang="zh-CN" altLang="en-US" sz="2000" b="1" dirty="0" smtClean="0">
                <a:latin typeface="+mn-ea"/>
              </a:rPr>
              <a:t>2017年必修课程“中外历史纲要”</a:t>
            </a:r>
            <a:endParaRPr lang="zh-CN" altLang="en-US" sz="2000" b="1" dirty="0" smtClean="0">
              <a:solidFill>
                <a:srgbClr val="FF0000"/>
              </a:solidFill>
              <a:latin typeface="+mn-ea"/>
            </a:endParaRPr>
          </a:p>
          <a:p>
            <a:r>
              <a:rPr lang="zh-CN" altLang="en-US" sz="2000" dirty="0" smtClean="0">
                <a:latin typeface="+mn-ea"/>
              </a:rPr>
              <a:t>1.</a:t>
            </a:r>
            <a:r>
              <a:rPr lang="en-US" altLang="zh-CN" sz="2000" dirty="0" smtClean="0">
                <a:latin typeface="+mn-ea"/>
              </a:rPr>
              <a:t>5</a:t>
            </a:r>
            <a:r>
              <a:rPr lang="zh-CN" altLang="en-US" sz="2000" dirty="0" smtClean="0">
                <a:latin typeface="+mn-ea"/>
              </a:rPr>
              <a:t> 辽宋夏金多民族政权并立与元的统一</a:t>
            </a:r>
          </a:p>
          <a:p>
            <a:r>
              <a:rPr lang="zh-CN" altLang="en-US" sz="2000" dirty="0" smtClean="0">
                <a:latin typeface="楷体" pitchFamily="49" charset="-122"/>
                <a:ea typeface="楷体" pitchFamily="49" charset="-122"/>
              </a:rPr>
              <a:t>       </a:t>
            </a:r>
            <a:r>
              <a:rPr lang="en-US" altLang="zh-CN" sz="2000" dirty="0" smtClean="0">
                <a:latin typeface="楷体" pitchFamily="49" charset="-122"/>
                <a:ea typeface="楷体" pitchFamily="49" charset="-122"/>
              </a:rPr>
              <a:t>1.</a:t>
            </a:r>
            <a:r>
              <a:rPr lang="zh-CN" altLang="en-US" sz="2000" dirty="0" smtClean="0">
                <a:latin typeface="楷体" pitchFamily="49" charset="-122"/>
                <a:ea typeface="楷体" pitchFamily="49" charset="-122"/>
              </a:rPr>
              <a:t> 通过了解两宋的政治和军事，认识这一时期在政治、经济、文化与社会等方面的新变化；</a:t>
            </a:r>
            <a:endParaRPr lang="en-US" altLang="zh-CN" sz="2000" dirty="0" smtClean="0">
              <a:latin typeface="楷体" pitchFamily="49" charset="-122"/>
              <a:ea typeface="楷体" pitchFamily="49" charset="-122"/>
            </a:endParaRPr>
          </a:p>
          <a:p>
            <a:r>
              <a:rPr lang="en-US" altLang="zh-CN" sz="2000" dirty="0" smtClean="0">
                <a:latin typeface="楷体" pitchFamily="49" charset="-122"/>
                <a:ea typeface="楷体" pitchFamily="49" charset="-122"/>
              </a:rPr>
              <a:t>      2.</a:t>
            </a:r>
            <a:r>
              <a:rPr lang="zh-CN" altLang="en-US" sz="2000" dirty="0" smtClean="0">
                <a:latin typeface="楷体" pitchFamily="49" charset="-122"/>
                <a:ea typeface="楷体" pitchFamily="49" charset="-122"/>
              </a:rPr>
              <a:t>通过了解辽夏金元诸政权的建立、发展和相关制度建设，认识北方少数民族在统一多民族封建国家发展中的重要作用。 </a:t>
            </a:r>
            <a:endParaRPr lang="zh-CN" altLang="en-US" sz="2000" b="1" u="sng" dirty="0" smtClean="0">
              <a:latin typeface="楷体" pitchFamily="49" charset="-122"/>
              <a:ea typeface="楷体" pitchFamily="49"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3"/>
          <p:cNvSpPr txBox="1"/>
          <p:nvPr/>
        </p:nvSpPr>
        <p:spPr>
          <a:xfrm flipH="1">
            <a:off x="1411572" y="1495244"/>
            <a:ext cx="2006165" cy="317528"/>
          </a:xfrm>
          <a:prstGeom prst="rect">
            <a:avLst/>
          </a:prstGeom>
          <a:noFill/>
          <a:ln>
            <a:noFill/>
          </a:ln>
        </p:spPr>
        <p:txBody>
          <a:bodyPr wrap="square" lIns="65806" tIns="32903" rIns="65806" bIns="32903">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657484">
              <a:defRPr/>
            </a:pPr>
            <a:r>
              <a:rPr lang="zh-CN" altLang="en-US" sz="1600" kern="0" dirty="0" smtClean="0">
                <a:solidFill>
                  <a:srgbClr val="67BC22"/>
                </a:solidFill>
              </a:rPr>
              <a:t> </a:t>
            </a:r>
            <a:endParaRPr lang="zh-CN" altLang="en-US" sz="1600" kern="0" dirty="0">
              <a:solidFill>
                <a:srgbClr val="67BC22"/>
              </a:solidFill>
            </a:endParaRPr>
          </a:p>
        </p:txBody>
      </p:sp>
      <p:sp>
        <p:nvSpPr>
          <p:cNvPr id="12" name="TextBox 14"/>
          <p:cNvSpPr txBox="1"/>
          <p:nvPr/>
        </p:nvSpPr>
        <p:spPr>
          <a:xfrm>
            <a:off x="1411573" y="1790540"/>
            <a:ext cx="3779738" cy="246502"/>
          </a:xfrm>
          <a:prstGeom prst="rect">
            <a:avLst/>
          </a:prstGeom>
          <a:noFill/>
        </p:spPr>
        <p:txBody>
          <a:bodyPr wrap="square" lIns="65809" tIns="32905" rIns="65809" bIns="32905" rtlCol="0">
            <a:spAutoFit/>
          </a:bodyPr>
          <a:lstStyle/>
          <a:p>
            <a:pPr defTabSz="657484">
              <a:lnSpc>
                <a:spcPct val="130000"/>
              </a:lnSpc>
            </a:pPr>
            <a:r>
              <a:rPr lang="zh-CN" altLang="en-US" sz="900" dirty="0" smtClean="0">
                <a:solidFill>
                  <a:srgbClr val="151515">
                    <a:lumMod val="75000"/>
                    <a:lumOff val="25000"/>
                  </a:srgbClr>
                </a:solidFill>
                <a:latin typeface="微软雅黑" panose="020B0503020204020204" pitchFamily="34" charset="-122"/>
                <a:ea typeface="微软雅黑" panose="020B0503020204020204" pitchFamily="34" charset="-122"/>
              </a:rPr>
              <a:t> </a:t>
            </a:r>
            <a:endParaRPr lang="zh-CN" altLang="en-US" sz="900" dirty="0">
              <a:solidFill>
                <a:srgbClr val="151515">
                  <a:lumMod val="75000"/>
                  <a:lumOff val="25000"/>
                </a:srgb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40632" y="1479899"/>
            <a:ext cx="8186461" cy="830997"/>
          </a:xfrm>
          <a:prstGeom prst="rect">
            <a:avLst/>
          </a:prstGeom>
          <a:noFill/>
        </p:spPr>
        <p:txBody>
          <a:bodyPr wrap="square" rtlCol="0">
            <a:spAutoFit/>
          </a:bodyPr>
          <a:lstStyle/>
          <a:p>
            <a:r>
              <a:rPr lang="en-US" altLang="zh-CN" sz="2400" dirty="0" smtClean="0">
                <a:latin typeface="楷体" pitchFamily="49" charset="-122"/>
                <a:ea typeface="楷体" pitchFamily="49" charset="-122"/>
              </a:rPr>
              <a:t>1.</a:t>
            </a:r>
            <a:r>
              <a:rPr lang="zh-CN" altLang="en-US" sz="2400" dirty="0" smtClean="0">
                <a:latin typeface="楷体" pitchFamily="49" charset="-122"/>
                <a:ea typeface="楷体" pitchFamily="49" charset="-122"/>
              </a:rPr>
              <a:t>两宋社会新变化方面，一是了解北宋强化中央集权的举措，二是了解唐宋之际的重要改革和各个方面的变化。</a:t>
            </a:r>
            <a:endParaRPr lang="zh-CN" altLang="en-US" sz="2400" dirty="0">
              <a:latin typeface="楷体" pitchFamily="49" charset="-122"/>
              <a:ea typeface="楷体" pitchFamily="49" charset="-122"/>
            </a:endParaRPr>
          </a:p>
        </p:txBody>
      </p:sp>
      <p:sp>
        <p:nvSpPr>
          <p:cNvPr id="14" name="矩形 13"/>
          <p:cNvSpPr/>
          <p:nvPr/>
        </p:nvSpPr>
        <p:spPr>
          <a:xfrm>
            <a:off x="841607" y="500533"/>
            <a:ext cx="1980029" cy="1308884"/>
          </a:xfrm>
          <a:prstGeom prst="rect">
            <a:avLst/>
          </a:prstGeom>
        </p:spPr>
        <p:txBody>
          <a:bodyPr wrap="none">
            <a:spAutoFit/>
          </a:bodyPr>
          <a:lstStyle/>
          <a:p>
            <a:pPr>
              <a:lnSpc>
                <a:spcPct val="150000"/>
              </a:lnSpc>
            </a:pPr>
            <a:r>
              <a:rPr lang="zh-CN" altLang="en-US" sz="2800" b="1" dirty="0" smtClean="0">
                <a:latin typeface="+mn-ea"/>
              </a:rPr>
              <a:t>课标解读：</a:t>
            </a:r>
            <a:endParaRPr lang="en-US" altLang="zh-CN" sz="2800" b="1" dirty="0" smtClean="0">
              <a:latin typeface="+mn-ea"/>
            </a:endParaRPr>
          </a:p>
          <a:p>
            <a:pPr>
              <a:lnSpc>
                <a:spcPct val="150000"/>
              </a:lnSpc>
            </a:pPr>
            <a:endParaRPr lang="en-US" altLang="zh-CN" sz="2800" b="1" dirty="0" smtClean="0">
              <a:latin typeface="微软雅黑" pitchFamily="34" charset="-122"/>
              <a:ea typeface="微软雅黑" pitchFamily="34" charset="-122"/>
            </a:endParaRPr>
          </a:p>
        </p:txBody>
      </p:sp>
      <p:sp>
        <p:nvSpPr>
          <p:cNvPr id="19" name="矩形 18"/>
          <p:cNvSpPr/>
          <p:nvPr/>
        </p:nvSpPr>
        <p:spPr>
          <a:xfrm>
            <a:off x="346509" y="2593366"/>
            <a:ext cx="8316228" cy="1938992"/>
          </a:xfrm>
          <a:prstGeom prst="rect">
            <a:avLst/>
          </a:prstGeom>
        </p:spPr>
        <p:txBody>
          <a:bodyPr wrap="square">
            <a:spAutoFit/>
          </a:bodyPr>
          <a:lstStyle/>
          <a:p>
            <a:r>
              <a:rPr lang="en-US" altLang="zh-CN" sz="2400" dirty="0" smtClean="0">
                <a:latin typeface="楷体" pitchFamily="49" charset="-122"/>
                <a:ea typeface="楷体" pitchFamily="49" charset="-122"/>
              </a:rPr>
              <a:t>2.</a:t>
            </a:r>
            <a:r>
              <a:rPr lang="zh-CN" altLang="en-US" sz="2400" dirty="0" smtClean="0">
                <a:latin typeface="楷体" pitchFamily="49" charset="-122"/>
                <a:ea typeface="楷体" pitchFamily="49" charset="-122"/>
              </a:rPr>
              <a:t>北方少数民族政权的历史也是贯穿整个中国古代史的一条重要线索，这段历史的重要性在于，这些政权导致了中国政治中心在北方，政治中心与经济中心的分离改变了统一王朝之下的南北格局，由此开创了中央王朝与蒙古、中亚、西藏等地区关系的新局面。</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0">
        <p15:prstTrans prst="pageCurlDouble" invX="1"/>
      </p:transition>
    </mc:Choice>
    <mc:Fallback>
      <p:transition spd="slow"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9541" y="573528"/>
            <a:ext cx="5366127" cy="565657"/>
          </a:xfrm>
          <a:prstGeom prst="rect">
            <a:avLst/>
          </a:prstGeom>
          <a:noFill/>
        </p:spPr>
        <p:txBody>
          <a:bodyPr wrap="none" lIns="87746" tIns="43873" rIns="87746" bIns="43873" rtlCol="0">
            <a:spAutoFit/>
          </a:bodyPr>
          <a:lstStyle/>
          <a:p>
            <a:r>
              <a:rPr lang="zh-CN" altLang="en-US" sz="3100" b="1" dirty="0" smtClean="0">
                <a:latin typeface="+mn-ea"/>
              </a:rPr>
              <a:t>“唐宋变革”和官僚化的完成</a:t>
            </a:r>
            <a:endParaRPr lang="zh-CN" altLang="en-US" sz="3100" b="1" dirty="0">
              <a:latin typeface="+mn-ea"/>
            </a:endParaRPr>
          </a:p>
        </p:txBody>
      </p:sp>
      <p:graphicFrame>
        <p:nvGraphicFramePr>
          <p:cNvPr id="7" name="表格 6"/>
          <p:cNvGraphicFramePr>
            <a:graphicFrameLocks noGrp="1"/>
          </p:cNvGraphicFramePr>
          <p:nvPr>
            <p:extLst>
              <p:ext uri="{D42A27DB-BD31-4B8C-83A1-F6EECF244321}">
                <p14:modId xmlns="" xmlns:p14="http://schemas.microsoft.com/office/powerpoint/2010/main" val="1829295257"/>
              </p:ext>
            </p:extLst>
          </p:nvPr>
        </p:nvGraphicFramePr>
        <p:xfrm>
          <a:off x="532972" y="3484199"/>
          <a:ext cx="7712075" cy="1039425"/>
        </p:xfrm>
        <a:graphic>
          <a:graphicData uri="http://schemas.openxmlformats.org/drawingml/2006/table">
            <a:tbl>
              <a:tblPr firstRow="1" bandRow="1">
                <a:tableStyleId>{5940675A-B579-460E-94D1-54222C63F5DA}</a:tableStyleId>
              </a:tblPr>
              <a:tblGrid>
                <a:gridCol w="1073697"/>
                <a:gridCol w="6638378"/>
              </a:tblGrid>
              <a:tr h="346475">
                <a:tc>
                  <a:txBody>
                    <a:bodyPr/>
                    <a:lstStyle/>
                    <a:p>
                      <a:pPr algn="ctr"/>
                      <a:r>
                        <a:rPr lang="zh-CN" altLang="en-US" sz="1800" b="0" dirty="0" smtClean="0">
                          <a:ln>
                            <a:solidFill>
                              <a:sysClr val="windowText" lastClr="000000"/>
                            </a:solidFill>
                          </a:ln>
                          <a:solidFill>
                            <a:schemeClr val="tx1"/>
                          </a:solidFill>
                          <a:latin typeface="楷体" pitchFamily="49" charset="-122"/>
                          <a:ea typeface="楷体" pitchFamily="49" charset="-122"/>
                        </a:rPr>
                        <a:t>政治</a:t>
                      </a:r>
                      <a:endParaRPr lang="zh-CN" altLang="en-US" sz="1800" b="0" dirty="0">
                        <a:ln>
                          <a:solidFill>
                            <a:sysClr val="windowText" lastClr="000000"/>
                          </a:solidFill>
                        </a:ln>
                        <a:solidFill>
                          <a:schemeClr val="tx1"/>
                        </a:solidFill>
                        <a:latin typeface="楷体" pitchFamily="49" charset="-122"/>
                        <a:ea typeface="楷体" pitchFamily="49"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r>
                        <a:rPr lang="zh-CN" altLang="en-US" sz="1800" b="0" dirty="0" smtClean="0">
                          <a:ln>
                            <a:solidFill>
                              <a:sysClr val="windowText" lastClr="000000"/>
                            </a:solidFill>
                          </a:ln>
                          <a:solidFill>
                            <a:schemeClr val="tx1"/>
                          </a:solidFill>
                          <a:latin typeface="楷体" pitchFamily="49" charset="-122"/>
                          <a:ea typeface="楷体" pitchFamily="49" charset="-122"/>
                        </a:rPr>
                        <a:t>隋唐贵族制衰废，宋朝君主独裁制兴起</a:t>
                      </a:r>
                      <a:endParaRPr lang="zh-CN" altLang="en-US" sz="1800" b="0" dirty="0">
                        <a:ln>
                          <a:solidFill>
                            <a:sysClr val="windowText" lastClr="000000"/>
                          </a:solidFill>
                        </a:ln>
                        <a:solidFill>
                          <a:schemeClr val="tx1"/>
                        </a:solidFill>
                        <a:latin typeface="楷体" pitchFamily="49" charset="-122"/>
                        <a:ea typeface="楷体" pitchFamily="49"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r>
              <a:tr h="346475">
                <a:tc>
                  <a:txBody>
                    <a:bodyPr/>
                    <a:lstStyle/>
                    <a:p>
                      <a:pPr algn="ctr"/>
                      <a:r>
                        <a:rPr lang="zh-CN" altLang="en-US" sz="1800" b="0" dirty="0" smtClean="0">
                          <a:ln>
                            <a:solidFill>
                              <a:sysClr val="windowText" lastClr="000000"/>
                            </a:solidFill>
                          </a:ln>
                          <a:solidFill>
                            <a:schemeClr val="tx1"/>
                          </a:solidFill>
                          <a:latin typeface="楷体" pitchFamily="49" charset="-122"/>
                          <a:ea typeface="楷体" pitchFamily="49" charset="-122"/>
                        </a:rPr>
                        <a:t>经济</a:t>
                      </a:r>
                      <a:endParaRPr lang="zh-CN" altLang="en-US" sz="1800" b="0" dirty="0">
                        <a:ln>
                          <a:solidFill>
                            <a:sysClr val="windowText" lastClr="000000"/>
                          </a:solidFill>
                        </a:ln>
                        <a:solidFill>
                          <a:schemeClr val="tx1"/>
                        </a:solidFill>
                        <a:latin typeface="楷体" pitchFamily="49" charset="-122"/>
                        <a:ea typeface="楷体" pitchFamily="49"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r>
                        <a:rPr lang="zh-CN" altLang="en-US" sz="1800" b="0" dirty="0" smtClean="0">
                          <a:ln>
                            <a:solidFill>
                              <a:sysClr val="windowText" lastClr="000000"/>
                            </a:solidFill>
                          </a:ln>
                          <a:solidFill>
                            <a:schemeClr val="tx1"/>
                          </a:solidFill>
                          <a:latin typeface="楷体" pitchFamily="49" charset="-122"/>
                          <a:ea typeface="楷体" pitchFamily="49" charset="-122"/>
                        </a:rPr>
                        <a:t>唐宋之际，为实物经济之终结，货币经济之开始</a:t>
                      </a:r>
                      <a:endParaRPr lang="zh-CN" altLang="en-US" sz="1800" b="0" dirty="0">
                        <a:ln>
                          <a:solidFill>
                            <a:sysClr val="windowText" lastClr="000000"/>
                          </a:solidFill>
                        </a:ln>
                        <a:solidFill>
                          <a:schemeClr val="tx1"/>
                        </a:solidFill>
                        <a:latin typeface="楷体" pitchFamily="49" charset="-122"/>
                        <a:ea typeface="楷体" pitchFamily="49"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r>
              <a:tr h="346475">
                <a:tc>
                  <a:txBody>
                    <a:bodyPr/>
                    <a:lstStyle/>
                    <a:p>
                      <a:pPr algn="ctr"/>
                      <a:r>
                        <a:rPr lang="zh-CN" altLang="en-US" sz="1800" b="0" dirty="0" smtClean="0">
                          <a:ln>
                            <a:solidFill>
                              <a:sysClr val="windowText" lastClr="000000"/>
                            </a:solidFill>
                          </a:ln>
                          <a:solidFill>
                            <a:schemeClr val="tx1"/>
                          </a:solidFill>
                          <a:latin typeface="楷体" pitchFamily="49" charset="-122"/>
                          <a:ea typeface="楷体" pitchFamily="49" charset="-122"/>
                        </a:rPr>
                        <a:t>文化</a:t>
                      </a:r>
                      <a:endParaRPr lang="zh-CN" altLang="en-US" sz="1800" b="0" dirty="0">
                        <a:ln>
                          <a:solidFill>
                            <a:sysClr val="windowText" lastClr="000000"/>
                          </a:solidFill>
                        </a:ln>
                        <a:solidFill>
                          <a:schemeClr val="tx1"/>
                        </a:solidFill>
                        <a:latin typeface="楷体" pitchFamily="49" charset="-122"/>
                        <a:ea typeface="楷体" pitchFamily="49"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r>
                        <a:rPr lang="zh-CN" altLang="en-US" sz="1800" b="0" dirty="0" smtClean="0">
                          <a:ln>
                            <a:solidFill>
                              <a:sysClr val="windowText" lastClr="000000"/>
                            </a:solidFill>
                          </a:ln>
                          <a:solidFill>
                            <a:schemeClr val="tx1"/>
                          </a:solidFill>
                          <a:latin typeface="楷体" pitchFamily="49" charset="-122"/>
                          <a:ea typeface="楷体" pitchFamily="49" charset="-122"/>
                        </a:rPr>
                        <a:t>由贵族文化转向平民文化</a:t>
                      </a:r>
                      <a:endParaRPr lang="zh-CN" altLang="en-US" sz="1800" b="0" dirty="0">
                        <a:ln>
                          <a:solidFill>
                            <a:sysClr val="windowText" lastClr="000000"/>
                          </a:solidFill>
                        </a:ln>
                        <a:solidFill>
                          <a:schemeClr val="tx1"/>
                        </a:solidFill>
                        <a:latin typeface="楷体" pitchFamily="49" charset="-122"/>
                        <a:ea typeface="楷体" pitchFamily="49" charset="-122"/>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r>
            </a:tbl>
          </a:graphicData>
        </a:graphic>
      </p:graphicFrame>
      <p:sp>
        <p:nvSpPr>
          <p:cNvPr id="8" name="Text Box 8"/>
          <p:cNvSpPr txBox="1">
            <a:spLocks noChangeArrowheads="1"/>
          </p:cNvSpPr>
          <p:nvPr/>
        </p:nvSpPr>
        <p:spPr bwMode="auto">
          <a:xfrm>
            <a:off x="409346" y="990378"/>
            <a:ext cx="8116915" cy="2243039"/>
          </a:xfrm>
          <a:prstGeom prst="rect">
            <a:avLst/>
          </a:prstGeom>
          <a:noFill/>
          <a:ln w="76200">
            <a:noFill/>
            <a:miter lim="800000"/>
            <a:headEnd/>
            <a:tailEnd/>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87746" tIns="43873" rIns="87746" bIns="43873">
            <a:spAutoFit/>
          </a:bodyPr>
          <a:lstStyle>
            <a:lvl1pPr eaLnBrk="0" hangingPunct="0">
              <a:defRPr kumimoji="1" sz="2800">
                <a:solidFill>
                  <a:schemeClr val="tx1"/>
                </a:solidFill>
                <a:latin typeface="Times New Roman" pitchFamily="18" charset="0"/>
                <a:ea typeface="宋体" pitchFamily="2" charset="-122"/>
              </a:defRPr>
            </a:lvl1pPr>
            <a:lvl2pPr marL="742950" indent="-285750" eaLnBrk="0" hangingPunct="0">
              <a:defRPr kumimoji="1" sz="2800">
                <a:solidFill>
                  <a:schemeClr val="tx1"/>
                </a:solidFill>
                <a:latin typeface="Times New Roman" pitchFamily="18" charset="0"/>
                <a:ea typeface="宋体" pitchFamily="2" charset="-122"/>
              </a:defRPr>
            </a:lvl2pPr>
            <a:lvl3pPr marL="1143000" indent="-228600" eaLnBrk="0" hangingPunct="0">
              <a:defRPr kumimoji="1" sz="2800">
                <a:solidFill>
                  <a:schemeClr val="tx1"/>
                </a:solidFill>
                <a:latin typeface="Times New Roman" pitchFamily="18" charset="0"/>
                <a:ea typeface="宋体" pitchFamily="2" charset="-122"/>
              </a:defRPr>
            </a:lvl3pPr>
            <a:lvl4pPr marL="1600200" indent="-228600" eaLnBrk="0" hangingPunct="0">
              <a:defRPr kumimoji="1" sz="2800">
                <a:solidFill>
                  <a:schemeClr val="tx1"/>
                </a:solidFill>
                <a:latin typeface="Times New Roman" pitchFamily="18" charset="0"/>
                <a:ea typeface="宋体" pitchFamily="2" charset="-122"/>
              </a:defRPr>
            </a:lvl4pPr>
            <a:lvl5pPr marL="2057400" indent="-228600" eaLnBrk="0" hangingPunct="0">
              <a:defRPr kumimoji="1" sz="28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a:solidFill>
                  <a:schemeClr val="tx1"/>
                </a:solidFill>
                <a:latin typeface="Times New Roman" pitchFamily="18" charset="0"/>
                <a:ea typeface="宋体" pitchFamily="2" charset="-122"/>
              </a:defRPr>
            </a:lvl9pPr>
          </a:lstStyle>
          <a:p>
            <a:pPr eaLnBrk="1" hangingPunct="1"/>
            <a:r>
              <a:rPr lang="en-US" altLang="zh-CN" dirty="0" smtClean="0">
                <a:latin typeface="+mn-ea"/>
                <a:ea typeface="+mn-ea"/>
              </a:rPr>
              <a:t> </a:t>
            </a:r>
            <a:endParaRPr kumimoji="0" lang="en-US" altLang="zh-CN" dirty="0" smtClean="0">
              <a:latin typeface="+mn-ea"/>
              <a:cs typeface="Times New Roman" pitchFamily="18" charset="0"/>
            </a:endParaRPr>
          </a:p>
          <a:p>
            <a:pPr eaLnBrk="1" hangingPunct="1"/>
            <a:r>
              <a:rPr kumimoji="0" lang="en-US" altLang="zh-CN" dirty="0" smtClean="0">
                <a:latin typeface="+mn-ea"/>
                <a:ea typeface="+mn-ea"/>
                <a:cs typeface="Times New Roman" pitchFamily="18" charset="0"/>
              </a:rPr>
              <a:t> </a:t>
            </a:r>
            <a:r>
              <a:rPr lang="en-US" altLang="zh-CN" dirty="0" smtClean="0">
                <a:latin typeface="楷体" pitchFamily="49" charset="-122"/>
                <a:ea typeface="楷体" pitchFamily="49" charset="-122"/>
              </a:rPr>
              <a:t>“</a:t>
            </a:r>
            <a:r>
              <a:rPr lang="zh-CN" altLang="en-US" dirty="0">
                <a:latin typeface="楷体" pitchFamily="49" charset="-122"/>
                <a:ea typeface="楷体" pitchFamily="49" charset="-122"/>
              </a:rPr>
              <a:t>唐宋变革论”是以对比六朝隋唐贵族政治和宋代君主独裁政治两种政治体制为核心而展开的，然后推广于经济、学术、文学、艺术、音乐等层面的变化。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8512" y="2390698"/>
            <a:ext cx="8358246" cy="2627760"/>
          </a:xfrm>
          <a:prstGeom prst="rect">
            <a:avLst/>
          </a:prstGeom>
          <a:ln w="76200">
            <a:noFill/>
          </a:ln>
          <a:scene3d>
            <a:camera prst="orthographicFront"/>
            <a:lightRig rig="threePt" dir="t"/>
          </a:scene3d>
          <a:sp3d>
            <a:bevelT/>
          </a:sp3d>
        </p:spPr>
        <p:txBody>
          <a:bodyPr wrap="square" lIns="87746" tIns="43873" rIns="87746" bIns="43873">
            <a:spAutoFit/>
          </a:bodyPr>
          <a:lstStyle/>
          <a:p>
            <a:pPr indent="255925" algn="just" eaLnBrk="0" hangingPunct="0"/>
            <a:r>
              <a:rPr lang="zh-CN" altLang="en-US" sz="2700" dirty="0" smtClean="0">
                <a:latin typeface="方正粗雅宋_GBK" panose="02000000000000000000" pitchFamily="2" charset="-122"/>
                <a:ea typeface="方正粗雅宋_GBK" panose="02000000000000000000" pitchFamily="2" charset="-122"/>
              </a:rPr>
              <a:t> </a:t>
            </a:r>
            <a:r>
              <a:rPr lang="zh-CN" altLang="en-US" sz="2300" dirty="0" smtClean="0">
                <a:latin typeface="楷体" pitchFamily="49" charset="-122"/>
                <a:ea typeface="楷体" pitchFamily="49" charset="-122"/>
              </a:rPr>
              <a:t>最能反映宋朝官僚政治特点的是君主独裁体制的形成。正如日本学者宫崎市定所说，宋朝的君主独裁政治，是建立在发达的官僚政治体制之上的，把终极裁决权交给皇帝。与此相对应，朝廷御前会议的礼仪也发生变化，汉唐宰相可以坐着与皇帝议论国家大事，谓之“坐而论道”，到了宋朝，大臣已无“坐而论道”的资格，在皇帝面前必须直立奏对。</a:t>
            </a:r>
            <a:endParaRPr lang="en-US" altLang="zh-CN" sz="2300" dirty="0" smtClean="0">
              <a:latin typeface="楷体" pitchFamily="49" charset="-122"/>
              <a:ea typeface="楷体" pitchFamily="49" charset="-122"/>
            </a:endParaRPr>
          </a:p>
          <a:p>
            <a:pPr indent="255925" algn="just" eaLnBrk="0" hangingPunct="0"/>
            <a:r>
              <a:rPr lang="en-US" altLang="zh-CN" sz="2300" dirty="0" smtClean="0">
                <a:latin typeface="楷体" pitchFamily="49" charset="-122"/>
                <a:ea typeface="楷体" pitchFamily="49" charset="-122"/>
              </a:rPr>
              <a:t>                              </a:t>
            </a:r>
            <a:r>
              <a:rPr lang="en-US" altLang="zh-CN" sz="2300" dirty="0" smtClean="0">
                <a:latin typeface="+mn-ea"/>
              </a:rPr>
              <a:t>——</a:t>
            </a:r>
            <a:r>
              <a:rPr lang="zh-CN" altLang="en-US" sz="2300" dirty="0" smtClean="0">
                <a:latin typeface="+mn-ea"/>
              </a:rPr>
              <a:t>樊树志</a:t>
            </a:r>
            <a:r>
              <a:rPr lang="en-US" altLang="zh-CN" sz="2300" dirty="0" smtClean="0">
                <a:latin typeface="+mn-ea"/>
              </a:rPr>
              <a:t>《</a:t>
            </a:r>
            <a:r>
              <a:rPr lang="zh-CN" altLang="en-US" sz="2300" dirty="0" smtClean="0">
                <a:latin typeface="+mn-ea"/>
              </a:rPr>
              <a:t>国史十六讲</a:t>
            </a:r>
            <a:r>
              <a:rPr lang="en-US" altLang="zh-CN" sz="2300" dirty="0" smtClean="0">
                <a:latin typeface="+mn-ea"/>
              </a:rPr>
              <a:t>》</a:t>
            </a:r>
            <a:endParaRPr lang="zh-CN" altLang="en-US" sz="2300" dirty="0">
              <a:latin typeface="+mn-ea"/>
            </a:endParaRPr>
          </a:p>
        </p:txBody>
      </p:sp>
      <p:pic>
        <p:nvPicPr>
          <p:cNvPr id="91138" name="Picture 2"/>
          <p:cNvPicPr>
            <a:picLocks noChangeAspect="1" noChangeArrowheads="1"/>
          </p:cNvPicPr>
          <p:nvPr/>
        </p:nvPicPr>
        <p:blipFill>
          <a:blip r:embed="rId2" cstate="print"/>
          <a:srcRect/>
          <a:stretch>
            <a:fillRect/>
          </a:stretch>
        </p:blipFill>
        <p:spPr bwMode="auto">
          <a:xfrm>
            <a:off x="214282" y="535767"/>
            <a:ext cx="8643998" cy="1800249"/>
          </a:xfrm>
          <a:prstGeom prst="rect">
            <a:avLst/>
          </a:prstGeom>
          <a:noFill/>
          <a:ln w="9525">
            <a:noFill/>
            <a:miter lim="800000"/>
            <a:headEnd/>
            <a:tailEnd/>
          </a:ln>
          <a:effectLst/>
        </p:spPr>
      </p:pic>
      <p:sp>
        <p:nvSpPr>
          <p:cNvPr id="4" name="TextBox 3"/>
          <p:cNvSpPr txBox="1"/>
          <p:nvPr/>
        </p:nvSpPr>
        <p:spPr>
          <a:xfrm>
            <a:off x="214283" y="107139"/>
            <a:ext cx="4572032" cy="380991"/>
          </a:xfrm>
          <a:prstGeom prst="rect">
            <a:avLst/>
          </a:prstGeom>
          <a:noFill/>
        </p:spPr>
        <p:txBody>
          <a:bodyPr wrap="square" lIns="87746" tIns="43873" rIns="87746" bIns="43873" rtlCol="0">
            <a:spAutoFit/>
          </a:bodyPr>
          <a:lstStyle/>
          <a:p>
            <a:r>
              <a:rPr lang="zh-CN" altLang="en-US" sz="1900" dirty="0" smtClean="0">
                <a:latin typeface="+mn-ea"/>
              </a:rPr>
              <a:t>必修</a:t>
            </a:r>
            <a:r>
              <a:rPr lang="en-US" altLang="zh-CN" sz="1900" dirty="0" smtClean="0">
                <a:latin typeface="+mn-ea"/>
              </a:rPr>
              <a:t>1</a:t>
            </a:r>
            <a:r>
              <a:rPr lang="zh-CN" altLang="en-US" sz="1900" dirty="0" smtClean="0">
                <a:latin typeface="+mn-ea"/>
              </a:rPr>
              <a:t>第</a:t>
            </a:r>
            <a:r>
              <a:rPr lang="en-US" altLang="zh-CN" sz="1900" dirty="0" smtClean="0">
                <a:latin typeface="+mn-ea"/>
              </a:rPr>
              <a:t>4</a:t>
            </a:r>
            <a:r>
              <a:rPr lang="zh-CN" altLang="en-US" sz="1900" dirty="0" smtClean="0">
                <a:latin typeface="+mn-ea"/>
              </a:rPr>
              <a:t>课</a:t>
            </a:r>
            <a:r>
              <a:rPr lang="en-US" altLang="zh-CN" sz="1900" dirty="0" smtClean="0">
                <a:latin typeface="+mn-ea"/>
              </a:rPr>
              <a:t>《</a:t>
            </a:r>
            <a:r>
              <a:rPr lang="zh-CN" altLang="en-US" sz="1900" dirty="0" smtClean="0">
                <a:latin typeface="+mn-ea"/>
              </a:rPr>
              <a:t>专制皇权不断加强</a:t>
            </a:r>
            <a:r>
              <a:rPr lang="en-US" altLang="zh-CN" sz="1900" dirty="0" smtClean="0">
                <a:latin typeface="+mn-ea"/>
              </a:rPr>
              <a:t>》16</a:t>
            </a:r>
            <a:r>
              <a:rPr lang="zh-CN" altLang="en-US" sz="1900" dirty="0" smtClean="0">
                <a:latin typeface="+mn-ea"/>
              </a:rPr>
              <a:t>页</a:t>
            </a:r>
            <a:endParaRPr lang="zh-CN" altLang="en-US" sz="1900" dirty="0">
              <a:latin typeface="+mn-ea"/>
            </a:endParaRPr>
          </a:p>
        </p:txBody>
      </p:sp>
    </p:spTree>
    <p:extLst>
      <p:ext uri="{BB962C8B-B14F-4D97-AF65-F5344CB8AC3E}">
        <p14:creationId xmlns="" xmlns:p14="http://schemas.microsoft.com/office/powerpoint/2010/main" val="32110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81973" y="144380"/>
            <a:ext cx="8382000" cy="1085850"/>
          </a:xfrm>
          <a:prstGeom prst="rect">
            <a:avLst/>
          </a:prstGeom>
          <a:noFill/>
          <a:ln w="9525">
            <a:noFill/>
            <a:miter lim="800000"/>
            <a:headEnd/>
            <a:tailEnd/>
          </a:ln>
          <a:effectLst/>
        </p:spPr>
        <p:txBody>
          <a:bodyPr anchor="ctr"/>
          <a:lstStyle/>
          <a:p>
            <a:pPr algn="ctr"/>
            <a:r>
              <a:rPr lang="en-US" altLang="zh-CN" sz="3200" b="1" dirty="0" smtClean="0">
                <a:latin typeface="宋体" pitchFamily="2" charset="-122"/>
              </a:rPr>
              <a:t> </a:t>
            </a:r>
            <a:r>
              <a:rPr lang="zh-CN" altLang="en-US" sz="3200" b="1" dirty="0" smtClean="0">
                <a:latin typeface="+mn-ea"/>
              </a:rPr>
              <a:t>辽</a:t>
            </a:r>
            <a:r>
              <a:rPr lang="zh-CN" altLang="en-US" sz="3600" b="1" dirty="0" smtClean="0">
                <a:latin typeface="+mn-ea"/>
              </a:rPr>
              <a:t>宋</a:t>
            </a:r>
            <a:r>
              <a:rPr lang="zh-CN" altLang="en-US" sz="3200" b="1" dirty="0" smtClean="0">
                <a:latin typeface="+mn-ea"/>
              </a:rPr>
              <a:t>夏金</a:t>
            </a:r>
            <a:r>
              <a:rPr lang="zh-CN" altLang="en-US" sz="3600" b="1" dirty="0" smtClean="0">
                <a:latin typeface="+mn-ea"/>
              </a:rPr>
              <a:t> </a:t>
            </a:r>
            <a:r>
              <a:rPr lang="en-US" altLang="zh-CN" sz="3200" b="1" dirty="0" smtClean="0">
                <a:latin typeface="+mn-ea"/>
              </a:rPr>
              <a:t> </a:t>
            </a:r>
            <a:endParaRPr lang="zh-CN" altLang="en-US" sz="3200" b="1" dirty="0">
              <a:latin typeface="+mn-ea"/>
            </a:endParaRPr>
          </a:p>
        </p:txBody>
      </p:sp>
      <p:pic>
        <p:nvPicPr>
          <p:cNvPr id="4" name="Picture 3"/>
          <p:cNvPicPr>
            <a:picLocks noChangeAspect="1" noChangeArrowheads="1"/>
          </p:cNvPicPr>
          <p:nvPr/>
        </p:nvPicPr>
        <p:blipFill>
          <a:blip r:embed="rId3" cstate="print"/>
          <a:srcRect/>
          <a:stretch>
            <a:fillRect/>
          </a:stretch>
        </p:blipFill>
        <p:spPr bwMode="auto">
          <a:xfrm>
            <a:off x="173254" y="1100427"/>
            <a:ext cx="4483454" cy="2732524"/>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a:xfrm>
            <a:off x="4643438" y="1071552"/>
            <a:ext cx="3943610" cy="2749846"/>
          </a:xfrm>
          <a:prstGeom prst="rect">
            <a:avLst/>
          </a:prstGeom>
          <a:noFill/>
          <a:ln/>
        </p:spPr>
      </p:pic>
      <p:sp>
        <p:nvSpPr>
          <p:cNvPr id="6" name="Rectangle 2"/>
          <p:cNvSpPr txBox="1">
            <a:spLocks noChangeArrowheads="1"/>
          </p:cNvSpPr>
          <p:nvPr/>
        </p:nvSpPr>
        <p:spPr>
          <a:xfrm>
            <a:off x="173255" y="3936996"/>
            <a:ext cx="9144000" cy="857250"/>
          </a:xfrm>
          <a:prstGeom prst="rect">
            <a:avLst/>
          </a:prstGeom>
        </p:spPr>
        <p:txBody>
          <a:bodyPr vert="horz" lIns="87746" tIns="43873" rIns="87746" bIns="43873" rtlCol="0">
            <a:normAutofit/>
          </a:bodyPr>
          <a:lstStyle/>
          <a:p>
            <a:pPr marL="171226" marR="0" lvl="0" indent="-171226" algn="l" defTabSz="685514" rtl="0" eaLnBrk="1" fontAlgn="auto" latinLnBrk="0" hangingPunct="1">
              <a:lnSpc>
                <a:spcPct val="90000"/>
              </a:lnSpc>
              <a:spcBef>
                <a:spcPts val="748"/>
              </a:spcBef>
              <a:spcAft>
                <a:spcPts val="0"/>
              </a:spcAft>
              <a:buClrTx/>
              <a:buSzTx/>
              <a:buFont typeface="Arial" panose="020B0604020202020204" pitchFamily="34" charset="0"/>
              <a:buChar char="•"/>
              <a:tabLst/>
              <a:defRPr/>
            </a:pPr>
            <a:r>
              <a:rPr kumimoji="0" lang="zh-CN" altLang="en-US" sz="2100" b="1" i="0" u="none" strike="noStrike" kern="1200" cap="none" spc="0" normalizeH="0" baseline="0" noProof="0" dirty="0" smtClean="0">
                <a:ln>
                  <a:noFill/>
                </a:ln>
                <a:solidFill>
                  <a:schemeClr val="tx1"/>
                </a:solidFill>
                <a:effectLst/>
                <a:uLnTx/>
                <a:uFillTx/>
                <a:latin typeface="楷体" pitchFamily="49" charset="-122"/>
                <a:ea typeface="楷体" pitchFamily="49" charset="-122"/>
              </a:rPr>
              <a:t>北宋：  </a:t>
            </a:r>
            <a:r>
              <a:rPr kumimoji="0" lang="en-US" altLang="zh-CN" sz="2100" b="1" i="0" u="none" strike="noStrike" kern="1200" cap="none" spc="0" normalizeH="0" baseline="0" noProof="0" dirty="0" smtClean="0">
                <a:ln>
                  <a:noFill/>
                </a:ln>
                <a:solidFill>
                  <a:schemeClr val="tx1"/>
                </a:solidFill>
                <a:effectLst/>
                <a:uLnTx/>
                <a:uFillTx/>
                <a:latin typeface="楷体" pitchFamily="49" charset="-122"/>
                <a:ea typeface="楷体" pitchFamily="49" charset="-122"/>
              </a:rPr>
              <a:t>960----1127</a:t>
            </a:r>
            <a:r>
              <a:rPr kumimoji="0" lang="zh-CN" altLang="en-US" sz="2100" b="1" i="0" u="none" strike="noStrike" kern="1200" cap="none" spc="0" normalizeH="0" baseline="0" noProof="0" dirty="0" smtClean="0">
                <a:ln>
                  <a:noFill/>
                </a:ln>
                <a:solidFill>
                  <a:schemeClr val="tx1"/>
                </a:solidFill>
                <a:effectLst/>
                <a:uLnTx/>
                <a:uFillTx/>
                <a:latin typeface="楷体" pitchFamily="49" charset="-122"/>
                <a:ea typeface="楷体" pitchFamily="49" charset="-122"/>
              </a:rPr>
              <a:t>年；都城：东京汴梁（开封）</a:t>
            </a:r>
          </a:p>
          <a:p>
            <a:pPr marL="171226" marR="0" lvl="0" indent="-171226" algn="l" defTabSz="685514" rtl="0" eaLnBrk="1" fontAlgn="auto" latinLnBrk="0" hangingPunct="1">
              <a:lnSpc>
                <a:spcPct val="90000"/>
              </a:lnSpc>
              <a:spcBef>
                <a:spcPts val="748"/>
              </a:spcBef>
              <a:spcAft>
                <a:spcPts val="0"/>
              </a:spcAft>
              <a:buClrTx/>
              <a:buSzTx/>
              <a:buFont typeface="Arial" panose="020B0604020202020204" pitchFamily="34" charset="0"/>
              <a:buChar char="•"/>
              <a:tabLst/>
              <a:defRPr/>
            </a:pPr>
            <a:r>
              <a:rPr kumimoji="0" lang="zh-CN" altLang="en-US" sz="2100" b="1" i="0" u="none" strike="noStrike" kern="1200" cap="none" spc="0" normalizeH="0" baseline="0" noProof="0" dirty="0" smtClean="0">
                <a:ln>
                  <a:noFill/>
                </a:ln>
                <a:solidFill>
                  <a:schemeClr val="tx1"/>
                </a:solidFill>
                <a:effectLst/>
                <a:uLnTx/>
                <a:uFillTx/>
                <a:latin typeface="楷体" pitchFamily="49" charset="-122"/>
                <a:ea typeface="楷体" pitchFamily="49" charset="-122"/>
              </a:rPr>
              <a:t>南宋：</a:t>
            </a:r>
            <a:r>
              <a:rPr kumimoji="0" lang="en-US" altLang="zh-CN" sz="2100" b="1" i="0" u="none" strike="noStrike" kern="1200" cap="none" spc="0" normalizeH="0" baseline="0" noProof="0" dirty="0" smtClean="0">
                <a:ln>
                  <a:noFill/>
                </a:ln>
                <a:solidFill>
                  <a:schemeClr val="tx1"/>
                </a:solidFill>
                <a:effectLst/>
                <a:uLnTx/>
                <a:uFillTx/>
                <a:latin typeface="楷体" pitchFamily="49" charset="-122"/>
                <a:ea typeface="楷体" pitchFamily="49" charset="-122"/>
              </a:rPr>
              <a:t>1127----1279</a:t>
            </a:r>
            <a:r>
              <a:rPr kumimoji="0" lang="zh-CN" altLang="en-US" sz="2100" b="1" i="0" u="none" strike="noStrike" kern="1200" cap="none" spc="0" normalizeH="0" baseline="0" noProof="0" dirty="0" smtClean="0">
                <a:ln>
                  <a:noFill/>
                </a:ln>
                <a:solidFill>
                  <a:schemeClr val="tx1"/>
                </a:solidFill>
                <a:effectLst/>
                <a:uLnTx/>
                <a:uFillTx/>
                <a:latin typeface="楷体" pitchFamily="49" charset="-122"/>
                <a:ea typeface="楷体" pitchFamily="49" charset="-122"/>
              </a:rPr>
              <a:t>年；都城：临安（杭州）</a:t>
            </a:r>
            <a:endParaRPr kumimoji="0" lang="zh-CN" altLang="en-US" sz="2100" b="1" i="0" u="none" strike="noStrike" kern="1200" cap="none" spc="0" normalizeH="0" baseline="0" noProof="0" dirty="0">
              <a:ln>
                <a:noFill/>
              </a:ln>
              <a:solidFill>
                <a:schemeClr val="tx1"/>
              </a:solidFill>
              <a:effectLst/>
              <a:uLnTx/>
              <a:uFillTx/>
              <a:latin typeface="楷体" pitchFamily="49" charset="-122"/>
              <a:ea typeface="楷体" pitchFamily="49"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200"/>
          <p:cNvCxnSpPr/>
          <p:nvPr/>
        </p:nvCxnSpPr>
        <p:spPr>
          <a:xfrm>
            <a:off x="4211497" y="878964"/>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bwMode="blackWhite">
          <a:xfrm>
            <a:off x="2551287" y="3603384"/>
            <a:ext cx="904157" cy="90419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5809" tIns="32905" rIns="65809" bIns="32905" rtlCol="0" anchor="ctr"/>
          <a:lstStyle/>
          <a:p>
            <a:pPr algn="ctr"/>
            <a:endParaRPr lang="zh-CN" altLang="en-US" sz="6900" dirty="0"/>
          </a:p>
        </p:txBody>
      </p:sp>
      <p:sp>
        <p:nvSpPr>
          <p:cNvPr id="10" name="椭圆 9"/>
          <p:cNvSpPr/>
          <p:nvPr/>
        </p:nvSpPr>
        <p:spPr bwMode="blackWhite">
          <a:xfrm>
            <a:off x="3414626" y="2465609"/>
            <a:ext cx="904157" cy="90419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5809" tIns="32905" rIns="65809" bIns="32905" rtlCol="0" anchor="ctr"/>
          <a:lstStyle/>
          <a:p>
            <a:pPr algn="ctr"/>
            <a:endParaRPr lang="zh-CN" altLang="en-US" sz="6900" dirty="0"/>
          </a:p>
        </p:txBody>
      </p:sp>
      <p:sp>
        <p:nvSpPr>
          <p:cNvPr id="11" name="椭圆 10"/>
          <p:cNvSpPr/>
          <p:nvPr/>
        </p:nvSpPr>
        <p:spPr bwMode="blackWhite">
          <a:xfrm>
            <a:off x="2298949" y="1399265"/>
            <a:ext cx="904157" cy="90419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5809" tIns="32905" rIns="65809" bIns="32905" rtlCol="0" anchor="ctr"/>
          <a:lstStyle/>
          <a:p>
            <a:pPr algn="ctr"/>
            <a:endParaRPr lang="zh-CN" altLang="en-US" sz="6900" dirty="0"/>
          </a:p>
        </p:txBody>
      </p:sp>
      <p:sp>
        <p:nvSpPr>
          <p:cNvPr id="12" name="椭圆 11"/>
          <p:cNvSpPr/>
          <p:nvPr/>
        </p:nvSpPr>
        <p:spPr bwMode="blackWhite">
          <a:xfrm>
            <a:off x="1133971" y="2110172"/>
            <a:ext cx="1635087" cy="1635147"/>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5809" tIns="32905" rIns="65809" bIns="32905" rtlCol="0" anchor="ctr"/>
          <a:lstStyle/>
          <a:p>
            <a:pPr algn="ctr"/>
            <a:endParaRPr lang="zh-CN" altLang="en-US" sz="6900" dirty="0"/>
          </a:p>
        </p:txBody>
      </p:sp>
      <p:cxnSp>
        <p:nvCxnSpPr>
          <p:cNvPr id="13" name="直接箭头连接符 12"/>
          <p:cNvCxnSpPr/>
          <p:nvPr/>
        </p:nvCxnSpPr>
        <p:spPr>
          <a:xfrm>
            <a:off x="3062548" y="2192769"/>
            <a:ext cx="446454" cy="341656"/>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062755" y="1875109"/>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2" name="组合 14"/>
          <p:cNvGrpSpPr/>
          <p:nvPr/>
        </p:nvGrpSpPr>
        <p:grpSpPr>
          <a:xfrm>
            <a:off x="1877651" y="1846542"/>
            <a:ext cx="420484" cy="252529"/>
            <a:chOff x="2132468" y="2251530"/>
            <a:chExt cx="584200" cy="350838"/>
          </a:xfrm>
        </p:grpSpPr>
        <p:cxnSp>
          <p:nvCxnSpPr>
            <p:cNvPr id="16" name="直接连接符 15"/>
            <p:cNvCxnSpPr/>
            <p:nvPr/>
          </p:nvCxnSpPr>
          <p:spPr bwMode="auto">
            <a:xfrm flipV="1">
              <a:off x="2132468" y="2251530"/>
              <a:ext cx="265112" cy="350838"/>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2389643" y="2251530"/>
              <a:ext cx="327025" cy="0"/>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cxnSp>
        <p:nvCxnSpPr>
          <p:cNvPr id="18" name="直接箭头连接符 17"/>
          <p:cNvCxnSpPr/>
          <p:nvPr/>
        </p:nvCxnSpPr>
        <p:spPr>
          <a:xfrm flipH="1">
            <a:off x="3271384" y="3277643"/>
            <a:ext cx="234498" cy="325902"/>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3" name="组合 18"/>
          <p:cNvGrpSpPr/>
          <p:nvPr/>
        </p:nvGrpSpPr>
        <p:grpSpPr>
          <a:xfrm>
            <a:off x="2403395" y="1511463"/>
            <a:ext cx="690142" cy="690168"/>
            <a:chOff x="2862912" y="1786005"/>
            <a:chExt cx="958850" cy="958850"/>
          </a:xfrm>
        </p:grpSpPr>
        <p:sp>
          <p:nvSpPr>
            <p:cNvPr id="20" name="椭圆 19"/>
            <p:cNvSpPr/>
            <p:nvPr/>
          </p:nvSpPr>
          <p:spPr bwMode="auto">
            <a:xfrm>
              <a:off x="2862912" y="1786005"/>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dirty="0">
                <a:solidFill>
                  <a:srgbClr val="92D050"/>
                </a:solidFill>
                <a:latin typeface="微软雅黑" panose="020B0503020204020204" pitchFamily="34" charset="-122"/>
                <a:ea typeface="微软雅黑" panose="020B0503020204020204" pitchFamily="34" charset="-122"/>
              </a:endParaRPr>
            </a:p>
          </p:txBody>
        </p:sp>
        <p:sp>
          <p:nvSpPr>
            <p:cNvPr id="21" name="文本框 11"/>
            <p:cNvSpPr txBox="1"/>
            <p:nvPr/>
          </p:nvSpPr>
          <p:spPr>
            <a:xfrm>
              <a:off x="2950677" y="2022304"/>
              <a:ext cx="256656" cy="406214"/>
            </a:xfrm>
            <a:prstGeom prst="rect">
              <a:avLst/>
            </a:prstGeom>
            <a:noFill/>
          </p:spPr>
          <p:txBody>
            <a:bodyPr wrap="none" rtlCol="0">
              <a:spAutoFit/>
            </a:bodyPr>
            <a:lstStyle/>
            <a:p>
              <a:endParaRPr lang="zh-CN" altLang="en-US" b="1" dirty="0">
                <a:solidFill>
                  <a:srgbClr val="92D050"/>
                </a:solidFill>
                <a:latin typeface="微软雅黑" panose="020B0503020204020204" pitchFamily="34" charset="-122"/>
                <a:ea typeface="微软雅黑" panose="020B0503020204020204" pitchFamily="34" charset="-122"/>
              </a:endParaRPr>
            </a:p>
          </p:txBody>
        </p:sp>
      </p:grpSp>
      <p:grpSp>
        <p:nvGrpSpPr>
          <p:cNvPr id="4" name="组合 21"/>
          <p:cNvGrpSpPr/>
          <p:nvPr/>
        </p:nvGrpSpPr>
        <p:grpSpPr>
          <a:xfrm>
            <a:off x="3479603" y="2572620"/>
            <a:ext cx="690142" cy="690168"/>
            <a:chOff x="4358143" y="3260272"/>
            <a:chExt cx="958850" cy="958850"/>
          </a:xfrm>
        </p:grpSpPr>
        <p:sp>
          <p:nvSpPr>
            <p:cNvPr id="23" name="椭圆 22"/>
            <p:cNvSpPr/>
            <p:nvPr/>
          </p:nvSpPr>
          <p:spPr bwMode="auto">
            <a:xfrm>
              <a:off x="4358143" y="3260272"/>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dirty="0">
                <a:solidFill>
                  <a:srgbClr val="92D050"/>
                </a:solidFill>
                <a:latin typeface="微软雅黑" panose="020B0503020204020204" pitchFamily="34" charset="-122"/>
                <a:ea typeface="微软雅黑" panose="020B0503020204020204" pitchFamily="34" charset="-122"/>
              </a:endParaRPr>
            </a:p>
          </p:txBody>
        </p:sp>
        <p:sp>
          <p:nvSpPr>
            <p:cNvPr id="24" name="文本框 15"/>
            <p:cNvSpPr txBox="1"/>
            <p:nvPr/>
          </p:nvSpPr>
          <p:spPr>
            <a:xfrm>
              <a:off x="4492608" y="3537590"/>
              <a:ext cx="716436" cy="404213"/>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rPr>
                <a:t>措施</a:t>
              </a:r>
              <a:endParaRPr lang="zh-CN" altLang="en-US" b="1" dirty="0">
                <a:latin typeface="微软雅黑" panose="020B0503020204020204" pitchFamily="34" charset="-122"/>
                <a:ea typeface="微软雅黑" panose="020B0503020204020204" pitchFamily="34" charset="-122"/>
              </a:endParaRPr>
            </a:p>
          </p:txBody>
        </p:sp>
      </p:grpSp>
      <p:grpSp>
        <p:nvGrpSpPr>
          <p:cNvPr id="5" name="组合 24"/>
          <p:cNvGrpSpPr/>
          <p:nvPr/>
        </p:nvGrpSpPr>
        <p:grpSpPr>
          <a:xfrm>
            <a:off x="2663447" y="3698143"/>
            <a:ext cx="688999" cy="690168"/>
            <a:chOff x="3224213" y="4823962"/>
            <a:chExt cx="957262" cy="958850"/>
          </a:xfrm>
        </p:grpSpPr>
        <p:sp>
          <p:nvSpPr>
            <p:cNvPr id="26" name="椭圆 25"/>
            <p:cNvSpPr/>
            <p:nvPr/>
          </p:nvSpPr>
          <p:spPr bwMode="auto">
            <a:xfrm>
              <a:off x="3224213" y="4823962"/>
              <a:ext cx="957262"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dirty="0">
                <a:solidFill>
                  <a:srgbClr val="92D05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341066" y="5084876"/>
              <a:ext cx="716436" cy="404213"/>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rPr>
                <a:t>影响</a:t>
              </a:r>
              <a:endParaRPr lang="zh-CN" altLang="en-US" b="1" dirty="0">
                <a:latin typeface="微软雅黑" panose="020B0503020204020204" pitchFamily="34" charset="-122"/>
                <a:ea typeface="微软雅黑" panose="020B0503020204020204" pitchFamily="34" charset="-122"/>
              </a:endParaRPr>
            </a:p>
          </p:txBody>
        </p:sp>
      </p:grpSp>
      <p:grpSp>
        <p:nvGrpSpPr>
          <p:cNvPr id="6" name="组合 27"/>
          <p:cNvGrpSpPr/>
          <p:nvPr/>
        </p:nvGrpSpPr>
        <p:grpSpPr>
          <a:xfrm>
            <a:off x="3207661" y="1464738"/>
            <a:ext cx="4071895" cy="767127"/>
            <a:chOff x="3980318" y="1721089"/>
            <a:chExt cx="6397399" cy="1065769"/>
          </a:xfrm>
        </p:grpSpPr>
        <p:cxnSp>
          <p:nvCxnSpPr>
            <p:cNvPr id="29" name="直接连接符 28"/>
            <p:cNvCxnSpPr/>
            <p:nvPr/>
          </p:nvCxnSpPr>
          <p:spPr>
            <a:xfrm>
              <a:off x="3980318" y="2251530"/>
              <a:ext cx="1228725" cy="0"/>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0" name="左中括号 29"/>
            <p:cNvSpPr/>
            <p:nvPr/>
          </p:nvSpPr>
          <p:spPr>
            <a:xfrm>
              <a:off x="5264605" y="1744778"/>
              <a:ext cx="123825" cy="1042080"/>
            </a:xfrm>
            <a:prstGeom prst="leftBracket">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800" dirty="0">
                <a:latin typeface="微软雅黑" panose="020B0503020204020204" pitchFamily="34" charset="-122"/>
                <a:ea typeface="微软雅黑" panose="020B0503020204020204" pitchFamily="34" charset="-122"/>
              </a:endParaRPr>
            </a:p>
          </p:txBody>
        </p:sp>
        <p:sp>
          <p:nvSpPr>
            <p:cNvPr id="31" name="Rectangle 5"/>
            <p:cNvSpPr/>
            <p:nvPr/>
          </p:nvSpPr>
          <p:spPr bwMode="auto">
            <a:xfrm>
              <a:off x="5580519" y="1721089"/>
              <a:ext cx="4797198"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800" dirty="0" smtClea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 </a:t>
              </a:r>
              <a:r>
                <a:rPr lang="zh-CN" altLang="en-US" sz="1500" b="1" dirty="0" smtClean="0">
                  <a:latin typeface="微软雅黑" panose="020B0503020204020204" pitchFamily="34" charset="-122"/>
                  <a:ea typeface="微软雅黑" panose="020B0503020204020204" pitchFamily="34" charset="-122"/>
                  <a:sym typeface="Gill Sans" charset="0"/>
                </a:rPr>
                <a:t>吸取唐中期、五代十国藩镇割据的教训</a:t>
              </a:r>
              <a:endParaRPr lang="en-US" altLang="zh-CN" sz="1500" b="1" dirty="0">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5" name="组合 31"/>
          <p:cNvGrpSpPr/>
          <p:nvPr/>
        </p:nvGrpSpPr>
        <p:grpSpPr>
          <a:xfrm>
            <a:off x="4268011" y="2601196"/>
            <a:ext cx="3753176" cy="728032"/>
            <a:chOff x="5453518" y="3299971"/>
            <a:chExt cx="5896655" cy="1011454"/>
          </a:xfrm>
        </p:grpSpPr>
        <p:cxnSp>
          <p:nvCxnSpPr>
            <p:cNvPr id="33" name="直接连接符 32"/>
            <p:cNvCxnSpPr/>
            <p:nvPr/>
          </p:nvCxnSpPr>
          <p:spPr>
            <a:xfrm flipH="1">
              <a:off x="5453518" y="3806372"/>
              <a:ext cx="893762" cy="0"/>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4" name="左中括号 33"/>
            <p:cNvSpPr/>
            <p:nvPr/>
          </p:nvSpPr>
          <p:spPr>
            <a:xfrm>
              <a:off x="6411915" y="3309485"/>
              <a:ext cx="123825" cy="989920"/>
            </a:xfrm>
            <a:prstGeom prst="leftBracket">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800" dirty="0">
                <a:latin typeface="微软雅黑" panose="020B0503020204020204" pitchFamily="34" charset="-122"/>
                <a:ea typeface="微软雅黑" panose="020B0503020204020204" pitchFamily="34" charset="-122"/>
              </a:endParaRPr>
            </a:p>
          </p:txBody>
        </p:sp>
        <p:sp>
          <p:nvSpPr>
            <p:cNvPr id="35" name="Rectangle 5"/>
            <p:cNvSpPr/>
            <p:nvPr/>
          </p:nvSpPr>
          <p:spPr bwMode="auto">
            <a:xfrm>
              <a:off x="6654802" y="3299971"/>
              <a:ext cx="4695371"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800" dirty="0" smtClea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 </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9" name="组合 35"/>
          <p:cNvGrpSpPr/>
          <p:nvPr/>
        </p:nvGrpSpPr>
        <p:grpSpPr>
          <a:xfrm>
            <a:off x="3462136" y="3727809"/>
            <a:ext cx="3893050" cy="742774"/>
            <a:chOff x="4333875" y="4865176"/>
            <a:chExt cx="6116412" cy="1031936"/>
          </a:xfrm>
        </p:grpSpPr>
        <p:cxnSp>
          <p:nvCxnSpPr>
            <p:cNvPr id="37" name="直接连接符 36"/>
            <p:cNvCxnSpPr/>
            <p:nvPr/>
          </p:nvCxnSpPr>
          <p:spPr>
            <a:xfrm flipH="1">
              <a:off x="4333875" y="5361443"/>
              <a:ext cx="893763" cy="0"/>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8" name="左中括号 37"/>
            <p:cNvSpPr/>
            <p:nvPr/>
          </p:nvSpPr>
          <p:spPr>
            <a:xfrm>
              <a:off x="5327650" y="4865176"/>
              <a:ext cx="123825" cy="992534"/>
            </a:xfrm>
            <a:prstGeom prst="leftBracket">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800" dirty="0">
                <a:latin typeface="微软雅黑" panose="020B0503020204020204" pitchFamily="34" charset="-122"/>
                <a:ea typeface="微软雅黑" panose="020B0503020204020204" pitchFamily="34" charset="-122"/>
              </a:endParaRPr>
            </a:p>
          </p:txBody>
        </p:sp>
        <p:sp>
          <p:nvSpPr>
            <p:cNvPr id="39" name="Rectangle 5"/>
            <p:cNvSpPr/>
            <p:nvPr/>
          </p:nvSpPr>
          <p:spPr bwMode="auto">
            <a:xfrm>
              <a:off x="5653089" y="4885658"/>
              <a:ext cx="4797198"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1500" b="1" dirty="0" smtClean="0">
                  <a:latin typeface="微软雅黑" panose="020B0503020204020204" pitchFamily="34" charset="-122"/>
                  <a:ea typeface="微软雅黑" panose="020B0503020204020204" pitchFamily="34" charset="-122"/>
                  <a:sym typeface="Gill Sans" charset="0"/>
                </a:rPr>
                <a:t> </a:t>
              </a:r>
              <a:r>
                <a:rPr lang="zh-CN" altLang="en-US" sz="1500" b="1" dirty="0" smtClean="0">
                  <a:latin typeface="微软雅黑" panose="020B0503020204020204" pitchFamily="34" charset="-122"/>
                  <a:ea typeface="微软雅黑" panose="020B0503020204020204" pitchFamily="34" charset="-122"/>
                  <a:sym typeface="Gill Sans" charset="0"/>
                </a:rPr>
                <a:t>中央集权强化</a:t>
              </a:r>
              <a:endParaRPr lang="en-US" altLang="zh-CN" sz="1500" b="1" dirty="0" smtClean="0">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lang="zh-CN" altLang="en-US" sz="1500" b="1" dirty="0" smtClean="0">
                  <a:latin typeface="微软雅黑" panose="020B0503020204020204" pitchFamily="34" charset="-122"/>
                  <a:ea typeface="微软雅黑" panose="020B0503020204020204" pitchFamily="34" charset="-122"/>
                  <a:sym typeface="Gill Sans" charset="0"/>
                </a:rPr>
                <a:t>“三冗”，财政危机</a:t>
              </a:r>
              <a:endParaRPr lang="en-US" altLang="zh-CN" sz="1500" b="1" dirty="0">
                <a:latin typeface="微软雅黑" panose="020B0503020204020204" pitchFamily="34" charset="-122"/>
                <a:ea typeface="微软雅黑" panose="020B0503020204020204" pitchFamily="34" charset="-122"/>
                <a:sym typeface="Lato Light" charset="0"/>
              </a:endParaRPr>
            </a:p>
          </p:txBody>
        </p:sp>
      </p:grpSp>
      <p:grpSp>
        <p:nvGrpSpPr>
          <p:cNvPr id="22" name="组合 39"/>
          <p:cNvGrpSpPr/>
          <p:nvPr/>
        </p:nvGrpSpPr>
        <p:grpSpPr>
          <a:xfrm>
            <a:off x="1236387" y="2212592"/>
            <a:ext cx="1430250" cy="1430303"/>
            <a:chOff x="931146" y="2070063"/>
            <a:chExt cx="1490340" cy="1490340"/>
          </a:xfrm>
        </p:grpSpPr>
        <p:grpSp>
          <p:nvGrpSpPr>
            <p:cNvPr id="25" name="组合 40"/>
            <p:cNvGrpSpPr/>
            <p:nvPr/>
          </p:nvGrpSpPr>
          <p:grpSpPr>
            <a:xfrm>
              <a:off x="931146" y="2070063"/>
              <a:ext cx="1490340" cy="149034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42" name="椭圆 41"/>
            <p:cNvSpPr/>
            <p:nvPr/>
          </p:nvSpPr>
          <p:spPr>
            <a:xfrm>
              <a:off x="1132477" y="2271394"/>
              <a:ext cx="1087679" cy="1087679"/>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44"/>
          <p:cNvSpPr/>
          <p:nvPr/>
        </p:nvSpPr>
        <p:spPr>
          <a:xfrm>
            <a:off x="2891551" y="385319"/>
            <a:ext cx="4389897" cy="581045"/>
          </a:xfrm>
          <a:prstGeom prst="rect">
            <a:avLst/>
          </a:prstGeom>
        </p:spPr>
        <p:txBody>
          <a:bodyPr wrap="none" lIns="87746" tIns="43873" rIns="87746" bIns="43873">
            <a:spAutoFit/>
          </a:bodyPr>
          <a:lstStyle/>
          <a:p>
            <a:r>
              <a:rPr lang="zh-CN" altLang="en-US" sz="3200" b="1" dirty="0" smtClean="0"/>
              <a:t>一、宋初强化中央集权 </a:t>
            </a:r>
            <a:endParaRPr lang="zh-CN" altLang="en-US" sz="3200" b="1" dirty="0"/>
          </a:p>
        </p:txBody>
      </p:sp>
      <p:sp>
        <p:nvSpPr>
          <p:cNvPr id="46" name="矩形 45"/>
          <p:cNvSpPr/>
          <p:nvPr/>
        </p:nvSpPr>
        <p:spPr>
          <a:xfrm>
            <a:off x="1346544" y="2497961"/>
            <a:ext cx="1193680" cy="611823"/>
          </a:xfrm>
          <a:prstGeom prst="rect">
            <a:avLst/>
          </a:prstGeom>
        </p:spPr>
        <p:txBody>
          <a:bodyPr wrap="square" lIns="87746" tIns="43873" rIns="87746" bIns="43873">
            <a:spAutoFit/>
          </a:bodyPr>
          <a:lstStyle/>
          <a:p>
            <a:r>
              <a:rPr lang="zh-CN" altLang="en-US" sz="1700" b="1" dirty="0" smtClean="0"/>
              <a:t>宋初强化中央集权</a:t>
            </a:r>
            <a:endParaRPr lang="zh-CN" altLang="en-US" sz="1700" dirty="0"/>
          </a:p>
        </p:txBody>
      </p:sp>
      <p:sp>
        <p:nvSpPr>
          <p:cNvPr id="47" name="矩形 46"/>
          <p:cNvSpPr/>
          <p:nvPr/>
        </p:nvSpPr>
        <p:spPr>
          <a:xfrm>
            <a:off x="2546793" y="1623365"/>
            <a:ext cx="510630" cy="318666"/>
          </a:xfrm>
          <a:prstGeom prst="rect">
            <a:avLst/>
          </a:prstGeom>
        </p:spPr>
        <p:txBody>
          <a:bodyPr wrap="none" lIns="87746" tIns="43873" rIns="87746" bIns="43873">
            <a:spAutoFit/>
          </a:bodyPr>
          <a:lstStyle/>
          <a:p>
            <a:pPr>
              <a:lnSpc>
                <a:spcPct val="115000"/>
              </a:lnSpc>
              <a:buFontTx/>
              <a:buNone/>
            </a:pPr>
            <a:r>
              <a:rPr lang="zh-CN" altLang="en-US" b="1" dirty="0" smtClean="0">
                <a:latin typeface="微软雅黑" panose="020B0503020204020204" pitchFamily="34" charset="-122"/>
                <a:ea typeface="微软雅黑" panose="020B0503020204020204" pitchFamily="34" charset="-122"/>
              </a:rPr>
              <a:t>背景</a:t>
            </a:r>
            <a:endParaRPr lang="en-US" altLang="zh-CN" b="1" dirty="0" smtClean="0">
              <a:latin typeface="微软雅黑" panose="020B0503020204020204" pitchFamily="34" charset="-122"/>
              <a:ea typeface="微软雅黑" panose="020B0503020204020204" pitchFamily="34" charset="-122"/>
            </a:endParaRPr>
          </a:p>
        </p:txBody>
      </p:sp>
      <p:sp>
        <p:nvSpPr>
          <p:cNvPr id="48" name="矩形 47"/>
          <p:cNvSpPr/>
          <p:nvPr/>
        </p:nvSpPr>
        <p:spPr>
          <a:xfrm>
            <a:off x="5127173" y="2636524"/>
            <a:ext cx="1331368" cy="550268"/>
          </a:xfrm>
          <a:prstGeom prst="rect">
            <a:avLst/>
          </a:prstGeom>
        </p:spPr>
        <p:txBody>
          <a:bodyPr wrap="none" lIns="87746" tIns="43873" rIns="87746" bIns="43873">
            <a:spAutoFit/>
          </a:bodyPr>
          <a:lstStyle/>
          <a:p>
            <a:r>
              <a:rPr lang="zh-CN" altLang="en-US" sz="1500" b="1" dirty="0" smtClean="0">
                <a:latin typeface="微软雅黑" panose="020B0503020204020204" pitchFamily="34" charset="-122"/>
                <a:ea typeface="微软雅黑" panose="020B0503020204020204" pitchFamily="34" charset="-122"/>
                <a:sym typeface="Gill Sans" charset="0"/>
              </a:rPr>
              <a:t>削弱相权</a:t>
            </a:r>
            <a:endParaRPr lang="en-US" altLang="zh-CN" sz="1500" b="1" dirty="0" smtClean="0">
              <a:latin typeface="微软雅黑" panose="020B0503020204020204" pitchFamily="34" charset="-122"/>
              <a:ea typeface="微软雅黑" panose="020B0503020204020204" pitchFamily="34" charset="-122"/>
              <a:sym typeface="Gill Sans" charset="0"/>
            </a:endParaRPr>
          </a:p>
          <a:p>
            <a:r>
              <a:rPr lang="zh-CN" altLang="en-US" sz="1500" b="1" dirty="0" smtClean="0">
                <a:latin typeface="微软雅黑" panose="020B0503020204020204" pitchFamily="34" charset="-122"/>
                <a:ea typeface="微软雅黑" panose="020B0503020204020204" pitchFamily="34" charset="-122"/>
                <a:sym typeface="Gill Sans" charset="0"/>
              </a:rPr>
              <a:t>加强中央集权</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gss2.bdstatic.com/9fo3dSag_xI4khGkpoWK1HF6hhy/baike/c0%3Dbaike92%2C5%2C5%2C92%2C30/sign=2ae2aeabbd315c60579863bdecd8a076/8326cffc1e178a82731d7d1ef703738da977e86f.jpg"/>
          <p:cNvPicPr>
            <a:picLocks noChangeAspect="1" noChangeArrowheads="1"/>
          </p:cNvPicPr>
          <p:nvPr/>
        </p:nvPicPr>
        <p:blipFill>
          <a:blip r:embed="rId2" cstate="print"/>
          <a:srcRect/>
          <a:stretch>
            <a:fillRect/>
          </a:stretch>
        </p:blipFill>
        <p:spPr bwMode="auto">
          <a:xfrm>
            <a:off x="214282" y="1714494"/>
            <a:ext cx="4357180" cy="2946817"/>
          </a:xfrm>
          <a:prstGeom prst="rect">
            <a:avLst/>
          </a:prstGeom>
          <a:solidFill>
            <a:schemeClr val="bg1"/>
          </a:solidFill>
        </p:spPr>
      </p:pic>
      <p:pic>
        <p:nvPicPr>
          <p:cNvPr id="5" name="Picture 2"/>
          <p:cNvPicPr>
            <a:picLocks noChangeAspect="1" noChangeArrowheads="1"/>
          </p:cNvPicPr>
          <p:nvPr/>
        </p:nvPicPr>
        <p:blipFill>
          <a:blip r:embed="rId3" cstate="print"/>
          <a:srcRect/>
          <a:stretch>
            <a:fillRect/>
          </a:stretch>
        </p:blipFill>
        <p:spPr bwMode="auto">
          <a:xfrm>
            <a:off x="4929190" y="1768073"/>
            <a:ext cx="3786214" cy="2920125"/>
          </a:xfrm>
          <a:prstGeom prst="rect">
            <a:avLst/>
          </a:prstGeom>
          <a:noFill/>
          <a:ln w="9525">
            <a:noFill/>
            <a:miter lim="800000"/>
            <a:headEnd/>
            <a:tailEnd/>
          </a:ln>
          <a:effectLst/>
        </p:spPr>
      </p:pic>
      <p:sp>
        <p:nvSpPr>
          <p:cNvPr id="9" name="矩形 8"/>
          <p:cNvSpPr/>
          <p:nvPr/>
        </p:nvSpPr>
        <p:spPr>
          <a:xfrm>
            <a:off x="152023" y="267539"/>
            <a:ext cx="4665614" cy="520837"/>
          </a:xfrm>
          <a:prstGeom prst="rect">
            <a:avLst/>
          </a:prstGeom>
        </p:spPr>
        <p:txBody>
          <a:bodyPr wrap="none" lIns="87746" tIns="43873" rIns="87746" bIns="43873">
            <a:spAutoFit/>
          </a:bodyPr>
          <a:lstStyle/>
          <a:p>
            <a:pPr>
              <a:lnSpc>
                <a:spcPct val="115000"/>
              </a:lnSpc>
              <a:buFontTx/>
              <a:buNone/>
            </a:pPr>
            <a:r>
              <a:rPr lang="en-US" altLang="zh-CN" sz="2800" b="1" dirty="0" smtClean="0">
                <a:latin typeface="+mj-ea"/>
                <a:ea typeface="+mj-ea"/>
              </a:rPr>
              <a:t>1</a:t>
            </a:r>
            <a:r>
              <a:rPr lang="zh-CN" altLang="en-US" sz="2800" b="1" dirty="0" smtClean="0">
                <a:latin typeface="+mj-ea"/>
                <a:ea typeface="+mj-ea"/>
              </a:rPr>
              <a:t>、宋初强化中央集权的背景</a:t>
            </a:r>
            <a:endParaRPr lang="en-US" altLang="zh-CN" sz="2800" b="1" dirty="0" smtClean="0">
              <a:latin typeface="+mj-ea"/>
              <a:ea typeface="+mj-ea"/>
            </a:endParaRPr>
          </a:p>
        </p:txBody>
      </p:sp>
      <p:sp>
        <p:nvSpPr>
          <p:cNvPr id="6" name="TextBox 5"/>
          <p:cNvSpPr txBox="1"/>
          <p:nvPr/>
        </p:nvSpPr>
        <p:spPr>
          <a:xfrm>
            <a:off x="227968" y="903750"/>
            <a:ext cx="5286412" cy="519490"/>
          </a:xfrm>
          <a:prstGeom prst="rect">
            <a:avLst/>
          </a:prstGeom>
          <a:noFill/>
        </p:spPr>
        <p:txBody>
          <a:bodyPr wrap="square" lIns="87746" tIns="43873" rIns="87746" bIns="43873" rtlCol="0">
            <a:spAutoFit/>
          </a:bodyPr>
          <a:lstStyle/>
          <a:p>
            <a:r>
              <a:rPr lang="zh-CN" altLang="en-US" sz="2400" dirty="0" smtClean="0">
                <a:latin typeface="+mn-ea"/>
              </a:rPr>
              <a:t>五代十国（</a:t>
            </a:r>
            <a:r>
              <a:rPr lang="en-US" altLang="zh-CN" sz="2400" dirty="0" smtClean="0">
                <a:latin typeface="+mn-ea"/>
              </a:rPr>
              <a:t>907——960</a:t>
            </a:r>
            <a:r>
              <a:rPr lang="zh-CN" altLang="en-US" sz="2700" dirty="0" smtClean="0">
                <a:latin typeface="黑体" pitchFamily="49" charset="-122"/>
                <a:ea typeface="黑体" pitchFamily="49" charset="-122"/>
              </a:rPr>
              <a:t>）</a:t>
            </a:r>
            <a:endParaRPr lang="zh-CN" altLang="en-US" sz="27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2" cstate="print"/>
          <a:srcRect t="75634" r="840"/>
          <a:stretch>
            <a:fillRect/>
          </a:stretch>
        </p:blipFill>
        <p:spPr bwMode="auto">
          <a:xfrm>
            <a:off x="0" y="1285866"/>
            <a:ext cx="8715436" cy="1821669"/>
          </a:xfrm>
          <a:prstGeom prst="rect">
            <a:avLst/>
          </a:prstGeom>
          <a:noFill/>
          <a:ln w="9525">
            <a:noFill/>
            <a:miter lim="800000"/>
            <a:headEnd/>
            <a:tailEnd/>
          </a:ln>
          <a:effectLst/>
        </p:spPr>
      </p:pic>
      <p:sp>
        <p:nvSpPr>
          <p:cNvPr id="5" name="TextBox 4"/>
          <p:cNvSpPr txBox="1"/>
          <p:nvPr/>
        </p:nvSpPr>
        <p:spPr>
          <a:xfrm>
            <a:off x="428597" y="107139"/>
            <a:ext cx="7858180" cy="827267"/>
          </a:xfrm>
          <a:prstGeom prst="rect">
            <a:avLst/>
          </a:prstGeom>
          <a:solidFill>
            <a:schemeClr val="bg1"/>
          </a:solidFill>
        </p:spPr>
        <p:txBody>
          <a:bodyPr wrap="square" lIns="87746" tIns="43873" rIns="87746" bIns="43873" rtlCol="0">
            <a:spAutoFit/>
          </a:bodyPr>
          <a:lstStyle/>
          <a:p>
            <a:r>
              <a:rPr lang="en-US" altLang="zh-CN" sz="2300" dirty="0" smtClean="0">
                <a:latin typeface="+mn-ea"/>
              </a:rPr>
              <a:t>【</a:t>
            </a:r>
            <a:r>
              <a:rPr lang="zh-CN" altLang="en-US" sz="2300" dirty="0" smtClean="0">
                <a:latin typeface="+mn-ea"/>
              </a:rPr>
              <a:t>教材</a:t>
            </a:r>
            <a:r>
              <a:rPr lang="en-US" altLang="zh-CN" sz="2300" dirty="0" smtClean="0">
                <a:latin typeface="+mn-ea"/>
              </a:rPr>
              <a:t>】</a:t>
            </a:r>
          </a:p>
          <a:p>
            <a:r>
              <a:rPr lang="zh-CN" altLang="en-US" sz="2300" dirty="0" smtClean="0">
                <a:latin typeface="+mn-ea"/>
              </a:rPr>
              <a:t>必修</a:t>
            </a:r>
            <a:r>
              <a:rPr lang="en-US" altLang="zh-CN" sz="2300" dirty="0" smtClean="0">
                <a:latin typeface="+mn-ea"/>
              </a:rPr>
              <a:t>1</a:t>
            </a:r>
            <a:r>
              <a:rPr lang="zh-CN" altLang="en-US" sz="2300" dirty="0" smtClean="0">
                <a:latin typeface="+mn-ea"/>
              </a:rPr>
              <a:t>第</a:t>
            </a:r>
            <a:r>
              <a:rPr lang="en-US" altLang="zh-CN" sz="2300" dirty="0" smtClean="0">
                <a:latin typeface="+mn-ea"/>
              </a:rPr>
              <a:t>3</a:t>
            </a:r>
            <a:r>
              <a:rPr lang="zh-CN" altLang="en-US" sz="2300" dirty="0" smtClean="0">
                <a:latin typeface="+mn-ea"/>
              </a:rPr>
              <a:t>课 第二目藩镇割据与五代十国的分裂局面</a:t>
            </a:r>
            <a:endParaRPr lang="zh-CN" altLang="en-US" sz="2300" dirty="0">
              <a:latin typeface="+mn-ea"/>
            </a:endParaRPr>
          </a:p>
        </p:txBody>
      </p:sp>
      <p:sp>
        <p:nvSpPr>
          <p:cNvPr id="4" name="矩形 3"/>
          <p:cNvSpPr/>
          <p:nvPr/>
        </p:nvSpPr>
        <p:spPr>
          <a:xfrm>
            <a:off x="0" y="3429007"/>
            <a:ext cx="8643998" cy="1381264"/>
          </a:xfrm>
          <a:prstGeom prst="rect">
            <a:avLst/>
          </a:prstGeom>
          <a:solidFill>
            <a:schemeClr val="bg1"/>
          </a:solidFill>
        </p:spPr>
        <p:txBody>
          <a:bodyPr wrap="square" lIns="87746" tIns="43873" rIns="87746" bIns="43873">
            <a:spAutoFit/>
          </a:bodyPr>
          <a:lstStyle/>
          <a:p>
            <a:r>
              <a:rPr lang="en-US" altLang="zh-CN" sz="2700" dirty="0" smtClean="0">
                <a:latin typeface="楷体" pitchFamily="49" charset="-122"/>
                <a:ea typeface="楷体" pitchFamily="49" charset="-122"/>
              </a:rPr>
              <a:t>【</a:t>
            </a:r>
            <a:r>
              <a:rPr lang="zh-CN" altLang="en-US" sz="2700" dirty="0" smtClean="0">
                <a:latin typeface="楷体" pitchFamily="49" charset="-122"/>
                <a:ea typeface="楷体" pitchFamily="49" charset="-122"/>
              </a:rPr>
              <a:t>教材</a:t>
            </a:r>
            <a:r>
              <a:rPr lang="en-US" altLang="zh-CN" sz="2700" dirty="0" smtClean="0">
                <a:latin typeface="楷体" pitchFamily="49" charset="-122"/>
                <a:ea typeface="楷体" pitchFamily="49" charset="-122"/>
              </a:rPr>
              <a:t>】</a:t>
            </a:r>
            <a:r>
              <a:rPr lang="zh-CN" altLang="en-US" sz="2700" dirty="0" smtClean="0">
                <a:latin typeface="楷体" pitchFamily="49" charset="-122"/>
                <a:ea typeface="楷体" pitchFamily="49" charset="-122"/>
              </a:rPr>
              <a:t>地方官“峻法以剥下，后敛以奉上。民产虽竭，军食尚亏”，藩帅“劫财之风，甚于盗贼，抢夺枉杀，无复人理”。</a:t>
            </a:r>
            <a:endParaRPr lang="zh-CN" altLang="en-US" sz="2700" dirty="0">
              <a:latin typeface="楷体" pitchFamily="49" charset="-122"/>
              <a:ea typeface="楷体" pitchFamily="49" charset="-122"/>
            </a:endParaRPr>
          </a:p>
        </p:txBody>
      </p:sp>
      <p:sp>
        <p:nvSpPr>
          <p:cNvPr id="6" name="TextBox 5"/>
          <p:cNvSpPr txBox="1"/>
          <p:nvPr/>
        </p:nvSpPr>
        <p:spPr>
          <a:xfrm>
            <a:off x="857224" y="857239"/>
            <a:ext cx="5786478" cy="443067"/>
          </a:xfrm>
          <a:prstGeom prst="rect">
            <a:avLst/>
          </a:prstGeom>
          <a:noFill/>
        </p:spPr>
        <p:txBody>
          <a:bodyPr wrap="square" lIns="87746" tIns="43873" rIns="87746" bIns="43873" rtlCol="0">
            <a:spAutoFit/>
          </a:bodyPr>
          <a:lstStyle/>
          <a:p>
            <a:r>
              <a:rPr lang="zh-CN" altLang="en-US" sz="2300" dirty="0" smtClean="0">
                <a:latin typeface="楷体" pitchFamily="49" charset="-122"/>
                <a:ea typeface="楷体" pitchFamily="49" charset="-122"/>
              </a:rPr>
              <a:t>原因、地区、概念、时代特征、实质？</a:t>
            </a:r>
            <a:endParaRPr lang="zh-CN" altLang="en-US" sz="23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1924499168"/>
              </p:ext>
            </p:extLst>
          </p:nvPr>
        </p:nvGraphicFramePr>
        <p:xfrm>
          <a:off x="214282" y="1232287"/>
          <a:ext cx="8742530" cy="3188626"/>
        </p:xfrm>
        <a:graphic>
          <a:graphicData uri="http://schemas.openxmlformats.org/drawingml/2006/table">
            <a:tbl>
              <a:tblPr firstRow="1" bandRow="1">
                <a:tableStyleId>{5C22544A-7EE6-4342-B048-85BDC9FD1C3A}</a:tableStyleId>
              </a:tblPr>
              <a:tblGrid>
                <a:gridCol w="947774"/>
                <a:gridCol w="1305996"/>
                <a:gridCol w="2059604"/>
                <a:gridCol w="1000132"/>
                <a:gridCol w="3429024"/>
              </a:tblGrid>
              <a:tr h="495300">
                <a:tc>
                  <a:txBody>
                    <a:bodyPr/>
                    <a:lstStyle/>
                    <a:p>
                      <a:pPr algn="ctr"/>
                      <a:r>
                        <a:rPr lang="zh-CN" altLang="en-US" sz="2100" b="0" dirty="0" smtClean="0">
                          <a:solidFill>
                            <a:schemeClr val="tx1"/>
                          </a:solidFill>
                          <a:latin typeface="楷体" pitchFamily="49" charset="-122"/>
                          <a:ea typeface="楷体" pitchFamily="49" charset="-122"/>
                        </a:rPr>
                        <a:t>政权</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创建者</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年代</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都城</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称帝前身份</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r>
              <a:tr h="495300">
                <a:tc>
                  <a:txBody>
                    <a:bodyPr/>
                    <a:lstStyle/>
                    <a:p>
                      <a:pPr algn="ctr"/>
                      <a:r>
                        <a:rPr lang="zh-CN" altLang="en-US" sz="2100" b="0" dirty="0" smtClean="0">
                          <a:solidFill>
                            <a:schemeClr val="tx1"/>
                          </a:solidFill>
                          <a:latin typeface="楷体" pitchFamily="49" charset="-122"/>
                          <a:ea typeface="楷体" pitchFamily="49" charset="-122"/>
                        </a:rPr>
                        <a:t>后梁</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朱温</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en-US" altLang="zh-CN" sz="2100" b="0" dirty="0" smtClean="0">
                          <a:solidFill>
                            <a:schemeClr val="tx1"/>
                          </a:solidFill>
                          <a:latin typeface="楷体" pitchFamily="49" charset="-122"/>
                          <a:ea typeface="楷体" pitchFamily="49" charset="-122"/>
                        </a:rPr>
                        <a:t>907-923</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开封</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l"/>
                      <a:r>
                        <a:rPr lang="zh-CN" altLang="en-US" sz="2100" b="0" kern="1200" dirty="0" smtClean="0">
                          <a:solidFill>
                            <a:schemeClr val="tx1"/>
                          </a:solidFill>
                          <a:latin typeface="楷体" pitchFamily="49" charset="-122"/>
                          <a:ea typeface="楷体" pitchFamily="49" charset="-122"/>
                          <a:cs typeface="+mn-cs"/>
                        </a:rPr>
                        <a:t>宣武军节度使</a:t>
                      </a:r>
                      <a:endParaRPr lang="zh-CN" altLang="en-US" sz="2100" b="0" kern="1200" dirty="0">
                        <a:solidFill>
                          <a:schemeClr val="tx1"/>
                        </a:solidFill>
                        <a:latin typeface="楷体" pitchFamily="49" charset="-122"/>
                        <a:ea typeface="楷体" pitchFamily="49" charset="-122"/>
                        <a:cs typeface="+mn-cs"/>
                      </a:endParaRPr>
                    </a:p>
                  </a:txBody>
                  <a:tcPr marT="34290" marB="34290">
                    <a:cell3D prstMaterial="dkEdge">
                      <a:bevel/>
                      <a:lightRig rig="flood" dir="t"/>
                    </a:cell3D>
                    <a:solidFill>
                      <a:schemeClr val="bg1"/>
                    </a:solidFill>
                  </a:tcPr>
                </a:tc>
              </a:tr>
              <a:tr h="495300">
                <a:tc>
                  <a:txBody>
                    <a:bodyPr/>
                    <a:lstStyle/>
                    <a:p>
                      <a:pPr algn="ctr"/>
                      <a:r>
                        <a:rPr lang="zh-CN" altLang="en-US" sz="2100" b="0" dirty="0" smtClean="0">
                          <a:solidFill>
                            <a:schemeClr val="tx1"/>
                          </a:solidFill>
                          <a:latin typeface="楷体" pitchFamily="49" charset="-122"/>
                          <a:ea typeface="楷体" pitchFamily="49" charset="-122"/>
                        </a:rPr>
                        <a:t>后唐</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李存勖</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en-US" altLang="zh-CN" sz="2100" b="0" dirty="0" smtClean="0">
                          <a:solidFill>
                            <a:schemeClr val="tx1"/>
                          </a:solidFill>
                          <a:latin typeface="楷体" pitchFamily="49" charset="-122"/>
                          <a:ea typeface="楷体" pitchFamily="49" charset="-122"/>
                        </a:rPr>
                        <a:t>923-937</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洛阳</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l"/>
                      <a:r>
                        <a:rPr lang="zh-CN" altLang="en-US" sz="2100" b="0" dirty="0" smtClean="0">
                          <a:solidFill>
                            <a:schemeClr val="tx1"/>
                          </a:solidFill>
                          <a:latin typeface="楷体" pitchFamily="49" charset="-122"/>
                          <a:ea typeface="楷体" pitchFamily="49" charset="-122"/>
                        </a:rPr>
                        <a:t>河东节度使之子 </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r>
              <a:tr h="495300">
                <a:tc>
                  <a:txBody>
                    <a:bodyPr/>
                    <a:lstStyle/>
                    <a:p>
                      <a:pPr algn="ctr"/>
                      <a:r>
                        <a:rPr lang="zh-CN" altLang="en-US" sz="2100" b="0" dirty="0" smtClean="0">
                          <a:solidFill>
                            <a:schemeClr val="tx1"/>
                          </a:solidFill>
                          <a:latin typeface="楷体" pitchFamily="49" charset="-122"/>
                          <a:ea typeface="楷体" pitchFamily="49" charset="-122"/>
                        </a:rPr>
                        <a:t>后晋</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石敬瑭</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en-US" altLang="zh-CN" sz="2100" b="0" dirty="0" smtClean="0">
                          <a:solidFill>
                            <a:schemeClr val="tx1"/>
                          </a:solidFill>
                          <a:latin typeface="楷体" pitchFamily="49" charset="-122"/>
                          <a:ea typeface="楷体" pitchFamily="49" charset="-122"/>
                        </a:rPr>
                        <a:t>936-947</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开封</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l"/>
                      <a:r>
                        <a:rPr lang="zh-CN" altLang="en-US" sz="2100" b="0" kern="1200" dirty="0" smtClean="0">
                          <a:solidFill>
                            <a:schemeClr val="tx1"/>
                          </a:solidFill>
                          <a:latin typeface="楷体" pitchFamily="49" charset="-122"/>
                          <a:ea typeface="楷体" pitchFamily="49" charset="-122"/>
                          <a:cs typeface="+mn-cs"/>
                        </a:rPr>
                        <a:t>成德、天平军节度使</a:t>
                      </a:r>
                      <a:endParaRPr lang="zh-CN" altLang="en-US" sz="2100" b="0" kern="1200" dirty="0">
                        <a:solidFill>
                          <a:schemeClr val="tx1"/>
                        </a:solidFill>
                        <a:latin typeface="楷体" pitchFamily="49" charset="-122"/>
                        <a:ea typeface="楷体" pitchFamily="49" charset="-122"/>
                        <a:cs typeface="+mn-cs"/>
                      </a:endParaRPr>
                    </a:p>
                  </a:txBody>
                  <a:tcPr marT="34290" marB="34290">
                    <a:cell3D prstMaterial="dkEdge">
                      <a:bevel/>
                      <a:lightRig rig="flood" dir="t"/>
                    </a:cell3D>
                    <a:solidFill>
                      <a:schemeClr val="bg1"/>
                    </a:solidFill>
                  </a:tcPr>
                </a:tc>
              </a:tr>
              <a:tr h="495300">
                <a:tc>
                  <a:txBody>
                    <a:bodyPr/>
                    <a:lstStyle/>
                    <a:p>
                      <a:pPr algn="ctr"/>
                      <a:r>
                        <a:rPr lang="zh-CN" altLang="en-US" sz="2100" b="0" dirty="0" smtClean="0">
                          <a:solidFill>
                            <a:schemeClr val="tx1"/>
                          </a:solidFill>
                          <a:latin typeface="楷体" pitchFamily="49" charset="-122"/>
                          <a:ea typeface="楷体" pitchFamily="49" charset="-122"/>
                        </a:rPr>
                        <a:t>后汉</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刘知远</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en-US" altLang="zh-CN" sz="2100" b="0" dirty="0" smtClean="0">
                          <a:solidFill>
                            <a:schemeClr val="tx1"/>
                          </a:solidFill>
                          <a:latin typeface="楷体" pitchFamily="49" charset="-122"/>
                          <a:ea typeface="楷体" pitchFamily="49" charset="-122"/>
                        </a:rPr>
                        <a:t>947-951</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开封</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l"/>
                      <a:r>
                        <a:rPr lang="zh-CN" altLang="en-US" sz="2100" b="0" kern="1200" dirty="0" smtClean="0">
                          <a:solidFill>
                            <a:schemeClr val="tx1"/>
                          </a:solidFill>
                          <a:latin typeface="楷体" pitchFamily="49" charset="-122"/>
                          <a:ea typeface="楷体" pitchFamily="49" charset="-122"/>
                          <a:cs typeface="+mn-cs"/>
                        </a:rPr>
                        <a:t>忠武军、河东节度使</a:t>
                      </a:r>
                      <a:endParaRPr lang="en-US" altLang="zh-CN" sz="2100" b="0" kern="1200" dirty="0" smtClean="0">
                        <a:solidFill>
                          <a:schemeClr val="tx1"/>
                        </a:solidFill>
                        <a:latin typeface="楷体" pitchFamily="49" charset="-122"/>
                        <a:ea typeface="楷体" pitchFamily="49" charset="-122"/>
                        <a:cs typeface="+mn-cs"/>
                      </a:endParaRPr>
                    </a:p>
                  </a:txBody>
                  <a:tcPr marT="34290" marB="34290">
                    <a:cell3D prstMaterial="dkEdge">
                      <a:bevel/>
                      <a:lightRig rig="flood" dir="t"/>
                    </a:cell3D>
                    <a:solidFill>
                      <a:schemeClr val="bg1"/>
                    </a:solidFill>
                  </a:tcPr>
                </a:tc>
              </a:tr>
              <a:tr h="712126">
                <a:tc>
                  <a:txBody>
                    <a:bodyPr/>
                    <a:lstStyle/>
                    <a:p>
                      <a:pPr algn="ctr"/>
                      <a:r>
                        <a:rPr lang="zh-CN" altLang="en-US" sz="2100" b="0" dirty="0" smtClean="0">
                          <a:solidFill>
                            <a:schemeClr val="tx1"/>
                          </a:solidFill>
                          <a:latin typeface="楷体" pitchFamily="49" charset="-122"/>
                          <a:ea typeface="楷体" pitchFamily="49" charset="-122"/>
                        </a:rPr>
                        <a:t>后周</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郭威</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en-US" altLang="zh-CN" sz="2100" b="0" dirty="0" smtClean="0">
                          <a:solidFill>
                            <a:schemeClr val="tx1"/>
                          </a:solidFill>
                          <a:latin typeface="楷体" pitchFamily="49" charset="-122"/>
                          <a:ea typeface="楷体" pitchFamily="49" charset="-122"/>
                        </a:rPr>
                        <a:t>951-960</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algn="ctr"/>
                      <a:r>
                        <a:rPr lang="zh-CN" altLang="en-US" sz="2100" b="0" dirty="0" smtClean="0">
                          <a:solidFill>
                            <a:schemeClr val="tx1"/>
                          </a:solidFill>
                          <a:latin typeface="楷体" pitchFamily="49" charset="-122"/>
                          <a:ea typeface="楷体" pitchFamily="49" charset="-122"/>
                        </a:rPr>
                        <a:t>开封</a:t>
                      </a:r>
                      <a:endParaRPr lang="zh-CN" altLang="en-US" sz="2100" b="0" dirty="0">
                        <a:solidFill>
                          <a:schemeClr val="tx1"/>
                        </a:solidFill>
                        <a:latin typeface="楷体" pitchFamily="49" charset="-122"/>
                        <a:ea typeface="楷体" pitchFamily="49" charset="-122"/>
                      </a:endParaRPr>
                    </a:p>
                  </a:txBody>
                  <a:tcPr marT="34290" marB="34290">
                    <a:cell3D prstMaterial="dkEdge">
                      <a:bevel/>
                      <a:lightRig rig="flood" dir="t"/>
                    </a:cell3D>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100" b="0" kern="1200" dirty="0" smtClean="0">
                          <a:solidFill>
                            <a:schemeClr val="tx1"/>
                          </a:solidFill>
                          <a:latin typeface="楷体" pitchFamily="49" charset="-122"/>
                          <a:ea typeface="楷体" pitchFamily="49" charset="-122"/>
                          <a:cs typeface="+mn-cs"/>
                        </a:rPr>
                        <a:t>天雄军节度使</a:t>
                      </a:r>
                      <a:endParaRPr lang="en-US" altLang="zh-CN" sz="2100" b="0" kern="1200" dirty="0" smtClean="0">
                        <a:solidFill>
                          <a:schemeClr val="tx1"/>
                        </a:solidFill>
                        <a:latin typeface="楷体" pitchFamily="49" charset="-122"/>
                        <a:ea typeface="楷体" pitchFamily="49"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100" b="0" dirty="0" smtClean="0">
                          <a:solidFill>
                            <a:schemeClr val="tx1"/>
                          </a:solidFill>
                          <a:latin typeface="楷体" pitchFamily="49" charset="-122"/>
                          <a:ea typeface="楷体" pitchFamily="49" charset="-122"/>
                        </a:rPr>
                        <a:t>枢密副使</a:t>
                      </a:r>
                      <a:endParaRPr lang="zh-CN" altLang="en-US" sz="2100" b="0" kern="1200" dirty="0">
                        <a:solidFill>
                          <a:schemeClr val="tx1"/>
                        </a:solidFill>
                        <a:latin typeface="楷体" pitchFamily="49" charset="-122"/>
                        <a:ea typeface="楷体" pitchFamily="49" charset="-122"/>
                        <a:cs typeface="+mn-cs"/>
                      </a:endParaRPr>
                    </a:p>
                  </a:txBody>
                  <a:tcPr marT="34290" marB="34290">
                    <a:cell3D prstMaterial="dkEdge">
                      <a:bevel/>
                      <a:lightRig rig="flood" dir="t"/>
                    </a:cell3D>
                    <a:solidFill>
                      <a:schemeClr val="bg1"/>
                    </a:solidFill>
                  </a:tcPr>
                </a:tc>
              </a:tr>
            </a:tbl>
          </a:graphicData>
        </a:graphic>
      </p:graphicFrame>
      <p:sp>
        <p:nvSpPr>
          <p:cNvPr id="3" name="TextBox 2"/>
          <p:cNvSpPr txBox="1"/>
          <p:nvPr/>
        </p:nvSpPr>
        <p:spPr>
          <a:xfrm>
            <a:off x="357158" y="267875"/>
            <a:ext cx="7929618" cy="827267"/>
          </a:xfrm>
          <a:prstGeom prst="rect">
            <a:avLst/>
          </a:prstGeom>
          <a:noFill/>
        </p:spPr>
        <p:txBody>
          <a:bodyPr wrap="square" lIns="87746" tIns="43873" rIns="87746" bIns="43873" rtlCol="0">
            <a:spAutoFit/>
          </a:bodyPr>
          <a:lstStyle/>
          <a:p>
            <a:r>
              <a:rPr lang="en-US" altLang="zh-CN" sz="2300" dirty="0" smtClean="0">
                <a:latin typeface="+mn-ea"/>
              </a:rPr>
              <a:t>【</a:t>
            </a:r>
            <a:r>
              <a:rPr lang="zh-CN" altLang="en-US" sz="2300" dirty="0" smtClean="0">
                <a:latin typeface="+mn-ea"/>
              </a:rPr>
              <a:t>目标</a:t>
            </a:r>
            <a:r>
              <a:rPr lang="en-US" altLang="zh-CN" sz="2300" dirty="0" smtClean="0">
                <a:latin typeface="+mn-ea"/>
              </a:rPr>
              <a:t>】P22</a:t>
            </a:r>
            <a:r>
              <a:rPr lang="zh-CN" altLang="en-US" sz="2300" dirty="0" smtClean="0">
                <a:latin typeface="+mn-ea"/>
              </a:rPr>
              <a:t>页：</a:t>
            </a:r>
            <a:endParaRPr lang="en-US" altLang="zh-CN" sz="2300" dirty="0" smtClean="0">
              <a:latin typeface="+mn-ea"/>
            </a:endParaRPr>
          </a:p>
          <a:p>
            <a:r>
              <a:rPr lang="en-US" altLang="zh-CN" sz="2300" dirty="0" smtClean="0">
                <a:latin typeface="+mn-ea"/>
              </a:rPr>
              <a:t> </a:t>
            </a:r>
            <a:r>
              <a:rPr lang="zh-CN" altLang="en-US" sz="2300" dirty="0" smtClean="0">
                <a:latin typeface="+mn-ea"/>
              </a:rPr>
              <a:t>五代十国是唐末藩镇割据局面的继续和发展</a:t>
            </a:r>
            <a:r>
              <a:rPr lang="en-US" altLang="zh-CN" sz="2300" dirty="0" smtClean="0">
                <a:latin typeface="+mn-ea"/>
              </a:rPr>
              <a:t>(</a:t>
            </a:r>
            <a:r>
              <a:rPr lang="zh-CN" altLang="en-US" sz="2300" dirty="0" smtClean="0">
                <a:latin typeface="+mn-ea"/>
              </a:rPr>
              <a:t>实质）</a:t>
            </a:r>
            <a:endParaRPr lang="zh-CN" altLang="en-US" sz="23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0849" y="1301951"/>
            <a:ext cx="8572560" cy="581045"/>
          </a:xfrm>
          <a:prstGeom prst="rect">
            <a:avLst/>
          </a:prstGeom>
          <a:solidFill>
            <a:schemeClr val="bg1"/>
          </a:solidFill>
        </p:spPr>
        <p:txBody>
          <a:bodyPr wrap="square" lIns="87746" tIns="43873" rIns="87746" bIns="43873">
            <a:spAutoFit/>
          </a:bodyPr>
          <a:lstStyle/>
          <a:p>
            <a:r>
              <a:rPr lang="zh-CN" altLang="en-US" sz="3200" dirty="0" smtClean="0">
                <a:solidFill>
                  <a:schemeClr val="bg1"/>
                </a:solidFill>
                <a:latin typeface="华文楷体" pitchFamily="2" charset="-122"/>
                <a:ea typeface="华文楷体" pitchFamily="2" charset="-122"/>
              </a:rPr>
              <a:t>     </a:t>
            </a:r>
            <a:endParaRPr lang="zh-CN" altLang="en-US" sz="3200" dirty="0" smtClean="0">
              <a:solidFill>
                <a:schemeClr val="bg1"/>
              </a:solidFill>
              <a:latin typeface="楷体" pitchFamily="49" charset="-122"/>
              <a:ea typeface="楷体" pitchFamily="49" charset="-122"/>
            </a:endParaRPr>
          </a:p>
        </p:txBody>
      </p:sp>
      <p:sp>
        <p:nvSpPr>
          <p:cNvPr id="5" name="矩形 4"/>
          <p:cNvSpPr/>
          <p:nvPr/>
        </p:nvSpPr>
        <p:spPr>
          <a:xfrm>
            <a:off x="490408" y="2255124"/>
            <a:ext cx="4686454" cy="520837"/>
          </a:xfrm>
          <a:prstGeom prst="rect">
            <a:avLst/>
          </a:prstGeom>
        </p:spPr>
        <p:txBody>
          <a:bodyPr wrap="none" lIns="87746" tIns="43873" rIns="87746" bIns="43873">
            <a:spAutoFit/>
          </a:bodyPr>
          <a:lstStyle/>
          <a:p>
            <a:pPr>
              <a:lnSpc>
                <a:spcPct val="115000"/>
              </a:lnSpc>
              <a:buFontTx/>
              <a:buNone/>
            </a:pPr>
            <a:r>
              <a:rPr lang="en-US" altLang="zh-CN" sz="2800" b="1" dirty="0" smtClean="0">
                <a:latin typeface="+mj-ea"/>
                <a:ea typeface="+mj-ea"/>
              </a:rPr>
              <a:t>2</a:t>
            </a:r>
            <a:r>
              <a:rPr lang="zh-CN" altLang="en-US" sz="2800" b="1" dirty="0" smtClean="0">
                <a:latin typeface="+mj-ea"/>
                <a:ea typeface="+mj-ea"/>
              </a:rPr>
              <a:t>、宋初强化中央集权：措施</a:t>
            </a:r>
            <a:endParaRPr lang="en-US" altLang="zh-CN" sz="2800" b="1" dirty="0" smtClean="0">
              <a:latin typeface="+mj-ea"/>
              <a:ea typeface="+mj-ea"/>
            </a:endParaRPr>
          </a:p>
        </p:txBody>
      </p:sp>
      <p:sp>
        <p:nvSpPr>
          <p:cNvPr id="6" name="矩形 5"/>
          <p:cNvSpPr/>
          <p:nvPr/>
        </p:nvSpPr>
        <p:spPr>
          <a:xfrm>
            <a:off x="303469" y="663454"/>
            <a:ext cx="7858180" cy="797521"/>
          </a:xfrm>
          <a:prstGeom prst="rect">
            <a:avLst/>
          </a:prstGeom>
          <a:solidFill>
            <a:schemeClr val="bg1"/>
          </a:solidFill>
        </p:spPr>
        <p:txBody>
          <a:bodyPr wrap="square" lIns="87746" tIns="43873" rIns="87746" bIns="43873">
            <a:spAutoFit/>
          </a:bodyPr>
          <a:lstStyle/>
          <a:p>
            <a:pPr algn="just"/>
            <a:r>
              <a:rPr lang="zh-CN" altLang="en-US" sz="2300" kern="100" dirty="0" smtClean="0">
                <a:latin typeface="楷体" pitchFamily="49" charset="-122"/>
                <a:ea typeface="楷体" pitchFamily="49" charset="-122"/>
                <a:cs typeface="Times New Roman"/>
              </a:rPr>
              <a:t>宋代政治特征：从分裂割据、民族政权并立逐步走向统一；专制主义中央集权制度的进一步发展。</a:t>
            </a:r>
            <a:endParaRPr lang="zh-CN" altLang="en-US" sz="2300" kern="100" dirty="0">
              <a:latin typeface="楷体" pitchFamily="49" charset="-122"/>
              <a:ea typeface="楷体" pitchFamily="49" charset="-122"/>
              <a:cs typeface="Times New Roman"/>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6699">
            <a:alpha val="0"/>
          </a:srgbClr>
        </a:solidFill>
        <a:effectLst/>
      </p:bgPr>
    </p:bg>
    <p:spTree>
      <p:nvGrpSpPr>
        <p:cNvPr id="1" name=""/>
        <p:cNvGrpSpPr/>
        <p:nvPr/>
      </p:nvGrpSpPr>
      <p:grpSpPr>
        <a:xfrm>
          <a:off x="0" y="0"/>
          <a:ext cx="0" cy="0"/>
          <a:chOff x="0" y="0"/>
          <a:chExt cx="0" cy="0"/>
        </a:xfrm>
      </p:grpSpPr>
      <p:grpSp>
        <p:nvGrpSpPr>
          <p:cNvPr id="2" name="组合 4"/>
          <p:cNvGrpSpPr/>
          <p:nvPr/>
        </p:nvGrpSpPr>
        <p:grpSpPr>
          <a:xfrm>
            <a:off x="2556580" y="1161554"/>
            <a:ext cx="2781757" cy="703514"/>
            <a:chOff x="5714599" y="2076217"/>
            <a:chExt cx="3864839" cy="977391"/>
          </a:xfrm>
        </p:grpSpPr>
        <p:sp>
          <p:nvSpPr>
            <p:cNvPr id="6" name="TextBox 6"/>
            <p:cNvSpPr txBox="1">
              <a:spLocks noChangeArrowheads="1"/>
            </p:cNvSpPr>
            <p:nvPr/>
          </p:nvSpPr>
          <p:spPr bwMode="auto">
            <a:xfrm>
              <a:off x="5714599" y="2076217"/>
              <a:ext cx="2858302" cy="748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900" b="1" spc="217" dirty="0">
                  <a:solidFill>
                    <a:schemeClr val="tx1">
                      <a:lumMod val="95000"/>
                      <a:lumOff val="5000"/>
                    </a:schemeClr>
                  </a:solidFill>
                  <a:latin typeface="黑体" panose="02010609060101010101" pitchFamily="49" charset="-122"/>
                  <a:ea typeface="黑体" panose="02010609060101010101" pitchFamily="49" charset="-122"/>
                </a:rPr>
                <a:t>教学内容</a:t>
              </a:r>
            </a:p>
          </p:txBody>
        </p:sp>
        <p:sp>
          <p:nvSpPr>
            <p:cNvPr id="7" name="TextBox 111"/>
            <p:cNvSpPr txBox="1"/>
            <p:nvPr/>
          </p:nvSpPr>
          <p:spPr>
            <a:xfrm>
              <a:off x="5998038" y="2711534"/>
              <a:ext cx="3581400" cy="342074"/>
            </a:xfrm>
            <a:prstGeom prst="rect">
              <a:avLst/>
            </a:prstGeom>
            <a:noFill/>
          </p:spPr>
          <p:txBody>
            <a:bodyPr wrap="square" rtlCol="0">
              <a:spAutoFit/>
            </a:bodyPr>
            <a:lstStyle/>
            <a:p>
              <a:r>
                <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rPr>
                <a:t>TEACHING CONTENT</a:t>
              </a:r>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3" name="组合 1"/>
          <p:cNvGrpSpPr/>
          <p:nvPr/>
        </p:nvGrpSpPr>
        <p:grpSpPr>
          <a:xfrm>
            <a:off x="1000320" y="958239"/>
            <a:ext cx="1491114" cy="1507497"/>
            <a:chOff x="2918306" y="1498847"/>
            <a:chExt cx="1553762" cy="1570775"/>
          </a:xfrm>
        </p:grpSpPr>
        <p:pic>
          <p:nvPicPr>
            <p:cNvPr id="8" name="图片 7"/>
            <p:cNvPicPr>
              <a:picLocks noChangeAspect="1"/>
            </p:cNvPicPr>
            <p:nvPr/>
          </p:nvPicPr>
          <p:blipFill rotWithShape="1">
            <a:blip r:embed="rId3" cstate="print">
              <a:extLst>
                <a:ext uri="{28A0092B-C50C-407E-A947-70E740481C1C}">
                  <a14:useLocalDpi xmlns=""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9" name="矩形 8"/>
            <p:cNvSpPr/>
            <p:nvPr/>
          </p:nvSpPr>
          <p:spPr>
            <a:xfrm>
              <a:off x="3339961" y="1961069"/>
              <a:ext cx="718586" cy="673461"/>
            </a:xfrm>
            <a:prstGeom prst="rect">
              <a:avLst/>
            </a:prstGeom>
            <a:solidFill>
              <a:schemeClr val="bg1"/>
            </a:solidFill>
          </p:spPr>
          <p:txBody>
            <a:bodyPr wrap="none">
              <a:spAutoFit/>
            </a:bodyPr>
            <a:lstStyle/>
            <a:p>
              <a:pPr algn="ctr" defTabSz="658094">
                <a:defRPr/>
              </a:pPr>
              <a:r>
                <a:rPr lang="en-US" altLang="zh-CN" sz="3600" kern="0" dirty="0">
                  <a:solidFill>
                    <a:schemeClr val="accent2">
                      <a:lumMod val="75000"/>
                    </a:schemeClr>
                  </a:solidFill>
                  <a:latin typeface="Impact" panose="020B0806030902050204" pitchFamily="34" charset="0"/>
                  <a:ea typeface="宋体" panose="02010600030101010101" pitchFamily="2" charset="-122"/>
                </a:rPr>
                <a:t>0 1</a:t>
              </a:r>
              <a:endParaRPr lang="zh-CN" altLang="en-US" sz="3600" kern="0" dirty="0">
                <a:solidFill>
                  <a:schemeClr val="accent2">
                    <a:lumMod val="75000"/>
                  </a:schemeClr>
                </a:solidFill>
                <a:latin typeface="Impact" panose="020B0806030902050204" pitchFamily="34" charset="0"/>
                <a:ea typeface="宋体" panose="02010600030101010101" pitchFamily="2" charset="-122"/>
              </a:endParaRPr>
            </a:p>
          </p:txBody>
        </p:sp>
      </p:grpSp>
      <p:sp>
        <p:nvSpPr>
          <p:cNvPr id="11" name="TextBox 10">
            <a:extLst>
              <a:ext uri="{FF2B5EF4-FFF2-40B4-BE49-F238E27FC236}">
                <a16:creationId xmlns:a16="http://schemas.microsoft.com/office/drawing/2014/main" xmlns="" id="{488E5D84-B285-415B-B69B-1D1E4EFFD70D}"/>
              </a:ext>
            </a:extLst>
          </p:cNvPr>
          <p:cNvSpPr txBox="1"/>
          <p:nvPr/>
        </p:nvSpPr>
        <p:spPr>
          <a:xfrm>
            <a:off x="2632628" y="1988629"/>
            <a:ext cx="5268293" cy="1282431"/>
          </a:xfrm>
          <a:prstGeom prst="rect">
            <a:avLst/>
          </a:prstGeom>
          <a:noFill/>
        </p:spPr>
        <p:txBody>
          <a:bodyPr wrap="square" lIns="53051" tIns="26525" rIns="53051" bIns="26525" rtlCol="0">
            <a:spAutoFit/>
          </a:bodyPr>
          <a:lstStyle/>
          <a:p>
            <a:pPr algn="ctr">
              <a:lnSpc>
                <a:spcPct val="200000"/>
              </a:lnSpc>
              <a:defRPr/>
            </a:pPr>
            <a:r>
              <a:rPr lang="zh-CN" altLang="en-US" sz="1700" b="1" dirty="0">
                <a:latin typeface="微软雅黑" pitchFamily="34" charset="-122"/>
                <a:ea typeface="微软雅黑" pitchFamily="34" charset="-122"/>
              </a:rPr>
              <a:t>高三年级历史学科</a:t>
            </a:r>
            <a:r>
              <a:rPr lang="zh-CN" altLang="en-US" sz="1700" b="1" dirty="0" smtClean="0">
                <a:latin typeface="微软雅黑" pitchFamily="34" charset="-122"/>
                <a:ea typeface="微软雅黑" pitchFamily="34" charset="-122"/>
              </a:rPr>
              <a:t>第</a:t>
            </a:r>
            <a:r>
              <a:rPr lang="en-US" altLang="zh-CN" sz="1700" b="1" dirty="0" smtClean="0">
                <a:latin typeface="微软雅黑" pitchFamily="34" charset="-122"/>
                <a:ea typeface="微软雅黑" pitchFamily="34" charset="-122"/>
              </a:rPr>
              <a:t>13</a:t>
            </a:r>
            <a:r>
              <a:rPr lang="zh-CN" altLang="en-US" sz="1700" b="1" dirty="0" smtClean="0">
                <a:latin typeface="微软雅黑" pitchFamily="34" charset="-122"/>
                <a:ea typeface="微软雅黑" pitchFamily="34" charset="-122"/>
              </a:rPr>
              <a:t>课时</a:t>
            </a:r>
            <a:r>
              <a:rPr lang="en-US" altLang="zh-CN" sz="1700" b="1" dirty="0">
                <a:latin typeface="微软雅黑" pitchFamily="34" charset="-122"/>
                <a:ea typeface="微软雅黑" pitchFamily="34" charset="-122"/>
              </a:rPr>
              <a:t>《</a:t>
            </a:r>
            <a:r>
              <a:rPr lang="zh-CN" altLang="en-US" sz="1700" b="1" dirty="0">
                <a:latin typeface="微软雅黑" pitchFamily="34" charset="-122"/>
                <a:ea typeface="微软雅黑" pitchFamily="34" charset="-122"/>
              </a:rPr>
              <a:t>中国古代通史</a:t>
            </a:r>
            <a:r>
              <a:rPr lang="zh-CN" altLang="en-US" sz="1700" b="1" dirty="0" smtClean="0">
                <a:latin typeface="微软雅黑" pitchFamily="34" charset="-122"/>
                <a:ea typeface="微软雅黑" pitchFamily="34" charset="-122"/>
              </a:rPr>
              <a:t>专题</a:t>
            </a:r>
            <a:r>
              <a:rPr lang="en-US" altLang="zh-CN" sz="1700" b="1" dirty="0" smtClean="0">
                <a:latin typeface="微软雅黑" pitchFamily="34" charset="-122"/>
                <a:ea typeface="微软雅黑" pitchFamily="34" charset="-122"/>
              </a:rPr>
              <a:t>13》</a:t>
            </a:r>
          </a:p>
          <a:p>
            <a:pPr algn="ctr">
              <a:lnSpc>
                <a:spcPct val="200000"/>
              </a:lnSpc>
              <a:defRPr/>
            </a:pPr>
            <a:r>
              <a:rPr lang="zh-CN" altLang="en-US" sz="2700" b="1" dirty="0" smtClean="0">
                <a:latin typeface="微软雅黑" pitchFamily="34" charset="-122"/>
                <a:ea typeface="微软雅黑" pitchFamily="34" charset="-122"/>
              </a:rPr>
              <a:t> </a:t>
            </a:r>
            <a:endParaRPr lang="zh-CN" altLang="en-US" sz="2700" b="1" dirty="0">
              <a:latin typeface="微软雅黑" pitchFamily="34" charset="-122"/>
              <a:ea typeface="微软雅黑" pitchFamily="34" charset="-122"/>
            </a:endParaRPr>
          </a:p>
        </p:txBody>
      </p:sp>
      <p:sp>
        <p:nvSpPr>
          <p:cNvPr id="10" name="矩形 9"/>
          <p:cNvSpPr/>
          <p:nvPr/>
        </p:nvSpPr>
        <p:spPr>
          <a:xfrm>
            <a:off x="3204929" y="2727962"/>
            <a:ext cx="3057247" cy="523220"/>
          </a:xfrm>
          <a:prstGeom prst="rect">
            <a:avLst/>
          </a:prstGeom>
        </p:spPr>
        <p:txBody>
          <a:bodyPr wrap="none">
            <a:spAutoFit/>
          </a:bodyPr>
          <a:lstStyle/>
          <a:p>
            <a:r>
              <a:rPr lang="zh-CN" altLang="en-US" sz="2800" b="1" dirty="0" smtClean="0">
                <a:latin typeface="微软雅黑" pitchFamily="34" charset="-122"/>
                <a:ea typeface="微软雅黑" pitchFamily="34" charset="-122"/>
              </a:rPr>
              <a:t>宋代的政治（一）</a:t>
            </a:r>
            <a:endParaRPr lang="zh-CN" altLang="en-US" sz="2800" dirty="0"/>
          </a:p>
        </p:txBody>
      </p:sp>
      <p:sp>
        <p:nvSpPr>
          <p:cNvPr id="12" name="矩形 11"/>
          <p:cNvSpPr/>
          <p:nvPr/>
        </p:nvSpPr>
        <p:spPr>
          <a:xfrm>
            <a:off x="3155767" y="3539790"/>
            <a:ext cx="2916738" cy="457935"/>
          </a:xfrm>
          <a:prstGeom prst="rect">
            <a:avLst/>
          </a:prstGeom>
        </p:spPr>
        <p:txBody>
          <a:bodyPr wrap="none" lIns="87746" tIns="43873" rIns="87746" bIns="43873">
            <a:spAutoFit/>
          </a:bodyPr>
          <a:lstStyle/>
          <a:p>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宋初强化中央集权</a:t>
            </a:r>
            <a:endParaRPr lang="zh-CN" altLang="en-US" sz="2400" dirty="0">
              <a:latin typeface="微软雅黑" pitchFamily="34" charset="-122"/>
              <a:ea typeface="微软雅黑" pitchFamily="34" charset="-122"/>
            </a:endParaRPr>
          </a:p>
        </p:txBody>
      </p:sp>
    </p:spTree>
    <p:extLst>
      <p:ext uri="{BB962C8B-B14F-4D97-AF65-F5344CB8AC3E}">
        <p14:creationId xmlns="" xmlns:p14="http://schemas.microsoft.com/office/powerpoint/2010/main" val="2370789426"/>
      </p:ext>
    </p:extLst>
  </p:cSld>
  <p:clrMapOvr>
    <a:masterClrMapping/>
  </p:clrMapOvr>
  <mc:AlternateContent xmlns:mc="http://schemas.openxmlformats.org/markup-compatibility/2006">
    <mc:Choice xmlns=""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649928"/>
            <a:ext cx="8786842" cy="2673926"/>
          </a:xfrm>
          <a:prstGeom prst="rect">
            <a:avLst/>
          </a:prstGeom>
          <a:noFill/>
          <a:ln w="9525">
            <a:noFill/>
            <a:miter lim="800000"/>
            <a:headEnd/>
            <a:tailEnd/>
          </a:ln>
          <a:effectLst/>
        </p:spPr>
        <p:txBody>
          <a:bodyPr vert="horz" wrap="square" lIns="87746" tIns="43873" rIns="87746" bIns="43873" numCol="1" anchor="ctr" anchorCtr="0" compatLnSpc="1">
            <a:prstTxWarp prst="textNoShape">
              <a:avLst/>
            </a:prstTxWarp>
            <a:spAutoFit/>
          </a:bodyPr>
          <a:lstStyle/>
          <a:p>
            <a:pPr defTabSz="877458" fontAlgn="base">
              <a:spcBef>
                <a:spcPct val="0"/>
              </a:spcBef>
              <a:spcAft>
                <a:spcPct val="0"/>
              </a:spcAft>
              <a:tabLst>
                <a:tab pos="2586674" algn="l"/>
              </a:tabLst>
            </a:pPr>
            <a:r>
              <a:rPr lang="en-US" altLang="zh-CN" sz="1900" b="1" dirty="0" smtClean="0">
                <a:solidFill>
                  <a:schemeClr val="bg1"/>
                </a:solidFill>
                <a:latin typeface="Calibri" pitchFamily="34" charset="0"/>
                <a:ea typeface="宋体" pitchFamily="2" charset="-122"/>
                <a:cs typeface="Times New Roman" pitchFamily="18" charset="0"/>
              </a:rPr>
              <a:t>  </a:t>
            </a:r>
            <a:r>
              <a:rPr lang="zh-CN" altLang="en-US" sz="2800" dirty="0" smtClean="0">
                <a:latin typeface="楷体" pitchFamily="49" charset="-122"/>
                <a:ea typeface="楷体" pitchFamily="49" charset="-122"/>
                <a:cs typeface="Times New Roman" pitchFamily="18" charset="0"/>
              </a:rPr>
              <a:t>（</a:t>
            </a:r>
            <a:r>
              <a:rPr lang="en-US" altLang="zh-CN" sz="2800" dirty="0" smtClean="0">
                <a:latin typeface="楷体" pitchFamily="49" charset="-122"/>
                <a:ea typeface="楷体" pitchFamily="49" charset="-122"/>
                <a:cs typeface="Times New Roman" pitchFamily="18" charset="0"/>
              </a:rPr>
              <a:t>2017</a:t>
            </a:r>
            <a:r>
              <a:rPr lang="zh-CN" altLang="en-US" sz="2800" dirty="0" smtClean="0">
                <a:latin typeface="楷体" pitchFamily="49" charset="-122"/>
                <a:ea typeface="楷体" pitchFamily="49" charset="-122"/>
                <a:cs typeface="Times New Roman" pitchFamily="18" charset="0"/>
              </a:rPr>
              <a:t>年北京高考）</a:t>
            </a:r>
            <a:r>
              <a:rPr lang="en-US" altLang="zh-CN" sz="2800" dirty="0" smtClean="0">
                <a:latin typeface="楷体" pitchFamily="49" charset="-122"/>
                <a:ea typeface="楷体" pitchFamily="49" charset="-122"/>
                <a:cs typeface="Times New Roman" pitchFamily="18" charset="0"/>
              </a:rPr>
              <a:t>13</a:t>
            </a:r>
            <a:r>
              <a:rPr lang="zh-CN" altLang="en-US" sz="2800" dirty="0" smtClean="0">
                <a:latin typeface="楷体" pitchFamily="49" charset="-122"/>
                <a:ea typeface="楷体" pitchFamily="49" charset="-122"/>
                <a:cs typeface="Times New Roman" pitchFamily="18" charset="0"/>
              </a:rPr>
              <a:t>．北宋名臣包拯清正廉洁、刚正不阿，民间尊称他为“包相爷”。他曾担任过转运使、兵部员外郎、开封府知府和枢密副使等职务，其中“位同宰相”的是</a:t>
            </a:r>
            <a:endParaRPr lang="zh-CN" altLang="en-US" sz="2800" dirty="0" smtClean="0">
              <a:latin typeface="楷体" pitchFamily="49" charset="-122"/>
              <a:ea typeface="楷体" pitchFamily="49" charset="-122"/>
              <a:cs typeface="宋体" pitchFamily="2" charset="-122"/>
            </a:endParaRPr>
          </a:p>
          <a:p>
            <a:pPr defTabSz="877458" eaLnBrk="0" fontAlgn="base" hangingPunct="0">
              <a:spcBef>
                <a:spcPct val="0"/>
              </a:spcBef>
              <a:spcAft>
                <a:spcPct val="0"/>
              </a:spcAft>
              <a:tabLst>
                <a:tab pos="2586674" algn="l"/>
              </a:tabLst>
            </a:pPr>
            <a:r>
              <a:rPr lang="en-US" altLang="zh-CN" sz="2800" dirty="0" smtClean="0">
                <a:latin typeface="楷体" pitchFamily="49" charset="-122"/>
                <a:ea typeface="楷体" pitchFamily="49" charset="-122"/>
                <a:cs typeface="Times New Roman" pitchFamily="18" charset="0"/>
              </a:rPr>
              <a:t>A</a:t>
            </a:r>
            <a:r>
              <a:rPr lang="zh-CN" altLang="en-US" sz="2800" dirty="0" smtClean="0">
                <a:latin typeface="楷体" pitchFamily="49" charset="-122"/>
                <a:ea typeface="楷体" pitchFamily="49" charset="-122"/>
                <a:cs typeface="Times New Roman" pitchFamily="18" charset="0"/>
              </a:rPr>
              <a:t>．转运使    </a:t>
            </a:r>
            <a:r>
              <a:rPr lang="en-US" altLang="zh-CN" sz="2800" dirty="0" smtClean="0">
                <a:latin typeface="楷体" pitchFamily="49" charset="-122"/>
                <a:ea typeface="楷体" pitchFamily="49" charset="-122"/>
                <a:cs typeface="Times New Roman" pitchFamily="18" charset="0"/>
              </a:rPr>
              <a:t>B</a:t>
            </a:r>
            <a:r>
              <a:rPr lang="zh-CN" altLang="en-US" sz="2800" dirty="0" smtClean="0">
                <a:latin typeface="楷体" pitchFamily="49" charset="-122"/>
                <a:ea typeface="楷体" pitchFamily="49" charset="-122"/>
                <a:cs typeface="Times New Roman" pitchFamily="18" charset="0"/>
              </a:rPr>
              <a:t>．兵部员外</a:t>
            </a:r>
            <a:endParaRPr lang="en-US" altLang="zh-CN" sz="2800" dirty="0" smtClean="0">
              <a:latin typeface="楷体" pitchFamily="49" charset="-122"/>
              <a:ea typeface="楷体" pitchFamily="49" charset="-122"/>
              <a:cs typeface="Times New Roman" pitchFamily="18" charset="0"/>
            </a:endParaRPr>
          </a:p>
          <a:p>
            <a:pPr defTabSz="877458" eaLnBrk="0" fontAlgn="base" hangingPunct="0">
              <a:spcBef>
                <a:spcPct val="0"/>
              </a:spcBef>
              <a:spcAft>
                <a:spcPct val="0"/>
              </a:spcAft>
              <a:tabLst>
                <a:tab pos="2586674" algn="l"/>
              </a:tabLst>
            </a:pPr>
            <a:r>
              <a:rPr lang="en-US" altLang="zh-CN" sz="2800" dirty="0" smtClean="0">
                <a:latin typeface="楷体" pitchFamily="49" charset="-122"/>
                <a:ea typeface="楷体" pitchFamily="49" charset="-122"/>
                <a:cs typeface="Times New Roman" pitchFamily="18" charset="0"/>
              </a:rPr>
              <a:t>C</a:t>
            </a:r>
            <a:r>
              <a:rPr lang="zh-CN" altLang="en-US" sz="2800" dirty="0" smtClean="0">
                <a:latin typeface="楷体" pitchFamily="49" charset="-122"/>
                <a:ea typeface="楷体" pitchFamily="49" charset="-122"/>
                <a:cs typeface="Times New Roman" pitchFamily="18" charset="0"/>
              </a:rPr>
              <a:t>．知府      </a:t>
            </a:r>
            <a:r>
              <a:rPr lang="en-US" altLang="zh-CN" sz="2800" u="sng" dirty="0" smtClean="0">
                <a:latin typeface="楷体" pitchFamily="49" charset="-122"/>
                <a:ea typeface="楷体" pitchFamily="49" charset="-122"/>
                <a:cs typeface="Times New Roman" pitchFamily="18" charset="0"/>
              </a:rPr>
              <a:t>D</a:t>
            </a:r>
            <a:r>
              <a:rPr lang="zh-CN" altLang="en-US" sz="2800" u="sng" dirty="0" smtClean="0">
                <a:latin typeface="楷体" pitchFamily="49" charset="-122"/>
                <a:ea typeface="楷体" pitchFamily="49" charset="-122"/>
                <a:cs typeface="Times New Roman" pitchFamily="18" charset="0"/>
              </a:rPr>
              <a:t>．枢密副使</a:t>
            </a:r>
            <a:endParaRPr lang="zh-CN" altLang="en-US" sz="2800" u="sng" dirty="0" smtClean="0">
              <a:latin typeface="楷体" pitchFamily="49" charset="-122"/>
              <a:ea typeface="楷体" pitchFamily="49" charset="-122"/>
              <a:cs typeface="宋体" pitchFamily="2" charset="-122"/>
            </a:endParaRPr>
          </a:p>
        </p:txBody>
      </p:sp>
      <p:sp>
        <p:nvSpPr>
          <p:cNvPr id="10" name="Rectangle 1"/>
          <p:cNvSpPr>
            <a:spLocks noChangeArrowheads="1"/>
          </p:cNvSpPr>
          <p:nvPr/>
        </p:nvSpPr>
        <p:spPr bwMode="auto">
          <a:xfrm>
            <a:off x="185406" y="3085056"/>
            <a:ext cx="8643998" cy="442546"/>
          </a:xfrm>
          <a:prstGeom prst="rect">
            <a:avLst/>
          </a:prstGeom>
          <a:noFill/>
          <a:ln w="9525">
            <a:noFill/>
            <a:miter lim="800000"/>
            <a:headEnd/>
            <a:tailEnd/>
          </a:ln>
          <a:effectLst/>
        </p:spPr>
        <p:txBody>
          <a:bodyPr vert="horz" wrap="square" lIns="87746" tIns="43873" rIns="87746" bIns="43873" numCol="1" anchor="ctr" anchorCtr="0" compatLnSpc="1">
            <a:prstTxWarp prst="textNoShape">
              <a:avLst/>
            </a:prstTxWarp>
            <a:spAutoFit/>
          </a:bodyPr>
          <a:lstStyle/>
          <a:p>
            <a:pPr defTabSz="877458" fontAlgn="base">
              <a:spcBef>
                <a:spcPct val="0"/>
              </a:spcBef>
              <a:spcAft>
                <a:spcPct val="0"/>
              </a:spcAft>
            </a:pPr>
            <a:r>
              <a:rPr lang="en-US" altLang="zh-CN" sz="2300" dirty="0" smtClean="0">
                <a:latin typeface="楷体" pitchFamily="49" charset="-122"/>
                <a:ea typeface="楷体" pitchFamily="49" charset="-122"/>
                <a:cs typeface="Times New Roman" pitchFamily="18" charset="0"/>
              </a:rPr>
              <a:t> </a:t>
            </a:r>
            <a:endParaRPr lang="zh-CN" altLang="en-US" sz="2300" dirty="0" smtClean="0">
              <a:latin typeface="Arial" pitchFamily="34" charset="0"/>
              <a:ea typeface="宋体" pitchFamily="2" charset="-122"/>
              <a:cs typeface="宋体" pitchFamily="2" charset="-122"/>
            </a:endParaRPr>
          </a:p>
        </p:txBody>
      </p:sp>
      <p:sp>
        <p:nvSpPr>
          <p:cNvPr id="12" name="TextBox 11"/>
          <p:cNvSpPr txBox="1"/>
          <p:nvPr/>
        </p:nvSpPr>
        <p:spPr>
          <a:xfrm>
            <a:off x="4376937" y="3865038"/>
            <a:ext cx="3929090" cy="519490"/>
          </a:xfrm>
          <a:prstGeom prst="rect">
            <a:avLst/>
          </a:prstGeom>
          <a:noFill/>
        </p:spPr>
        <p:txBody>
          <a:bodyPr wrap="square" lIns="87746" tIns="43873" rIns="87746" bIns="43873" rtlCol="0">
            <a:spAutoFit/>
          </a:bodyPr>
          <a:lstStyle/>
          <a:p>
            <a:r>
              <a:rPr lang="zh-CN" altLang="en-US" sz="2800" b="1" dirty="0" smtClean="0">
                <a:latin typeface="+mn-ea"/>
              </a:rPr>
              <a:t>削弱相权</a:t>
            </a:r>
            <a:r>
              <a:rPr lang="en-US" altLang="zh-CN" sz="2300" dirty="0" smtClean="0">
                <a:solidFill>
                  <a:srgbClr val="FF0000"/>
                </a:solidFill>
                <a:latin typeface="+mn-ea"/>
              </a:rPr>
              <a:t> </a:t>
            </a:r>
            <a:endParaRPr lang="zh-CN" altLang="en-US" sz="2300" dirty="0">
              <a:solidFill>
                <a:srgbClr val="FF0000"/>
              </a:solidFill>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0" y="948247"/>
            <a:ext cx="8643998" cy="1812152"/>
          </a:xfrm>
          <a:prstGeom prst="rect">
            <a:avLst/>
          </a:prstGeom>
          <a:noFill/>
          <a:ln w="9525">
            <a:noFill/>
            <a:miter lim="800000"/>
            <a:headEnd/>
            <a:tailEnd/>
          </a:ln>
          <a:effectLst/>
        </p:spPr>
        <p:txBody>
          <a:bodyPr vert="horz" wrap="square" lIns="87746" tIns="43873" rIns="87746" bIns="43873" numCol="1" anchor="ctr" anchorCtr="0" compatLnSpc="1">
            <a:prstTxWarp prst="textNoShape">
              <a:avLst/>
            </a:prstTxWarp>
            <a:spAutoFit/>
          </a:bodyPr>
          <a:lstStyle/>
          <a:p>
            <a:pPr defTabSz="877458" fontAlgn="base">
              <a:spcBef>
                <a:spcPct val="0"/>
              </a:spcBef>
              <a:spcAft>
                <a:spcPct val="0"/>
              </a:spcAft>
            </a:pPr>
            <a:r>
              <a:rPr lang="zh-CN" altLang="en-US" sz="2800" dirty="0" smtClean="0">
                <a:latin typeface="楷体" pitchFamily="49" charset="-122"/>
                <a:ea typeface="楷体" pitchFamily="49" charset="-122"/>
                <a:cs typeface="Times New Roman" pitchFamily="18" charset="0"/>
              </a:rPr>
              <a:t>（</a:t>
            </a:r>
            <a:r>
              <a:rPr lang="en-US" altLang="zh-CN" sz="2800" dirty="0" smtClean="0">
                <a:latin typeface="楷体" pitchFamily="49" charset="-122"/>
                <a:ea typeface="楷体" pitchFamily="49" charset="-122"/>
                <a:cs typeface="Times New Roman" pitchFamily="18" charset="0"/>
              </a:rPr>
              <a:t>2014</a:t>
            </a:r>
            <a:r>
              <a:rPr lang="zh-CN" altLang="en-US" sz="2800" dirty="0" smtClean="0">
                <a:latin typeface="楷体" pitchFamily="49" charset="-122"/>
                <a:ea typeface="楷体" pitchFamily="49" charset="-122"/>
                <a:cs typeface="Times New Roman" pitchFamily="18" charset="0"/>
              </a:rPr>
              <a:t>年北京高考）</a:t>
            </a:r>
            <a:r>
              <a:rPr lang="en-US" altLang="zh-CN" sz="2800" dirty="0" smtClean="0">
                <a:latin typeface="楷体" pitchFamily="49" charset="-122"/>
                <a:ea typeface="楷体" pitchFamily="49" charset="-122"/>
                <a:cs typeface="Times New Roman" pitchFamily="18" charset="0"/>
              </a:rPr>
              <a:t>14</a:t>
            </a:r>
            <a:r>
              <a:rPr lang="zh-CN" altLang="en-US" sz="2800" dirty="0" smtClean="0">
                <a:latin typeface="楷体" pitchFamily="49" charset="-122"/>
                <a:ea typeface="楷体" pitchFamily="49" charset="-122"/>
                <a:cs typeface="Times New Roman" pitchFamily="18" charset="0"/>
              </a:rPr>
              <a:t>．唐末五代，中央集权大为削弱。为扭转这一局面，宋初采取的重要措施之一是</a:t>
            </a:r>
            <a:endParaRPr lang="zh-CN" altLang="en-US" sz="2800" dirty="0" smtClean="0">
              <a:latin typeface="楷体" pitchFamily="49" charset="-122"/>
              <a:ea typeface="楷体" pitchFamily="49" charset="-122"/>
              <a:cs typeface="宋体" pitchFamily="2" charset="-122"/>
            </a:endParaRPr>
          </a:p>
          <a:p>
            <a:pPr defTabSz="877458" eaLnBrk="0" fontAlgn="base" hangingPunct="0">
              <a:spcBef>
                <a:spcPct val="0"/>
              </a:spcBef>
              <a:spcAft>
                <a:spcPct val="0"/>
              </a:spcAft>
            </a:pPr>
            <a:r>
              <a:rPr lang="en-US" altLang="zh-CN" sz="2800" u="sng" dirty="0" smtClean="0">
                <a:latin typeface="楷体" pitchFamily="49" charset="-122"/>
                <a:ea typeface="楷体" pitchFamily="49" charset="-122"/>
                <a:cs typeface="Times New Roman" pitchFamily="18" charset="0"/>
              </a:rPr>
              <a:t>A</a:t>
            </a:r>
            <a:r>
              <a:rPr lang="zh-CN" altLang="en-US" sz="2800" u="sng" dirty="0" smtClean="0">
                <a:latin typeface="楷体" pitchFamily="49" charset="-122"/>
                <a:ea typeface="楷体" pitchFamily="49" charset="-122"/>
                <a:cs typeface="Times New Roman" pitchFamily="18" charset="0"/>
              </a:rPr>
              <a:t>．文官任知州 </a:t>
            </a:r>
            <a:r>
              <a:rPr lang="zh-CN" altLang="en-US" sz="2800" dirty="0" smtClean="0">
                <a:latin typeface="楷体" pitchFamily="49" charset="-122"/>
                <a:ea typeface="楷体" pitchFamily="49" charset="-122"/>
                <a:cs typeface="Times New Roman" pitchFamily="18" charset="0"/>
              </a:rPr>
              <a:t>      </a:t>
            </a:r>
            <a:r>
              <a:rPr lang="en-US" altLang="zh-CN" sz="2800" dirty="0" smtClean="0">
                <a:latin typeface="楷体" pitchFamily="49" charset="-122"/>
                <a:ea typeface="楷体" pitchFamily="49" charset="-122"/>
                <a:cs typeface="Times New Roman" pitchFamily="18" charset="0"/>
              </a:rPr>
              <a:t>B</a:t>
            </a:r>
            <a:r>
              <a:rPr lang="zh-CN" altLang="en-US" sz="2800" dirty="0" smtClean="0">
                <a:latin typeface="楷体" pitchFamily="49" charset="-122"/>
                <a:ea typeface="楷体" pitchFamily="49" charset="-122"/>
                <a:cs typeface="Times New Roman" pitchFamily="18" charset="0"/>
              </a:rPr>
              <a:t>．设三司使      </a:t>
            </a:r>
            <a:endParaRPr lang="en-US" altLang="zh-CN" sz="2800" dirty="0" smtClean="0">
              <a:latin typeface="楷体" pitchFamily="49" charset="-122"/>
              <a:ea typeface="楷体" pitchFamily="49" charset="-122"/>
              <a:cs typeface="Times New Roman" pitchFamily="18" charset="0"/>
            </a:endParaRPr>
          </a:p>
          <a:p>
            <a:pPr defTabSz="877458" eaLnBrk="0" fontAlgn="base" hangingPunct="0">
              <a:spcBef>
                <a:spcPct val="0"/>
              </a:spcBef>
              <a:spcAft>
                <a:spcPct val="0"/>
              </a:spcAft>
            </a:pPr>
            <a:r>
              <a:rPr lang="zh-CN" altLang="en-US" sz="2800" dirty="0" smtClean="0">
                <a:latin typeface="楷体" pitchFamily="49" charset="-122"/>
                <a:ea typeface="楷体" pitchFamily="49" charset="-122"/>
                <a:cs typeface="Times New Roman" pitchFamily="18" charset="0"/>
              </a:rPr>
              <a:t> </a:t>
            </a:r>
            <a:r>
              <a:rPr lang="en-US" altLang="zh-CN" sz="2800" dirty="0" smtClean="0">
                <a:latin typeface="楷体" pitchFamily="49" charset="-122"/>
                <a:ea typeface="楷体" pitchFamily="49" charset="-122"/>
                <a:cs typeface="Times New Roman" pitchFamily="18" charset="0"/>
              </a:rPr>
              <a:t>C</a:t>
            </a:r>
            <a:r>
              <a:rPr lang="zh-CN" altLang="en-US" sz="2800" dirty="0" smtClean="0">
                <a:latin typeface="楷体" pitchFamily="49" charset="-122"/>
                <a:ea typeface="楷体" pitchFamily="49" charset="-122"/>
                <a:cs typeface="Times New Roman" pitchFamily="18" charset="0"/>
              </a:rPr>
              <a:t>．设枢密院        </a:t>
            </a:r>
            <a:r>
              <a:rPr lang="en-US" altLang="zh-CN" sz="2800" dirty="0" smtClean="0">
                <a:latin typeface="楷体" pitchFamily="49" charset="-122"/>
                <a:ea typeface="楷体" pitchFamily="49" charset="-122"/>
                <a:cs typeface="Times New Roman" pitchFamily="18" charset="0"/>
              </a:rPr>
              <a:t>D</a:t>
            </a:r>
            <a:r>
              <a:rPr lang="zh-CN" altLang="en-US" sz="2800" dirty="0" smtClean="0">
                <a:latin typeface="楷体" pitchFamily="49" charset="-122"/>
                <a:ea typeface="楷体" pitchFamily="49" charset="-122"/>
                <a:cs typeface="Times New Roman" pitchFamily="18" charset="0"/>
              </a:rPr>
              <a:t>．施行将兵</a:t>
            </a:r>
            <a:r>
              <a:rPr lang="zh-CN" altLang="en-US" sz="2800" dirty="0" smtClean="0">
                <a:latin typeface="Calibri" pitchFamily="34" charset="0"/>
                <a:ea typeface="宋体" pitchFamily="2" charset="-122"/>
                <a:cs typeface="Times New Roman" pitchFamily="18" charset="0"/>
              </a:rPr>
              <a:t>法</a:t>
            </a:r>
            <a:endParaRPr lang="zh-CN" altLang="en-US" sz="2800" dirty="0" smtClean="0">
              <a:latin typeface="Arial" pitchFamily="34" charset="0"/>
              <a:ea typeface="宋体" pitchFamily="2" charset="-122"/>
              <a:cs typeface="宋体" pitchFamily="2" charset="-122"/>
            </a:endParaRPr>
          </a:p>
        </p:txBody>
      </p:sp>
      <p:sp>
        <p:nvSpPr>
          <p:cNvPr id="13" name="TextBox 12"/>
          <p:cNvSpPr txBox="1"/>
          <p:nvPr/>
        </p:nvSpPr>
        <p:spPr>
          <a:xfrm>
            <a:off x="5419023" y="3659341"/>
            <a:ext cx="2544555" cy="519490"/>
          </a:xfrm>
          <a:prstGeom prst="rect">
            <a:avLst/>
          </a:prstGeom>
          <a:noFill/>
        </p:spPr>
        <p:txBody>
          <a:bodyPr wrap="square" lIns="87746" tIns="43873" rIns="87746" bIns="43873" rtlCol="0">
            <a:spAutoFit/>
          </a:bodyPr>
          <a:lstStyle/>
          <a:p>
            <a:r>
              <a:rPr lang="zh-CN" altLang="en-US" sz="2800" b="1" dirty="0" smtClean="0">
                <a:latin typeface="+mn-ea"/>
              </a:rPr>
              <a:t>削弱地方</a:t>
            </a:r>
            <a:endParaRPr lang="zh-CN" altLang="en-US" sz="2800" b="1" dirty="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5028" y="1566279"/>
            <a:ext cx="8786842" cy="2243039"/>
          </a:xfrm>
          <a:prstGeom prst="rect">
            <a:avLst/>
          </a:prstGeom>
        </p:spPr>
        <p:txBody>
          <a:bodyPr wrap="square" lIns="87746" tIns="43873" rIns="87746" bIns="43873">
            <a:spAutoFit/>
          </a:bodyPr>
          <a:lstStyle/>
          <a:p>
            <a:pPr>
              <a:buFont typeface="Wingdings" pitchFamily="2" charset="2"/>
              <a:buNone/>
            </a:pPr>
            <a:r>
              <a:rPr lang="zh-CN" altLang="en-US" sz="2800" dirty="0" smtClean="0">
                <a:latin typeface="楷体" pitchFamily="49" charset="-122"/>
                <a:ea typeface="楷体" pitchFamily="49" charset="-122"/>
              </a:rPr>
              <a:t>     </a:t>
            </a:r>
            <a:r>
              <a:rPr lang="zh-CN" altLang="en-US" sz="2800" dirty="0" smtClean="0">
                <a:solidFill>
                  <a:srgbClr val="FF0000"/>
                </a:solidFill>
                <a:latin typeface="楷体" pitchFamily="49" charset="-122"/>
                <a:ea typeface="楷体" pitchFamily="49" charset="-122"/>
              </a:rPr>
              <a:t>宋承唐制</a:t>
            </a:r>
            <a:r>
              <a:rPr lang="zh-CN" altLang="en-US" sz="2800" dirty="0" smtClean="0">
                <a:latin typeface="楷体" pitchFamily="49" charset="-122"/>
                <a:ea typeface="楷体" pitchFamily="49" charset="-122"/>
              </a:rPr>
              <a:t>，抑又甚焉。</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宰相不专任三省长官</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又别置中书禁中，是为政事堂，与枢密对掌大政。天下财赋</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悉隶三司。                          </a:t>
            </a:r>
            <a:endParaRPr lang="en-US" altLang="zh-CN" sz="2800" dirty="0" smtClean="0">
              <a:latin typeface="楷体" pitchFamily="49" charset="-122"/>
              <a:ea typeface="楷体" pitchFamily="49" charset="-122"/>
            </a:endParaRPr>
          </a:p>
          <a:p>
            <a:pPr>
              <a:buFont typeface="Wingdings" pitchFamily="2" charset="2"/>
              <a:buNone/>
            </a:pPr>
            <a:r>
              <a:rPr lang="en-US" altLang="zh-CN" sz="2800" dirty="0" smtClean="0">
                <a:latin typeface="楷体" pitchFamily="49" charset="-122"/>
                <a:ea typeface="楷体" pitchFamily="49" charset="-122"/>
              </a:rPr>
              <a:t>                             ——《</a:t>
            </a:r>
            <a:r>
              <a:rPr lang="zh-CN" altLang="en-US" sz="2800" dirty="0" smtClean="0">
                <a:latin typeface="楷体" pitchFamily="49" charset="-122"/>
                <a:ea typeface="楷体" pitchFamily="49" charset="-122"/>
              </a:rPr>
              <a:t>宋史</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职官志</a:t>
            </a:r>
            <a:r>
              <a:rPr lang="en-US" altLang="zh-CN" sz="2800" dirty="0" smtClean="0">
                <a:latin typeface="楷体" pitchFamily="49" charset="-122"/>
                <a:ea typeface="楷体" pitchFamily="49" charset="-122"/>
              </a:rPr>
              <a:t>》</a:t>
            </a:r>
            <a:endParaRPr lang="zh-CN" altLang="en-US" sz="2800" dirty="0" smtClean="0">
              <a:latin typeface="楷体" pitchFamily="49" charset="-122"/>
              <a:ea typeface="楷体" pitchFamily="49" charset="-122"/>
            </a:endParaRPr>
          </a:p>
          <a:p>
            <a:pPr>
              <a:buFont typeface="Wingdings" pitchFamily="2" charset="2"/>
              <a:buNone/>
            </a:pPr>
            <a:r>
              <a:rPr lang="zh-CN" altLang="en-US" sz="2800" dirty="0" smtClean="0">
                <a:latin typeface="楷体" pitchFamily="49" charset="-122"/>
                <a:ea typeface="楷体" pitchFamily="49" charset="-122"/>
              </a:rPr>
              <a:t>                                    </a:t>
            </a:r>
            <a:endParaRPr lang="zh-CN" altLang="en-US" sz="2800" dirty="0">
              <a:latin typeface="楷体" pitchFamily="49" charset="-122"/>
              <a:ea typeface="楷体" pitchFamily="49" charset="-122"/>
            </a:endParaRPr>
          </a:p>
        </p:txBody>
      </p:sp>
      <p:sp>
        <p:nvSpPr>
          <p:cNvPr id="3" name="TextBox 2"/>
          <p:cNvSpPr txBox="1"/>
          <p:nvPr/>
        </p:nvSpPr>
        <p:spPr>
          <a:xfrm>
            <a:off x="357158" y="642924"/>
            <a:ext cx="8143932" cy="519490"/>
          </a:xfrm>
          <a:prstGeom prst="rect">
            <a:avLst/>
          </a:prstGeom>
          <a:noFill/>
        </p:spPr>
        <p:txBody>
          <a:bodyPr wrap="square" lIns="87746" tIns="43873" rIns="87746" bIns="43873" rtlCol="0">
            <a:spAutoFit/>
          </a:bodyPr>
          <a:lstStyle/>
          <a:p>
            <a:r>
              <a:rPr lang="en-US" altLang="zh-CN" sz="2700" dirty="0" smtClean="0">
                <a:latin typeface="+mn-ea"/>
              </a:rPr>
              <a:t>1</a:t>
            </a:r>
            <a:r>
              <a:rPr lang="zh-CN" altLang="en-US" sz="2700" dirty="0" smtClean="0">
                <a:latin typeface="+mn-ea"/>
              </a:rPr>
              <a:t>）</a:t>
            </a:r>
            <a:r>
              <a:rPr lang="en-US" altLang="zh-CN" sz="2700" dirty="0" smtClean="0">
                <a:latin typeface="+mn-ea"/>
              </a:rPr>
              <a:t>.</a:t>
            </a:r>
            <a:r>
              <a:rPr lang="zh-CN" altLang="en-US" sz="2700" dirty="0" smtClean="0">
                <a:latin typeface="+mn-ea"/>
              </a:rPr>
              <a:t>削弱相权的措施</a:t>
            </a:r>
            <a:endParaRPr lang="en-US" altLang="zh-CN" sz="2700" dirty="0" smtClean="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14282" y="598027"/>
            <a:ext cx="8929718" cy="457935"/>
          </a:xfrm>
          <a:prstGeom prst="rect">
            <a:avLst/>
          </a:prstGeom>
        </p:spPr>
        <p:txBody>
          <a:bodyPr wrap="square" lIns="87746" tIns="43873" rIns="87746" bIns="43873">
            <a:spAutoFit/>
          </a:bodyPr>
          <a:lstStyle/>
          <a:p>
            <a:r>
              <a:rPr lang="zh-CN" altLang="en-US" sz="2300" dirty="0" smtClean="0">
                <a:latin typeface="+mn-ea"/>
              </a:rPr>
              <a:t>必修</a:t>
            </a:r>
            <a:r>
              <a:rPr lang="en-US" altLang="zh-CN" sz="2300" dirty="0" smtClean="0">
                <a:latin typeface="+mn-ea"/>
              </a:rPr>
              <a:t>1</a:t>
            </a:r>
            <a:r>
              <a:rPr lang="zh-CN" altLang="en-US" sz="2300" dirty="0" smtClean="0">
                <a:latin typeface="+mn-ea"/>
              </a:rPr>
              <a:t>第</a:t>
            </a:r>
            <a:r>
              <a:rPr lang="en-US" altLang="zh-CN" sz="2300" dirty="0" smtClean="0">
                <a:latin typeface="+mn-ea"/>
              </a:rPr>
              <a:t>3</a:t>
            </a:r>
            <a:r>
              <a:rPr lang="zh-CN" altLang="en-US" sz="2300" dirty="0" smtClean="0">
                <a:latin typeface="+mn-ea"/>
              </a:rPr>
              <a:t>课、第</a:t>
            </a:r>
            <a:r>
              <a:rPr lang="en-US" altLang="zh-CN" sz="2300" dirty="0" smtClean="0">
                <a:latin typeface="+mn-ea"/>
              </a:rPr>
              <a:t>4</a:t>
            </a:r>
            <a:r>
              <a:rPr lang="zh-CN" altLang="en-US" sz="2300" dirty="0" smtClean="0">
                <a:latin typeface="+mn-ea"/>
              </a:rPr>
              <a:t>课</a:t>
            </a:r>
            <a:endParaRPr lang="en-US" altLang="zh-CN" sz="2300" dirty="0" smtClean="0">
              <a:latin typeface="+mn-ea"/>
            </a:endParaRPr>
          </a:p>
        </p:txBody>
      </p:sp>
      <p:pic>
        <p:nvPicPr>
          <p:cNvPr id="8" name="Picture 7"/>
          <p:cNvPicPr>
            <a:picLocks noChangeAspect="1" noChangeArrowheads="1"/>
          </p:cNvPicPr>
          <p:nvPr/>
        </p:nvPicPr>
        <p:blipFill>
          <a:blip r:embed="rId3" cstate="print"/>
          <a:srcRect l="3472" t="2782" r="43056" b="36304"/>
          <a:stretch>
            <a:fillRect/>
          </a:stretch>
        </p:blipFill>
        <p:spPr bwMode="auto">
          <a:xfrm>
            <a:off x="260905" y="1470299"/>
            <a:ext cx="8358246" cy="1293208"/>
          </a:xfrm>
          <a:prstGeom prst="rect">
            <a:avLst/>
          </a:prstGeom>
          <a:noFill/>
          <a:ln w="9525">
            <a:noFill/>
            <a:miter lim="800000"/>
            <a:headEnd/>
            <a:tailEnd/>
          </a:ln>
          <a:effectLst/>
        </p:spPr>
      </p:pic>
      <p:sp>
        <p:nvSpPr>
          <p:cNvPr id="10" name="矩形 9"/>
          <p:cNvSpPr/>
          <p:nvPr/>
        </p:nvSpPr>
        <p:spPr>
          <a:xfrm>
            <a:off x="654518" y="3817519"/>
            <a:ext cx="7768516" cy="457935"/>
          </a:xfrm>
          <a:prstGeom prst="rect">
            <a:avLst/>
          </a:prstGeom>
          <a:solidFill>
            <a:schemeClr val="bg1"/>
          </a:solidFill>
        </p:spPr>
        <p:txBody>
          <a:bodyPr wrap="square" lIns="87746" tIns="43873" rIns="87746" bIns="43873">
            <a:spAutoFit/>
          </a:bodyPr>
          <a:lstStyle/>
          <a:p>
            <a:r>
              <a:rPr lang="zh-CN" altLang="en-US" sz="2400" dirty="0" smtClean="0">
                <a:latin typeface="楷体" pitchFamily="49" charset="-122"/>
                <a:ea typeface="楷体" pitchFamily="49" charset="-122"/>
              </a:rPr>
              <a:t>措施：虚设三省、增加机构、增加宰相人数、分割相权</a:t>
            </a:r>
            <a:endParaRPr lang="zh-CN" altLang="en-US" sz="2400"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115616" y="411511"/>
            <a:ext cx="6653338" cy="581045"/>
          </a:xfrm>
          <a:prstGeom prst="rect">
            <a:avLst/>
          </a:prstGeom>
          <a:noFill/>
          <a:ln>
            <a:noFill/>
          </a:ln>
          <a:effectLst>
            <a:prstShdw prst="shdw17" dist="17961" dir="2700000">
              <a:srgbClr val="708688"/>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746" tIns="43873" rIns="87746" bIns="43873">
            <a:spAutoFit/>
          </a:bodyPr>
          <a:lstStyle>
            <a:lvl1pPr eaLnBrk="0" hangingPunct="0">
              <a:defRPr sz="2800">
                <a:solidFill>
                  <a:schemeClr val="tx1"/>
                </a:solidFill>
                <a:latin typeface="Arial" pitchFamily="34" charset="0"/>
                <a:ea typeface="宋体" pitchFamily="2" charset="-122"/>
              </a:defRPr>
            </a:lvl1pPr>
            <a:lvl2pPr marL="742950" indent="-285750" eaLnBrk="0" hangingPunct="0">
              <a:defRPr sz="2800">
                <a:solidFill>
                  <a:schemeClr val="tx1"/>
                </a:solidFill>
                <a:latin typeface="Arial" pitchFamily="34" charset="0"/>
                <a:ea typeface="宋体" pitchFamily="2" charset="-122"/>
              </a:defRPr>
            </a:lvl2pPr>
            <a:lvl3pPr marL="1143000" indent="-228600" eaLnBrk="0" hangingPunct="0">
              <a:defRPr sz="2800">
                <a:solidFill>
                  <a:schemeClr val="tx1"/>
                </a:solidFill>
                <a:latin typeface="Arial" pitchFamily="34" charset="0"/>
                <a:ea typeface="宋体" pitchFamily="2" charset="-122"/>
              </a:defRPr>
            </a:lvl3pPr>
            <a:lvl4pPr marL="1600200" indent="-228600" eaLnBrk="0" hangingPunct="0">
              <a:defRPr sz="2800">
                <a:solidFill>
                  <a:schemeClr val="tx1"/>
                </a:solidFill>
                <a:latin typeface="Arial" pitchFamily="34" charset="0"/>
                <a:ea typeface="宋体" pitchFamily="2" charset="-122"/>
              </a:defRPr>
            </a:lvl4pPr>
            <a:lvl5pPr marL="2057400" indent="-228600" eaLnBrk="0" hangingPunct="0">
              <a:defRPr sz="28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8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8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8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800">
                <a:solidFill>
                  <a:schemeClr val="tx1"/>
                </a:solidFill>
                <a:latin typeface="Arial" pitchFamily="34" charset="0"/>
                <a:ea typeface="宋体" pitchFamily="2" charset="-122"/>
              </a:defRPr>
            </a:lvl9pPr>
          </a:lstStyle>
          <a:p>
            <a:pPr eaLnBrk="1" hangingPunct="1"/>
            <a:r>
              <a:rPr lang="zh-CN" altLang="en-US" sz="3100" dirty="0">
                <a:latin typeface="+mn-ea"/>
                <a:ea typeface="+mn-ea"/>
              </a:rPr>
              <a:t>北宋制度设计中</a:t>
            </a:r>
            <a:r>
              <a:rPr lang="zh-CN" altLang="en-US" sz="3100" dirty="0" smtClean="0">
                <a:latin typeface="+mn-ea"/>
                <a:ea typeface="+mn-ea"/>
              </a:rPr>
              <a:t>的中央机构分权原则</a:t>
            </a:r>
            <a:endParaRPr lang="zh-CN" altLang="en-US" sz="3100" dirty="0">
              <a:latin typeface="+mn-ea"/>
              <a:ea typeface="+mn-ea"/>
            </a:endParaRPr>
          </a:p>
        </p:txBody>
      </p:sp>
      <p:graphicFrame>
        <p:nvGraphicFramePr>
          <p:cNvPr id="8" name="Group 4"/>
          <p:cNvGraphicFramePr>
            <a:graphicFrameLocks noGrp="1"/>
          </p:cNvGraphicFramePr>
          <p:nvPr>
            <p:extLst>
              <p:ext uri="{D42A27DB-BD31-4B8C-83A1-F6EECF244321}">
                <p14:modId xmlns:p14="http://schemas.microsoft.com/office/powerpoint/2010/main" xmlns="" val="1757661326"/>
              </p:ext>
            </p:extLst>
          </p:nvPr>
        </p:nvGraphicFramePr>
        <p:xfrm>
          <a:off x="357158" y="1071553"/>
          <a:ext cx="8001056" cy="2476370"/>
        </p:xfrm>
        <a:graphic>
          <a:graphicData uri="http://schemas.openxmlformats.org/drawingml/2006/table">
            <a:tbl>
              <a:tblPr/>
              <a:tblGrid>
                <a:gridCol w="2000264"/>
                <a:gridCol w="2000264"/>
                <a:gridCol w="2000264"/>
                <a:gridCol w="2000264"/>
              </a:tblGrid>
              <a:tr h="49527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机构名称</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中书门下</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smtClean="0">
                          <a:ln>
                            <a:solidFill>
                              <a:sysClr val="windowText" lastClr="000000"/>
                            </a:solidFill>
                          </a:ln>
                          <a:solidFill>
                            <a:schemeClr val="tx1"/>
                          </a:solidFill>
                          <a:effectLst/>
                          <a:latin typeface="楷体" pitchFamily="49" charset="-122"/>
                          <a:ea typeface="楷体" pitchFamily="49" charset="-122"/>
                        </a:rPr>
                        <a:t>枢密院</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smtClean="0">
                          <a:ln>
                            <a:solidFill>
                              <a:sysClr val="windowText" lastClr="000000"/>
                            </a:solidFill>
                          </a:ln>
                          <a:solidFill>
                            <a:schemeClr val="tx1"/>
                          </a:solidFill>
                          <a:effectLst/>
                          <a:latin typeface="楷体" pitchFamily="49" charset="-122"/>
                          <a:ea typeface="楷体" pitchFamily="49" charset="-122"/>
                        </a:rPr>
                        <a:t>三    司</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27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职权范围</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行政</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军事</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财政</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27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长    官</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同平章事</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枢密使</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三司使</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27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副 长 官</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参知政事</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枢密副使</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三司副使</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27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通    称</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二府</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solidFill>
                              <a:sysClr val="windowText" lastClr="000000"/>
                            </a:solidFill>
                          </a:ln>
                          <a:solidFill>
                            <a:schemeClr val="tx1"/>
                          </a:solidFill>
                          <a:effectLst/>
                          <a:latin typeface="楷体" pitchFamily="49" charset="-122"/>
                          <a:ea typeface="楷体" pitchFamily="49" charset="-122"/>
                        </a:rPr>
                        <a:t>计相</a:t>
                      </a:r>
                    </a:p>
                  </a:txBody>
                  <a:tcPr marT="34277" marB="342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矩形 5"/>
          <p:cNvSpPr/>
          <p:nvPr/>
        </p:nvSpPr>
        <p:spPr>
          <a:xfrm>
            <a:off x="1643042" y="3964791"/>
            <a:ext cx="5572164" cy="9108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87746" tIns="43873" rIns="87746" bIns="43873" rtlCol="0" anchor="ctr"/>
          <a:lstStyle/>
          <a:p>
            <a:r>
              <a:rPr lang="zh-CN" altLang="zh-CN" sz="2800" dirty="0" smtClean="0">
                <a:solidFill>
                  <a:schemeClr val="tx1"/>
                </a:solidFill>
                <a:latin typeface="楷体" pitchFamily="49" charset="-122"/>
                <a:ea typeface="楷体" pitchFamily="49" charset="-122"/>
              </a:rPr>
              <a:t>二府三司</a:t>
            </a:r>
            <a:r>
              <a:rPr lang="zh-CN" altLang="en-US" sz="2800" dirty="0" smtClean="0">
                <a:solidFill>
                  <a:schemeClr val="tx1"/>
                </a:solidFill>
                <a:latin typeface="楷体" pitchFamily="49" charset="-122"/>
                <a:ea typeface="楷体" pitchFamily="49" charset="-122"/>
              </a:rPr>
              <a:t>的沿革与发展？</a:t>
            </a:r>
            <a:endParaRPr lang="zh-CN" altLang="zh-CN" sz="2800" dirty="0" smtClean="0">
              <a:solidFill>
                <a:schemeClr val="tx1"/>
              </a:solidFill>
              <a:latin typeface="楷体" pitchFamily="49" charset="-122"/>
              <a:ea typeface="楷体" pitchFamily="49" charset="-122"/>
            </a:endParaRPr>
          </a:p>
          <a:p>
            <a:r>
              <a:rPr lang="en-US" altLang="zh-CN" sz="3100" dirty="0" smtClean="0">
                <a:solidFill>
                  <a:schemeClr val="tx1"/>
                </a:solidFill>
                <a:latin typeface="楷体" pitchFamily="49" charset="-122"/>
                <a:ea typeface="楷体" pitchFamily="49" charset="-122"/>
              </a:rPr>
              <a:t> </a:t>
            </a:r>
            <a:endParaRPr lang="zh-CN" altLang="zh-CN" sz="3100" dirty="0">
              <a:solidFill>
                <a:schemeClr val="tx1"/>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8229600" cy="637579"/>
          </a:xfrm>
        </p:spPr>
        <p:txBody>
          <a:bodyPr>
            <a:normAutofit fontScale="90000"/>
          </a:bodyPr>
          <a:lstStyle/>
          <a:p>
            <a:r>
              <a:rPr lang="zh-CN" altLang="en-US" sz="3600" dirty="0" smtClean="0">
                <a:latin typeface="+mn-ea"/>
                <a:ea typeface="+mn-ea"/>
              </a:rPr>
              <a:t>中书门下</a:t>
            </a:r>
            <a:endParaRPr lang="zh-CN" altLang="en-US" sz="3600" dirty="0">
              <a:latin typeface="+mn-ea"/>
              <a:ea typeface="+mn-ea"/>
            </a:endParaRPr>
          </a:p>
        </p:txBody>
      </p:sp>
      <p:sp>
        <p:nvSpPr>
          <p:cNvPr id="3" name="内容占位符 2"/>
          <p:cNvSpPr>
            <a:spLocks noGrp="1"/>
          </p:cNvSpPr>
          <p:nvPr>
            <p:ph idx="1"/>
          </p:nvPr>
        </p:nvSpPr>
        <p:spPr>
          <a:xfrm>
            <a:off x="0" y="642924"/>
            <a:ext cx="8820472" cy="4353948"/>
          </a:xfrm>
        </p:spPr>
        <p:txBody>
          <a:bodyPr>
            <a:normAutofit fontScale="92500" lnSpcReduction="20000"/>
          </a:bodyPr>
          <a:lstStyle/>
          <a:p>
            <a:pPr>
              <a:lnSpc>
                <a:spcPct val="150000"/>
              </a:lnSpc>
              <a:buNone/>
            </a:pPr>
            <a:r>
              <a:rPr lang="en-US" altLang="zh-CN" dirty="0" smtClean="0">
                <a:latin typeface="楷体" pitchFamily="49" charset="-122"/>
                <a:ea typeface="楷体" pitchFamily="49" charset="-122"/>
              </a:rPr>
              <a:t>     </a:t>
            </a:r>
            <a:r>
              <a:rPr lang="zh-CN" altLang="zh-CN" sz="2700" dirty="0" smtClean="0">
                <a:latin typeface="楷体" pitchFamily="49" charset="-122"/>
                <a:ea typeface="楷体" pitchFamily="49" charset="-122"/>
              </a:rPr>
              <a:t>唐初确立三省制以后，由于三省事权分立，往往产生弊端，尤其是掌握出令权的中书省和掌握政令审核的门下省不时因政见不同而互相扯皮、推委搪塞。有鉴于此，唐太宗遂决定三省长官合署办公，其办公地点称为政事堂</a:t>
            </a:r>
            <a:r>
              <a:rPr lang="en-US" altLang="zh-CN" sz="2700" dirty="0" smtClean="0">
                <a:latin typeface="楷体" pitchFamily="49" charset="-122"/>
                <a:ea typeface="楷体" pitchFamily="49" charset="-122"/>
              </a:rPr>
              <a:t>.723</a:t>
            </a:r>
            <a:r>
              <a:rPr lang="zh-CN" altLang="zh-CN" sz="2700" dirty="0" smtClean="0">
                <a:latin typeface="楷体" pitchFamily="49" charset="-122"/>
                <a:ea typeface="楷体" pitchFamily="49" charset="-122"/>
              </a:rPr>
              <a:t>年，唐玄宗时期改政事堂为中书门下。北宋前期中书门下的长官称同中书门下平章事。 为分散宰相的事权，增设参知政事，作为副宰相。宋神宗赵顼元丰官制改革，撤销中书门下，将其职权分归三省。</a:t>
            </a:r>
          </a:p>
          <a:p>
            <a:pPr>
              <a:lnSpc>
                <a:spcPct val="150000"/>
              </a:lnSpc>
            </a:pPr>
            <a:endParaRPr lang="zh-CN" altLang="en-US" sz="27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Grp="1" noChangeAspect="1" noChangeArrowheads="1"/>
          </p:cNvPicPr>
          <p:nvPr>
            <p:ph idx="1"/>
          </p:nvPr>
        </p:nvPicPr>
        <p:blipFill>
          <a:blip r:embed="rId2" cstate="print"/>
          <a:srcRect l="3136" t="63696" r="-348"/>
          <a:stretch>
            <a:fillRect/>
          </a:stretch>
        </p:blipFill>
        <p:spPr bwMode="auto">
          <a:xfrm>
            <a:off x="0" y="677589"/>
            <a:ext cx="8858281" cy="1660934"/>
          </a:xfrm>
          <a:prstGeom prst="rect">
            <a:avLst/>
          </a:prstGeom>
          <a:noFill/>
          <a:ln w="9525">
            <a:noFill/>
            <a:miter lim="800000"/>
            <a:headEnd/>
            <a:tailEnd/>
          </a:ln>
          <a:effectLst/>
        </p:spPr>
      </p:pic>
      <p:sp>
        <p:nvSpPr>
          <p:cNvPr id="5" name="内容占位符 2"/>
          <p:cNvSpPr txBox="1">
            <a:spLocks noGrp="1"/>
          </p:cNvSpPr>
          <p:nvPr>
            <p:ph idx="4294967295"/>
          </p:nvPr>
        </p:nvSpPr>
        <p:spPr>
          <a:xfrm>
            <a:off x="0" y="2473325"/>
            <a:ext cx="8329613" cy="2335213"/>
          </a:xfrm>
          <a:prstGeom prst="rect">
            <a:avLst/>
          </a:prstGeom>
          <a:solidFill>
            <a:schemeClr val="bg1"/>
          </a:solidFill>
        </p:spPr>
        <p:txBody>
          <a:bodyPr vert="horz" lIns="87746" tIns="43873" rIns="87746" bIns="43873" rtlCol="0">
            <a:normAutofit fontScale="92500"/>
          </a:bodyPr>
          <a:lstStyle/>
          <a:p>
            <a:pPr marL="0" indent="0">
              <a:lnSpc>
                <a:spcPct val="110000"/>
              </a:lnSpc>
              <a:buNone/>
              <a:defRPr/>
            </a:pPr>
            <a:r>
              <a:rPr lang="en-US" altLang="zh-CN" sz="2400" b="1" dirty="0" smtClean="0">
                <a:latin typeface="华文楷体" pitchFamily="2" charset="-122"/>
                <a:ea typeface="华文楷体" pitchFamily="2" charset="-122"/>
              </a:rPr>
              <a:t>     </a:t>
            </a:r>
            <a:r>
              <a:rPr lang="zh-CN" altLang="en-US" sz="2400" dirty="0" smtClean="0">
                <a:latin typeface="楷体" pitchFamily="49" charset="-122"/>
                <a:ea typeface="楷体" pitchFamily="49" charset="-122"/>
              </a:rPr>
              <a:t>枢密院：</a:t>
            </a:r>
            <a:r>
              <a:rPr lang="zh-CN" altLang="zh-CN" sz="2400" dirty="0" smtClean="0">
                <a:latin typeface="楷体" pitchFamily="49" charset="-122"/>
                <a:ea typeface="楷体" pitchFamily="49" charset="-122"/>
              </a:rPr>
              <a:t>唐代宗永泰年，置枢密使、以宦官为之，掌文书。随着唐末宦官专权，枢密使的权利开始恶性膨胀。“立君、弑君、废君，有同儿戏，实古来未有之变也。推原祸始，总由于使之掌禁兵，管枢密”。宋设枢密院与“中书”分掌军政大权，号称“二府”。宋代枢密院长官</a:t>
            </a:r>
            <a:r>
              <a:rPr lang="zh-CN" altLang="en-US" sz="2400" dirty="0" smtClean="0">
                <a:latin typeface="楷体" pitchFamily="49" charset="-122"/>
                <a:ea typeface="楷体" pitchFamily="49" charset="-122"/>
              </a:rPr>
              <a:t>长期文官当任。</a:t>
            </a:r>
            <a:r>
              <a:rPr lang="zh-CN" altLang="zh-CN" sz="2400" dirty="0" smtClean="0">
                <a:latin typeface="楷体" pitchFamily="49" charset="-122"/>
                <a:ea typeface="楷体" pitchFamily="49" charset="-122"/>
              </a:rPr>
              <a:t>直到南宋以后，枢密院长官逐渐由武将出任。</a:t>
            </a:r>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枢密院这一机构一直沿用到明朝初年，朱元璋废除。</a:t>
            </a:r>
            <a:endParaRPr lang="en-US" altLang="zh-CN" sz="2400" dirty="0" smtClean="0">
              <a:latin typeface="楷体" pitchFamily="49" charset="-122"/>
              <a:ea typeface="楷体" pitchFamily="49" charset="-122"/>
            </a:endParaRPr>
          </a:p>
          <a:p>
            <a:pPr marL="0" indent="0" algn="ctr" defTabSz="877458">
              <a:lnSpc>
                <a:spcPct val="100000"/>
              </a:lnSpc>
              <a:spcBef>
                <a:spcPct val="20000"/>
              </a:spcBef>
              <a:buNone/>
              <a:defRPr/>
            </a:pPr>
            <a:endParaRPr lang="zh-CN" altLang="zh-CN" sz="3100" dirty="0">
              <a:solidFill>
                <a:schemeClr val="bg1"/>
              </a:solidFill>
              <a:latin typeface="华文楷体" pitchFamily="2" charset="-122"/>
              <a:ea typeface="华文楷体" pitchFamily="2" charset="-122"/>
            </a:endParaRPr>
          </a:p>
        </p:txBody>
      </p:sp>
      <p:sp>
        <p:nvSpPr>
          <p:cNvPr id="7" name="矩形 6"/>
          <p:cNvSpPr/>
          <p:nvPr/>
        </p:nvSpPr>
        <p:spPr>
          <a:xfrm>
            <a:off x="0" y="163629"/>
            <a:ext cx="8929718" cy="457935"/>
          </a:xfrm>
          <a:prstGeom prst="rect">
            <a:avLst/>
          </a:prstGeom>
        </p:spPr>
        <p:txBody>
          <a:bodyPr wrap="square" lIns="87746" tIns="43873" rIns="87746" bIns="43873">
            <a:spAutoFit/>
          </a:bodyPr>
          <a:lstStyle/>
          <a:p>
            <a:r>
              <a:rPr lang="zh-CN" altLang="en-US" sz="2300" dirty="0" smtClean="0">
                <a:latin typeface="+mn-ea"/>
              </a:rPr>
              <a:t>必修</a:t>
            </a:r>
            <a:r>
              <a:rPr lang="en-US" altLang="zh-CN" sz="2300" dirty="0" smtClean="0">
                <a:latin typeface="+mn-ea"/>
              </a:rPr>
              <a:t>1</a:t>
            </a:r>
            <a:r>
              <a:rPr lang="zh-CN" altLang="en-US" sz="2300" dirty="0" smtClean="0">
                <a:latin typeface="+mn-ea"/>
              </a:rPr>
              <a:t>第</a:t>
            </a:r>
            <a:r>
              <a:rPr lang="en-US" altLang="zh-CN" sz="2300" dirty="0" smtClean="0">
                <a:latin typeface="+mn-ea"/>
              </a:rPr>
              <a:t>3</a:t>
            </a:r>
            <a:r>
              <a:rPr lang="zh-CN" altLang="en-US" sz="2300" dirty="0" smtClean="0">
                <a:latin typeface="+mn-ea"/>
              </a:rPr>
              <a:t>课、第</a:t>
            </a:r>
            <a:r>
              <a:rPr lang="en-US" altLang="zh-CN" sz="2300" dirty="0" smtClean="0">
                <a:latin typeface="+mn-ea"/>
              </a:rPr>
              <a:t>4</a:t>
            </a:r>
            <a:r>
              <a:rPr lang="zh-CN" altLang="en-US" sz="2300" dirty="0" smtClean="0">
                <a:latin typeface="+mn-ea"/>
              </a:rPr>
              <a:t>课</a:t>
            </a:r>
            <a:endParaRPr lang="en-US" altLang="zh-CN" sz="2300" dirty="0" smtClean="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20160" y="1257998"/>
            <a:ext cx="8501090" cy="2673926"/>
          </a:xfrm>
          <a:prstGeom prst="rect">
            <a:avLst/>
          </a:prstGeom>
          <a:noFill/>
          <a:ln w="9525">
            <a:noFill/>
            <a:miter lim="800000"/>
            <a:headEnd/>
            <a:tailEnd/>
          </a:ln>
          <a:effectLst/>
        </p:spPr>
        <p:txBody>
          <a:bodyPr vert="horz" wrap="square" lIns="87746" tIns="43873" rIns="87746" bIns="43873" numCol="1" anchor="ctr" anchorCtr="0" compatLnSpc="1">
            <a:prstTxWarp prst="textNoShape">
              <a:avLst/>
            </a:prstTxWarp>
            <a:spAutoFit/>
          </a:bodyPr>
          <a:lstStyle/>
          <a:p>
            <a:pPr defTabSz="877458" fontAlgn="base">
              <a:spcBef>
                <a:spcPct val="0"/>
              </a:spcBef>
              <a:spcAft>
                <a:spcPct val="0"/>
              </a:spcAft>
              <a:tabLst>
                <a:tab pos="2586674" algn="l"/>
              </a:tabLst>
            </a:pPr>
            <a:r>
              <a:rPr lang="zh-CN" altLang="en-US" sz="2800" dirty="0" smtClean="0">
                <a:latin typeface="+mn-ea"/>
                <a:cs typeface="Times New Roman" pitchFamily="18" charset="0"/>
              </a:rPr>
              <a:t>（</a:t>
            </a:r>
            <a:r>
              <a:rPr lang="en-US" altLang="zh-CN" sz="2800" dirty="0" smtClean="0">
                <a:latin typeface="+mn-ea"/>
                <a:cs typeface="Times New Roman" pitchFamily="18" charset="0"/>
              </a:rPr>
              <a:t>2016</a:t>
            </a:r>
            <a:r>
              <a:rPr lang="zh-CN" altLang="en-US" sz="2800" dirty="0" smtClean="0">
                <a:latin typeface="+mn-ea"/>
                <a:cs typeface="Times New Roman" pitchFamily="18" charset="0"/>
              </a:rPr>
              <a:t>年北京高考）</a:t>
            </a:r>
            <a:r>
              <a:rPr lang="en-US" altLang="zh-CN" sz="2800" dirty="0" smtClean="0">
                <a:latin typeface="+mn-ea"/>
                <a:cs typeface="Times New Roman" pitchFamily="18" charset="0"/>
              </a:rPr>
              <a:t>14</a:t>
            </a:r>
            <a:r>
              <a:rPr lang="zh-CN" altLang="en-US" sz="2800" dirty="0" smtClean="0">
                <a:latin typeface="+mn-ea"/>
                <a:cs typeface="Times New Roman" pitchFamily="18" charset="0"/>
              </a:rPr>
              <a:t>．“神宗既用王安石为参知政事，安石为帝言天下财利所当开辟敛散者，帝然其说，遂创立制置三司条例司”“以通天下之利”。这说明，王安石变法初期的改革重点在于</a:t>
            </a:r>
            <a:endParaRPr lang="zh-CN" altLang="en-US" sz="2800" dirty="0" smtClean="0">
              <a:latin typeface="+mn-ea"/>
              <a:cs typeface="宋体" pitchFamily="2" charset="-122"/>
            </a:endParaRPr>
          </a:p>
          <a:p>
            <a:pPr defTabSz="877458" eaLnBrk="0" fontAlgn="base" hangingPunct="0">
              <a:spcBef>
                <a:spcPct val="0"/>
              </a:spcBef>
              <a:spcAft>
                <a:spcPct val="0"/>
              </a:spcAft>
              <a:tabLst>
                <a:tab pos="2586674" algn="l"/>
              </a:tabLst>
            </a:pPr>
            <a:r>
              <a:rPr lang="en-US" altLang="zh-CN" sz="2800" dirty="0" smtClean="0">
                <a:latin typeface="+mn-ea"/>
                <a:cs typeface="Times New Roman" pitchFamily="18" charset="0"/>
              </a:rPr>
              <a:t>A</a:t>
            </a:r>
            <a:r>
              <a:rPr lang="zh-CN" altLang="en-US" sz="2800" dirty="0" smtClean="0">
                <a:latin typeface="+mn-ea"/>
                <a:cs typeface="Times New Roman" pitchFamily="18" charset="0"/>
              </a:rPr>
              <a:t>．分散宰相权力  </a:t>
            </a:r>
            <a:r>
              <a:rPr lang="en-US" altLang="zh-CN" sz="2800" dirty="0" smtClean="0">
                <a:latin typeface="+mn-ea"/>
                <a:cs typeface="Times New Roman" pitchFamily="18" charset="0"/>
              </a:rPr>
              <a:t>B</a:t>
            </a:r>
            <a:r>
              <a:rPr lang="zh-CN" altLang="en-US" sz="2800" dirty="0" smtClean="0">
                <a:latin typeface="+mn-ea"/>
                <a:cs typeface="Times New Roman" pitchFamily="18" charset="0"/>
              </a:rPr>
              <a:t>．加强皇权</a:t>
            </a:r>
            <a:endParaRPr lang="en-US" altLang="zh-CN" sz="2800" dirty="0" smtClean="0">
              <a:latin typeface="+mn-ea"/>
              <a:cs typeface="Times New Roman" pitchFamily="18" charset="0"/>
            </a:endParaRPr>
          </a:p>
          <a:p>
            <a:pPr defTabSz="877458" eaLnBrk="0" fontAlgn="base" hangingPunct="0">
              <a:spcBef>
                <a:spcPct val="0"/>
              </a:spcBef>
              <a:spcAft>
                <a:spcPct val="0"/>
              </a:spcAft>
              <a:tabLst>
                <a:tab pos="2586674" algn="l"/>
              </a:tabLst>
            </a:pPr>
            <a:r>
              <a:rPr lang="en-US" altLang="zh-CN" sz="2800" dirty="0" smtClean="0">
                <a:latin typeface="+mn-ea"/>
                <a:cs typeface="Times New Roman" pitchFamily="18" charset="0"/>
              </a:rPr>
              <a:t>C</a:t>
            </a:r>
            <a:r>
              <a:rPr lang="zh-CN" altLang="en-US" sz="2800" dirty="0" smtClean="0">
                <a:latin typeface="+mn-ea"/>
                <a:cs typeface="Times New Roman" pitchFamily="18" charset="0"/>
              </a:rPr>
              <a:t>．加强军事实力  </a:t>
            </a:r>
            <a:r>
              <a:rPr lang="en-US" altLang="zh-CN" sz="2800" u="sng" dirty="0" smtClean="0">
                <a:latin typeface="+mn-ea"/>
                <a:cs typeface="Times New Roman" pitchFamily="18" charset="0"/>
              </a:rPr>
              <a:t>D</a:t>
            </a:r>
            <a:r>
              <a:rPr lang="zh-CN" altLang="en-US" sz="2800" u="sng" dirty="0" smtClean="0">
                <a:latin typeface="+mn-ea"/>
                <a:cs typeface="Times New Roman" pitchFamily="18" charset="0"/>
              </a:rPr>
              <a:t>．增加财政收入</a:t>
            </a:r>
            <a:endParaRPr lang="zh-CN" altLang="en-US" sz="2800" u="sng" dirty="0" smtClean="0">
              <a:latin typeface="+mn-ea"/>
              <a:cs typeface="宋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67562"/>
            <a:ext cx="8858280" cy="1935262"/>
          </a:xfrm>
          <a:prstGeom prst="rect">
            <a:avLst/>
          </a:prstGeom>
        </p:spPr>
        <p:txBody>
          <a:bodyPr wrap="square" lIns="87746" tIns="43873" rIns="87746" bIns="43873">
            <a:spAutoFit/>
          </a:bodyPr>
          <a:lstStyle/>
          <a:p>
            <a:r>
              <a:rPr lang="zh-CN" altLang="en-US" sz="2400" dirty="0" smtClean="0">
                <a:latin typeface="楷体" pitchFamily="49" charset="-122"/>
                <a:ea typeface="楷体" pitchFamily="49" charset="-122"/>
              </a:rPr>
              <a:t>    三</a:t>
            </a:r>
            <a:r>
              <a:rPr lang="zh-CN" altLang="zh-CN" sz="2400" dirty="0" smtClean="0">
                <a:latin typeface="楷体" pitchFamily="49" charset="-122"/>
                <a:ea typeface="楷体" pitchFamily="49" charset="-122"/>
              </a:rPr>
              <a:t>司</a:t>
            </a:r>
            <a:r>
              <a:rPr lang="zh-CN" altLang="en-US" sz="2400" dirty="0" smtClean="0">
                <a:latin typeface="楷体" pitchFamily="49" charset="-122"/>
                <a:ea typeface="楷体" pitchFamily="49" charset="-122"/>
              </a:rPr>
              <a:t>：</a:t>
            </a:r>
            <a:r>
              <a:rPr lang="zh-CN" altLang="zh-CN" sz="2400" dirty="0" smtClean="0">
                <a:latin typeface="楷体" pitchFamily="49" charset="-122"/>
                <a:ea typeface="楷体" pitchFamily="49" charset="-122"/>
              </a:rPr>
              <a:t>唐代尚书六部下面的官名。户部司，盐铁司，度支司。度支</a:t>
            </a:r>
            <a:r>
              <a:rPr lang="zh-CN" altLang="en-US" sz="2400" dirty="0" smtClean="0">
                <a:latin typeface="楷体" pitchFamily="49" charset="-122"/>
                <a:ea typeface="楷体" pitchFamily="49" charset="-122"/>
              </a:rPr>
              <a:t>司</a:t>
            </a:r>
            <a:r>
              <a:rPr lang="zh-CN" altLang="zh-CN" sz="2400" dirty="0" smtClean="0">
                <a:latin typeface="楷体" pitchFamily="49" charset="-122"/>
                <a:ea typeface="楷体" pitchFamily="49" charset="-122"/>
              </a:rPr>
              <a:t>负责钱谷收支</a:t>
            </a:r>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盐铁</a:t>
            </a:r>
            <a:r>
              <a:rPr lang="zh-CN" altLang="en-US" sz="2400" dirty="0" smtClean="0">
                <a:latin typeface="楷体" pitchFamily="49" charset="-122"/>
                <a:ea typeface="楷体" pitchFamily="49" charset="-122"/>
              </a:rPr>
              <a:t>司负责</a:t>
            </a:r>
            <a:r>
              <a:rPr lang="zh-CN" altLang="zh-CN" sz="2400" dirty="0" smtClean="0">
                <a:latin typeface="楷体" pitchFamily="49" charset="-122"/>
                <a:ea typeface="楷体" pitchFamily="49" charset="-122"/>
              </a:rPr>
              <a:t>盐铁、茶叶等禁榷专卖收入</a:t>
            </a:r>
            <a:r>
              <a:rPr lang="en-US" altLang="zh-CN" sz="2400" dirty="0" smtClean="0">
                <a:latin typeface="楷体" pitchFamily="49" charset="-122"/>
                <a:ea typeface="楷体" pitchFamily="49" charset="-122"/>
              </a:rPr>
              <a:t> </a:t>
            </a:r>
            <a:r>
              <a:rPr lang="zh-CN" altLang="en-US" sz="2400" dirty="0" smtClean="0">
                <a:latin typeface="楷体" pitchFamily="49" charset="-122"/>
                <a:ea typeface="楷体" pitchFamily="49" charset="-122"/>
              </a:rPr>
              <a:t>，</a:t>
            </a:r>
            <a:r>
              <a:rPr lang="zh-CN" altLang="zh-CN" sz="2400" dirty="0" smtClean="0">
                <a:latin typeface="楷体" pitchFamily="49" charset="-122"/>
                <a:ea typeface="楷体" pitchFamily="49" charset="-122"/>
              </a:rPr>
              <a:t>户部司负责征收两税事务。</a:t>
            </a:r>
            <a:r>
              <a:rPr lang="en-US" altLang="zh-CN" sz="2400" dirty="0" smtClean="0">
                <a:latin typeface="楷体" pitchFamily="49" charset="-122"/>
                <a:ea typeface="楷体" pitchFamily="49" charset="-122"/>
              </a:rPr>
              <a:t> </a:t>
            </a:r>
            <a:r>
              <a:rPr lang="zh-CN" altLang="en-US" sz="2400" dirty="0" smtClean="0">
                <a:latin typeface="楷体" pitchFamily="49" charset="-122"/>
                <a:ea typeface="楷体" pitchFamily="49" charset="-122"/>
              </a:rPr>
              <a:t>唐代，由宰相亲自兼任尚书的一个司，如：盐铁、度支之类。</a:t>
            </a:r>
            <a:r>
              <a:rPr lang="zh-CN" altLang="zh-CN" sz="2400" dirty="0" smtClean="0">
                <a:latin typeface="楷体" pitchFamily="49" charset="-122"/>
                <a:ea typeface="楷体" pitchFamily="49" charset="-122"/>
              </a:rPr>
              <a:t>宋代三司地位提高，独立掌握全国财政</a:t>
            </a:r>
            <a:r>
              <a:rPr lang="zh-CN" altLang="en-US" sz="2400" dirty="0" smtClean="0">
                <a:latin typeface="楷体" pitchFamily="49" charset="-122"/>
                <a:ea typeface="楷体" pitchFamily="49" charset="-122"/>
              </a:rPr>
              <a:t>。</a:t>
            </a:r>
            <a:endParaRPr lang="zh-CN" altLang="en-US" sz="2400" dirty="0">
              <a:latin typeface="楷体" pitchFamily="49" charset="-122"/>
              <a:ea typeface="楷体" pitchFamily="49" charset="-122"/>
            </a:endParaRPr>
          </a:p>
        </p:txBody>
      </p:sp>
      <p:sp>
        <p:nvSpPr>
          <p:cNvPr id="6" name="矩形 5"/>
          <p:cNvSpPr/>
          <p:nvPr/>
        </p:nvSpPr>
        <p:spPr>
          <a:xfrm>
            <a:off x="298383" y="2932095"/>
            <a:ext cx="8470232" cy="1569660"/>
          </a:xfrm>
          <a:prstGeom prst="rect">
            <a:avLst/>
          </a:prstGeom>
        </p:spPr>
        <p:txBody>
          <a:bodyPr wrap="square">
            <a:spAutoFit/>
          </a:bodyPr>
          <a:lstStyle/>
          <a:p>
            <a:r>
              <a:rPr lang="zh-CN" altLang="en-US" sz="2400" dirty="0" smtClean="0">
                <a:latin typeface="楷体" pitchFamily="49" charset="-122"/>
                <a:ea typeface="楷体" pitchFamily="49" charset="-122"/>
              </a:rPr>
              <a:t>    王安石为神宗相，变法第一措施是 把户部、盐铁、度支三个衙门重新组织起来，建立三司条例司，把财政权重新掌握在宰相手里。元丰改制后，三司完全取消，归并于户部，隶属于三省。</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750081"/>
            <a:ext cx="6786610" cy="290947"/>
          </a:xfrm>
          <a:prstGeom prst="rect">
            <a:avLst/>
          </a:prstGeom>
          <a:noFill/>
        </p:spPr>
        <p:txBody>
          <a:bodyPr wrap="square" lIns="87746" tIns="43873" rIns="87746" bIns="43873" rtlCol="0">
            <a:spAutoFit/>
          </a:bodyPr>
          <a:lstStyle/>
          <a:p>
            <a:endParaRPr lang="zh-CN" altLang="en-US" dirty="0"/>
          </a:p>
        </p:txBody>
      </p:sp>
      <p:pic>
        <p:nvPicPr>
          <p:cNvPr id="4" name="Picture 6"/>
          <p:cNvPicPr>
            <a:picLocks noChangeAspect="1" noChangeArrowheads="1"/>
          </p:cNvPicPr>
          <p:nvPr/>
        </p:nvPicPr>
        <p:blipFill>
          <a:blip r:embed="rId2" cstate="print"/>
          <a:srcRect r="2140" b="37306"/>
          <a:stretch>
            <a:fillRect/>
          </a:stretch>
        </p:blipFill>
        <p:spPr bwMode="auto">
          <a:xfrm>
            <a:off x="853162" y="1429639"/>
            <a:ext cx="7767235" cy="2054706"/>
          </a:xfrm>
          <a:prstGeom prst="rect">
            <a:avLst/>
          </a:prstGeom>
          <a:noFill/>
          <a:ln w="9525">
            <a:noFill/>
            <a:miter lim="800000"/>
            <a:headEnd/>
            <a:tailEnd/>
          </a:ln>
          <a:effectLst/>
        </p:spPr>
      </p:pic>
      <p:sp>
        <p:nvSpPr>
          <p:cNvPr id="5" name="矩形 4"/>
          <p:cNvSpPr/>
          <p:nvPr/>
        </p:nvSpPr>
        <p:spPr>
          <a:xfrm>
            <a:off x="248723" y="490888"/>
            <a:ext cx="4976597" cy="457935"/>
          </a:xfrm>
          <a:prstGeom prst="rect">
            <a:avLst/>
          </a:prstGeom>
        </p:spPr>
        <p:txBody>
          <a:bodyPr wrap="none" lIns="87746" tIns="43873" rIns="87746" bIns="43873">
            <a:spAutoFit/>
          </a:bodyPr>
          <a:lstStyle/>
          <a:p>
            <a:r>
              <a:rPr lang="zh-CN" altLang="en-US" sz="2400" dirty="0" smtClean="0">
                <a:latin typeface="+mn-ea"/>
              </a:rPr>
              <a:t>选修改革第</a:t>
            </a:r>
            <a:r>
              <a:rPr lang="en-US" altLang="zh-CN" sz="2400" dirty="0" smtClean="0">
                <a:latin typeface="+mn-ea"/>
              </a:rPr>
              <a:t>《6</a:t>
            </a:r>
            <a:r>
              <a:rPr lang="zh-CN" altLang="en-US" sz="2400" dirty="0" smtClean="0">
                <a:latin typeface="+mn-ea"/>
              </a:rPr>
              <a:t>课王安石变法</a:t>
            </a:r>
            <a:r>
              <a:rPr lang="en-US" altLang="zh-CN" sz="2400" dirty="0" smtClean="0">
                <a:latin typeface="+mn-ea"/>
              </a:rPr>
              <a:t>》P34 </a:t>
            </a:r>
            <a:endParaRPr lang="zh-CN" altLang="en-US" sz="2400" dirty="0">
              <a:latin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4301553" y="1971555"/>
            <a:ext cx="2808124" cy="726205"/>
            <a:chOff x="5681545" y="2333586"/>
            <a:chExt cx="3901472" cy="1008914"/>
          </a:xfrm>
        </p:grpSpPr>
        <p:sp>
          <p:nvSpPr>
            <p:cNvPr id="6" name="TextBox 6"/>
            <p:cNvSpPr txBox="1">
              <a:spLocks noChangeArrowheads="1"/>
            </p:cNvSpPr>
            <p:nvPr/>
          </p:nvSpPr>
          <p:spPr bwMode="auto">
            <a:xfrm>
              <a:off x="5681545" y="2333586"/>
              <a:ext cx="2858302" cy="74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900" b="1" spc="217" dirty="0">
                  <a:solidFill>
                    <a:schemeClr val="tx1">
                      <a:lumMod val="95000"/>
                      <a:lumOff val="5000"/>
                    </a:schemeClr>
                  </a:solidFill>
                  <a:latin typeface="黑体" panose="02010609060101010101" pitchFamily="49" charset="-122"/>
                  <a:ea typeface="黑体" panose="02010609060101010101" pitchFamily="49" charset="-122"/>
                </a:rPr>
                <a:t>教学目标</a:t>
              </a:r>
            </a:p>
          </p:txBody>
        </p:sp>
        <p:sp>
          <p:nvSpPr>
            <p:cNvPr id="7" name="TextBox 111"/>
            <p:cNvSpPr txBox="1"/>
            <p:nvPr/>
          </p:nvSpPr>
          <p:spPr>
            <a:xfrm>
              <a:off x="6001617" y="3000426"/>
              <a:ext cx="3581400" cy="342074"/>
            </a:xfrm>
            <a:prstGeom prst="rect">
              <a:avLst/>
            </a:prstGeom>
            <a:noFill/>
          </p:spPr>
          <p:txBody>
            <a:bodyPr wrap="square" rtlCol="0">
              <a:spAutoFit/>
            </a:bodyPr>
            <a:lstStyle/>
            <a:p>
              <a:r>
                <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rPr>
                <a:t>TEACHING GOAL</a:t>
              </a:r>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3" name="组合 11"/>
          <p:cNvGrpSpPr/>
          <p:nvPr/>
        </p:nvGrpSpPr>
        <p:grpSpPr>
          <a:xfrm>
            <a:off x="2748190" y="1605623"/>
            <a:ext cx="1491114" cy="1507497"/>
            <a:chOff x="2918306" y="1498847"/>
            <a:chExt cx="1553762" cy="1570775"/>
          </a:xfrm>
        </p:grpSpPr>
        <p:pic>
          <p:nvPicPr>
            <p:cNvPr id="14" name="图片 13"/>
            <p:cNvPicPr>
              <a:picLocks noChangeAspect="1"/>
            </p:cNvPicPr>
            <p:nvPr/>
          </p:nvPicPr>
          <p:blipFill rotWithShape="1">
            <a:blip r:embed="rId3" cstate="print">
              <a:extLst>
                <a:ext uri="{28A0092B-C50C-407E-A947-70E740481C1C}">
                  <a14:useLocalDpi xmlns=""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10305" y="1961069"/>
              <a:ext cx="769763" cy="669414"/>
            </a:xfrm>
            <a:prstGeom prst="rect">
              <a:avLst/>
            </a:prstGeom>
          </p:spPr>
          <p:txBody>
            <a:bodyPr wrap="none">
              <a:spAutoFit/>
            </a:bodyPr>
            <a:lstStyle/>
            <a:p>
              <a:pPr algn="ctr" defTabSz="658094">
                <a:defRPr/>
              </a:pPr>
              <a:r>
                <a:rPr lang="en-US" altLang="zh-CN" sz="3600" kern="0" dirty="0">
                  <a:solidFill>
                    <a:schemeClr val="accent2">
                      <a:lumMod val="75000"/>
                    </a:schemeClr>
                  </a:solidFill>
                  <a:latin typeface="Impact" panose="020B0806030902050204" pitchFamily="34" charset="0"/>
                  <a:ea typeface="宋体" panose="02010600030101010101" pitchFamily="2" charset="-122"/>
                </a:rPr>
                <a:t>0 2</a:t>
              </a:r>
              <a:endParaRPr lang="zh-CN" altLang="en-US" sz="3600" kern="0" dirty="0">
                <a:solidFill>
                  <a:schemeClr val="accent2">
                    <a:lumMod val="75000"/>
                  </a:schemeClr>
                </a:solidFill>
                <a:latin typeface="Impact" panose="020B0806030902050204" pitchFamily="34" charset="0"/>
                <a:ea typeface="宋体" panose="02010600030101010101" pitchFamily="2" charset="-122"/>
              </a:endParaRPr>
            </a:p>
          </p:txBody>
        </p:sp>
      </p:grpSp>
    </p:spTree>
    <p:extLst>
      <p:ext uri="{BB962C8B-B14F-4D97-AF65-F5344CB8AC3E}">
        <p14:creationId xmlns="" xmlns:p14="http://schemas.microsoft.com/office/powerpoint/2010/main" val="3101549188"/>
      </p:ext>
    </p:extLst>
  </p:cSld>
  <p:clrMapOvr>
    <a:masterClrMapping/>
  </p:clrMapOvr>
  <mc:AlternateContent xmlns:mc="http://schemas.openxmlformats.org/markup-compatibility/2006">
    <mc:Choice xmlns=""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750081"/>
            <a:ext cx="6786610" cy="290947"/>
          </a:xfrm>
          <a:prstGeom prst="rect">
            <a:avLst/>
          </a:prstGeom>
          <a:noFill/>
        </p:spPr>
        <p:txBody>
          <a:bodyPr wrap="square" lIns="87746" tIns="43873" rIns="87746" bIns="43873" rtlCol="0">
            <a:spAutoFit/>
          </a:bodyPr>
          <a:lstStyle/>
          <a:p>
            <a:endParaRPr lang="zh-CN" altLang="en-US" dirty="0"/>
          </a:p>
        </p:txBody>
      </p:sp>
      <p:sp>
        <p:nvSpPr>
          <p:cNvPr id="3" name="TextBox 2"/>
          <p:cNvSpPr txBox="1"/>
          <p:nvPr/>
        </p:nvSpPr>
        <p:spPr>
          <a:xfrm>
            <a:off x="0" y="827851"/>
            <a:ext cx="9144000" cy="3781922"/>
          </a:xfrm>
          <a:prstGeom prst="rect">
            <a:avLst/>
          </a:prstGeom>
          <a:noFill/>
        </p:spPr>
        <p:txBody>
          <a:bodyPr wrap="square" lIns="87746" tIns="43873" rIns="87746" bIns="43873" rtlCol="0">
            <a:spAutoFit/>
          </a:bodyPr>
          <a:lstStyle/>
          <a:p>
            <a:r>
              <a:rPr lang="zh-CN" altLang="en-US" sz="2400" dirty="0" smtClean="0">
                <a:latin typeface="楷体" pitchFamily="49" charset="-122"/>
                <a:ea typeface="楷体" pitchFamily="49" charset="-122"/>
              </a:rPr>
              <a:t>    官僚制度中有“官”、“职”、“差遣”的区分。所谓“官”，实际上是一种等级待遇，作为叙级、分等、定薪的依据。所谓“职”，而是加官，只是一种虚衔。上述两种官僚，“有官无权”、“有职无权”，真正负责任的是“差遣”，也称职事官，是官僚担任的实际职务。例如：名义上宰相是中书令、门下侍中，但那仅仅是“官”，掌握相权的是同中书门下平章事，参知政事这些“差遣”。</a:t>
            </a:r>
            <a:endParaRPr lang="en-US" altLang="zh-CN" sz="2400" dirty="0" smtClean="0">
              <a:latin typeface="楷体" pitchFamily="49" charset="-122"/>
              <a:ea typeface="楷体" pitchFamily="49" charset="-122"/>
            </a:endParaRPr>
          </a:p>
          <a:p>
            <a:r>
              <a:rPr lang="en-US" altLang="zh-CN" sz="2400" dirty="0" smtClean="0">
                <a:latin typeface="华文楷体" pitchFamily="2" charset="-122"/>
                <a:ea typeface="华文楷体" pitchFamily="2" charset="-122"/>
              </a:rPr>
              <a:t>                                                                </a:t>
            </a:r>
          </a:p>
          <a:p>
            <a:r>
              <a:rPr lang="en-US" altLang="zh-CN" sz="2400" dirty="0" smtClean="0">
                <a:latin typeface="+mn-ea"/>
              </a:rPr>
              <a:t>                                                                                         ——</a:t>
            </a:r>
            <a:r>
              <a:rPr lang="zh-CN" altLang="en-US" sz="2400" dirty="0" smtClean="0">
                <a:latin typeface="+mn-ea"/>
              </a:rPr>
              <a:t>樊树志</a:t>
            </a:r>
            <a:r>
              <a:rPr lang="en-US" altLang="zh-CN" sz="2400" dirty="0" smtClean="0">
                <a:latin typeface="+mn-ea"/>
              </a:rPr>
              <a:t>《</a:t>
            </a:r>
            <a:r>
              <a:rPr lang="zh-CN" altLang="en-US" sz="2400" dirty="0" smtClean="0">
                <a:latin typeface="+mn-ea"/>
              </a:rPr>
              <a:t>国史十六讲</a:t>
            </a:r>
            <a:r>
              <a:rPr lang="en-US" altLang="zh-CN" sz="2400" dirty="0" smtClean="0">
                <a:latin typeface="+mn-ea"/>
              </a:rPr>
              <a:t>》</a:t>
            </a:r>
            <a:endParaRPr lang="zh-CN" altLang="en-US" sz="2400" dirty="0">
              <a:latin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0591" y="327259"/>
            <a:ext cx="8501122" cy="4286280"/>
          </a:xfrm>
        </p:spPr>
        <p:txBody>
          <a:bodyPr>
            <a:noAutofit/>
          </a:bodyPr>
          <a:lstStyle/>
          <a:p>
            <a:pPr>
              <a:lnSpc>
                <a:spcPct val="100000"/>
              </a:lnSpc>
              <a:buNone/>
            </a:pPr>
            <a:r>
              <a:rPr lang="zh-CN" altLang="en-US" sz="2300" dirty="0" smtClean="0">
                <a:latin typeface="楷体" pitchFamily="49" charset="-122"/>
                <a:ea typeface="楷体" pitchFamily="49" charset="-122"/>
              </a:rPr>
              <a:t>     宋承唐制，抑又甚焉。三师、三公不常置，宰相不专任三省长官，尚书、门下并列于外，又别置中书禁中，是为政事堂，与枢密对掌大政。天下财赋，内庭诸司，中外筦库，悉隶三司。中书省但掌册文、覆奏、考帐；门下省主乘舆八宝，朝会板位，流外考较，诸司附奏挟名而已。台、省、寺、监，官无定员，无专职，悉皆出入分涖庶务。故三省、六曹、二十四司，类以他官主判，虽有正官，非别敕不治本司事，事之所寄，十亡二三。</a:t>
            </a:r>
            <a:r>
              <a:rPr lang="en-US" altLang="zh-CN" sz="2300" dirty="0" smtClean="0">
                <a:latin typeface="楷体" pitchFamily="49" charset="-122"/>
                <a:ea typeface="楷体" pitchFamily="49" charset="-122"/>
              </a:rPr>
              <a:t>……</a:t>
            </a:r>
            <a:r>
              <a:rPr lang="zh-CN" altLang="en-US" sz="2300" dirty="0" smtClean="0">
                <a:latin typeface="楷体" pitchFamily="49" charset="-122"/>
                <a:ea typeface="楷体" pitchFamily="49" charset="-122"/>
              </a:rPr>
              <a:t>其官人受授之别，则有官、有职、有差遣。官以寓禄秩、叙位著，职以待文学之选，而别为差遣以治内外之事。</a:t>
            </a:r>
            <a:r>
              <a:rPr lang="en-US" altLang="zh-CN" sz="2300" dirty="0" smtClean="0">
                <a:latin typeface="楷体" pitchFamily="49" charset="-122"/>
                <a:ea typeface="楷体" pitchFamily="49" charset="-122"/>
              </a:rPr>
              <a:t> </a:t>
            </a:r>
          </a:p>
          <a:p>
            <a:pPr>
              <a:lnSpc>
                <a:spcPct val="100000"/>
              </a:lnSpc>
              <a:buNone/>
            </a:pPr>
            <a:r>
              <a:rPr lang="en-US" altLang="zh-CN" sz="2300" dirty="0" smtClean="0">
                <a:latin typeface="+mn-ea"/>
              </a:rPr>
              <a:t>                                      ——《</a:t>
            </a:r>
            <a:r>
              <a:rPr lang="zh-CN" altLang="en-US" sz="2300" dirty="0" smtClean="0">
                <a:latin typeface="+mn-ea"/>
              </a:rPr>
              <a:t>宋史</a:t>
            </a:r>
            <a:r>
              <a:rPr lang="en-US" altLang="zh-CN" sz="2300" dirty="0" smtClean="0">
                <a:latin typeface="+mn-ea"/>
              </a:rPr>
              <a:t>·</a:t>
            </a:r>
            <a:r>
              <a:rPr lang="zh-CN" altLang="en-US" sz="2300" dirty="0" smtClean="0">
                <a:latin typeface="+mn-ea"/>
              </a:rPr>
              <a:t>职官志</a:t>
            </a:r>
            <a:r>
              <a:rPr lang="en-US" altLang="zh-CN" sz="2300" dirty="0" smtClean="0">
                <a:latin typeface="+mn-ea"/>
              </a:rPr>
              <a:t>》</a:t>
            </a:r>
            <a:endParaRPr lang="zh-CN" altLang="en-US" sz="2300" dirty="0">
              <a:solidFill>
                <a:srgbClr val="FF0000"/>
              </a:solidFill>
              <a:latin typeface="楷体" pitchFamily="49" charset="-122"/>
              <a:ea typeface="楷体" pitchFamily="49" charset="-122"/>
            </a:endParaRPr>
          </a:p>
        </p:txBody>
      </p:sp>
      <p:sp>
        <p:nvSpPr>
          <p:cNvPr id="5" name="矩形 4"/>
          <p:cNvSpPr/>
          <p:nvPr/>
        </p:nvSpPr>
        <p:spPr>
          <a:xfrm>
            <a:off x="187964" y="4026969"/>
            <a:ext cx="8215370" cy="811878"/>
          </a:xfrm>
          <a:prstGeom prst="rect">
            <a:avLst/>
          </a:prstGeom>
          <a:solidFill>
            <a:schemeClr val="bg1"/>
          </a:solidFill>
        </p:spPr>
        <p:txBody>
          <a:bodyPr wrap="square" lIns="87746" tIns="43873" rIns="87746" bIns="43873">
            <a:spAutoFit/>
          </a:bodyPr>
          <a:lstStyle/>
          <a:p>
            <a:r>
              <a:rPr lang="zh-CN" altLang="en-US" sz="2300" b="1" dirty="0" smtClean="0">
                <a:latin typeface="楷体" pitchFamily="49" charset="-122"/>
                <a:ea typeface="楷体" pitchFamily="49" charset="-122"/>
              </a:rPr>
              <a:t>    </a:t>
            </a:r>
            <a:r>
              <a:rPr lang="zh-CN" altLang="en-US" sz="2300" dirty="0" smtClean="0">
                <a:latin typeface="楷体" pitchFamily="49" charset="-122"/>
                <a:ea typeface="楷体" pitchFamily="49" charset="-122"/>
              </a:rPr>
              <a:t>削弱相权的措施：虚置三公；增加宰相人数；增设新机构；分解相权；官员职位与权力分离。</a:t>
            </a:r>
            <a:r>
              <a:rPr lang="en-US" altLang="zh-CN" sz="2300" dirty="0" smtClean="0">
                <a:latin typeface="楷体" pitchFamily="49" charset="-122"/>
                <a:ea typeface="楷体" pitchFamily="49" charset="-122"/>
              </a:rPr>
              <a:t> </a:t>
            </a:r>
            <a:endParaRPr lang="zh-CN" altLang="en-US" sz="2300"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344" y="274606"/>
            <a:ext cx="7572428" cy="502142"/>
          </a:xfrm>
          <a:prstGeom prst="rect">
            <a:avLst/>
          </a:prstGeom>
          <a:noFill/>
        </p:spPr>
        <p:txBody>
          <a:bodyPr wrap="square" lIns="87746" tIns="43873" rIns="87746" bIns="43873" rtlCol="0">
            <a:spAutoFit/>
          </a:bodyPr>
          <a:lstStyle/>
          <a:p>
            <a:pPr>
              <a:spcBef>
                <a:spcPct val="0"/>
              </a:spcBef>
            </a:pPr>
            <a:r>
              <a:rPr lang="zh-CN" altLang="en-US" sz="2700" b="1" dirty="0" smtClean="0">
                <a:latin typeface="+mj-ea"/>
                <a:ea typeface="+mj-ea"/>
              </a:rPr>
              <a:t>台谏制度变化看相权削弱： </a:t>
            </a:r>
            <a:endParaRPr lang="zh-CN" altLang="en-US" sz="2700" b="1" dirty="0">
              <a:latin typeface="+mj-ea"/>
              <a:ea typeface="+mj-ea"/>
            </a:endParaRPr>
          </a:p>
        </p:txBody>
      </p:sp>
      <p:sp>
        <p:nvSpPr>
          <p:cNvPr id="3" name="TextBox 2"/>
          <p:cNvSpPr txBox="1"/>
          <p:nvPr/>
        </p:nvSpPr>
        <p:spPr>
          <a:xfrm>
            <a:off x="0" y="910817"/>
            <a:ext cx="8643998" cy="4736029"/>
          </a:xfrm>
          <a:prstGeom prst="rect">
            <a:avLst/>
          </a:prstGeom>
          <a:noFill/>
        </p:spPr>
        <p:txBody>
          <a:bodyPr wrap="square" lIns="87746" tIns="43873" rIns="87746" bIns="43873" rtlCol="0">
            <a:spAutoFit/>
          </a:bodyPr>
          <a:lstStyle/>
          <a:p>
            <a:r>
              <a:rPr lang="en-US" altLang="zh-CN" sz="2700" dirty="0" smtClean="0">
                <a:latin typeface="楷体" pitchFamily="49" charset="-122"/>
                <a:ea typeface="楷体" pitchFamily="49" charset="-122"/>
              </a:rPr>
              <a:t>1.</a:t>
            </a:r>
            <a:r>
              <a:rPr lang="zh-CN" altLang="en-US" sz="2700" dirty="0" smtClean="0">
                <a:latin typeface="楷体" pitchFamily="49" charset="-122"/>
                <a:ea typeface="楷体" pitchFamily="49" charset="-122"/>
              </a:rPr>
              <a:t>汉代：御史大夫监察范围，外是中央地方内外百官，内是王室和宫廷。后单独成为御史台，职权只限于监察政府。还有监察皇帝的，这叫做谏官。如：谏议大夫之属，在汉属光禄勋，光禄勋乃九卿之一，隶属于宰相。</a:t>
            </a:r>
            <a:endParaRPr lang="en-US" altLang="zh-CN" sz="2700" dirty="0" smtClean="0">
              <a:latin typeface="楷体" pitchFamily="49" charset="-122"/>
              <a:ea typeface="楷体" pitchFamily="49" charset="-122"/>
            </a:endParaRPr>
          </a:p>
          <a:p>
            <a:endParaRPr lang="en-US" altLang="zh-CN" sz="2700" dirty="0" smtClean="0">
              <a:latin typeface="楷体" pitchFamily="49" charset="-122"/>
              <a:ea typeface="楷体" pitchFamily="49" charset="-122"/>
            </a:endParaRPr>
          </a:p>
          <a:p>
            <a:r>
              <a:rPr lang="en-US" altLang="zh-CN" sz="2700" dirty="0" smtClean="0">
                <a:latin typeface="楷体" pitchFamily="49" charset="-122"/>
                <a:ea typeface="楷体" pitchFamily="49" charset="-122"/>
              </a:rPr>
              <a:t>2.</a:t>
            </a:r>
            <a:r>
              <a:rPr lang="zh-CN" altLang="en-US" sz="2700" dirty="0" smtClean="0">
                <a:latin typeface="楷体" pitchFamily="49" charset="-122"/>
                <a:ea typeface="楷体" pitchFamily="49" charset="-122"/>
              </a:rPr>
              <a:t>唐代：谏官都属于门下省，如：拾遗、谏议大夫、补阙等。杜甫就做过拾遗。</a:t>
            </a:r>
            <a:endParaRPr lang="en-US" altLang="zh-CN" sz="2700" dirty="0" smtClean="0">
              <a:latin typeface="楷体" pitchFamily="49" charset="-122"/>
              <a:ea typeface="楷体" pitchFamily="49" charset="-122"/>
            </a:endParaRPr>
          </a:p>
          <a:p>
            <a:endParaRPr lang="en-US" altLang="zh-CN" sz="2700" dirty="0" smtClean="0">
              <a:latin typeface="楷体" pitchFamily="49" charset="-122"/>
              <a:ea typeface="楷体" pitchFamily="49" charset="-122"/>
            </a:endParaRPr>
          </a:p>
          <a:p>
            <a:r>
              <a:rPr lang="en-US" altLang="zh-CN" sz="2700" dirty="0" smtClean="0">
                <a:latin typeface="楷体" pitchFamily="49" charset="-122"/>
                <a:ea typeface="楷体" pitchFamily="49" charset="-122"/>
              </a:rPr>
              <a:t>3.</a:t>
            </a:r>
            <a:r>
              <a:rPr lang="zh-CN" altLang="en-US" sz="2700" dirty="0" smtClean="0">
                <a:latin typeface="楷体" pitchFamily="49" charset="-122"/>
                <a:ea typeface="楷体" pitchFamily="49" charset="-122"/>
              </a:rPr>
              <a:t>宋代：谏垣独立，不纠绳天子，反来纠绳宰相。谏官和台官不分，诤议和监察对象是政府。</a:t>
            </a:r>
            <a:endParaRPr lang="en-US" altLang="zh-CN" sz="2700" dirty="0" smtClean="0">
              <a:latin typeface="楷体" pitchFamily="49" charset="-122"/>
              <a:ea typeface="楷体" pitchFamily="49" charset="-122"/>
            </a:endParaRPr>
          </a:p>
          <a:p>
            <a:endParaRPr lang="zh-CN" altLang="en-US" sz="2300" dirty="0">
              <a:solidFill>
                <a:schemeClr val="bg1"/>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1436912"/>
            <a:ext cx="9215502" cy="2596982"/>
          </a:xfrm>
          <a:prstGeom prst="rect">
            <a:avLst/>
          </a:prstGeom>
          <a:noFill/>
          <a:ln w="9525">
            <a:noFill/>
            <a:miter lim="800000"/>
            <a:headEnd/>
            <a:tailEnd/>
          </a:ln>
          <a:effectLst/>
        </p:spPr>
        <p:txBody>
          <a:bodyPr vert="horz" wrap="square" lIns="87746" tIns="43873" rIns="87746" bIns="43873" numCol="1" anchor="ctr" anchorCtr="0" compatLnSpc="1">
            <a:prstTxWarp prst="textNoShape">
              <a:avLst/>
            </a:prstTxWarp>
            <a:spAutoFit/>
          </a:bodyPr>
          <a:lstStyle/>
          <a:p>
            <a:pPr defTabSz="877458" fontAlgn="base">
              <a:spcBef>
                <a:spcPct val="0"/>
              </a:spcBef>
              <a:spcAft>
                <a:spcPct val="0"/>
              </a:spcAft>
            </a:pPr>
            <a:r>
              <a:rPr lang="zh-CN" altLang="en-US" sz="2800" dirty="0" smtClean="0">
                <a:latin typeface="+mn-ea"/>
                <a:cs typeface="宋体" pitchFamily="2" charset="-122"/>
              </a:rPr>
              <a:t>（</a:t>
            </a:r>
            <a:r>
              <a:rPr lang="en-US" altLang="zh-CN" sz="2800" dirty="0" smtClean="0">
                <a:latin typeface="+mn-ea"/>
                <a:cs typeface="宋体" pitchFamily="2" charset="-122"/>
              </a:rPr>
              <a:t>2015</a:t>
            </a:r>
            <a:r>
              <a:rPr lang="zh-CN" altLang="en-US" sz="2800" dirty="0" smtClean="0">
                <a:latin typeface="+mn-ea"/>
                <a:cs typeface="宋体" pitchFamily="2" charset="-122"/>
              </a:rPr>
              <a:t>朝阳一模）</a:t>
            </a:r>
            <a:r>
              <a:rPr lang="en-US" altLang="zh-CN" sz="2800" dirty="0" smtClean="0">
                <a:latin typeface="+mn-ea"/>
                <a:cs typeface="宋体" pitchFamily="2" charset="-122"/>
              </a:rPr>
              <a:t>15.</a:t>
            </a:r>
            <a:r>
              <a:rPr lang="zh-CN" altLang="en-US" sz="2800" dirty="0" smtClean="0">
                <a:latin typeface="+mn-ea"/>
                <a:cs typeface="宋体" pitchFamily="2" charset="-122"/>
              </a:rPr>
              <a:t>宋司马光谈到“凡择言事官，当以三事为先，第一不爱富贵，次则重惜名节，次则知晓治体”。这里的“言事官”是指</a:t>
            </a:r>
          </a:p>
          <a:p>
            <a:pPr defTabSz="877458" eaLnBrk="0" fontAlgn="base" hangingPunct="0">
              <a:spcBef>
                <a:spcPct val="0"/>
              </a:spcBef>
              <a:spcAft>
                <a:spcPct val="0"/>
              </a:spcAft>
            </a:pPr>
            <a:r>
              <a:rPr lang="en-US" altLang="zh-CN" sz="2800" dirty="0" smtClean="0">
                <a:latin typeface="+mn-ea"/>
                <a:cs typeface="宋体" pitchFamily="2" charset="-122"/>
              </a:rPr>
              <a:t>A.</a:t>
            </a:r>
            <a:r>
              <a:rPr lang="zh-CN" altLang="en-US" sz="2800" dirty="0" smtClean="0">
                <a:latin typeface="+mn-ea"/>
                <a:cs typeface="宋体" pitchFamily="2" charset="-122"/>
              </a:rPr>
              <a:t>丞相               </a:t>
            </a:r>
            <a:r>
              <a:rPr lang="en-US" altLang="zh-CN" sz="2800" u="sng" dirty="0" smtClean="0">
                <a:latin typeface="+mn-ea"/>
                <a:cs typeface="宋体" pitchFamily="2" charset="-122"/>
              </a:rPr>
              <a:t>B.</a:t>
            </a:r>
            <a:r>
              <a:rPr lang="zh-CN" altLang="en-US" sz="2800" u="sng" dirty="0" smtClean="0">
                <a:latin typeface="+mn-ea"/>
                <a:cs typeface="宋体" pitchFamily="2" charset="-122"/>
              </a:rPr>
              <a:t>监察官      </a:t>
            </a:r>
            <a:endParaRPr lang="en-US" altLang="zh-CN" sz="2800" u="sng" dirty="0" smtClean="0">
              <a:latin typeface="+mn-ea"/>
              <a:cs typeface="宋体" pitchFamily="2" charset="-122"/>
            </a:endParaRPr>
          </a:p>
          <a:p>
            <a:pPr defTabSz="877458" eaLnBrk="0" fontAlgn="base" hangingPunct="0">
              <a:spcBef>
                <a:spcPct val="0"/>
              </a:spcBef>
              <a:spcAft>
                <a:spcPct val="0"/>
              </a:spcAft>
            </a:pPr>
            <a:r>
              <a:rPr lang="en-US" altLang="zh-CN" sz="2800" dirty="0" smtClean="0">
                <a:latin typeface="+mn-ea"/>
                <a:cs typeface="宋体" pitchFamily="2" charset="-122"/>
              </a:rPr>
              <a:t>C.</a:t>
            </a:r>
            <a:r>
              <a:rPr lang="zh-CN" altLang="en-US" sz="2800" dirty="0" smtClean="0">
                <a:latin typeface="+mn-ea"/>
                <a:cs typeface="宋体" pitchFamily="2" charset="-122"/>
              </a:rPr>
              <a:t>内阁首辅           </a:t>
            </a:r>
            <a:r>
              <a:rPr lang="en-US" altLang="zh-CN" sz="2800" dirty="0" smtClean="0">
                <a:latin typeface="+mn-ea"/>
                <a:cs typeface="宋体" pitchFamily="2" charset="-122"/>
              </a:rPr>
              <a:t>D.</a:t>
            </a:r>
            <a:r>
              <a:rPr lang="zh-CN" altLang="en-US" sz="2800" dirty="0" smtClean="0">
                <a:latin typeface="+mn-ea"/>
                <a:cs typeface="宋体" pitchFamily="2" charset="-122"/>
              </a:rPr>
              <a:t>军机大臣</a:t>
            </a:r>
          </a:p>
          <a:p>
            <a:pPr defTabSz="877458" eaLnBrk="0" fontAlgn="base" hangingPunct="0">
              <a:spcBef>
                <a:spcPct val="0"/>
              </a:spcBef>
              <a:spcAft>
                <a:spcPct val="0"/>
              </a:spcAft>
            </a:pPr>
            <a:endParaRPr lang="zh-CN" altLang="en-US" sz="2300" dirty="0" smtClean="0">
              <a:solidFill>
                <a:schemeClr val="bg1"/>
              </a:solidFill>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5777" y="1564998"/>
            <a:ext cx="8229600" cy="3394472"/>
          </a:xfrm>
        </p:spPr>
        <p:txBody>
          <a:bodyPr>
            <a:normAutofit/>
          </a:bodyPr>
          <a:lstStyle/>
          <a:p>
            <a:pPr>
              <a:buNone/>
            </a:pPr>
            <a:r>
              <a:rPr lang="zh-CN" altLang="en-US" sz="3800" dirty="0" smtClean="0">
                <a:latin typeface="楷体" pitchFamily="49" charset="-122"/>
                <a:ea typeface="楷体" pitchFamily="49" charset="-122"/>
              </a:rPr>
              <a:t>     </a:t>
            </a:r>
            <a:r>
              <a:rPr lang="zh-CN" altLang="en-US" sz="2800" dirty="0" smtClean="0">
                <a:latin typeface="楷体" pitchFamily="49" charset="-122"/>
                <a:ea typeface="楷体" pitchFamily="49" charset="-122"/>
              </a:rPr>
              <a:t>尝考五代之际，政治上之大患有二：曰腹心之患，即</a:t>
            </a:r>
            <a:r>
              <a:rPr lang="zh-CN" altLang="en-US" sz="2800" dirty="0" smtClean="0">
                <a:solidFill>
                  <a:srgbClr val="FF0000"/>
                </a:solidFill>
                <a:latin typeface="楷体" pitchFamily="49" charset="-122"/>
                <a:ea typeface="楷体" pitchFamily="49" charset="-122"/>
              </a:rPr>
              <a:t>禁兵</a:t>
            </a:r>
            <a:r>
              <a:rPr lang="zh-CN" altLang="en-US" sz="2800" dirty="0" smtClean="0">
                <a:latin typeface="楷体" pitchFamily="49" charset="-122"/>
                <a:ea typeface="楷体" pitchFamily="49" charset="-122"/>
              </a:rPr>
              <a:t>；曰肢体之患，即</a:t>
            </a:r>
            <a:r>
              <a:rPr lang="zh-CN" altLang="en-US" sz="2800" dirty="0" smtClean="0">
                <a:solidFill>
                  <a:srgbClr val="FF0000"/>
                </a:solidFill>
                <a:latin typeface="楷体" pitchFamily="49" charset="-122"/>
                <a:ea typeface="楷体" pitchFamily="49" charset="-122"/>
              </a:rPr>
              <a:t>藩镇</a:t>
            </a:r>
            <a:r>
              <a:rPr lang="zh-CN" altLang="en-US" sz="2800" dirty="0" smtClean="0">
                <a:latin typeface="楷体" pitchFamily="49" charset="-122"/>
                <a:ea typeface="楷体" pitchFamily="49" charset="-122"/>
              </a:rPr>
              <a:t>。</a:t>
            </a:r>
            <a:endParaRPr lang="en-US" altLang="zh-CN" sz="2800" dirty="0" smtClean="0">
              <a:latin typeface="楷体" pitchFamily="49" charset="-122"/>
              <a:ea typeface="楷体" pitchFamily="49" charset="-122"/>
            </a:endParaRPr>
          </a:p>
          <a:p>
            <a:pPr>
              <a:buNone/>
            </a:pPr>
            <a:r>
              <a:rPr lang="en-US" altLang="zh-CN" sz="2800" dirty="0" smtClean="0">
                <a:latin typeface="+mn-ea"/>
              </a:rPr>
              <a:t>                                                                          ——《</a:t>
            </a:r>
            <a:r>
              <a:rPr lang="zh-CN" altLang="en-US" sz="2800" dirty="0" smtClean="0">
                <a:latin typeface="+mn-ea"/>
              </a:rPr>
              <a:t>宋史丛考</a:t>
            </a:r>
            <a:r>
              <a:rPr lang="en-US" altLang="zh-CN" sz="2800" b="1" dirty="0" smtClean="0">
                <a:latin typeface="+mn-ea"/>
              </a:rPr>
              <a:t>》</a:t>
            </a:r>
            <a:endParaRPr lang="zh-CN" altLang="en-US" sz="2800" b="1" dirty="0">
              <a:latin typeface="+mn-ea"/>
            </a:endParaRPr>
          </a:p>
        </p:txBody>
      </p:sp>
      <p:sp>
        <p:nvSpPr>
          <p:cNvPr id="4" name="矩形 3"/>
          <p:cNvSpPr/>
          <p:nvPr/>
        </p:nvSpPr>
        <p:spPr>
          <a:xfrm>
            <a:off x="642910" y="214296"/>
            <a:ext cx="401626" cy="627212"/>
          </a:xfrm>
          <a:prstGeom prst="rect">
            <a:avLst/>
          </a:prstGeom>
        </p:spPr>
        <p:txBody>
          <a:bodyPr wrap="none" lIns="87746" tIns="43873" rIns="87746" bIns="43873">
            <a:spAutoFit/>
          </a:bodyPr>
          <a:lstStyle/>
          <a:p>
            <a:pPr>
              <a:spcBef>
                <a:spcPct val="0"/>
              </a:spcBef>
              <a:defRPr/>
            </a:pPr>
            <a:r>
              <a:rPr lang="en-US" altLang="zh-CN" sz="3500" dirty="0" smtClean="0">
                <a:latin typeface="黑体" pitchFamily="49" charset="-122"/>
                <a:ea typeface="黑体" pitchFamily="49" charset="-122"/>
              </a:rPr>
              <a:t> </a:t>
            </a:r>
            <a:endParaRPr lang="zh-CN" altLang="en-US" sz="3500" dirty="0" smtClean="0">
              <a:latin typeface="黑体" pitchFamily="49" charset="-122"/>
              <a:ea typeface="黑体" pitchFamily="49" charset="-122"/>
            </a:endParaRPr>
          </a:p>
        </p:txBody>
      </p:sp>
      <p:sp>
        <p:nvSpPr>
          <p:cNvPr id="5" name="矩形 4"/>
          <p:cNvSpPr/>
          <p:nvPr/>
        </p:nvSpPr>
        <p:spPr>
          <a:xfrm>
            <a:off x="642911" y="214296"/>
            <a:ext cx="3474583" cy="581045"/>
          </a:xfrm>
          <a:prstGeom prst="rect">
            <a:avLst/>
          </a:prstGeom>
        </p:spPr>
        <p:txBody>
          <a:bodyPr wrap="none" lIns="87746" tIns="43873" rIns="87746" bIns="43873">
            <a:spAutoFit/>
          </a:bodyPr>
          <a:lstStyle/>
          <a:p>
            <a:pPr>
              <a:spcBef>
                <a:spcPct val="0"/>
              </a:spcBef>
              <a:defRPr/>
            </a:pPr>
            <a:r>
              <a:rPr lang="en-US" altLang="zh-CN" sz="3200" b="1" dirty="0" smtClean="0">
                <a:latin typeface="+mj-ea"/>
                <a:ea typeface="+mj-ea"/>
              </a:rPr>
              <a:t>2</a:t>
            </a:r>
            <a:r>
              <a:rPr lang="zh-CN" altLang="en-US" sz="3200" b="1" dirty="0" smtClean="0">
                <a:latin typeface="+mj-ea"/>
                <a:ea typeface="+mj-ea"/>
              </a:rPr>
              <a:t>）</a:t>
            </a:r>
            <a:r>
              <a:rPr lang="en-US" altLang="zh-CN" sz="3200" b="1" dirty="0" smtClean="0">
                <a:latin typeface="+mj-ea"/>
                <a:ea typeface="+mj-ea"/>
              </a:rPr>
              <a:t>.</a:t>
            </a:r>
            <a:r>
              <a:rPr lang="zh-CN" altLang="en-US" sz="3200" b="1" dirty="0" smtClean="0">
                <a:latin typeface="+mj-ea"/>
                <a:ea typeface="+mj-ea"/>
              </a:rPr>
              <a:t>加强中央集权</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Grp="1" noChangeAspect="1" noChangeArrowheads="1"/>
          </p:cNvPicPr>
          <p:nvPr>
            <p:ph idx="1"/>
          </p:nvPr>
        </p:nvPicPr>
        <p:blipFill>
          <a:blip r:embed="rId2" cstate="print"/>
          <a:stretch>
            <a:fillRect/>
          </a:stretch>
        </p:blipFill>
        <p:spPr bwMode="auto">
          <a:xfrm>
            <a:off x="2174149" y="1200150"/>
            <a:ext cx="4795702" cy="3394075"/>
          </a:xfrm>
          <a:prstGeom prst="rect">
            <a:avLst/>
          </a:prstGeom>
          <a:noFill/>
          <a:ln w="9525">
            <a:noFill/>
            <a:miter lim="800000"/>
            <a:headEnd/>
            <a:tailEnd/>
          </a:ln>
          <a:effectLst/>
        </p:spPr>
      </p:pic>
      <p:sp>
        <p:nvSpPr>
          <p:cNvPr id="4" name="标题 1"/>
          <p:cNvSpPr txBox="1">
            <a:spLocks/>
          </p:cNvSpPr>
          <p:nvPr/>
        </p:nvSpPr>
        <p:spPr>
          <a:xfrm>
            <a:off x="214282" y="214296"/>
            <a:ext cx="8229600" cy="857250"/>
          </a:xfrm>
          <a:prstGeom prst="rect">
            <a:avLst/>
          </a:prstGeom>
        </p:spPr>
        <p:txBody>
          <a:bodyPr vert="horz" lIns="87746" tIns="43873" rIns="87746" bIns="43873" rtlCol="0" anchor="ctr">
            <a:normAutofit/>
          </a:bodyPr>
          <a:lstStyle/>
          <a:p>
            <a:pPr>
              <a:spcBef>
                <a:spcPct val="0"/>
              </a:spcBef>
              <a:defRPr/>
            </a:pPr>
            <a:r>
              <a:rPr lang="en-US" altLang="zh-CN" sz="2700" dirty="0" smtClean="0">
                <a:latin typeface="黑体" pitchFamily="49" charset="-122"/>
                <a:ea typeface="黑体" pitchFamily="49" charset="-122"/>
              </a:rPr>
              <a:t> </a:t>
            </a:r>
            <a:endParaRPr lang="zh-CN" altLang="en-US" sz="2700" dirty="0" smtClean="0">
              <a:latin typeface="黑体" pitchFamily="49" charset="-122"/>
              <a:ea typeface="黑体" pitchFamily="49" charset="-122"/>
            </a:endParaRPr>
          </a:p>
        </p:txBody>
      </p:sp>
      <p:sp>
        <p:nvSpPr>
          <p:cNvPr id="5" name="矩形 4"/>
          <p:cNvSpPr/>
          <p:nvPr/>
        </p:nvSpPr>
        <p:spPr>
          <a:xfrm>
            <a:off x="4908884" y="321453"/>
            <a:ext cx="3377892" cy="396379"/>
          </a:xfrm>
          <a:prstGeom prst="rect">
            <a:avLst/>
          </a:prstGeom>
        </p:spPr>
        <p:txBody>
          <a:bodyPr wrap="square" lIns="87746" tIns="43873" rIns="87746" bIns="43873">
            <a:spAutoFit/>
          </a:bodyPr>
          <a:lstStyle/>
          <a:p>
            <a:r>
              <a:rPr lang="zh-CN" altLang="en-US" sz="2000" dirty="0" smtClean="0">
                <a:latin typeface="+mn-ea"/>
              </a:rPr>
              <a:t>必修</a:t>
            </a:r>
            <a:r>
              <a:rPr lang="en-US" altLang="zh-CN" sz="2000" dirty="0" smtClean="0">
                <a:latin typeface="+mn-ea"/>
              </a:rPr>
              <a:t>1</a:t>
            </a:r>
            <a:r>
              <a:rPr lang="zh-CN" altLang="en-US" sz="2000" dirty="0" smtClean="0">
                <a:latin typeface="+mn-ea"/>
              </a:rPr>
              <a:t>第</a:t>
            </a:r>
            <a:r>
              <a:rPr lang="en-US" altLang="zh-CN" sz="2000" dirty="0" smtClean="0">
                <a:latin typeface="+mn-ea"/>
              </a:rPr>
              <a:t>3</a:t>
            </a:r>
            <a:r>
              <a:rPr lang="zh-CN" altLang="en-US" sz="2000" dirty="0" smtClean="0">
                <a:latin typeface="+mn-ea"/>
              </a:rPr>
              <a:t>课</a:t>
            </a:r>
            <a:r>
              <a:rPr lang="en-US" altLang="zh-CN" sz="2000" dirty="0" smtClean="0">
                <a:latin typeface="+mn-ea"/>
              </a:rPr>
              <a:t> P12</a:t>
            </a:r>
            <a:endParaRPr lang="zh-CN" altLang="en-US" sz="2000" dirty="0">
              <a:latin typeface="+mn-ea"/>
            </a:endParaRPr>
          </a:p>
        </p:txBody>
      </p:sp>
      <p:sp>
        <p:nvSpPr>
          <p:cNvPr id="6" name="矩形 5"/>
          <p:cNvSpPr/>
          <p:nvPr/>
        </p:nvSpPr>
        <p:spPr>
          <a:xfrm>
            <a:off x="642911" y="214296"/>
            <a:ext cx="3049787" cy="519490"/>
          </a:xfrm>
          <a:prstGeom prst="rect">
            <a:avLst/>
          </a:prstGeom>
        </p:spPr>
        <p:txBody>
          <a:bodyPr wrap="none" lIns="87746" tIns="43873" rIns="87746" bIns="43873">
            <a:spAutoFit/>
          </a:bodyPr>
          <a:lstStyle/>
          <a:p>
            <a:pPr>
              <a:spcBef>
                <a:spcPct val="0"/>
              </a:spcBef>
              <a:defRPr/>
            </a:pPr>
            <a:r>
              <a:rPr lang="en-US" altLang="zh-CN" sz="2800" b="1" dirty="0" smtClean="0">
                <a:latin typeface="+mn-ea"/>
              </a:rPr>
              <a:t>2</a:t>
            </a:r>
            <a:r>
              <a:rPr lang="zh-CN" altLang="en-US" sz="2800" b="1" dirty="0" smtClean="0">
                <a:latin typeface="+mn-ea"/>
              </a:rPr>
              <a:t>）</a:t>
            </a:r>
            <a:r>
              <a:rPr lang="en-US" altLang="zh-CN" sz="2800" b="1" dirty="0" smtClean="0">
                <a:latin typeface="+mn-ea"/>
              </a:rPr>
              <a:t>.</a:t>
            </a:r>
            <a:r>
              <a:rPr lang="zh-CN" altLang="en-US" sz="2800" b="1" dirty="0" smtClean="0">
                <a:latin typeface="+mn-ea"/>
              </a:rPr>
              <a:t>加强中央集权</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l="2556" t="5116" r="977" b="57135"/>
          <a:stretch>
            <a:fillRect/>
          </a:stretch>
        </p:blipFill>
        <p:spPr bwMode="auto">
          <a:xfrm>
            <a:off x="0" y="589345"/>
            <a:ext cx="9001156" cy="642942"/>
          </a:xfrm>
          <a:prstGeom prst="rect">
            <a:avLst/>
          </a:prstGeom>
          <a:noFill/>
          <a:ln w="9525">
            <a:noFill/>
            <a:miter lim="800000"/>
            <a:headEnd/>
            <a:tailEnd/>
          </a:ln>
          <a:effectLst/>
        </p:spPr>
      </p:pic>
      <p:sp>
        <p:nvSpPr>
          <p:cNvPr id="4" name="矩形 3"/>
          <p:cNvSpPr/>
          <p:nvPr/>
        </p:nvSpPr>
        <p:spPr>
          <a:xfrm>
            <a:off x="500034" y="1714494"/>
            <a:ext cx="7858180" cy="3535700"/>
          </a:xfrm>
          <a:prstGeom prst="rect">
            <a:avLst/>
          </a:prstGeom>
        </p:spPr>
        <p:txBody>
          <a:bodyPr wrap="square" lIns="87746" tIns="43873" rIns="87746" bIns="43873">
            <a:spAutoFit/>
          </a:bodyPr>
          <a:lstStyle/>
          <a:p>
            <a:r>
              <a:rPr lang="zh-CN" altLang="en-US" sz="2700" dirty="0" smtClean="0">
                <a:latin typeface="楷体" pitchFamily="49" charset="-122"/>
                <a:ea typeface="楷体" pitchFamily="49" charset="-122"/>
              </a:rPr>
              <a:t>“自五代以来，地方行政长官全属军人。宋太祖</a:t>
            </a:r>
            <a:r>
              <a:rPr lang="zh-CN" altLang="en-US" sz="2700" u="sng" dirty="0" smtClean="0">
                <a:latin typeface="楷体" pitchFamily="49" charset="-122"/>
                <a:ea typeface="楷体" pitchFamily="49" charset="-122"/>
              </a:rPr>
              <a:t>杯酒释兵权</a:t>
            </a:r>
            <a:r>
              <a:rPr lang="zh-CN" altLang="en-US" sz="2700" dirty="0" smtClean="0">
                <a:latin typeface="楷体" pitchFamily="49" charset="-122"/>
                <a:ea typeface="楷体" pitchFamily="49" charset="-122"/>
              </a:rPr>
              <a:t>，武臣不再带兵也不准再管地方民政。 </a:t>
            </a:r>
            <a:r>
              <a:rPr lang="en-US" altLang="zh-CN" sz="2700" dirty="0" smtClean="0">
                <a:latin typeface="楷体" pitchFamily="49" charset="-122"/>
                <a:ea typeface="楷体" pitchFamily="49" charset="-122"/>
              </a:rPr>
              <a:t>… …</a:t>
            </a:r>
            <a:r>
              <a:rPr lang="zh-CN" altLang="en-US" sz="2700" dirty="0" smtClean="0">
                <a:latin typeface="楷体" pitchFamily="49" charset="-122"/>
                <a:ea typeface="楷体" pitchFamily="49" charset="-122"/>
              </a:rPr>
              <a:t>中央替他们在首都供给了大的宅第，丰厚的俸禄，安住下来。江苏省的事，另派人去，派去的是一位</a:t>
            </a:r>
            <a:r>
              <a:rPr lang="zh-CN" altLang="en-US" sz="2700" u="sng" dirty="0" smtClean="0">
                <a:latin typeface="楷体" pitchFamily="49" charset="-122"/>
                <a:ea typeface="楷体" pitchFamily="49" charset="-122"/>
              </a:rPr>
              <a:t>文臣</a:t>
            </a:r>
            <a:r>
              <a:rPr lang="zh-CN" altLang="en-US" sz="2700" dirty="0" smtClean="0">
                <a:latin typeface="楷体" pitchFamily="49" charset="-122"/>
                <a:ea typeface="楷体" pitchFamily="49" charset="-122"/>
              </a:rPr>
              <a:t>。这就叫</a:t>
            </a:r>
            <a:r>
              <a:rPr lang="zh-CN" altLang="en-US" sz="2700" u="sng" dirty="0" smtClean="0">
                <a:latin typeface="楷体" pitchFamily="49" charset="-122"/>
                <a:ea typeface="楷体" pitchFamily="49" charset="-122"/>
              </a:rPr>
              <a:t>知某州事，知某府事</a:t>
            </a:r>
            <a:r>
              <a:rPr lang="zh-CN" altLang="en-US" sz="2700" dirty="0" smtClean="0">
                <a:latin typeface="楷体" pitchFamily="49" charset="-122"/>
                <a:ea typeface="楷体" pitchFamily="49" charset="-122"/>
              </a:rPr>
              <a:t>。这些知州知府，本身另有官衔，都是中央官，带着一个只知某州某府事的</a:t>
            </a:r>
            <a:r>
              <a:rPr lang="zh-CN" altLang="en-US" sz="2700" u="sng" dirty="0" smtClean="0">
                <a:latin typeface="楷体" pitchFamily="49" charset="-122"/>
                <a:ea typeface="楷体" pitchFamily="49" charset="-122"/>
              </a:rPr>
              <a:t>临时差遣</a:t>
            </a:r>
            <a:r>
              <a:rPr lang="zh-CN" altLang="en-US" sz="2700" dirty="0" smtClean="0">
                <a:latin typeface="楷体" pitchFamily="49" charset="-122"/>
                <a:ea typeface="楷体" pitchFamily="49" charset="-122"/>
              </a:rPr>
              <a:t>。”</a:t>
            </a:r>
            <a:endParaRPr lang="en-US" altLang="zh-CN" sz="2700" dirty="0" smtClean="0">
              <a:latin typeface="楷体" pitchFamily="49" charset="-122"/>
              <a:ea typeface="楷体" pitchFamily="49" charset="-122"/>
            </a:endParaRPr>
          </a:p>
          <a:p>
            <a:r>
              <a:rPr lang="en-US" altLang="zh-CN" sz="2700" dirty="0" smtClean="0">
                <a:latin typeface="+mn-ea"/>
              </a:rPr>
              <a:t>             ——</a:t>
            </a:r>
            <a:r>
              <a:rPr lang="zh-CN" altLang="en-US" sz="2700" dirty="0" smtClean="0">
                <a:latin typeface="+mn-ea"/>
              </a:rPr>
              <a:t>钱穆</a:t>
            </a:r>
            <a:r>
              <a:rPr lang="en-US" altLang="zh-CN" sz="2700" dirty="0" smtClean="0">
                <a:latin typeface="+mn-ea"/>
              </a:rPr>
              <a:t>《</a:t>
            </a:r>
            <a:r>
              <a:rPr lang="zh-CN" altLang="en-US" sz="2700" dirty="0" smtClean="0">
                <a:latin typeface="+mn-ea"/>
              </a:rPr>
              <a:t>中国历代政治制度得失</a:t>
            </a:r>
            <a:r>
              <a:rPr lang="en-US" altLang="zh-CN" sz="2700" dirty="0" smtClean="0">
                <a:latin typeface="+mn-ea"/>
              </a:rPr>
              <a:t>》</a:t>
            </a:r>
            <a:endParaRPr lang="zh-CN" altLang="en-US" sz="2700" dirty="0" smtClean="0">
              <a:latin typeface="+mn-ea"/>
            </a:endParaRPr>
          </a:p>
        </p:txBody>
      </p:sp>
      <p:sp>
        <p:nvSpPr>
          <p:cNvPr id="7" name="矩形 6"/>
          <p:cNvSpPr/>
          <p:nvPr/>
        </p:nvSpPr>
        <p:spPr>
          <a:xfrm>
            <a:off x="390095" y="0"/>
            <a:ext cx="1619908" cy="519490"/>
          </a:xfrm>
          <a:prstGeom prst="rect">
            <a:avLst/>
          </a:prstGeom>
          <a:solidFill>
            <a:schemeClr val="bg1"/>
          </a:solidFill>
        </p:spPr>
        <p:txBody>
          <a:bodyPr wrap="none" lIns="87746" tIns="43873" rIns="87746" bIns="43873">
            <a:spAutoFit/>
          </a:bodyPr>
          <a:lstStyle/>
          <a:p>
            <a:r>
              <a:rPr lang="zh-CN" altLang="en-US" sz="2800" dirty="0" smtClean="0">
                <a:latin typeface="+mn-ea"/>
              </a:rPr>
              <a:t>稍夺其权</a:t>
            </a:r>
            <a:endParaRPr lang="zh-CN" altLang="en-US" sz="2800" dirty="0">
              <a:latin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464862" y="701467"/>
            <a:ext cx="567087" cy="567044"/>
            <a:chOff x="4499992" y="267494"/>
            <a:chExt cx="599448" cy="599448"/>
          </a:xfrm>
          <a:solidFill>
            <a:schemeClr val="accent2">
              <a:lumMod val="75000"/>
            </a:schemeClr>
          </a:solidFill>
        </p:grpSpPr>
        <p:grpSp>
          <p:nvGrpSpPr>
            <p:cNvPr id="3" name="组合 11"/>
            <p:cNvGrpSpPr/>
            <p:nvPr/>
          </p:nvGrpSpPr>
          <p:grpSpPr>
            <a:xfrm>
              <a:off x="4499992" y="267494"/>
              <a:ext cx="599448" cy="599448"/>
              <a:chOff x="4131160" y="713581"/>
              <a:chExt cx="881684" cy="881684"/>
            </a:xfrm>
            <a:grpFill/>
          </p:grpSpPr>
          <p:sp>
            <p:nvSpPr>
              <p:cNvPr id="14" name="椭圆 13"/>
              <p:cNvSpPr/>
              <p:nvPr/>
            </p:nvSpPr>
            <p:spPr>
              <a:xfrm>
                <a:off x="4131160" y="713581"/>
                <a:ext cx="881684" cy="881684"/>
              </a:xfrm>
              <a:prstGeom prst="ellipse">
                <a:avLst/>
              </a:prstGeom>
              <a:grp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4237176" y="819597"/>
                <a:ext cx="669652" cy="669652"/>
              </a:xfrm>
              <a:prstGeom prst="ellipse">
                <a:avLst/>
              </a:prstGeom>
              <a:grp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solidFill>
                      <a:schemeClr val="bg1"/>
                    </a:solidFill>
                    <a:latin typeface="微软雅黑" panose="020B0503020204020204" pitchFamily="34" charset="-122"/>
                    <a:ea typeface="微软雅黑" panose="020B0503020204020204" pitchFamily="34" charset="-122"/>
                  </a:rPr>
                  <a:t>1</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sp>
          <p:nvSpPr>
            <p:cNvPr id="1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grpFill/>
            <a:ln>
              <a:noFill/>
            </a:ln>
          </p:spPr>
          <p:txBody>
            <a:bodyPr vert="horz" wrap="square" lIns="111795" tIns="55898" rIns="111795" bIns="55898" numCol="1" anchor="t" anchorCtr="0" compatLnSpc="1"/>
            <a:lstStyle/>
            <a:p>
              <a:endParaRPr lang="en-US" sz="17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15"/>
          <p:cNvGrpSpPr/>
          <p:nvPr/>
        </p:nvGrpSpPr>
        <p:grpSpPr>
          <a:xfrm>
            <a:off x="464399" y="3438105"/>
            <a:ext cx="567087" cy="567044"/>
            <a:chOff x="5418452" y="307702"/>
            <a:chExt cx="599448" cy="599448"/>
          </a:xfrm>
          <a:solidFill>
            <a:schemeClr val="accent2">
              <a:lumMod val="75000"/>
            </a:schemeClr>
          </a:solidFill>
        </p:grpSpPr>
        <p:grpSp>
          <p:nvGrpSpPr>
            <p:cNvPr id="5" name="组合 16"/>
            <p:cNvGrpSpPr/>
            <p:nvPr/>
          </p:nvGrpSpPr>
          <p:grpSpPr>
            <a:xfrm>
              <a:off x="5418452" y="307702"/>
              <a:ext cx="599448" cy="599448"/>
              <a:chOff x="4131160" y="713581"/>
              <a:chExt cx="881684" cy="881684"/>
            </a:xfrm>
            <a:grpFill/>
          </p:grpSpPr>
          <p:sp>
            <p:nvSpPr>
              <p:cNvPr id="19" name="椭圆 18"/>
              <p:cNvSpPr/>
              <p:nvPr/>
            </p:nvSpPr>
            <p:spPr>
              <a:xfrm>
                <a:off x="4131160" y="713581"/>
                <a:ext cx="881684" cy="881684"/>
              </a:xfrm>
              <a:prstGeom prst="ellipse">
                <a:avLst/>
              </a:prstGeom>
              <a:grp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4237176" y="819597"/>
                <a:ext cx="669652" cy="669652"/>
              </a:xfrm>
              <a:prstGeom prst="ellipse">
                <a:avLst/>
              </a:prstGeom>
              <a:grp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
          <p:nvSpPr>
            <p:cNvPr id="18" name="Freeform 72"/>
            <p:cNvSpPr>
              <a:spLocks noEditPoints="1"/>
            </p:cNvSpPr>
            <p:nvPr/>
          </p:nvSpPr>
          <p:spPr bwMode="auto">
            <a:xfrm>
              <a:off x="5472019" y="33726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a:noFill/>
            </a:ln>
          </p:spPr>
          <p:txBody>
            <a:bodyPr vert="horz" wrap="square" lIns="111795" tIns="55898" rIns="111795" bIns="55898" numCol="1" anchor="t" anchorCtr="0" compatLnSpc="1"/>
            <a:lstStyle/>
            <a:p>
              <a:r>
                <a:rPr lang="en-US" altLang="zh-CN" sz="3000" b="1" dirty="0">
                  <a:solidFill>
                    <a:schemeClr val="bg1"/>
                  </a:solidFill>
                  <a:latin typeface="微软雅黑" panose="020B0503020204020204" pitchFamily="34" charset="-122"/>
                  <a:ea typeface="微软雅黑" panose="020B0503020204020204" pitchFamily="34" charset="-122"/>
                </a:rPr>
                <a:t>3</a:t>
              </a:r>
              <a:endParaRPr lang="en-US" sz="3000" b="1" dirty="0">
                <a:solidFill>
                  <a:schemeClr val="bg1"/>
                </a:solidFill>
                <a:latin typeface="微软雅黑" panose="020B0503020204020204" pitchFamily="34" charset="-122"/>
                <a:ea typeface="微软雅黑" panose="020B0503020204020204" pitchFamily="34" charset="-122"/>
              </a:endParaRPr>
            </a:p>
          </p:txBody>
        </p:sp>
      </p:grpSp>
      <p:grpSp>
        <p:nvGrpSpPr>
          <p:cNvPr id="6" name="组合 20"/>
          <p:cNvGrpSpPr/>
          <p:nvPr/>
        </p:nvGrpSpPr>
        <p:grpSpPr>
          <a:xfrm>
            <a:off x="471313" y="2035111"/>
            <a:ext cx="567087" cy="567044"/>
            <a:chOff x="6516216" y="334289"/>
            <a:chExt cx="599448" cy="599448"/>
          </a:xfrm>
          <a:solidFill>
            <a:schemeClr val="accent2">
              <a:lumMod val="75000"/>
            </a:schemeClr>
          </a:solidFill>
        </p:grpSpPr>
        <p:grpSp>
          <p:nvGrpSpPr>
            <p:cNvPr id="7" name="组合 21"/>
            <p:cNvGrpSpPr/>
            <p:nvPr/>
          </p:nvGrpSpPr>
          <p:grpSpPr>
            <a:xfrm>
              <a:off x="6516216" y="334289"/>
              <a:ext cx="599448" cy="599448"/>
              <a:chOff x="4131160" y="713581"/>
              <a:chExt cx="881684" cy="881684"/>
            </a:xfrm>
            <a:grpFill/>
          </p:grpSpPr>
          <p:sp>
            <p:nvSpPr>
              <p:cNvPr id="24" name="椭圆 23"/>
              <p:cNvSpPr/>
              <p:nvPr/>
            </p:nvSpPr>
            <p:spPr>
              <a:xfrm>
                <a:off x="4131160" y="713581"/>
                <a:ext cx="881684" cy="881684"/>
              </a:xfrm>
              <a:prstGeom prst="ellipse">
                <a:avLst/>
              </a:prstGeom>
              <a:grp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4237176" y="819597"/>
                <a:ext cx="669652" cy="669652"/>
              </a:xfrm>
              <a:prstGeom prst="ellipse">
                <a:avLst/>
              </a:prstGeom>
              <a:grp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
          <p:nvSpPr>
            <p:cNvPr id="23" name="Freeform 13"/>
            <p:cNvSpPr>
              <a:spLocks noEditPoints="1"/>
            </p:cNvSpPr>
            <p:nvPr/>
          </p:nvSpPr>
          <p:spPr bwMode="auto">
            <a:xfrm>
              <a:off x="6636799" y="400787"/>
              <a:ext cx="184708" cy="34046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grpFill/>
            <a:ln>
              <a:noFill/>
            </a:ln>
          </p:spPr>
          <p:txBody>
            <a:bodyPr vert="horz" wrap="square" lIns="111795" tIns="55898" rIns="111795" bIns="55898" numCol="1" anchor="t" anchorCtr="0" compatLnSpc="1"/>
            <a:lstStyle/>
            <a:p>
              <a:r>
                <a:rPr lang="en-US" altLang="zh-CN" sz="2700" b="1" dirty="0">
                  <a:solidFill>
                    <a:schemeClr val="bg1"/>
                  </a:solidFill>
                  <a:latin typeface="微软雅黑" panose="020B0503020204020204" pitchFamily="34" charset="-122"/>
                  <a:ea typeface="微软雅黑" panose="020B0503020204020204" pitchFamily="34" charset="-122"/>
                </a:rPr>
                <a:t>2</a:t>
              </a:r>
              <a:endParaRPr lang="en-US" sz="2700" b="1" dirty="0">
                <a:solidFill>
                  <a:schemeClr val="bg1"/>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1089643" y="697121"/>
            <a:ext cx="7382728" cy="823638"/>
          </a:xfrm>
          <a:prstGeom prst="rect">
            <a:avLst/>
          </a:prstGeom>
          <a:noFill/>
        </p:spPr>
        <p:txBody>
          <a:bodyPr lIns="145115" tIns="72556" rIns="145115" bIns="72556">
            <a:spAutoFit/>
          </a:bodyPr>
          <a:lstStyle/>
          <a:p>
            <a:pPr indent="574444">
              <a:defRPr/>
            </a:pPr>
            <a:r>
              <a:rPr lang="zh-CN" altLang="en-US" sz="2200" dirty="0">
                <a:latin typeface="+mn-ea"/>
              </a:rPr>
              <a:t>以</a:t>
            </a:r>
            <a:r>
              <a:rPr lang="en-US" altLang="zh-CN" sz="2200" dirty="0">
                <a:latin typeface="+mn-ea"/>
              </a:rPr>
              <a:t>2017</a:t>
            </a:r>
            <a:r>
              <a:rPr lang="zh-CN" altLang="en-US" sz="2200" dirty="0">
                <a:latin typeface="+mn-ea"/>
              </a:rPr>
              <a:t>年新课标为指导思想，以历史学科核心素养为立意，分析考点内容。</a:t>
            </a:r>
          </a:p>
        </p:txBody>
      </p:sp>
      <p:sp>
        <p:nvSpPr>
          <p:cNvPr id="29" name="TextBox 4"/>
          <p:cNvSpPr txBox="1">
            <a:spLocks noChangeArrowheads="1"/>
          </p:cNvSpPr>
          <p:nvPr/>
        </p:nvSpPr>
        <p:spPr bwMode="auto">
          <a:xfrm>
            <a:off x="1100630" y="1924174"/>
            <a:ext cx="7371740" cy="754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7100" tIns="38550" rIns="77100" bIns="3855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574444">
              <a:defRPr/>
            </a:pPr>
            <a:r>
              <a:rPr lang="zh-CN" altLang="en-US" sz="2200" dirty="0" smtClean="0">
                <a:latin typeface="+mn-ea"/>
                <a:ea typeface="+mn-ea"/>
              </a:rPr>
              <a:t>对宋代政治的相关</a:t>
            </a:r>
            <a:r>
              <a:rPr lang="zh-CN" altLang="en-US" sz="2200" dirty="0">
                <a:latin typeface="+mn-ea"/>
                <a:ea typeface="+mn-ea"/>
              </a:rPr>
              <a:t>考点进行全面、深度、精准分析；通过补充经典材料，加强对重难点的理解和认识。     </a:t>
            </a:r>
          </a:p>
        </p:txBody>
      </p:sp>
      <p:sp>
        <p:nvSpPr>
          <p:cNvPr id="30" name="TextBox 5"/>
          <p:cNvSpPr txBox="1">
            <a:spLocks noChangeArrowheads="1"/>
          </p:cNvSpPr>
          <p:nvPr/>
        </p:nvSpPr>
        <p:spPr bwMode="auto">
          <a:xfrm>
            <a:off x="1126875" y="3452968"/>
            <a:ext cx="7345495" cy="76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7100" tIns="38550" rIns="77100" bIns="38550">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574444">
              <a:defRPr/>
            </a:pPr>
            <a:r>
              <a:rPr lang="zh-CN" altLang="en-US" sz="2200" dirty="0">
                <a:latin typeface="+mn-ea"/>
                <a:ea typeface="+mn-ea"/>
              </a:rPr>
              <a:t>对北京和全国高考真题进行讲解，深钻经典试题，强化运用能力的培养。</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4349719" y="1957015"/>
            <a:ext cx="2781757" cy="703459"/>
            <a:chOff x="5714599" y="2076217"/>
            <a:chExt cx="3864839" cy="977428"/>
          </a:xfrm>
        </p:grpSpPr>
        <p:sp>
          <p:nvSpPr>
            <p:cNvPr id="6" name="TextBox 6"/>
            <p:cNvSpPr txBox="1">
              <a:spLocks noChangeArrowheads="1"/>
            </p:cNvSpPr>
            <p:nvPr/>
          </p:nvSpPr>
          <p:spPr bwMode="auto">
            <a:xfrm>
              <a:off x="5714599" y="2076217"/>
              <a:ext cx="2858302" cy="748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900" b="1" spc="218" dirty="0">
                  <a:solidFill>
                    <a:schemeClr val="tx1">
                      <a:lumMod val="95000"/>
                      <a:lumOff val="5000"/>
                    </a:schemeClr>
                  </a:solidFill>
                  <a:latin typeface="微软雅黑" pitchFamily="34" charset="-122"/>
                  <a:ea typeface="微软雅黑" pitchFamily="34" charset="-122"/>
                </a:rPr>
                <a:t>教学准备</a:t>
              </a:r>
            </a:p>
          </p:txBody>
        </p:sp>
        <p:sp>
          <p:nvSpPr>
            <p:cNvPr id="7" name="TextBox 111"/>
            <p:cNvSpPr txBox="1"/>
            <p:nvPr/>
          </p:nvSpPr>
          <p:spPr>
            <a:xfrm>
              <a:off x="5998038" y="2711531"/>
              <a:ext cx="3581400" cy="342114"/>
            </a:xfrm>
            <a:prstGeom prst="rect">
              <a:avLst/>
            </a:prstGeom>
            <a:noFill/>
          </p:spPr>
          <p:txBody>
            <a:bodyPr wrap="square" rtlCol="0">
              <a:spAutoFit/>
            </a:bodyPr>
            <a:lstStyle/>
            <a:p>
              <a:r>
                <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rPr>
                <a:t>TEACHING PREPARATION </a:t>
              </a:r>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3" name="组合 10"/>
          <p:cNvGrpSpPr/>
          <p:nvPr/>
        </p:nvGrpSpPr>
        <p:grpSpPr>
          <a:xfrm>
            <a:off x="2748189" y="1605736"/>
            <a:ext cx="1491114" cy="1507321"/>
            <a:chOff x="2918306" y="1498847"/>
            <a:chExt cx="1553762" cy="1570775"/>
          </a:xfrm>
        </p:grpSpPr>
        <p:pic>
          <p:nvPicPr>
            <p:cNvPr id="12" name="图片 11"/>
            <p:cNvPicPr>
              <a:picLocks noChangeAspect="1"/>
            </p:cNvPicPr>
            <p:nvPr/>
          </p:nvPicPr>
          <p:blipFill rotWithShape="1">
            <a:blip r:embed="rId3" cstate="print">
              <a:extLst>
                <a:ext uri="{28A0092B-C50C-407E-A947-70E740481C1C}">
                  <a14:useLocalDpi xmlns=""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4904" y="1931087"/>
              <a:ext cx="807115" cy="689577"/>
            </a:xfrm>
            <a:prstGeom prst="rect">
              <a:avLst/>
            </a:prstGeom>
          </p:spPr>
          <p:txBody>
            <a:bodyPr wrap="none">
              <a:spAutoFit/>
            </a:bodyPr>
            <a:lstStyle/>
            <a:p>
              <a:pPr algn="ctr" defTabSz="658060">
                <a:defRPr/>
              </a:pPr>
              <a:r>
                <a:rPr lang="en-US" altLang="zh-CN" sz="3700" kern="0" dirty="0">
                  <a:solidFill>
                    <a:schemeClr val="accent2">
                      <a:lumMod val="75000"/>
                    </a:schemeClr>
                  </a:solidFill>
                  <a:latin typeface="Impact" panose="020B0806030902050204" pitchFamily="34" charset="0"/>
                  <a:ea typeface="宋体" panose="02010600030101010101" pitchFamily="2" charset="-122"/>
                </a:rPr>
                <a:t>0 3</a:t>
              </a:r>
              <a:endParaRPr lang="zh-CN" altLang="en-US" sz="3700" kern="0" dirty="0">
                <a:solidFill>
                  <a:schemeClr val="accent2">
                    <a:lumMod val="75000"/>
                  </a:schemeClr>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riangle 201"/>
          <p:cNvSpPr/>
          <p:nvPr/>
        </p:nvSpPr>
        <p:spPr>
          <a:xfrm rot="10800000">
            <a:off x="4267649" y="-7534"/>
            <a:ext cx="655116" cy="21819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742" tIns="43870" rIns="87742" bIns="43870" rtlCol="0" anchor="ctr"/>
          <a:lstStyle/>
          <a:p>
            <a:pPr algn="ctr"/>
            <a:endParaRPr lang="en-US" sz="800" dirty="0">
              <a:solidFill>
                <a:schemeClr val="tx1"/>
              </a:solidFill>
              <a:latin typeface="微软雅黑" pitchFamily="34" charset="-122"/>
              <a:ea typeface="微软雅黑" pitchFamily="34" charset="-122"/>
            </a:endParaRPr>
          </a:p>
        </p:txBody>
      </p:sp>
      <p:grpSp>
        <p:nvGrpSpPr>
          <p:cNvPr id="2" name="组合 63"/>
          <p:cNvGrpSpPr/>
          <p:nvPr/>
        </p:nvGrpSpPr>
        <p:grpSpPr>
          <a:xfrm>
            <a:off x="2525844" y="836622"/>
            <a:ext cx="641608" cy="571975"/>
            <a:chOff x="3835847" y="1395243"/>
            <a:chExt cx="1462116" cy="1303538"/>
          </a:xfrm>
          <a:solidFill>
            <a:schemeClr val="accent2">
              <a:lumMod val="75000"/>
            </a:schemeClr>
          </a:solidFill>
        </p:grpSpPr>
        <p:sp>
          <p:nvSpPr>
            <p:cNvPr id="66" name="同心圆 65"/>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00" kern="0" dirty="0">
                <a:latin typeface="微软雅黑" pitchFamily="34" charset="-122"/>
                <a:ea typeface="微软雅黑" pitchFamily="34" charset="-122"/>
              </a:endParaRPr>
            </a:p>
          </p:txBody>
        </p:sp>
        <p:grpSp>
          <p:nvGrpSpPr>
            <p:cNvPr id="3" name="组合 66"/>
            <p:cNvGrpSpPr/>
            <p:nvPr/>
          </p:nvGrpSpPr>
          <p:grpSpPr>
            <a:xfrm>
              <a:off x="4939609" y="1857832"/>
              <a:ext cx="358354" cy="358354"/>
              <a:chOff x="5917211" y="1835961"/>
              <a:chExt cx="504056" cy="504056"/>
            </a:xfrm>
            <a:grpFill/>
          </p:grpSpPr>
          <p:sp>
            <p:nvSpPr>
              <p:cNvPr id="69" name="同心圆 68"/>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00" kern="0" dirty="0">
                  <a:latin typeface="微软雅黑" pitchFamily="34" charset="-122"/>
                  <a:ea typeface="微软雅黑" pitchFamily="34" charset="-122"/>
                </a:endParaRPr>
              </a:p>
            </p:txBody>
          </p:sp>
          <p:sp>
            <p:nvSpPr>
              <p:cNvPr id="70" name="椭圆 69"/>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00" kern="0" dirty="0">
                  <a:latin typeface="微软雅黑" pitchFamily="34" charset="-122"/>
                  <a:ea typeface="微软雅黑" pitchFamily="34" charset="-122"/>
                </a:endParaRPr>
              </a:p>
            </p:txBody>
          </p:sp>
        </p:grpSp>
        <p:sp>
          <p:nvSpPr>
            <p:cNvPr id="68" name="椭圆 67"/>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1900" kern="0" dirty="0">
                  <a:solidFill>
                    <a:schemeClr val="bg1"/>
                  </a:solidFill>
                  <a:latin typeface="微软雅黑" pitchFamily="34" charset="-122"/>
                  <a:ea typeface="微软雅黑" pitchFamily="34" charset="-122"/>
                </a:rPr>
                <a:t>1</a:t>
              </a:r>
              <a:endParaRPr lang="zh-CN" altLang="en-US" sz="1900" kern="0" dirty="0">
                <a:solidFill>
                  <a:schemeClr val="bg1"/>
                </a:solidFill>
                <a:latin typeface="微软雅黑" pitchFamily="34" charset="-122"/>
                <a:ea typeface="微软雅黑" pitchFamily="34" charset="-122"/>
              </a:endParaRPr>
            </a:p>
          </p:txBody>
        </p:sp>
      </p:grpSp>
      <p:grpSp>
        <p:nvGrpSpPr>
          <p:cNvPr id="4" name="组合 72"/>
          <p:cNvGrpSpPr/>
          <p:nvPr/>
        </p:nvGrpSpPr>
        <p:grpSpPr>
          <a:xfrm>
            <a:off x="2525844" y="2199310"/>
            <a:ext cx="641608" cy="571975"/>
            <a:chOff x="3835847" y="1395243"/>
            <a:chExt cx="1462116" cy="1303538"/>
          </a:xfrm>
          <a:solidFill>
            <a:schemeClr val="accent2">
              <a:lumMod val="75000"/>
            </a:schemeClr>
          </a:solidFill>
        </p:grpSpPr>
        <p:sp>
          <p:nvSpPr>
            <p:cNvPr id="75" name="同心圆 74"/>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00" kern="0" dirty="0">
                <a:latin typeface="微软雅黑" pitchFamily="34" charset="-122"/>
                <a:ea typeface="微软雅黑" pitchFamily="34" charset="-122"/>
              </a:endParaRPr>
            </a:p>
          </p:txBody>
        </p:sp>
        <p:grpSp>
          <p:nvGrpSpPr>
            <p:cNvPr id="5" name="组合 75"/>
            <p:cNvGrpSpPr/>
            <p:nvPr/>
          </p:nvGrpSpPr>
          <p:grpSpPr>
            <a:xfrm>
              <a:off x="4939609" y="1857832"/>
              <a:ext cx="358354" cy="358354"/>
              <a:chOff x="5917211" y="1835961"/>
              <a:chExt cx="504056" cy="504056"/>
            </a:xfrm>
            <a:grpFill/>
          </p:grpSpPr>
          <p:sp>
            <p:nvSpPr>
              <p:cNvPr id="78" name="同心圆 77"/>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00" kern="0" dirty="0">
                  <a:latin typeface="微软雅黑" pitchFamily="34" charset="-122"/>
                  <a:ea typeface="微软雅黑" pitchFamily="34" charset="-122"/>
                </a:endParaRPr>
              </a:p>
            </p:txBody>
          </p:sp>
          <p:sp>
            <p:nvSpPr>
              <p:cNvPr id="79" name="椭圆 78"/>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00" kern="0" dirty="0">
                  <a:latin typeface="微软雅黑" pitchFamily="34" charset="-122"/>
                  <a:ea typeface="微软雅黑" pitchFamily="34" charset="-122"/>
                </a:endParaRPr>
              </a:p>
            </p:txBody>
          </p:sp>
        </p:grpSp>
        <p:sp>
          <p:nvSpPr>
            <p:cNvPr id="77" name="椭圆 76"/>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2400" kern="0" dirty="0">
                  <a:solidFill>
                    <a:schemeClr val="bg1"/>
                  </a:solidFill>
                  <a:latin typeface="微软雅黑" pitchFamily="34" charset="-122"/>
                  <a:ea typeface="微软雅黑" pitchFamily="34" charset="-122"/>
                </a:rPr>
                <a:t>2</a:t>
              </a:r>
              <a:endParaRPr lang="zh-CN" altLang="en-US" sz="2400" kern="0" dirty="0">
                <a:solidFill>
                  <a:schemeClr val="bg1"/>
                </a:solidFill>
                <a:latin typeface="微软雅黑" pitchFamily="34" charset="-122"/>
                <a:ea typeface="微软雅黑" pitchFamily="34" charset="-122"/>
              </a:endParaRPr>
            </a:p>
          </p:txBody>
        </p:sp>
      </p:grpSp>
      <p:grpSp>
        <p:nvGrpSpPr>
          <p:cNvPr id="6" name="组合 97"/>
          <p:cNvGrpSpPr/>
          <p:nvPr/>
        </p:nvGrpSpPr>
        <p:grpSpPr>
          <a:xfrm>
            <a:off x="486971" y="1540115"/>
            <a:ext cx="1747213" cy="1747076"/>
            <a:chOff x="1535382" y="1258858"/>
            <a:chExt cx="2462552" cy="2462552"/>
          </a:xfrm>
          <a:solidFill>
            <a:schemeClr val="accent2">
              <a:lumMod val="75000"/>
            </a:schemeClr>
          </a:solidFill>
        </p:grpSpPr>
        <p:sp>
          <p:nvSpPr>
            <p:cNvPr id="99"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858" tIns="41930" rIns="83858" bIns="41930" numCol="1" spcCol="0" rtlCol="0" fromWordArt="0" anchor="ctr" anchorCtr="0" forceAA="0" compatLnSpc="1">
              <a:noAutofit/>
            </a:bodyPr>
            <a:lstStyle/>
            <a:p>
              <a:pPr algn="ctr"/>
              <a:endParaRPr lang="zh-CN" altLang="en-US" sz="1400" dirty="0">
                <a:solidFill>
                  <a:schemeClr val="tx1"/>
                </a:solidFill>
                <a:latin typeface="微软雅黑" pitchFamily="34" charset="-122"/>
                <a:ea typeface="微软雅黑" pitchFamily="34" charset="-122"/>
              </a:endParaRPr>
            </a:p>
          </p:txBody>
        </p:sp>
        <p:sp>
          <p:nvSpPr>
            <p:cNvPr id="100" name="TextBox 43"/>
            <p:cNvSpPr txBox="1"/>
            <p:nvPr/>
          </p:nvSpPr>
          <p:spPr>
            <a:xfrm>
              <a:off x="2237909" y="1974599"/>
              <a:ext cx="1034054" cy="1052012"/>
            </a:xfrm>
            <a:prstGeom prst="rect">
              <a:avLst/>
            </a:prstGeom>
            <a:solidFill>
              <a:schemeClr val="bg1"/>
            </a:solidFill>
            <a:ln>
              <a:noFill/>
            </a:ln>
          </p:spPr>
          <p:txBody>
            <a:bodyPr wrap="square" rtlCol="0">
              <a:spAutoFit/>
            </a:bodyPr>
            <a:lstStyle/>
            <a:p>
              <a:pPr algn="ctr" defTabSz="771392"/>
              <a:r>
                <a:rPr lang="zh-CN" altLang="en-US" sz="21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a:t>
              </a:r>
              <a:endParaRPr lang="en-US" altLang="zh-CN" sz="21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771392"/>
              <a:r>
                <a:rPr lang="zh-CN" altLang="en-US" sz="21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准备</a:t>
              </a:r>
            </a:p>
          </p:txBody>
        </p:sp>
      </p:grpSp>
      <p:sp>
        <p:nvSpPr>
          <p:cNvPr id="52" name="TextBox 51"/>
          <p:cNvSpPr txBox="1"/>
          <p:nvPr/>
        </p:nvSpPr>
        <p:spPr>
          <a:xfrm>
            <a:off x="3167453" y="665750"/>
            <a:ext cx="5434034" cy="1228909"/>
          </a:xfrm>
          <a:prstGeom prst="rect">
            <a:avLst/>
          </a:prstGeom>
          <a:noFill/>
        </p:spPr>
        <p:txBody>
          <a:bodyPr wrap="square" lIns="87742" tIns="43870" rIns="87742" bIns="43870" rtlCol="0">
            <a:spAutoFit/>
          </a:bodyPr>
          <a:lstStyle/>
          <a:p>
            <a:pPr>
              <a:lnSpc>
                <a:spcPct val="130000"/>
              </a:lnSpc>
            </a:pPr>
            <a:r>
              <a:rPr lang="zh-CN" altLang="en-US" sz="1900" dirty="0">
                <a:latin typeface="微软雅黑" pitchFamily="34" charset="-122"/>
                <a:ea typeface="微软雅黑" pitchFamily="34" charset="-122"/>
              </a:rPr>
              <a:t>    钻研</a:t>
            </a:r>
            <a:r>
              <a:rPr lang="en-US" altLang="zh-CN" sz="1900" dirty="0">
                <a:latin typeface="微软雅黑" pitchFamily="34" charset="-122"/>
                <a:ea typeface="微软雅黑" pitchFamily="34" charset="-122"/>
              </a:rPr>
              <a:t>2017</a:t>
            </a:r>
            <a:r>
              <a:rPr lang="zh-CN" altLang="en-US" sz="1900" dirty="0">
                <a:latin typeface="微软雅黑" pitchFamily="34" charset="-122"/>
                <a:ea typeface="微软雅黑" pitchFamily="34" charset="-122"/>
              </a:rPr>
              <a:t>年新课标和岳麓版教材、朝阳目标教材，对考点内容深入分析、研读，把握考试方向和重难点。</a:t>
            </a:r>
          </a:p>
        </p:txBody>
      </p:sp>
      <p:sp>
        <p:nvSpPr>
          <p:cNvPr id="53" name="TextBox 52"/>
          <p:cNvSpPr txBox="1"/>
          <p:nvPr/>
        </p:nvSpPr>
        <p:spPr>
          <a:xfrm>
            <a:off x="3167453" y="2059395"/>
            <a:ext cx="5434034" cy="1231905"/>
          </a:xfrm>
          <a:prstGeom prst="rect">
            <a:avLst/>
          </a:prstGeom>
          <a:noFill/>
        </p:spPr>
        <p:txBody>
          <a:bodyPr wrap="square" lIns="87742" tIns="43870" rIns="87742" bIns="43870" rtlCol="0">
            <a:spAutoFit/>
          </a:bodyPr>
          <a:lstStyle/>
          <a:p>
            <a:pPr>
              <a:lnSpc>
                <a:spcPct val="130000"/>
              </a:lnSpc>
            </a:pPr>
            <a:r>
              <a:rPr lang="zh-CN" altLang="en-US" sz="1900" dirty="0">
                <a:latin typeface="微软雅黑" pitchFamily="34" charset="-122"/>
                <a:ea typeface="微软雅黑" pitchFamily="34" charset="-122"/>
              </a:rPr>
              <a:t>    依据历史学科核心素养，突出“史料实证”素养的落实，阅读相关史学著作，增加学术材料，加深对重难点的认识。</a:t>
            </a:r>
          </a:p>
        </p:txBody>
      </p:sp>
      <p:grpSp>
        <p:nvGrpSpPr>
          <p:cNvPr id="7" name="组合 72"/>
          <p:cNvGrpSpPr/>
          <p:nvPr/>
        </p:nvGrpSpPr>
        <p:grpSpPr>
          <a:xfrm>
            <a:off x="2525844" y="3649579"/>
            <a:ext cx="641608" cy="571975"/>
            <a:chOff x="3835847" y="1395243"/>
            <a:chExt cx="1462116" cy="1303538"/>
          </a:xfrm>
          <a:solidFill>
            <a:schemeClr val="accent2">
              <a:lumMod val="75000"/>
            </a:schemeClr>
          </a:solidFill>
        </p:grpSpPr>
        <p:sp>
          <p:nvSpPr>
            <p:cNvPr id="55" name="同心圆 54"/>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00" kern="0" dirty="0">
                <a:latin typeface="微软雅黑" pitchFamily="34" charset="-122"/>
                <a:ea typeface="微软雅黑" pitchFamily="34" charset="-122"/>
              </a:endParaRPr>
            </a:p>
          </p:txBody>
        </p:sp>
        <p:grpSp>
          <p:nvGrpSpPr>
            <p:cNvPr id="8" name="组合 75"/>
            <p:cNvGrpSpPr/>
            <p:nvPr/>
          </p:nvGrpSpPr>
          <p:grpSpPr>
            <a:xfrm>
              <a:off x="4939609" y="1857832"/>
              <a:ext cx="358354" cy="358354"/>
              <a:chOff x="5917211" y="1835961"/>
              <a:chExt cx="504056" cy="504056"/>
            </a:xfrm>
            <a:grpFill/>
          </p:grpSpPr>
          <p:sp>
            <p:nvSpPr>
              <p:cNvPr id="64" name="同心圆 63"/>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00" kern="0" dirty="0">
                  <a:latin typeface="微软雅黑" pitchFamily="34" charset="-122"/>
                  <a:ea typeface="微软雅黑" pitchFamily="34" charset="-122"/>
                </a:endParaRPr>
              </a:p>
            </p:txBody>
          </p:sp>
          <p:sp>
            <p:nvSpPr>
              <p:cNvPr id="67" name="椭圆 66"/>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00" kern="0" dirty="0">
                  <a:latin typeface="微软雅黑" pitchFamily="34" charset="-122"/>
                  <a:ea typeface="微软雅黑" pitchFamily="34" charset="-122"/>
                </a:endParaRPr>
              </a:p>
            </p:txBody>
          </p:sp>
        </p:grpSp>
        <p:sp>
          <p:nvSpPr>
            <p:cNvPr id="62" name="椭圆 61"/>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2400" kern="0" dirty="0">
                  <a:solidFill>
                    <a:schemeClr val="bg1"/>
                  </a:solidFill>
                  <a:latin typeface="微软雅黑" pitchFamily="34" charset="-122"/>
                  <a:ea typeface="微软雅黑" pitchFamily="34" charset="-122"/>
                </a:rPr>
                <a:t>3</a:t>
              </a:r>
              <a:endParaRPr lang="zh-CN" altLang="en-US" sz="2400" kern="0" dirty="0">
                <a:solidFill>
                  <a:schemeClr val="bg1"/>
                </a:solidFill>
                <a:latin typeface="微软雅黑" pitchFamily="34" charset="-122"/>
                <a:ea typeface="微软雅黑" pitchFamily="34" charset="-122"/>
              </a:endParaRPr>
            </a:p>
          </p:txBody>
        </p:sp>
      </p:grpSp>
      <p:sp>
        <p:nvSpPr>
          <p:cNvPr id="71" name="TextBox 70"/>
          <p:cNvSpPr txBox="1"/>
          <p:nvPr/>
        </p:nvSpPr>
        <p:spPr>
          <a:xfrm>
            <a:off x="3265568" y="3553378"/>
            <a:ext cx="5335919" cy="848805"/>
          </a:xfrm>
          <a:prstGeom prst="rect">
            <a:avLst/>
          </a:prstGeom>
          <a:noFill/>
        </p:spPr>
        <p:txBody>
          <a:bodyPr wrap="square" lIns="87742" tIns="43870" rIns="87742" bIns="43870" rtlCol="0">
            <a:spAutoFit/>
          </a:bodyPr>
          <a:lstStyle/>
          <a:p>
            <a:pPr>
              <a:lnSpc>
                <a:spcPct val="130000"/>
              </a:lnSpc>
            </a:pPr>
            <a:r>
              <a:rPr lang="zh-CN" altLang="en-US" sz="1900" dirty="0">
                <a:latin typeface="微软雅黑" pitchFamily="34" charset="-122"/>
                <a:ea typeface="微软雅黑" pitchFamily="34" charset="-122"/>
              </a:rPr>
              <a:t>    精选北京和全国高考真题进行讲解，深钻经典试题，强化经典题在备考中的运用。</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4325344" y="1957012"/>
            <a:ext cx="2781757" cy="703459"/>
            <a:chOff x="5714599" y="2076217"/>
            <a:chExt cx="3864839" cy="977430"/>
          </a:xfrm>
        </p:grpSpPr>
        <p:sp>
          <p:nvSpPr>
            <p:cNvPr id="6" name="TextBox 6"/>
            <p:cNvSpPr txBox="1">
              <a:spLocks noChangeArrowheads="1"/>
            </p:cNvSpPr>
            <p:nvPr/>
          </p:nvSpPr>
          <p:spPr bwMode="auto">
            <a:xfrm>
              <a:off x="5714599" y="2076217"/>
              <a:ext cx="2858302" cy="748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900" b="1" spc="218" dirty="0">
                  <a:solidFill>
                    <a:schemeClr val="tx1">
                      <a:lumMod val="95000"/>
                      <a:lumOff val="5000"/>
                    </a:schemeClr>
                  </a:solidFill>
                  <a:latin typeface="微软雅黑" pitchFamily="34" charset="-122"/>
                  <a:ea typeface="微软雅黑" pitchFamily="34" charset="-122"/>
                </a:rPr>
                <a:t>教学过程</a:t>
              </a:r>
            </a:p>
          </p:txBody>
        </p:sp>
        <p:sp>
          <p:nvSpPr>
            <p:cNvPr id="7" name="TextBox 111"/>
            <p:cNvSpPr txBox="1"/>
            <p:nvPr/>
          </p:nvSpPr>
          <p:spPr>
            <a:xfrm>
              <a:off x="5998038" y="2711532"/>
              <a:ext cx="3581400" cy="342115"/>
            </a:xfrm>
            <a:prstGeom prst="rect">
              <a:avLst/>
            </a:prstGeom>
            <a:noFill/>
          </p:spPr>
          <p:txBody>
            <a:bodyPr wrap="square" rtlCol="0">
              <a:spAutoFit/>
            </a:bodyPr>
            <a:lstStyle/>
            <a:p>
              <a:r>
                <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rPr>
                <a:t>TEACHING PROCESS </a:t>
              </a:r>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3" name="组合 10"/>
          <p:cNvGrpSpPr/>
          <p:nvPr/>
        </p:nvGrpSpPr>
        <p:grpSpPr>
          <a:xfrm>
            <a:off x="2748189" y="1605736"/>
            <a:ext cx="1491114" cy="1507321"/>
            <a:chOff x="2918306" y="1498847"/>
            <a:chExt cx="1553762" cy="1570775"/>
          </a:xfrm>
        </p:grpSpPr>
        <p:pic>
          <p:nvPicPr>
            <p:cNvPr id="12" name="图片 11"/>
            <p:cNvPicPr>
              <a:picLocks noChangeAspect="1"/>
            </p:cNvPicPr>
            <p:nvPr/>
          </p:nvPicPr>
          <p:blipFill rotWithShape="1">
            <a:blip r:embed="rId3" cstate="print">
              <a:extLst>
                <a:ext uri="{28A0092B-C50C-407E-A947-70E740481C1C}">
                  <a14:useLocalDpi xmlns=""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29330" y="1961070"/>
              <a:ext cx="792081" cy="689577"/>
            </a:xfrm>
            <a:prstGeom prst="rect">
              <a:avLst/>
            </a:prstGeom>
          </p:spPr>
          <p:txBody>
            <a:bodyPr wrap="none">
              <a:spAutoFit/>
            </a:bodyPr>
            <a:lstStyle/>
            <a:p>
              <a:pPr algn="ctr" defTabSz="658060">
                <a:defRPr/>
              </a:pPr>
              <a:r>
                <a:rPr lang="en-US" altLang="zh-CN" sz="3700" kern="0" dirty="0">
                  <a:solidFill>
                    <a:schemeClr val="accent2">
                      <a:lumMod val="75000"/>
                    </a:schemeClr>
                  </a:solidFill>
                  <a:latin typeface="Impact" panose="020B0806030902050204" pitchFamily="34" charset="0"/>
                  <a:ea typeface="宋体" panose="02010600030101010101" pitchFamily="2" charset="-122"/>
                </a:rPr>
                <a:t>0 4</a:t>
              </a:r>
              <a:endParaRPr lang="zh-CN" altLang="en-US" sz="3700" kern="0" dirty="0">
                <a:solidFill>
                  <a:schemeClr val="accent2">
                    <a:lumMod val="75000"/>
                  </a:schemeClr>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9768" y="363918"/>
            <a:ext cx="8572560" cy="2003625"/>
          </a:xfrm>
          <a:prstGeom prst="rect">
            <a:avLst/>
          </a:prstGeom>
        </p:spPr>
        <p:txBody>
          <a:bodyPr wrap="square">
            <a:spAutoFit/>
          </a:bodyPr>
          <a:lstStyle/>
          <a:p>
            <a:pPr>
              <a:lnSpc>
                <a:spcPct val="115000"/>
              </a:lnSpc>
              <a:buFontTx/>
              <a:buNone/>
            </a:pPr>
            <a:r>
              <a:rPr lang="en-US" altLang="zh-CN" sz="2800" b="1" dirty="0" smtClean="0">
                <a:latin typeface="+mn-ea"/>
              </a:rPr>
              <a:t>【</a:t>
            </a:r>
            <a:r>
              <a:rPr lang="zh-CN" altLang="en-US" sz="2800" b="1" dirty="0" smtClean="0">
                <a:latin typeface="+mn-ea"/>
              </a:rPr>
              <a:t>考点</a:t>
            </a:r>
            <a:r>
              <a:rPr lang="en-US" altLang="zh-CN" sz="2800" b="1" dirty="0" smtClean="0">
                <a:latin typeface="+mn-ea"/>
              </a:rPr>
              <a:t>】</a:t>
            </a:r>
          </a:p>
          <a:p>
            <a:pPr>
              <a:lnSpc>
                <a:spcPct val="115000"/>
              </a:lnSpc>
            </a:pPr>
            <a:r>
              <a:rPr lang="zh-CN" altLang="en-US" sz="2800" dirty="0" smtClean="0">
                <a:latin typeface="+mn-ea"/>
              </a:rPr>
              <a:t>宋的集权措施 </a:t>
            </a:r>
            <a:endParaRPr lang="en-US" altLang="zh-CN" sz="2800" dirty="0" smtClean="0">
              <a:latin typeface="+mn-ea"/>
            </a:endParaRPr>
          </a:p>
          <a:p>
            <a:pPr>
              <a:lnSpc>
                <a:spcPct val="115000"/>
              </a:lnSpc>
            </a:pPr>
            <a:r>
              <a:rPr lang="en-US" altLang="zh-CN" sz="2800" dirty="0" smtClean="0">
                <a:latin typeface="+mn-ea"/>
              </a:rPr>
              <a:t> </a:t>
            </a:r>
          </a:p>
          <a:p>
            <a:pPr>
              <a:lnSpc>
                <a:spcPct val="115000"/>
              </a:lnSpc>
            </a:pPr>
            <a:r>
              <a:rPr lang="en-US" altLang="zh-CN" sz="2400" dirty="0" smtClean="0">
                <a:latin typeface="+mn-ea"/>
              </a:rPr>
              <a:t> </a:t>
            </a:r>
            <a:endParaRPr lang="zh-CN" altLang="en-US" sz="2400" b="1" dirty="0" smtClean="0">
              <a:latin typeface="华文楷体" pitchFamily="2" charset="-122"/>
              <a:ea typeface="华文楷体" pitchFamily="2" charset="-122"/>
            </a:endParaRPr>
          </a:p>
        </p:txBody>
      </p:sp>
      <p:sp>
        <p:nvSpPr>
          <p:cNvPr id="6" name="TextBox 5"/>
          <p:cNvSpPr txBox="1"/>
          <p:nvPr/>
        </p:nvSpPr>
        <p:spPr>
          <a:xfrm>
            <a:off x="1945355" y="2413038"/>
            <a:ext cx="6429388" cy="1200329"/>
          </a:xfrm>
          <a:prstGeom prst="rect">
            <a:avLst/>
          </a:prstGeom>
          <a:solidFill>
            <a:schemeClr val="bg1"/>
          </a:solidFill>
        </p:spPr>
        <p:txBody>
          <a:bodyPr wrap="square" rtlCol="0">
            <a:spAutoFit/>
          </a:bodyPr>
          <a:lstStyle/>
          <a:p>
            <a:r>
              <a:rPr lang="zh-CN" altLang="en-US" sz="2400" dirty="0" smtClean="0">
                <a:latin typeface="楷体" pitchFamily="49" charset="-122"/>
                <a:ea typeface="楷体" pitchFamily="49" charset="-122"/>
              </a:rPr>
              <a:t>必修</a:t>
            </a:r>
            <a:r>
              <a:rPr lang="en-US" altLang="zh-CN" sz="2400" dirty="0" smtClean="0">
                <a:latin typeface="楷体" pitchFamily="49" charset="-122"/>
                <a:ea typeface="楷体" pitchFamily="49" charset="-122"/>
              </a:rPr>
              <a:t>1</a:t>
            </a:r>
            <a:r>
              <a:rPr lang="zh-CN" altLang="en-US" sz="2400" dirty="0" smtClean="0">
                <a:latin typeface="楷体" pitchFamily="49" charset="-122"/>
                <a:ea typeface="楷体" pitchFamily="49" charset="-122"/>
              </a:rPr>
              <a:t>第</a:t>
            </a:r>
            <a:r>
              <a:rPr lang="en-US" altLang="zh-CN" sz="2400" dirty="0" smtClean="0">
                <a:latin typeface="楷体" pitchFamily="49" charset="-122"/>
                <a:ea typeface="楷体" pitchFamily="49" charset="-122"/>
              </a:rPr>
              <a:t>3</a:t>
            </a:r>
            <a:r>
              <a:rPr lang="zh-CN" altLang="en-US" sz="2400" dirty="0" smtClean="0">
                <a:latin typeface="楷体" pitchFamily="49" charset="-122"/>
                <a:ea typeface="楷体" pitchFamily="49" charset="-122"/>
              </a:rPr>
              <a:t>课</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中央集权与地方分权的斗争</a:t>
            </a:r>
            <a:r>
              <a:rPr lang="en-US" altLang="zh-CN" sz="2400" dirty="0" smtClean="0">
                <a:latin typeface="楷体" pitchFamily="49" charset="-122"/>
                <a:ea typeface="楷体" pitchFamily="49" charset="-122"/>
              </a:rPr>
              <a:t>》</a:t>
            </a:r>
          </a:p>
          <a:p>
            <a:r>
              <a:rPr lang="en-US" altLang="zh-CN" sz="2400" dirty="0" smtClean="0">
                <a:latin typeface="楷体" pitchFamily="49" charset="-122"/>
                <a:ea typeface="楷体" pitchFamily="49" charset="-122"/>
              </a:rPr>
              <a:t>           </a:t>
            </a:r>
            <a:r>
              <a:rPr lang="zh-CN" altLang="en-US" sz="2400" dirty="0" smtClean="0">
                <a:latin typeface="楷体" pitchFamily="49" charset="-122"/>
                <a:ea typeface="楷体" pitchFamily="49" charset="-122"/>
              </a:rPr>
              <a:t>第</a:t>
            </a:r>
            <a:r>
              <a:rPr lang="en-US" altLang="zh-CN" sz="2400" dirty="0" smtClean="0">
                <a:latin typeface="楷体" pitchFamily="49" charset="-122"/>
                <a:ea typeface="楷体" pitchFamily="49" charset="-122"/>
              </a:rPr>
              <a:t>4</a:t>
            </a:r>
            <a:r>
              <a:rPr lang="zh-CN" altLang="en-US" sz="2400" dirty="0" smtClean="0">
                <a:latin typeface="楷体" pitchFamily="49" charset="-122"/>
                <a:ea typeface="楷体" pitchFamily="49" charset="-122"/>
              </a:rPr>
              <a:t>课</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专制皇权不断加强</a:t>
            </a:r>
            <a:r>
              <a:rPr lang="en-US" altLang="zh-CN" sz="2400" dirty="0" smtClean="0">
                <a:latin typeface="楷体" pitchFamily="49" charset="-122"/>
                <a:ea typeface="楷体" pitchFamily="49" charset="-122"/>
              </a:rPr>
              <a:t>》</a:t>
            </a:r>
          </a:p>
          <a:p>
            <a:r>
              <a:rPr lang="en-US" altLang="zh-CN" sz="2400" dirty="0" smtClean="0">
                <a:latin typeface="楷体" pitchFamily="49" charset="-122"/>
                <a:ea typeface="楷体" pitchFamily="49" charset="-122"/>
              </a:rPr>
              <a:t> </a:t>
            </a:r>
            <a:endParaRPr lang="zh-CN" altLang="en-US" sz="2400" dirty="0">
              <a:latin typeface="楷体" pitchFamily="49" charset="-122"/>
              <a:ea typeface="楷体" pitchFamily="49"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120075"/>
            <a:ext cx="8922619" cy="4401205"/>
          </a:xfrm>
          <a:prstGeom prst="rect">
            <a:avLst/>
          </a:prstGeom>
        </p:spPr>
        <p:txBody>
          <a:bodyPr wrap="square">
            <a:spAutoFit/>
          </a:bodyPr>
          <a:lstStyle/>
          <a:p>
            <a:r>
              <a:rPr lang="en-US" altLang="zh-CN" sz="1400" b="1" dirty="0" smtClean="0">
                <a:solidFill>
                  <a:srgbClr val="C00000"/>
                </a:solidFill>
                <a:latin typeface="楷体" pitchFamily="49" charset="-122"/>
                <a:ea typeface="楷体" pitchFamily="49" charset="-122"/>
              </a:rPr>
              <a:t> </a:t>
            </a:r>
            <a:r>
              <a:rPr lang="en-US" altLang="zh-CN" sz="1800" dirty="0" smtClean="0">
                <a:latin typeface="楷体" pitchFamily="49" charset="-122"/>
                <a:ea typeface="楷体" pitchFamily="49" charset="-122"/>
              </a:rPr>
              <a:t>1.</a:t>
            </a:r>
            <a:r>
              <a:rPr lang="zh-CN" altLang="en-US" sz="1800" dirty="0" smtClean="0">
                <a:latin typeface="楷体" pitchFamily="49" charset="-122"/>
                <a:ea typeface="楷体" pitchFamily="49" charset="-122"/>
              </a:rPr>
              <a:t>政治体制：  通过宰相制度和地方行政层级管理的变化，认识自秦起中央集权政治体制的演变线索；</a:t>
            </a:r>
            <a:endParaRPr lang="en-US" altLang="zh-CN" sz="1800" dirty="0" smtClean="0">
              <a:latin typeface="楷体" pitchFamily="49" charset="-122"/>
              <a:ea typeface="楷体" pitchFamily="49" charset="-122"/>
            </a:endParaRPr>
          </a:p>
          <a:p>
            <a:r>
              <a:rPr lang="en-US" altLang="zh-CN" sz="1800" dirty="0" smtClean="0">
                <a:latin typeface="楷体" pitchFamily="49" charset="-122"/>
                <a:ea typeface="楷体" pitchFamily="49" charset="-122"/>
              </a:rPr>
              <a:t>2.</a:t>
            </a:r>
            <a:r>
              <a:rPr lang="zh-CN" altLang="en-US" sz="1800" dirty="0" smtClean="0">
                <a:latin typeface="楷体" pitchFamily="49" charset="-122"/>
                <a:ea typeface="楷体" pitchFamily="49" charset="-122"/>
              </a:rPr>
              <a:t>官员的选拔与管理：了解中国古代官员选拔方式的更迭过程和不同阶段特征，</a:t>
            </a:r>
            <a:endParaRPr lang="en-US" altLang="zh-CN" sz="1800" dirty="0" smtClean="0">
              <a:latin typeface="楷体" pitchFamily="49" charset="-122"/>
              <a:ea typeface="楷体" pitchFamily="49" charset="-122"/>
            </a:endParaRPr>
          </a:p>
          <a:p>
            <a:r>
              <a:rPr lang="en-US" altLang="zh-CN" sz="1800" dirty="0" smtClean="0">
                <a:latin typeface="楷体" pitchFamily="49" charset="-122"/>
                <a:ea typeface="楷体" pitchFamily="49" charset="-122"/>
              </a:rPr>
              <a:t>3.</a:t>
            </a:r>
            <a:r>
              <a:rPr lang="zh-CN" altLang="en-US" sz="1800" dirty="0" smtClean="0">
                <a:latin typeface="楷体" pitchFamily="49" charset="-122"/>
                <a:ea typeface="楷体" pitchFamily="49" charset="-122"/>
              </a:rPr>
              <a:t>民族关系：了解古代民族政策和边疆管理制度，认识中国作为统一多民族国家的发展历程。</a:t>
            </a:r>
            <a:endParaRPr lang="en-US" altLang="zh-CN" sz="1800" dirty="0" smtClean="0">
              <a:latin typeface="楷体" pitchFamily="49" charset="-122"/>
              <a:ea typeface="楷体" pitchFamily="49" charset="-122"/>
            </a:endParaRPr>
          </a:p>
          <a:p>
            <a:r>
              <a:rPr lang="en-US" altLang="zh-CN" sz="1800" dirty="0" smtClean="0">
                <a:latin typeface="楷体" pitchFamily="49" charset="-122"/>
                <a:ea typeface="楷体" pitchFamily="49" charset="-122"/>
              </a:rPr>
              <a:t>4.</a:t>
            </a:r>
            <a:r>
              <a:rPr lang="zh-CN" altLang="en-US" sz="1800" dirty="0" smtClean="0">
                <a:latin typeface="楷体" pitchFamily="49" charset="-122"/>
                <a:ea typeface="楷体" pitchFamily="49" charset="-122"/>
              </a:rPr>
              <a:t>基层治理与社会保障：户籍制度和基层管理组织</a:t>
            </a:r>
            <a:endParaRPr lang="en-US" altLang="zh-CN" sz="1800" dirty="0" smtClean="0">
              <a:latin typeface="楷体" pitchFamily="49" charset="-122"/>
              <a:ea typeface="楷体" pitchFamily="49" charset="-122"/>
            </a:endParaRPr>
          </a:p>
          <a:p>
            <a:r>
              <a:rPr lang="en-US" altLang="zh-CN" sz="1800" dirty="0" smtClean="0">
                <a:latin typeface="楷体" pitchFamily="49" charset="-122"/>
                <a:ea typeface="楷体" pitchFamily="49" charset="-122"/>
              </a:rPr>
              <a:t>5. </a:t>
            </a:r>
            <a:r>
              <a:rPr lang="zh-CN" altLang="en-US" sz="1800" dirty="0" smtClean="0">
                <a:latin typeface="楷体" pitchFamily="49" charset="-122"/>
                <a:ea typeface="楷体" pitchFamily="49" charset="-122"/>
              </a:rPr>
              <a:t>商业贸易与日常生活：知道货币、商业契约等在日常生活的作用； </a:t>
            </a:r>
            <a:endParaRPr lang="en-US" altLang="zh-CN" sz="1800" dirty="0" smtClean="0">
              <a:latin typeface="楷体" pitchFamily="49" charset="-122"/>
              <a:ea typeface="楷体" pitchFamily="49" charset="-122"/>
            </a:endParaRPr>
          </a:p>
          <a:p>
            <a:r>
              <a:rPr lang="en-US" altLang="zh-CN" sz="1800" dirty="0" smtClean="0">
                <a:latin typeface="楷体" pitchFamily="49" charset="-122"/>
                <a:ea typeface="楷体" pitchFamily="49" charset="-122"/>
              </a:rPr>
              <a:t>6.</a:t>
            </a:r>
            <a:r>
              <a:rPr lang="zh-CN" altLang="en-US" sz="1800" dirty="0" smtClean="0">
                <a:latin typeface="楷体" pitchFamily="49" charset="-122"/>
                <a:ea typeface="楷体" pitchFamily="49" charset="-122"/>
              </a:rPr>
              <a:t>交通与社会变迁：了解古代的水陆交通建设及主要交通工具</a:t>
            </a:r>
            <a:endParaRPr lang="en-US" altLang="zh-CN" sz="1800" dirty="0" smtClean="0">
              <a:latin typeface="楷体" pitchFamily="49" charset="-122"/>
              <a:ea typeface="楷体" pitchFamily="49" charset="-122"/>
            </a:endParaRPr>
          </a:p>
          <a:p>
            <a:r>
              <a:rPr lang="en-US" altLang="zh-CN" sz="1800" dirty="0" smtClean="0">
                <a:latin typeface="楷体" pitchFamily="49" charset="-122"/>
                <a:ea typeface="楷体" pitchFamily="49" charset="-122"/>
              </a:rPr>
              <a:t>7.</a:t>
            </a:r>
            <a:r>
              <a:rPr lang="zh-CN" altLang="en-US" sz="1800" dirty="0" smtClean="0">
                <a:latin typeface="楷体" pitchFamily="49" charset="-122"/>
                <a:ea typeface="楷体" pitchFamily="49" charset="-122"/>
              </a:rPr>
              <a:t>源远流长的中华文化： 从人类文明发展和世界文化交流的角度，认识中华优秀传统文化的特点和价值，认识中华文化的世界意义。</a:t>
            </a:r>
            <a:endParaRPr lang="en-US" altLang="zh-CN" sz="1800" dirty="0" smtClean="0">
              <a:latin typeface="楷体" pitchFamily="49" charset="-122"/>
              <a:ea typeface="楷体" pitchFamily="49" charset="-122"/>
            </a:endParaRPr>
          </a:p>
          <a:p>
            <a:r>
              <a:rPr lang="en-US" altLang="zh-CN" sz="1800" dirty="0" smtClean="0">
                <a:latin typeface="楷体" pitchFamily="49" charset="-122"/>
                <a:ea typeface="楷体" pitchFamily="49" charset="-122"/>
              </a:rPr>
              <a:t>8.</a:t>
            </a:r>
            <a:r>
              <a:rPr lang="zh-CN" altLang="en-US" sz="1800" dirty="0" smtClean="0">
                <a:latin typeface="楷体" pitchFamily="49" charset="-122"/>
                <a:ea typeface="楷体" pitchFamily="49" charset="-122"/>
              </a:rPr>
              <a:t>人口迁徙与文化认同：通过了解历史上跨地区不同规模的人口迁徙， 认识在迁徙与融入当地社会过程中出现的文化认同。</a:t>
            </a:r>
          </a:p>
          <a:p>
            <a:r>
              <a:rPr lang="en-US" altLang="zh-CN" sz="1800" dirty="0" smtClean="0">
                <a:latin typeface="楷体" pitchFamily="49" charset="-122"/>
                <a:ea typeface="楷体" pitchFamily="49" charset="-122"/>
              </a:rPr>
              <a:t>9.</a:t>
            </a:r>
            <a:r>
              <a:rPr lang="zh-CN" altLang="en-US" sz="1800" dirty="0" smtClean="0">
                <a:latin typeface="楷体" pitchFamily="49" charset="-122"/>
                <a:ea typeface="楷体" pitchFamily="49" charset="-122"/>
              </a:rPr>
              <a:t>商路、贸易与文化交流：了解不同时代、不同类型商路的开辟，理解贸易活动文化交流中所扮演的重要角色。</a:t>
            </a:r>
          </a:p>
          <a:p>
            <a:endParaRPr lang="zh-CN" altLang="en-US" sz="1400" dirty="0" smtClean="0">
              <a:latin typeface="楷体" pitchFamily="49" charset="-122"/>
              <a:ea typeface="楷体" pitchFamily="49" charset="-122"/>
            </a:endParaRPr>
          </a:p>
          <a:p>
            <a:endParaRPr lang="en-US" altLang="zh-CN" sz="1400" dirty="0" smtClean="0">
              <a:latin typeface="楷体" pitchFamily="49" charset="-122"/>
              <a:ea typeface="楷体" pitchFamily="49" charset="-122"/>
            </a:endParaRPr>
          </a:p>
        </p:txBody>
      </p:sp>
      <p:sp>
        <p:nvSpPr>
          <p:cNvPr id="4" name="矩形 3"/>
          <p:cNvSpPr/>
          <p:nvPr/>
        </p:nvSpPr>
        <p:spPr>
          <a:xfrm>
            <a:off x="508182" y="223302"/>
            <a:ext cx="2973891" cy="461665"/>
          </a:xfrm>
          <a:prstGeom prst="rect">
            <a:avLst/>
          </a:prstGeom>
        </p:spPr>
        <p:txBody>
          <a:bodyPr wrap="none">
            <a:spAutoFit/>
          </a:bodyPr>
          <a:lstStyle/>
          <a:p>
            <a:r>
              <a:rPr lang="en-US" altLang="zh-CN" sz="2400" b="1" dirty="0" smtClean="0">
                <a:latin typeface="+mn-ea"/>
              </a:rPr>
              <a:t>【20</a:t>
            </a:r>
            <a:r>
              <a:rPr lang="zh-CN" altLang="en-US" sz="2400" b="1" dirty="0" smtClean="0">
                <a:latin typeface="+mn-ea"/>
              </a:rPr>
              <a:t>17年  新课标</a:t>
            </a:r>
            <a:r>
              <a:rPr lang="en-US" altLang="zh-CN" sz="2400" b="1" dirty="0" smtClean="0">
                <a:latin typeface="+mn-ea"/>
              </a:rPr>
              <a:t>】</a:t>
            </a:r>
            <a:endParaRPr lang="zh-CN" altLang="en-US" sz="2400" b="1" dirty="0" smtClean="0">
              <a:latin typeface="+mn-ea"/>
            </a:endParaRPr>
          </a:p>
        </p:txBody>
      </p:sp>
      <p:sp>
        <p:nvSpPr>
          <p:cNvPr id="5" name="矩形 4"/>
          <p:cNvSpPr/>
          <p:nvPr/>
        </p:nvSpPr>
        <p:spPr>
          <a:xfrm>
            <a:off x="4929319" y="338805"/>
            <a:ext cx="2350323" cy="461665"/>
          </a:xfrm>
          <a:prstGeom prst="rect">
            <a:avLst/>
          </a:prstGeom>
        </p:spPr>
        <p:txBody>
          <a:bodyPr wrap="none">
            <a:spAutoFit/>
          </a:bodyPr>
          <a:lstStyle/>
          <a:p>
            <a:r>
              <a:rPr lang="zh-CN" altLang="en-US" sz="2400" b="1" dirty="0" smtClean="0">
                <a:latin typeface="楷体" pitchFamily="49" charset="-122"/>
                <a:ea typeface="楷体" pitchFamily="49" charset="-122"/>
              </a:rPr>
              <a:t>选择性必修课程</a:t>
            </a:r>
            <a:endParaRPr lang="zh-CN" altLang="en-US" sz="2400" dirty="0">
              <a:latin typeface="楷体" pitchFamily="49" charset="-122"/>
              <a:ea typeface="楷体" pitchFamily="49"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2798</Words>
  <Application>Microsoft Office PowerPoint</Application>
  <PresentationFormat>全屏显示(16:9)</PresentationFormat>
  <Paragraphs>225</Paragraphs>
  <Slides>37</Slides>
  <Notes>17</Notes>
  <HiddenSlides>0</HiddenSlides>
  <MMClips>0</MMClips>
  <ScaleCrop>false</ScaleCrop>
  <HeadingPairs>
    <vt:vector size="4" baseType="variant">
      <vt:variant>
        <vt:lpstr>主题</vt:lpstr>
      </vt:variant>
      <vt:variant>
        <vt:i4>2</vt:i4>
      </vt:variant>
      <vt:variant>
        <vt:lpstr>幻灯片标题</vt:lpstr>
      </vt:variant>
      <vt:variant>
        <vt:i4>37</vt:i4>
      </vt:variant>
    </vt:vector>
  </HeadingPairs>
  <TitlesOfParts>
    <vt:vector size="39"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中书门下</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Windows 用户</cp:lastModifiedBy>
  <cp:revision>119</cp:revision>
  <dcterms:created xsi:type="dcterms:W3CDTF">2016-10-06T06:02:00Z</dcterms:created>
  <dcterms:modified xsi:type="dcterms:W3CDTF">2020-02-12T12:57:08Z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