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5" r:id="rId2"/>
    <p:sldId id="296" r:id="rId3"/>
    <p:sldId id="290" r:id="rId4"/>
    <p:sldId id="300" r:id="rId5"/>
    <p:sldId id="272" r:id="rId6"/>
    <p:sldId id="275" r:id="rId7"/>
    <p:sldId id="276" r:id="rId8"/>
    <p:sldId id="310" r:id="rId9"/>
    <p:sldId id="308" r:id="rId10"/>
    <p:sldId id="274" r:id="rId11"/>
    <p:sldId id="302" r:id="rId12"/>
    <p:sldId id="280" r:id="rId13"/>
    <p:sldId id="306" r:id="rId14"/>
    <p:sldId id="283" r:id="rId15"/>
    <p:sldId id="286" r:id="rId16"/>
    <p:sldId id="282" r:id="rId17"/>
    <p:sldId id="303" r:id="rId18"/>
    <p:sldId id="284" r:id="rId19"/>
    <p:sldId id="307" r:id="rId20"/>
    <p:sldId id="289" r:id="rId21"/>
    <p:sldId id="279" r:id="rId22"/>
    <p:sldId id="278" r:id="rId23"/>
    <p:sldId id="277" r:id="rId24"/>
    <p:sldId id="305" r:id="rId25"/>
    <p:sldId id="309" r:id="rId26"/>
    <p:sldId id="311" r:id="rId27"/>
    <p:sldId id="27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  <a:srgbClr val="C0E5FC"/>
    <a:srgbClr val="0D9BF3"/>
    <a:srgbClr val="996600"/>
    <a:srgbClr val="000000"/>
    <a:srgbClr val="3366CC"/>
    <a:srgbClr val="FFFF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9" autoAdjust="0"/>
  </p:normalViewPr>
  <p:slideViewPr>
    <p:cSldViewPr snapToGrid="0">
      <p:cViewPr>
        <p:scale>
          <a:sx n="80" d="100"/>
          <a:sy n="80" d="100"/>
        </p:scale>
        <p:origin x="-30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7238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99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56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（纵坐标轴名称及单位正确、纵坐标刻度值正确，并能准确描点连线）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90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44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xue\Desktop\14R17-166.T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xue\Desktop\14R17-74.TIF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地理图像的绘制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  张  弨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371" y="520684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我国东南地区某地等高线地形图，图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为沿图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中两点绘制的地形剖面图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。据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，在图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中连接两点字母，绘出该剖面线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5346" y="1470635"/>
            <a:ext cx="4649360" cy="3275536"/>
            <a:chOff x="0" y="0"/>
            <a:chExt cx="3825849" cy="2695138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0"/>
              <a:ext cx="3006547" cy="2695138"/>
              <a:chOff x="0" y="0"/>
              <a:chExt cx="3845560" cy="3447415"/>
            </a:xfrm>
          </p:grpSpPr>
          <p:pic>
            <p:nvPicPr>
              <p:cNvPr id="14" name="图片 13" descr="RP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45560" cy="34474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文本框 2"/>
              <p:cNvSpPr txBox="1">
                <a:spLocks noChangeArrowheads="1"/>
              </p:cNvSpPr>
              <p:nvPr/>
            </p:nvSpPr>
            <p:spPr bwMode="auto">
              <a:xfrm rot="2679718">
                <a:off x="3483429" y="21772"/>
                <a:ext cx="254000" cy="298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Cambria"/>
                    <a:ea typeface="宋体"/>
                    <a:cs typeface="Times New Roman"/>
                  </a:rPr>
                  <a:t>N</a:t>
                </a:r>
                <a:endParaRPr lang="zh-CN" sz="1200" kern="100">
                  <a:effectLst/>
                  <a:latin typeface="Cambria"/>
                  <a:ea typeface="宋体"/>
                  <a:cs typeface="Times New Roman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66" t="11540"/>
              <a:stretch/>
            </p:blipFill>
            <p:spPr bwMode="auto">
              <a:xfrm rot="2405532">
                <a:off x="3333750" y="206829"/>
                <a:ext cx="239395" cy="35941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2977286" y="2296973"/>
              <a:ext cx="848563" cy="338632"/>
              <a:chOff x="0" y="0"/>
              <a:chExt cx="848563" cy="33863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17043" y="256032"/>
                <a:ext cx="273143" cy="82600"/>
                <a:chOff x="0" y="40536"/>
                <a:chExt cx="273143" cy="76507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>
                  <a:off x="0" y="40536"/>
                  <a:ext cx="0" cy="765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0" y="116497"/>
                  <a:ext cx="267789" cy="2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73143" y="40536"/>
                  <a:ext cx="0" cy="765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文本框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7495" cy="255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kern="100">
                    <a:effectLst/>
                    <a:latin typeface="宋体"/>
                    <a:ea typeface="宋体"/>
                    <a:cs typeface="Times New Roman"/>
                  </a:rPr>
                  <a:t>0</a:t>
                </a:r>
                <a:endParaRPr lang="zh-CN" sz="2400" kern="100">
                  <a:effectLst/>
                  <a:latin typeface="Cambria"/>
                  <a:ea typeface="宋体"/>
                  <a:cs typeface="Times New Roman"/>
                </a:endParaRPr>
              </a:p>
            </p:txBody>
          </p:sp>
          <p:sp>
            <p:nvSpPr>
              <p:cNvPr id="10" name="文本框 2"/>
              <p:cNvSpPr txBox="1">
                <a:spLocks noChangeArrowheads="1"/>
              </p:cNvSpPr>
              <p:nvPr/>
            </p:nvSpPr>
            <p:spPr bwMode="auto">
              <a:xfrm>
                <a:off x="329184" y="7315"/>
                <a:ext cx="519379" cy="255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kern="100" dirty="0">
                    <a:effectLst/>
                    <a:latin typeface="宋体"/>
                    <a:ea typeface="宋体"/>
                    <a:cs typeface="Times New Roman"/>
                  </a:rPr>
                  <a:t>200</a:t>
                </a:r>
                <a:r>
                  <a:rPr lang="zh-CN" sz="1400" kern="100" dirty="0" smtClean="0">
                    <a:effectLst/>
                    <a:latin typeface="Cambria"/>
                    <a:ea typeface="宋体"/>
                    <a:cs typeface="Times New Roman"/>
                  </a:rPr>
                  <a:t>米</a:t>
                </a:r>
                <a:endParaRPr lang="zh-CN" sz="2400" kern="100" dirty="0">
                  <a:effectLst/>
                  <a:latin typeface="Cambria"/>
                  <a:ea typeface="宋体"/>
                  <a:cs typeface="Times New Roman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523531" y="1922675"/>
            <a:ext cx="4193045" cy="1930867"/>
            <a:chOff x="0" y="0"/>
            <a:chExt cx="3349050" cy="13759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49050" cy="1375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矩形 22"/>
            <p:cNvSpPr/>
            <p:nvPr/>
          </p:nvSpPr>
          <p:spPr>
            <a:xfrm>
              <a:off x="3043143" y="907105"/>
              <a:ext cx="87630" cy="102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1675" y="182880"/>
              <a:ext cx="87630" cy="102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903514" y="3339123"/>
            <a:ext cx="3032136" cy="438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4490873" y="1922675"/>
            <a:ext cx="438043" cy="397156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011886" y="3108403"/>
            <a:ext cx="431405" cy="320597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55365" y="3456746"/>
            <a:ext cx="461211" cy="3967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地形剖面图</a:t>
            </a:r>
            <a:endParaRPr lang="zh-CN" altLang="zh-CN" dirty="0"/>
          </a:p>
        </p:txBody>
      </p:sp>
      <p:sp>
        <p:nvSpPr>
          <p:cNvPr id="25" name="椭圆 24"/>
          <p:cNvSpPr/>
          <p:nvPr/>
        </p:nvSpPr>
        <p:spPr>
          <a:xfrm>
            <a:off x="3980746" y="4230870"/>
            <a:ext cx="1273139" cy="6848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</p:spTree>
    <p:extLst>
      <p:ext uri="{BB962C8B-B14F-4D97-AF65-F5344CB8AC3E}">
        <p14:creationId xmlns:p14="http://schemas.microsoft.com/office/powerpoint/2010/main" val="7228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sp>
        <p:nvSpPr>
          <p:cNvPr id="3" name="矩形 2"/>
          <p:cNvSpPr/>
          <p:nvPr/>
        </p:nvSpPr>
        <p:spPr>
          <a:xfrm>
            <a:off x="163286" y="513506"/>
            <a:ext cx="88609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．高昌区绿洲位于天山南麓的洪积扇平原上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4)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，地势西北高东南低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是典型的农业绿洲，生态环境脆弱。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1989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年，高昌区农业绿洲的面积为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400km</a:t>
            </a:r>
            <a:r>
              <a:rPr lang="en-US" altLang="zh-CN" sz="2000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，而现在绿洲规模和空间格局已经发生了较大变化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5)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据图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信息，补充完成高昌区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绿洲面积变化折线图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，并描述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1989-2016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年高昌区绿洲面积的变化趋势。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(6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>
            <a:fillRect/>
          </a:stretch>
        </p:blipFill>
        <p:spPr bwMode="auto">
          <a:xfrm>
            <a:off x="1171259" y="1865648"/>
            <a:ext cx="3257116" cy="308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5" name="文本框 1350"/>
          <p:cNvSpPr txBox="1">
            <a:spLocks noChangeArrowheads="1"/>
          </p:cNvSpPr>
          <p:nvPr/>
        </p:nvSpPr>
        <p:spPr bwMode="auto">
          <a:xfrm>
            <a:off x="1365530" y="4759184"/>
            <a:ext cx="3145970" cy="3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1600" kern="100" dirty="0">
                <a:effectLst/>
                <a:latin typeface="Cambria"/>
                <a:ea typeface="宋体"/>
                <a:cs typeface="Times New Roman"/>
              </a:rPr>
              <a:t>图</a:t>
            </a:r>
            <a:r>
              <a:rPr lang="en-US" sz="1600" kern="100" dirty="0">
                <a:effectLst/>
                <a:latin typeface="Cambria"/>
                <a:ea typeface="宋体"/>
                <a:cs typeface="Times New Roman"/>
              </a:rPr>
              <a:t>5 </a:t>
            </a:r>
            <a:r>
              <a:rPr lang="zh-CN" sz="1600" kern="100" dirty="0">
                <a:effectLst/>
                <a:latin typeface="Cambria"/>
                <a:ea typeface="宋体"/>
                <a:cs typeface="Times New Roman"/>
              </a:rPr>
              <a:t>高昌区绿洲面积增减变化</a:t>
            </a:r>
            <a:endParaRPr lang="zh-CN" sz="2000" kern="100" dirty="0">
              <a:effectLst/>
              <a:latin typeface="Cambria"/>
              <a:ea typeface="宋体"/>
              <a:cs typeface="Times New Roman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4779554" y="2216074"/>
            <a:ext cx="4201795" cy="2927350"/>
            <a:chOff x="4960" y="9715"/>
            <a:chExt cx="6617" cy="4610"/>
          </a:xfrm>
        </p:grpSpPr>
        <p:pic>
          <p:nvPicPr>
            <p:cNvPr id="7" name="图片 6" descr="31"/>
            <p:cNvPicPr>
              <a:picLocks noChangeAspect="1" noChangeArrowheads="1"/>
            </p:cNvPicPr>
            <p:nvPr/>
          </p:nvPicPr>
          <p:blipFill>
            <a:blip r:embed="rId4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5"/>
            <a:stretch>
              <a:fillRect/>
            </a:stretch>
          </p:blipFill>
          <p:spPr bwMode="auto">
            <a:xfrm>
              <a:off x="4960" y="9715"/>
              <a:ext cx="6617" cy="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1350"/>
            <p:cNvSpPr txBox="1">
              <a:spLocks noChangeArrowheads="1"/>
            </p:cNvSpPr>
            <p:nvPr/>
          </p:nvSpPr>
          <p:spPr bwMode="auto">
            <a:xfrm>
              <a:off x="6473" y="13836"/>
              <a:ext cx="4253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600" kern="100" dirty="0">
                  <a:effectLst/>
                  <a:latin typeface="Cambria"/>
                  <a:ea typeface="宋体"/>
                  <a:cs typeface="Times New Roman"/>
                </a:rPr>
                <a:t>高昌区绿洲面积变化折线图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5189517" y="2427995"/>
            <a:ext cx="3413947" cy="954133"/>
          </a:xfrm>
          <a:custGeom>
            <a:avLst/>
            <a:gdLst>
              <a:gd name="connsiteX0" fmla="*/ 0 w 3276600"/>
              <a:gd name="connsiteY0" fmla="*/ 707572 h 877262"/>
              <a:gd name="connsiteX1" fmla="*/ 816429 w 3276600"/>
              <a:gd name="connsiteY1" fmla="*/ 870857 h 877262"/>
              <a:gd name="connsiteX2" fmla="*/ 1654629 w 3276600"/>
              <a:gd name="connsiteY2" fmla="*/ 511629 h 877262"/>
              <a:gd name="connsiteX3" fmla="*/ 2514600 w 3276600"/>
              <a:gd name="connsiteY3" fmla="*/ 195943 h 877262"/>
              <a:gd name="connsiteX4" fmla="*/ 3276600 w 3276600"/>
              <a:gd name="connsiteY4" fmla="*/ 0 h 877262"/>
              <a:gd name="connsiteX5" fmla="*/ 3276600 w 3276600"/>
              <a:gd name="connsiteY5" fmla="*/ 0 h 8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877262">
                <a:moveTo>
                  <a:pt x="0" y="707572"/>
                </a:moveTo>
                <a:cubicBezTo>
                  <a:pt x="270329" y="805543"/>
                  <a:pt x="540658" y="903514"/>
                  <a:pt x="816429" y="870857"/>
                </a:cubicBezTo>
                <a:cubicBezTo>
                  <a:pt x="1092200" y="838200"/>
                  <a:pt x="1371601" y="624115"/>
                  <a:pt x="1654629" y="511629"/>
                </a:cubicBezTo>
                <a:cubicBezTo>
                  <a:pt x="1937657" y="399143"/>
                  <a:pt x="2244272" y="281214"/>
                  <a:pt x="2514600" y="195943"/>
                </a:cubicBezTo>
                <a:cubicBezTo>
                  <a:pt x="2784928" y="110672"/>
                  <a:pt x="3276600" y="0"/>
                  <a:pt x="3276600" y="0"/>
                </a:cubicBezTo>
                <a:lnTo>
                  <a:pt x="3276600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40098" y="3382128"/>
            <a:ext cx="78223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841091" y="3010035"/>
            <a:ext cx="78223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766602" y="2625027"/>
            <a:ext cx="78223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29495" y="2382276"/>
            <a:ext cx="78223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1350"/>
          <p:cNvSpPr txBox="1">
            <a:spLocks noChangeArrowheads="1"/>
          </p:cNvSpPr>
          <p:nvPr/>
        </p:nvSpPr>
        <p:spPr bwMode="auto">
          <a:xfrm rot="16200000">
            <a:off x="5192612" y="1293804"/>
            <a:ext cx="441258" cy="15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zh-CN" sz="1600" b="1" kern="100" dirty="0" smtClean="0">
                <a:solidFill>
                  <a:srgbClr val="000099"/>
                </a:solidFill>
                <a:effectLst/>
                <a:latin typeface="Cambria"/>
                <a:ea typeface="宋体"/>
                <a:cs typeface="Times New Roman"/>
              </a:rPr>
              <a:t>绿洲面积</a:t>
            </a:r>
            <a:r>
              <a:rPr lang="en-US" altLang="zh-CN" sz="1600" b="1" kern="100" dirty="0" smtClean="0">
                <a:solidFill>
                  <a:srgbClr val="000099"/>
                </a:solidFill>
                <a:effectLst/>
                <a:latin typeface="Cambria"/>
                <a:ea typeface="宋体"/>
                <a:cs typeface="Times New Roman"/>
              </a:rPr>
              <a:t>/</a:t>
            </a:r>
            <a:r>
              <a:rPr lang="en-US" altLang="zh-CN" sz="16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km</a:t>
            </a:r>
            <a:r>
              <a:rPr lang="en-US" altLang="zh-CN" sz="1600" b="1" baseline="30000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sz="2000" b="1" kern="100" dirty="0">
              <a:solidFill>
                <a:srgbClr val="000099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sp>
        <p:nvSpPr>
          <p:cNvPr id="22" name="文本框 1350"/>
          <p:cNvSpPr txBox="1">
            <a:spLocks noChangeArrowheads="1"/>
          </p:cNvSpPr>
          <p:nvPr/>
        </p:nvSpPr>
        <p:spPr bwMode="auto">
          <a:xfrm rot="16200000">
            <a:off x="4848990" y="3437200"/>
            <a:ext cx="441258" cy="6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en-US" altLang="zh-CN" sz="1600" b="1" kern="100" dirty="0" smtClean="0">
                <a:solidFill>
                  <a:srgbClr val="000099"/>
                </a:solidFill>
                <a:effectLst/>
                <a:latin typeface="Cambria"/>
                <a:ea typeface="宋体"/>
                <a:cs typeface="Times New Roman"/>
              </a:rPr>
              <a:t>200</a:t>
            </a:r>
            <a:endParaRPr lang="zh-CN" sz="2000" b="1" kern="100" dirty="0">
              <a:solidFill>
                <a:srgbClr val="000099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sp>
        <p:nvSpPr>
          <p:cNvPr id="23" name="文本框 1350"/>
          <p:cNvSpPr txBox="1">
            <a:spLocks noChangeArrowheads="1"/>
          </p:cNvSpPr>
          <p:nvPr/>
        </p:nvSpPr>
        <p:spPr bwMode="auto">
          <a:xfrm rot="16200000">
            <a:off x="4848990" y="2508270"/>
            <a:ext cx="441258" cy="6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en-US" altLang="zh-CN" sz="1600" b="1" kern="100" dirty="0" smtClean="0">
                <a:solidFill>
                  <a:srgbClr val="000099"/>
                </a:solidFill>
                <a:effectLst/>
                <a:latin typeface="Cambria"/>
                <a:ea typeface="宋体"/>
                <a:cs typeface="Times New Roman"/>
              </a:rPr>
              <a:t>600</a:t>
            </a:r>
            <a:endParaRPr lang="zh-CN" sz="2000" b="1" kern="100" dirty="0">
              <a:solidFill>
                <a:srgbClr val="000099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sp>
        <p:nvSpPr>
          <p:cNvPr id="24" name="文本框 1350"/>
          <p:cNvSpPr txBox="1">
            <a:spLocks noChangeArrowheads="1"/>
          </p:cNvSpPr>
          <p:nvPr/>
        </p:nvSpPr>
        <p:spPr bwMode="auto">
          <a:xfrm rot="16200000">
            <a:off x="4848990" y="2001530"/>
            <a:ext cx="441258" cy="6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en-US" altLang="zh-CN" sz="1600" b="1" kern="100" dirty="0" smtClean="0">
                <a:solidFill>
                  <a:srgbClr val="000099"/>
                </a:solidFill>
                <a:effectLst/>
                <a:latin typeface="Cambria"/>
                <a:ea typeface="宋体"/>
                <a:cs typeface="Times New Roman"/>
              </a:rPr>
              <a:t>800</a:t>
            </a:r>
            <a:endParaRPr lang="zh-CN" sz="2000" b="1" kern="100" dirty="0">
              <a:solidFill>
                <a:srgbClr val="000099"/>
              </a:solidFill>
              <a:effectLst/>
              <a:latin typeface="Cambria"/>
              <a:ea typeface="宋体"/>
              <a:cs typeface="Times New Roman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700601" y="855060"/>
            <a:ext cx="975313" cy="368098"/>
          </a:xfrm>
          <a:prstGeom prst="ellipse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985601" y="1765186"/>
            <a:ext cx="2238056" cy="639949"/>
          </a:xfrm>
          <a:prstGeom prst="ellipse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0309" y="3427847"/>
            <a:ext cx="7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365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19823" y="3083288"/>
            <a:ext cx="7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500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5334" y="2750677"/>
            <a:ext cx="7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673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499" y="2509830"/>
            <a:ext cx="72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781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67267" y="3014030"/>
            <a:ext cx="444500" cy="368098"/>
          </a:xfrm>
          <a:prstGeom prst="ellipse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9" grpId="0" animBg="1"/>
      <p:bldP spid="30" grpId="0" animBg="1"/>
      <p:bldP spid="9" grpId="0"/>
      <p:bldP spid="25" grpId="0"/>
      <p:bldP spid="26" grpId="0"/>
      <p:bldP spid="28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sp>
        <p:nvSpPr>
          <p:cNvPr id="3" name="矩形 2"/>
          <p:cNvSpPr/>
          <p:nvPr/>
        </p:nvSpPr>
        <p:spPr>
          <a:xfrm>
            <a:off x="419018" y="565292"/>
            <a:ext cx="8420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横县位于广西壮族自治区东南部，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年生产总值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315.99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亿元，其第一、二、三产业比重分别为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％、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38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％、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38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％。请将能表示横县产业比重的点标注在图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中。（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448" y="1580955"/>
            <a:ext cx="3775752" cy="31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6607628" y="1360715"/>
            <a:ext cx="1436914" cy="1175657"/>
            <a:chOff x="6738257" y="1349829"/>
            <a:chExt cx="1436914" cy="1175657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6738257" y="2525486"/>
              <a:ext cx="1436914" cy="0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6738257" y="1349829"/>
              <a:ext cx="0" cy="117565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/>
          <p:nvPr/>
        </p:nvSpPr>
        <p:spPr>
          <a:xfrm>
            <a:off x="7214524" y="1630072"/>
            <a:ext cx="51725" cy="54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7236296" y="1695389"/>
            <a:ext cx="0" cy="8409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613108" y="2830286"/>
            <a:ext cx="1436914" cy="1295401"/>
            <a:chOff x="6738257" y="1230086"/>
            <a:chExt cx="1436914" cy="1295401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6738257" y="2525486"/>
              <a:ext cx="1436914" cy="0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38257" y="1230086"/>
              <a:ext cx="712977" cy="1295401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7568347" y="3238633"/>
            <a:ext cx="51725" cy="546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7097486" y="3265978"/>
            <a:ext cx="470861" cy="8597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771800" y="2652474"/>
            <a:ext cx="1048638" cy="179148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 rot="7172057">
            <a:off x="2030981" y="2201998"/>
            <a:ext cx="3775752" cy="3160534"/>
            <a:chOff x="1634448" y="1580955"/>
            <a:chExt cx="3775752" cy="3160534"/>
          </a:xfrm>
        </p:grpSpPr>
        <p:pic>
          <p:nvPicPr>
            <p:cNvPr id="29" name="图片 2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4448" y="1580955"/>
              <a:ext cx="3775752" cy="3160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直接连接符 31"/>
            <p:cNvCxnSpPr/>
            <p:nvPr/>
          </p:nvCxnSpPr>
          <p:spPr>
            <a:xfrm flipH="1">
              <a:off x="2771800" y="2652474"/>
              <a:ext cx="1048638" cy="179148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 flipH="1">
            <a:off x="3042950" y="2772905"/>
            <a:ext cx="935282" cy="159782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rot="7202188">
            <a:off x="1775807" y="1779221"/>
            <a:ext cx="3160534" cy="3775752"/>
            <a:chOff x="2240170" y="1894390"/>
            <a:chExt cx="3160534" cy="3775752"/>
          </a:xfrm>
        </p:grpSpPr>
        <p:grpSp>
          <p:nvGrpSpPr>
            <p:cNvPr id="45" name="组合 44"/>
            <p:cNvGrpSpPr/>
            <p:nvPr/>
          </p:nvGrpSpPr>
          <p:grpSpPr>
            <a:xfrm rot="7172057">
              <a:off x="1932561" y="2201999"/>
              <a:ext cx="3775752" cy="3160534"/>
              <a:chOff x="1634448" y="1580955"/>
              <a:chExt cx="3775752" cy="3160534"/>
            </a:xfrm>
          </p:grpSpPr>
          <p:pic>
            <p:nvPicPr>
              <p:cNvPr id="47" name="图片 46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34448" y="1580955"/>
                <a:ext cx="3775752" cy="3160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8" name="直接连接符 47"/>
              <p:cNvCxnSpPr/>
              <p:nvPr/>
            </p:nvCxnSpPr>
            <p:spPr>
              <a:xfrm flipH="1">
                <a:off x="2792278" y="2664503"/>
                <a:ext cx="1048638" cy="1791484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接连接符 45"/>
            <p:cNvCxnSpPr/>
            <p:nvPr/>
          </p:nvCxnSpPr>
          <p:spPr>
            <a:xfrm flipH="1">
              <a:off x="3001407" y="2874996"/>
              <a:ext cx="935282" cy="159782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/>
        </p:nvCxnSpPr>
        <p:spPr>
          <a:xfrm flipH="1">
            <a:off x="3348300" y="2760374"/>
            <a:ext cx="914946" cy="146149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3700967" y="3574948"/>
            <a:ext cx="104806" cy="1048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146292" y="463289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三产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4073115">
            <a:off x="4406209" y="2689568"/>
            <a:ext cx="97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一产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7477214">
            <a:off x="1907029" y="2698102"/>
            <a:ext cx="86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二产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50" grpId="0" animBg="1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00445"/>
              </p:ext>
            </p:extLst>
          </p:nvPr>
        </p:nvGraphicFramePr>
        <p:xfrm>
          <a:off x="802439" y="1268893"/>
          <a:ext cx="6370624" cy="822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2874"/>
                <a:gridCol w="1363994"/>
                <a:gridCol w="1364881"/>
                <a:gridCol w="1363994"/>
                <a:gridCol w="1364881"/>
              </a:tblGrid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种植业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畜牧业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林业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渔业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安徽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52.8%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20.9%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9175" y="243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019" y="561006"/>
            <a:ext cx="8457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5.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表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为我国两省农业结构占比，根据表中数据绘制扇形图，并比较两省农业结构的差异。（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7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3359" r="16562" b="5597"/>
          <a:stretch/>
        </p:blipFill>
        <p:spPr bwMode="auto">
          <a:xfrm>
            <a:off x="288441" y="2213516"/>
            <a:ext cx="3130384" cy="2480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矩形 8"/>
          <p:cNvSpPr/>
          <p:nvPr/>
        </p:nvSpPr>
        <p:spPr>
          <a:xfrm>
            <a:off x="5876694" y="2287371"/>
            <a:ext cx="3222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zh-CN" sz="2000" b="1" dirty="0">
                <a:solidFill>
                  <a:srgbClr val="33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差异</a:t>
            </a:r>
            <a:r>
              <a:rPr lang="zh-CN" altLang="zh-CN" sz="2000" b="1" dirty="0" smtClean="0">
                <a:solidFill>
                  <a:srgbClr val="33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b="1" dirty="0" smtClean="0">
              <a:solidFill>
                <a:srgbClr val="33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hangingPunct="1"/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安徽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种植业比重比青海高，占比最大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hangingPunct="1"/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青海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畜牧业比重比安徽高，占比最大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hangingPunct="1"/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青海渔业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所占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比重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非常小。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zh-CN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2932" r="14106" b="6576"/>
          <a:stretch/>
        </p:blipFill>
        <p:spPr bwMode="auto">
          <a:xfrm>
            <a:off x="2742467" y="2213517"/>
            <a:ext cx="3066279" cy="2480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椭圆 9"/>
          <p:cNvSpPr/>
          <p:nvPr/>
        </p:nvSpPr>
        <p:spPr>
          <a:xfrm>
            <a:off x="4757688" y="2761987"/>
            <a:ext cx="975313" cy="12744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372" y="62444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6.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表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为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2014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itchFamily="2" charset="-122"/>
              </a:rPr>
              <a:t>年全国及四省大豆播种面积，根据表中信息绘制柱状图。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10168"/>
              </p:ext>
            </p:extLst>
          </p:nvPr>
        </p:nvGraphicFramePr>
        <p:xfrm>
          <a:off x="672601" y="1180443"/>
          <a:ext cx="7556998" cy="10184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4898"/>
                <a:gridCol w="1226420"/>
                <a:gridCol w="1226420"/>
                <a:gridCol w="1226420"/>
                <a:gridCol w="1226420"/>
                <a:gridCol w="1226420"/>
              </a:tblGrid>
              <a:tr h="329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全国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黑龙江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吉林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河南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湖南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8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播种面积</a:t>
                      </a:r>
                      <a:endParaRPr lang="zh-CN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（万公顷）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917.9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262.2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33.2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45.4</a:t>
                      </a:r>
                      <a:endParaRPr lang="zh-CN" sz="200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17.0</a:t>
                      </a:r>
                      <a:endParaRPr lang="zh-CN" sz="200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" y="2348185"/>
            <a:ext cx="3800296" cy="2615701"/>
          </a:xfrm>
          <a:prstGeom prst="rect">
            <a:avLst/>
          </a:prstGeom>
          <a:noFill/>
        </p:spPr>
      </p:pic>
      <p:pic>
        <p:nvPicPr>
          <p:cNvPr id="8" name="图片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3735" r="1746" b="4529"/>
          <a:stretch/>
        </p:blipFill>
        <p:spPr bwMode="auto">
          <a:xfrm>
            <a:off x="5018904" y="2348185"/>
            <a:ext cx="3689667" cy="2555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7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85147"/>
              </p:ext>
            </p:extLst>
          </p:nvPr>
        </p:nvGraphicFramePr>
        <p:xfrm>
          <a:off x="299275" y="1579087"/>
          <a:ext cx="4599885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0195"/>
                <a:gridCol w="920195"/>
                <a:gridCol w="919650"/>
                <a:gridCol w="919650"/>
                <a:gridCol w="920195"/>
              </a:tblGrid>
              <a:tr h="232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 dirty="0">
                          <a:effectLst/>
                        </a:rPr>
                        <a:t> </a:t>
                      </a:r>
                      <a:endParaRPr lang="zh-CN" sz="1600" b="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稻谷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玉米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247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大豆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油菜籽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全国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3031.0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3712.3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120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917.9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758.8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黑龙江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320.6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544.0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120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262.2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0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吉林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74.7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369.7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47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33.2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0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河南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65.0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328.4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247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45.4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>
                          <a:effectLst/>
                        </a:rPr>
                        <a:t>0.5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zh-CN" sz="1600" b="0" kern="100">
                          <a:effectLst/>
                        </a:rPr>
                        <a:t>湖南</a:t>
                      </a:r>
                      <a:endParaRPr lang="zh-CN" sz="1600" b="0" kern="10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 dirty="0">
                          <a:effectLst/>
                        </a:rPr>
                        <a:t>412.1</a:t>
                      </a:r>
                      <a:endParaRPr lang="zh-CN" sz="1600" b="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 dirty="0">
                          <a:effectLst/>
                        </a:rPr>
                        <a:t>34.6</a:t>
                      </a:r>
                      <a:endParaRPr lang="zh-CN" sz="1600" b="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224790"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 dirty="0">
                          <a:effectLst/>
                        </a:rPr>
                        <a:t>17.0</a:t>
                      </a:r>
                      <a:endParaRPr lang="zh-CN" sz="1600" b="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2700655" algn="l"/>
                          <a:tab pos="4050665" algn="l"/>
                        </a:tabLst>
                      </a:pPr>
                      <a:r>
                        <a:rPr lang="en-US" sz="1600" b="0" kern="100" dirty="0">
                          <a:effectLst/>
                        </a:rPr>
                        <a:t>129.8</a:t>
                      </a:r>
                      <a:endParaRPr lang="zh-CN" sz="1600" b="0" kern="100" dirty="0">
                        <a:effectLst/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9019" y="569594"/>
            <a:ext cx="81318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530350" algn="l"/>
                <a:tab pos="2700338" algn="l"/>
                <a:tab pos="4051300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1530350" algn="l"/>
                <a:tab pos="2700338" algn="l"/>
                <a:tab pos="4051300" algn="l"/>
              </a:tabLst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下表为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2014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年全国及四省主要农作物播种面积（单位：万公顷）。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mbria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1530350" algn="l"/>
                <a:tab pos="2700338" algn="l"/>
                <a:tab pos="4051300" algn="l"/>
              </a:tabLst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．从全国来看，表中四种农作物播种面积集中程度最高的是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1530350" algn="l"/>
                <a:tab pos="2700338" algn="l"/>
                <a:tab pos="4051300" algn="l"/>
              </a:tabLst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．油菜籽          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．大豆          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．玉米            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．稻谷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ea typeface="宋体" pitchFamily="2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7" y="158662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36"/>
          <p:cNvSpPr txBox="1">
            <a:spLocks noChangeArrowheads="1"/>
          </p:cNvSpPr>
          <p:nvPr/>
        </p:nvSpPr>
        <p:spPr bwMode="auto">
          <a:xfrm>
            <a:off x="1294709" y="4508311"/>
            <a:ext cx="2118008" cy="37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百分比堆积柱形图</a:t>
            </a:r>
          </a:p>
        </p:txBody>
      </p:sp>
      <p:pic>
        <p:nvPicPr>
          <p:cNvPr id="9" name="图片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3421" r="1746" b="4529"/>
          <a:stretch/>
        </p:blipFill>
        <p:spPr bwMode="auto">
          <a:xfrm>
            <a:off x="5018904" y="2339439"/>
            <a:ext cx="3689667" cy="2564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9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22984" r="14384" b="6706"/>
          <a:stretch/>
        </p:blipFill>
        <p:spPr bwMode="auto">
          <a:xfrm>
            <a:off x="2125204" y="2133377"/>
            <a:ext cx="4700032" cy="297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本框 36"/>
          <p:cNvSpPr txBox="1">
            <a:spLocks noChangeArrowheads="1"/>
          </p:cNvSpPr>
          <p:nvPr/>
        </p:nvSpPr>
        <p:spPr bwMode="auto">
          <a:xfrm>
            <a:off x="5584051" y="2345427"/>
            <a:ext cx="1241185" cy="38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雷达图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6391"/>
              </p:ext>
            </p:extLst>
          </p:nvPr>
        </p:nvGraphicFramePr>
        <p:xfrm>
          <a:off x="802439" y="1268893"/>
          <a:ext cx="6370624" cy="822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2874"/>
                <a:gridCol w="1363994"/>
                <a:gridCol w="1364881"/>
                <a:gridCol w="1363994"/>
                <a:gridCol w="1364881"/>
              </a:tblGrid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种植业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畜牧业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林业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渔业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安徽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52.8%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20.9%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57.5%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0.1%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19019" y="561006"/>
            <a:ext cx="8457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5.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表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为我国两省农业结构占比，根据表中数据绘制扇形图，并比较两省农业结构的差异。（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7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2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 smtClean="0"/>
              <a:t>绘制</a:t>
            </a:r>
            <a:r>
              <a:rPr lang="zh-CN" altLang="zh-CN" dirty="0"/>
              <a:t>统计图</a:t>
            </a:r>
          </a:p>
        </p:txBody>
      </p:sp>
      <p:sp>
        <p:nvSpPr>
          <p:cNvPr id="3" name="矩形 2"/>
          <p:cNvSpPr/>
          <p:nvPr/>
        </p:nvSpPr>
        <p:spPr>
          <a:xfrm>
            <a:off x="823885" y="85219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归纳</a:t>
            </a:r>
            <a:r>
              <a:rPr lang="zh-CN" altLang="zh-CN" sz="2400" dirty="0"/>
              <a:t>绘制统计图的</a:t>
            </a:r>
            <a:r>
              <a:rPr lang="zh-CN" altLang="zh-CN" sz="2400" dirty="0" smtClean="0"/>
              <a:t>方法</a:t>
            </a:r>
            <a:endParaRPr lang="zh-CN" altLang="zh-CN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5"/>
          <a:stretch/>
        </p:blipFill>
        <p:spPr bwMode="auto">
          <a:xfrm>
            <a:off x="5311590" y="2624446"/>
            <a:ext cx="3184854" cy="221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6"/>
          <a:stretch>
            <a:fillRect/>
          </a:stretch>
        </p:blipFill>
        <p:spPr bwMode="auto">
          <a:xfrm>
            <a:off x="2843146" y="2122060"/>
            <a:ext cx="2486341" cy="255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pic>
        <p:nvPicPr>
          <p:cNvPr id="6" name="图片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3735" r="1746" b="4530"/>
          <a:stretch/>
        </p:blipFill>
        <p:spPr bwMode="auto">
          <a:xfrm>
            <a:off x="5204715" y="191674"/>
            <a:ext cx="3254779" cy="248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91" y="2122060"/>
            <a:ext cx="2727755" cy="228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1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/>
              <a:t>绘制示意图</a:t>
            </a:r>
          </a:p>
        </p:txBody>
      </p:sp>
    </p:spTree>
    <p:extLst>
      <p:ext uri="{BB962C8B-B14F-4D97-AF65-F5344CB8AC3E}">
        <p14:creationId xmlns:p14="http://schemas.microsoft.com/office/powerpoint/2010/main" val="19000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3191" y="571356"/>
            <a:ext cx="83548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读图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判断站在甲地能否观察到停车场，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绘制地形剖面图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并说明理由。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" name="图片 9" descr="image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7" y="1339550"/>
            <a:ext cx="6216256" cy="343927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93191" y="191674"/>
            <a:ext cx="877163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北京市</a:t>
            </a:r>
            <a:endParaRPr lang="zh-CN" altLang="zh-CN" dirty="0"/>
          </a:p>
        </p:txBody>
      </p:sp>
      <p:sp>
        <p:nvSpPr>
          <p:cNvPr id="7" name="矩形 6"/>
          <p:cNvSpPr/>
          <p:nvPr/>
        </p:nvSpPr>
        <p:spPr>
          <a:xfrm>
            <a:off x="593191" y="191674"/>
            <a:ext cx="5513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/>
              <a:t>2020</a:t>
            </a:r>
            <a:r>
              <a:rPr lang="zh-CN" altLang="zh-CN" dirty="0"/>
              <a:t>年普通高中学业水平考试等级性考试抽样测试</a:t>
            </a:r>
          </a:p>
        </p:txBody>
      </p:sp>
    </p:spTree>
    <p:extLst>
      <p:ext uri="{BB962C8B-B14F-4D97-AF65-F5344CB8AC3E}">
        <p14:creationId xmlns:p14="http://schemas.microsoft.com/office/powerpoint/2010/main" val="28979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/>
              <a:t>绘制示意图</a:t>
            </a: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930677"/>
            <a:ext cx="3629554" cy="21868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419019" y="584049"/>
            <a:ext cx="7995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．读图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7 “12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日某时局部等压线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单位：百帕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分布图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线为锋线。根据图中气压分布状况，画出天气系统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L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示意图。（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6" y="1469708"/>
            <a:ext cx="4085775" cy="26478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338944" y="4257292"/>
            <a:ext cx="722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标注</a:t>
            </a:r>
            <a:r>
              <a:rPr lang="zh-CN" altLang="zh-CN" dirty="0">
                <a:solidFill>
                  <a:srgbClr val="FF0000"/>
                </a:solidFill>
              </a:rPr>
              <a:t>有南北方向（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分），冷暖气团名称、方向、位置正确（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分</a:t>
            </a:r>
            <a:r>
              <a:rPr lang="zh-CN" altLang="zh-CN" dirty="0" smtClean="0">
                <a:solidFill>
                  <a:srgbClr val="FF0000"/>
                </a:solidFill>
              </a:rPr>
              <a:t>），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锋面</a:t>
            </a:r>
            <a:r>
              <a:rPr lang="zh-CN" altLang="zh-CN" dirty="0">
                <a:solidFill>
                  <a:srgbClr val="FF0000"/>
                </a:solidFill>
              </a:rPr>
              <a:t>向冷空气倾斜（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分），有云系或降雨符号（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351554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46146" y="1581791"/>
            <a:ext cx="2816356" cy="2337066"/>
            <a:chOff x="3383598" y="1654493"/>
            <a:chExt cx="2376805" cy="1834515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3756343" y="1785938"/>
              <a:ext cx="0" cy="153543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3756343" y="3314383"/>
              <a:ext cx="180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383598" y="1654493"/>
              <a:ext cx="2376805" cy="183451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1477" y="1450563"/>
            <a:ext cx="3740728" cy="2776966"/>
            <a:chOff x="3552813" y="1993291"/>
            <a:chExt cx="3740728" cy="2776966"/>
          </a:xfrm>
        </p:grpSpPr>
        <p:sp>
          <p:nvSpPr>
            <p:cNvPr id="3" name="矩形 2"/>
            <p:cNvSpPr/>
            <p:nvPr/>
          </p:nvSpPr>
          <p:spPr>
            <a:xfrm>
              <a:off x="3552813" y="1993291"/>
              <a:ext cx="3740728" cy="2776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G3DL2"/>
            <p:cNvPicPr>
              <a:picLocks noChangeAspect="1"/>
            </p:cNvPicPr>
            <p:nvPr/>
          </p:nvPicPr>
          <p:blipFill rotWithShape="1">
            <a:blip r:embed="rId2" cstate="print"/>
            <a:srcRect l="61393" r="-938"/>
            <a:stretch/>
          </p:blipFill>
          <p:spPr bwMode="auto">
            <a:xfrm>
              <a:off x="3781352" y="2200593"/>
              <a:ext cx="3003590" cy="24003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图片 3" descr="G3DL2"/>
          <p:cNvPicPr>
            <a:picLocks noChangeAspect="1"/>
          </p:cNvPicPr>
          <p:nvPr/>
        </p:nvPicPr>
        <p:blipFill rotWithShape="1">
          <a:blip r:embed="rId2" cstate="print"/>
          <a:srcRect r="49823"/>
          <a:stretch/>
        </p:blipFill>
        <p:spPr bwMode="auto">
          <a:xfrm>
            <a:off x="1028311" y="1446715"/>
            <a:ext cx="3490353" cy="2472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93914" y="571892"/>
            <a:ext cx="8414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所示地区地形较平坦，河流大致从南向北流，此时河流接受湖泊补给。请在下面方框中绘制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两处年径流量曲线示意图。（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分）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/>
              <a:t>绘制示意图</a:t>
            </a:r>
          </a:p>
        </p:txBody>
      </p:sp>
      <p:sp>
        <p:nvSpPr>
          <p:cNvPr id="14" name="矩形 13"/>
          <p:cNvSpPr/>
          <p:nvPr/>
        </p:nvSpPr>
        <p:spPr>
          <a:xfrm>
            <a:off x="1240973" y="4039015"/>
            <a:ext cx="253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南半球，夏季（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月）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23113" y="4419233"/>
            <a:ext cx="170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地中海气候</a:t>
            </a:r>
            <a:endParaRPr lang="zh-CN" altLang="zh-CN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3233058" y="1861457"/>
            <a:ext cx="174171" cy="468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99813" y="1581791"/>
            <a:ext cx="63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3914" y="612456"/>
            <a:ext cx="8654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9.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9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中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地资源丰富，如果想在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两地间修建公路，把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地的资源运到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地加工出口，请在图中用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/>
                <a:ea typeface="宋体" pitchFamily="2" charset="-122"/>
                <a:cs typeface="Times New Roman" pitchFamily="18" charset="0"/>
              </a:rPr>
              <a:t>“    </a:t>
            </a:r>
            <a:r>
              <a:rPr lang="en-US" altLang="zh-CN" sz="2000" dirty="0" smtClean="0">
                <a:solidFill>
                  <a:schemeClr val="tx1"/>
                </a:solidFill>
                <a:latin typeface="宋体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符号画出你认为合理的线路，并说明理由。（</a:t>
            </a:r>
            <a:r>
              <a:rPr lang="en-US" altLang="zh-CN" sz="20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分</a:t>
            </a:r>
            <a:r>
              <a:rPr lang="zh-CN" altLang="en-US" sz="20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/>
              <a:t>绘制示意图</a:t>
            </a:r>
          </a:p>
        </p:txBody>
      </p:sp>
      <p:pic>
        <p:nvPicPr>
          <p:cNvPr id="8193" name="Picture 1" descr="C:\Users\xue\Desktop\14R17-166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93" y="1055914"/>
            <a:ext cx="3048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图片 66" descr="14R17-74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89" y="1612476"/>
            <a:ext cx="3916590" cy="32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5551714" y="2236316"/>
            <a:ext cx="3592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理由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地形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平坦，避开不利地形</a:t>
            </a:r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线路</a:t>
            </a:r>
            <a:r>
              <a:rPr lang="zh-CN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较短，连接更多的城镇。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233594" y="2481433"/>
            <a:ext cx="723638" cy="1615553"/>
          </a:xfrm>
          <a:custGeom>
            <a:avLst/>
            <a:gdLst>
              <a:gd name="connsiteX0" fmla="*/ 347616 w 697221"/>
              <a:gd name="connsiteY0" fmla="*/ 36135 h 1532426"/>
              <a:gd name="connsiteX1" fmla="*/ 501995 w 697221"/>
              <a:gd name="connsiteY1" fmla="*/ 509 h 1532426"/>
              <a:gd name="connsiteX2" fmla="*/ 596998 w 697221"/>
              <a:gd name="connsiteY2" fmla="*/ 59885 h 1532426"/>
              <a:gd name="connsiteX3" fmla="*/ 668250 w 697221"/>
              <a:gd name="connsiteY3" fmla="*/ 131137 h 1532426"/>
              <a:gd name="connsiteX4" fmla="*/ 692000 w 697221"/>
              <a:gd name="connsiteY4" fmla="*/ 309267 h 1532426"/>
              <a:gd name="connsiteX5" fmla="*/ 573247 w 697221"/>
              <a:gd name="connsiteY5" fmla="*/ 428021 h 1532426"/>
              <a:gd name="connsiteX6" fmla="*/ 454494 w 697221"/>
              <a:gd name="connsiteY6" fmla="*/ 511148 h 1532426"/>
              <a:gd name="connsiteX7" fmla="*/ 371367 w 697221"/>
              <a:gd name="connsiteY7" fmla="*/ 594275 h 1532426"/>
              <a:gd name="connsiteX8" fmla="*/ 323865 w 697221"/>
              <a:gd name="connsiteY8" fmla="*/ 713028 h 1532426"/>
              <a:gd name="connsiteX9" fmla="*/ 228863 w 697221"/>
              <a:gd name="connsiteY9" fmla="*/ 914909 h 1532426"/>
              <a:gd name="connsiteX10" fmla="*/ 121985 w 697221"/>
              <a:gd name="connsiteY10" fmla="*/ 1199917 h 1532426"/>
              <a:gd name="connsiteX11" fmla="*/ 15107 w 697221"/>
              <a:gd name="connsiteY11" fmla="*/ 1413672 h 1532426"/>
              <a:gd name="connsiteX12" fmla="*/ 3232 w 697221"/>
              <a:gd name="connsiteY12" fmla="*/ 1532426 h 15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7221" h="1532426">
                <a:moveTo>
                  <a:pt x="347616" y="36135"/>
                </a:moveTo>
                <a:cubicBezTo>
                  <a:pt x="404023" y="16343"/>
                  <a:pt x="460431" y="-3449"/>
                  <a:pt x="501995" y="509"/>
                </a:cubicBezTo>
                <a:cubicBezTo>
                  <a:pt x="543559" y="4467"/>
                  <a:pt x="569289" y="38114"/>
                  <a:pt x="596998" y="59885"/>
                </a:cubicBezTo>
                <a:cubicBezTo>
                  <a:pt x="624707" y="81656"/>
                  <a:pt x="652416" y="89573"/>
                  <a:pt x="668250" y="131137"/>
                </a:cubicBezTo>
                <a:cubicBezTo>
                  <a:pt x="684084" y="172701"/>
                  <a:pt x="707834" y="259786"/>
                  <a:pt x="692000" y="309267"/>
                </a:cubicBezTo>
                <a:cubicBezTo>
                  <a:pt x="676166" y="358748"/>
                  <a:pt x="612831" y="394374"/>
                  <a:pt x="573247" y="428021"/>
                </a:cubicBezTo>
                <a:cubicBezTo>
                  <a:pt x="533663" y="461668"/>
                  <a:pt x="488141" y="483439"/>
                  <a:pt x="454494" y="511148"/>
                </a:cubicBezTo>
                <a:cubicBezTo>
                  <a:pt x="420847" y="538857"/>
                  <a:pt x="393139" y="560628"/>
                  <a:pt x="371367" y="594275"/>
                </a:cubicBezTo>
                <a:cubicBezTo>
                  <a:pt x="349596" y="627922"/>
                  <a:pt x="347616" y="659589"/>
                  <a:pt x="323865" y="713028"/>
                </a:cubicBezTo>
                <a:cubicBezTo>
                  <a:pt x="300114" y="766467"/>
                  <a:pt x="262510" y="833761"/>
                  <a:pt x="228863" y="914909"/>
                </a:cubicBezTo>
                <a:cubicBezTo>
                  <a:pt x="195216" y="996057"/>
                  <a:pt x="157611" y="1116790"/>
                  <a:pt x="121985" y="1199917"/>
                </a:cubicBezTo>
                <a:cubicBezTo>
                  <a:pt x="86359" y="1283044"/>
                  <a:pt x="34899" y="1358254"/>
                  <a:pt x="15107" y="1413672"/>
                </a:cubicBezTo>
                <a:cubicBezTo>
                  <a:pt x="-4685" y="1469090"/>
                  <a:pt x="-727" y="1500758"/>
                  <a:pt x="3232" y="153242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47" y="1397499"/>
            <a:ext cx="4777075" cy="32071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zh-CN" dirty="0"/>
              <a:t>绘制示意图</a:t>
            </a:r>
          </a:p>
        </p:txBody>
      </p:sp>
      <p:sp>
        <p:nvSpPr>
          <p:cNvPr id="3" name="矩形 2"/>
          <p:cNvSpPr/>
          <p:nvPr/>
        </p:nvSpPr>
        <p:spPr>
          <a:xfrm>
            <a:off x="419019" y="689613"/>
            <a:ext cx="8224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10.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在图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示区域内拟建一座水库，请在图中最适宜建坝处用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表示，并说明理由。（用阴影表示出水库范围）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9557627">
            <a:off x="4835688" y="3766215"/>
            <a:ext cx="198628" cy="9325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283073" y="2819195"/>
            <a:ext cx="577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1400" kern="100">
                <a:solidFill>
                  <a:srgbClr val="000000"/>
                </a:solidFill>
                <a:effectLst/>
                <a:latin typeface="Cambria"/>
                <a:ea typeface="宋体"/>
                <a:cs typeface="Times New Roman"/>
              </a:rPr>
              <a:t>村镇</a:t>
            </a:r>
            <a:endParaRPr lang="zh-CN" kern="100">
              <a:effectLst/>
              <a:latin typeface="Cambria"/>
              <a:ea typeface="宋体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86261" y="857203"/>
            <a:ext cx="344351" cy="800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5235128" y="1554837"/>
            <a:ext cx="1346677" cy="1276233"/>
          </a:xfrm>
          <a:custGeom>
            <a:avLst/>
            <a:gdLst>
              <a:gd name="connsiteX0" fmla="*/ 73932 w 1440012"/>
              <a:gd name="connsiteY0" fmla="*/ 1179927 h 1276233"/>
              <a:gd name="connsiteX1" fmla="*/ 109558 w 1440012"/>
              <a:gd name="connsiteY1" fmla="*/ 966171 h 1276233"/>
              <a:gd name="connsiteX2" fmla="*/ 121433 w 1440012"/>
              <a:gd name="connsiteY2" fmla="*/ 788041 h 1276233"/>
              <a:gd name="connsiteX3" fmla="*/ 168935 w 1440012"/>
              <a:gd name="connsiteY3" fmla="*/ 562410 h 1276233"/>
              <a:gd name="connsiteX4" fmla="*/ 263937 w 1440012"/>
              <a:gd name="connsiteY4" fmla="*/ 372405 h 1276233"/>
              <a:gd name="connsiteX5" fmla="*/ 430192 w 1440012"/>
              <a:gd name="connsiteY5" fmla="*/ 218026 h 1276233"/>
              <a:gd name="connsiteX6" fmla="*/ 632072 w 1440012"/>
              <a:gd name="connsiteY6" fmla="*/ 134898 h 1276233"/>
              <a:gd name="connsiteX7" fmla="*/ 869579 w 1440012"/>
              <a:gd name="connsiteY7" fmla="*/ 51771 h 1276233"/>
              <a:gd name="connsiteX8" fmla="*/ 1083335 w 1440012"/>
              <a:gd name="connsiteY8" fmla="*/ 16145 h 1276233"/>
              <a:gd name="connsiteX9" fmla="*/ 1237714 w 1440012"/>
              <a:gd name="connsiteY9" fmla="*/ 4270 h 1276233"/>
              <a:gd name="connsiteX10" fmla="*/ 1403969 w 1440012"/>
              <a:gd name="connsiteY10" fmla="*/ 87397 h 1276233"/>
              <a:gd name="connsiteX11" fmla="*/ 1439594 w 1440012"/>
              <a:gd name="connsiteY11" fmla="*/ 194275 h 1276233"/>
              <a:gd name="connsiteX12" fmla="*/ 1392093 w 1440012"/>
              <a:gd name="connsiteY12" fmla="*/ 348654 h 1276233"/>
              <a:gd name="connsiteX13" fmla="*/ 1320841 w 1440012"/>
              <a:gd name="connsiteY13" fmla="*/ 419906 h 1276233"/>
              <a:gd name="connsiteX14" fmla="*/ 1285215 w 1440012"/>
              <a:gd name="connsiteY14" fmla="*/ 598036 h 1276233"/>
              <a:gd name="connsiteX15" fmla="*/ 1237714 w 1440012"/>
              <a:gd name="connsiteY15" fmla="*/ 859293 h 1276233"/>
              <a:gd name="connsiteX16" fmla="*/ 1190213 w 1440012"/>
              <a:gd name="connsiteY16" fmla="*/ 966171 h 1276233"/>
              <a:gd name="connsiteX17" fmla="*/ 1154587 w 1440012"/>
              <a:gd name="connsiteY17" fmla="*/ 1049298 h 1276233"/>
              <a:gd name="connsiteX18" fmla="*/ 1095210 w 1440012"/>
              <a:gd name="connsiteY18" fmla="*/ 1120550 h 1276233"/>
              <a:gd name="connsiteX19" fmla="*/ 1000207 w 1440012"/>
              <a:gd name="connsiteY19" fmla="*/ 1168052 h 1276233"/>
              <a:gd name="connsiteX20" fmla="*/ 857704 w 1440012"/>
              <a:gd name="connsiteY20" fmla="*/ 1179927 h 1276233"/>
              <a:gd name="connsiteX21" fmla="*/ 679574 w 1440012"/>
              <a:gd name="connsiteY21" fmla="*/ 1168052 h 1276233"/>
              <a:gd name="connsiteX22" fmla="*/ 525194 w 1440012"/>
              <a:gd name="connsiteY22" fmla="*/ 1168052 h 1276233"/>
              <a:gd name="connsiteX23" fmla="*/ 323314 w 1440012"/>
              <a:gd name="connsiteY23" fmla="*/ 1144301 h 1276233"/>
              <a:gd name="connsiteX24" fmla="*/ 252062 w 1440012"/>
              <a:gd name="connsiteY24" fmla="*/ 1179927 h 1276233"/>
              <a:gd name="connsiteX25" fmla="*/ 121433 w 1440012"/>
              <a:gd name="connsiteY25" fmla="*/ 1274930 h 1276233"/>
              <a:gd name="connsiteX26" fmla="*/ 2680 w 1440012"/>
              <a:gd name="connsiteY26" fmla="*/ 1227428 h 1276233"/>
              <a:gd name="connsiteX27" fmla="*/ 50182 w 1440012"/>
              <a:gd name="connsiteY27" fmla="*/ 1120550 h 12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0012" h="1276233">
                <a:moveTo>
                  <a:pt x="73932" y="1179927"/>
                </a:moveTo>
                <a:cubicBezTo>
                  <a:pt x="87786" y="1105706"/>
                  <a:pt x="101641" y="1031485"/>
                  <a:pt x="109558" y="966171"/>
                </a:cubicBezTo>
                <a:cubicBezTo>
                  <a:pt x="117475" y="900857"/>
                  <a:pt x="111537" y="855334"/>
                  <a:pt x="121433" y="788041"/>
                </a:cubicBezTo>
                <a:cubicBezTo>
                  <a:pt x="131329" y="720747"/>
                  <a:pt x="145184" y="631683"/>
                  <a:pt x="168935" y="562410"/>
                </a:cubicBezTo>
                <a:cubicBezTo>
                  <a:pt x="192686" y="493137"/>
                  <a:pt x="220394" y="429802"/>
                  <a:pt x="263937" y="372405"/>
                </a:cubicBezTo>
                <a:cubicBezTo>
                  <a:pt x="307480" y="315008"/>
                  <a:pt x="368836" y="257610"/>
                  <a:pt x="430192" y="218026"/>
                </a:cubicBezTo>
                <a:cubicBezTo>
                  <a:pt x="491548" y="178442"/>
                  <a:pt x="558841" y="162607"/>
                  <a:pt x="632072" y="134898"/>
                </a:cubicBezTo>
                <a:cubicBezTo>
                  <a:pt x="705303" y="107189"/>
                  <a:pt x="794369" y="71563"/>
                  <a:pt x="869579" y="51771"/>
                </a:cubicBezTo>
                <a:cubicBezTo>
                  <a:pt x="944789" y="31979"/>
                  <a:pt x="1021979" y="24062"/>
                  <a:pt x="1083335" y="16145"/>
                </a:cubicBezTo>
                <a:cubicBezTo>
                  <a:pt x="1144691" y="8228"/>
                  <a:pt x="1184275" y="-7605"/>
                  <a:pt x="1237714" y="4270"/>
                </a:cubicBezTo>
                <a:cubicBezTo>
                  <a:pt x="1291153" y="16145"/>
                  <a:pt x="1370322" y="55729"/>
                  <a:pt x="1403969" y="87397"/>
                </a:cubicBezTo>
                <a:cubicBezTo>
                  <a:pt x="1437616" y="119064"/>
                  <a:pt x="1441573" y="150732"/>
                  <a:pt x="1439594" y="194275"/>
                </a:cubicBezTo>
                <a:cubicBezTo>
                  <a:pt x="1437615" y="237818"/>
                  <a:pt x="1411885" y="311049"/>
                  <a:pt x="1392093" y="348654"/>
                </a:cubicBezTo>
                <a:cubicBezTo>
                  <a:pt x="1372301" y="386259"/>
                  <a:pt x="1338654" y="378342"/>
                  <a:pt x="1320841" y="419906"/>
                </a:cubicBezTo>
                <a:cubicBezTo>
                  <a:pt x="1303028" y="461470"/>
                  <a:pt x="1299069" y="524805"/>
                  <a:pt x="1285215" y="598036"/>
                </a:cubicBezTo>
                <a:cubicBezTo>
                  <a:pt x="1271361" y="671267"/>
                  <a:pt x="1253548" y="797937"/>
                  <a:pt x="1237714" y="859293"/>
                </a:cubicBezTo>
                <a:cubicBezTo>
                  <a:pt x="1221880" y="920649"/>
                  <a:pt x="1204068" y="934503"/>
                  <a:pt x="1190213" y="966171"/>
                </a:cubicBezTo>
                <a:cubicBezTo>
                  <a:pt x="1176358" y="997839"/>
                  <a:pt x="1170421" y="1023568"/>
                  <a:pt x="1154587" y="1049298"/>
                </a:cubicBezTo>
                <a:cubicBezTo>
                  <a:pt x="1138753" y="1075028"/>
                  <a:pt x="1120940" y="1100758"/>
                  <a:pt x="1095210" y="1120550"/>
                </a:cubicBezTo>
                <a:cubicBezTo>
                  <a:pt x="1069480" y="1140342"/>
                  <a:pt x="1039791" y="1158156"/>
                  <a:pt x="1000207" y="1168052"/>
                </a:cubicBezTo>
                <a:cubicBezTo>
                  <a:pt x="960623" y="1177948"/>
                  <a:pt x="911143" y="1179927"/>
                  <a:pt x="857704" y="1179927"/>
                </a:cubicBezTo>
                <a:cubicBezTo>
                  <a:pt x="804265" y="1179927"/>
                  <a:pt x="734992" y="1170031"/>
                  <a:pt x="679574" y="1168052"/>
                </a:cubicBezTo>
                <a:cubicBezTo>
                  <a:pt x="624156" y="1166073"/>
                  <a:pt x="584571" y="1172010"/>
                  <a:pt x="525194" y="1168052"/>
                </a:cubicBezTo>
                <a:cubicBezTo>
                  <a:pt x="465817" y="1164094"/>
                  <a:pt x="368836" y="1142322"/>
                  <a:pt x="323314" y="1144301"/>
                </a:cubicBezTo>
                <a:cubicBezTo>
                  <a:pt x="277792" y="1146280"/>
                  <a:pt x="285709" y="1158156"/>
                  <a:pt x="252062" y="1179927"/>
                </a:cubicBezTo>
                <a:cubicBezTo>
                  <a:pt x="218415" y="1201698"/>
                  <a:pt x="162997" y="1267013"/>
                  <a:pt x="121433" y="1274930"/>
                </a:cubicBezTo>
                <a:cubicBezTo>
                  <a:pt x="79869" y="1282847"/>
                  <a:pt x="14555" y="1253158"/>
                  <a:pt x="2680" y="1227428"/>
                </a:cubicBezTo>
                <a:cubicBezTo>
                  <a:pt x="-9195" y="1201698"/>
                  <a:pt x="20493" y="1161124"/>
                  <a:pt x="50182" y="1120550"/>
                </a:cubicBezTo>
              </a:path>
            </a:pathLst>
          </a:custGeom>
          <a:solidFill>
            <a:schemeClr val="bg1">
              <a:lumMod val="65000"/>
              <a:alpha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312862">
            <a:off x="5184349" y="2724922"/>
            <a:ext cx="172810" cy="8266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2" y="376340"/>
            <a:ext cx="5356485" cy="444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19019" y="191674"/>
            <a:ext cx="877163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分布图</a:t>
            </a:r>
            <a:endParaRPr lang="zh-CN" altLang="zh-CN" dirty="0"/>
          </a:p>
        </p:txBody>
      </p:sp>
      <p:sp>
        <p:nvSpPr>
          <p:cNvPr id="9" name="椭圆 8"/>
          <p:cNvSpPr/>
          <p:nvPr/>
        </p:nvSpPr>
        <p:spPr>
          <a:xfrm>
            <a:off x="2435716" y="3752603"/>
            <a:ext cx="2623172" cy="12230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87" y="326628"/>
            <a:ext cx="5909348" cy="45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19019" y="191674"/>
            <a:ext cx="877163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分布图</a:t>
            </a:r>
            <a:endParaRPr lang="zh-CN" altLang="zh-CN" dirty="0"/>
          </a:p>
        </p:txBody>
      </p:sp>
      <p:sp>
        <p:nvSpPr>
          <p:cNvPr id="9" name="椭圆 8"/>
          <p:cNvSpPr/>
          <p:nvPr/>
        </p:nvSpPr>
        <p:spPr>
          <a:xfrm>
            <a:off x="1773988" y="2784808"/>
            <a:ext cx="1681732" cy="1894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30473" cy="51435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0977" y="3263327"/>
            <a:ext cx="6479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 smtClean="0">
                <a:solidFill>
                  <a:srgbClr val="00009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踏实走好每一步</a:t>
            </a:r>
            <a:endParaRPr lang="zh-CN" altLang="en-US" sz="5400" cap="all" dirty="0">
              <a:solidFill>
                <a:srgbClr val="000099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3776" y="561006"/>
            <a:ext cx="86542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16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．小华于国庆节期间来到北京天安门广场参观游览，图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9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为她拍摄的照片。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）在图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画出国庆当日太阳直射光线、晨昏线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，并用阴影表示夜半球。比较该日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莫斯科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、纽约、悉尼三城市的昼长。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(5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17" name="图片 159549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9" y="1757615"/>
            <a:ext cx="3889194" cy="27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93191" y="191674"/>
            <a:ext cx="11079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朝阳期中</a:t>
            </a:r>
            <a:endParaRPr lang="zh-CN" altLang="zh-CN" dirty="0"/>
          </a:p>
        </p:txBody>
      </p:sp>
      <p:pic>
        <p:nvPicPr>
          <p:cNvPr id="8" name="图片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/>
          <a:stretch/>
        </p:blipFill>
        <p:spPr bwMode="auto">
          <a:xfrm>
            <a:off x="4571999" y="1828371"/>
            <a:ext cx="3016575" cy="2634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2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5769" y="579036"/>
            <a:ext cx="5461159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表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1  1949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～</a:t>
            </a:r>
            <a:r>
              <a:rPr lang="en-US" altLang="zh-CN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2018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年中国城镇化水平变化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720704"/>
              </p:ext>
            </p:extLst>
          </p:nvPr>
        </p:nvGraphicFramePr>
        <p:xfrm>
          <a:off x="593191" y="925285"/>
          <a:ext cx="8167144" cy="84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985"/>
                <a:gridCol w="805278"/>
                <a:gridCol w="802431"/>
                <a:gridCol w="805278"/>
                <a:gridCol w="804804"/>
                <a:gridCol w="803855"/>
                <a:gridCol w="804804"/>
                <a:gridCol w="802431"/>
                <a:gridCol w="805278"/>
              </a:tblGrid>
              <a:tr h="29507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年份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1949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1959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1969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1979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1989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1999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2009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2018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华文中宋" panose="02010600040101010101" charset="-122"/>
                        </a:rPr>
                        <a:t>城镇人口比例</a:t>
                      </a:r>
                      <a:endParaRPr lang="en-US" sz="1800" b="0" dirty="0" smtClean="0">
                        <a:latin typeface="宋体" panose="02010600030101010101" pitchFamily="2" charset="-122"/>
                        <a:ea typeface="宋体" panose="02010600030101010101" pitchFamily="2" charset="-122"/>
                        <a:cs typeface="华文中宋" panose="0201060004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华文中宋" panose="02010600040101010101" charset="-122"/>
                        </a:rPr>
                        <a:t>    （%）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华文中宋" panose="02010600040101010101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10.6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18.4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17.5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19.9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26.2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30.9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46.6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59.6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35769" y="1918880"/>
            <a:ext cx="8327232" cy="6232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lang="zh-CN" altLang="en-US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坐标图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的形式表示中国</a:t>
            </a:r>
            <a:r>
              <a:rPr 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1949—2018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年城镇化进程，概括中国城镇化的特点</a:t>
            </a:r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en-US" altLang="zh-CN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分）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056" y="2438401"/>
            <a:ext cx="3705585" cy="26322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3191" y="191674"/>
            <a:ext cx="11079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朝阳期末</a:t>
            </a:r>
            <a:endParaRPr lang="zh-CN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22383" r="25467" b="9593"/>
          <a:stretch/>
        </p:blipFill>
        <p:spPr bwMode="auto">
          <a:xfrm>
            <a:off x="2731134" y="52340"/>
            <a:ext cx="5748838" cy="5058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0093" y="1230085"/>
            <a:ext cx="1509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会</a:t>
            </a:r>
            <a:r>
              <a:rPr lang="zh-CN" altLang="en-US" sz="40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读</a:t>
            </a:r>
            <a:endParaRPr lang="en-US" altLang="zh-CN" sz="4000" dirty="0" smtClean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40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会用</a:t>
            </a:r>
            <a:endParaRPr lang="en-US" altLang="zh-CN" sz="4000" dirty="0" smtClean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40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会画</a:t>
            </a:r>
            <a:endParaRPr lang="zh-CN" altLang="en-US" sz="40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133" y="343292"/>
            <a:ext cx="18261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地理图像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5534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9227" y="1009786"/>
            <a:ext cx="85888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读图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判断站在甲地能否观察到停车场，绘制地形剖面图并说明理由。（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" name="图片 9" descr="image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9" y="1793460"/>
            <a:ext cx="4701279" cy="260108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地形剖面图</a:t>
            </a:r>
            <a:endParaRPr lang="zh-CN" altLang="zh-CN" dirty="0"/>
          </a:p>
        </p:txBody>
      </p:sp>
      <p:sp>
        <p:nvSpPr>
          <p:cNvPr id="5" name="矩形 4"/>
          <p:cNvSpPr/>
          <p:nvPr/>
        </p:nvSpPr>
        <p:spPr>
          <a:xfrm>
            <a:off x="593191" y="608335"/>
            <a:ext cx="5513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/>
              <a:t>2020</a:t>
            </a:r>
            <a:r>
              <a:rPr lang="zh-CN" altLang="zh-CN" dirty="0"/>
              <a:t>年普通高中学业水平考试等级性考试抽样测试</a:t>
            </a:r>
          </a:p>
        </p:txBody>
      </p:sp>
    </p:spTree>
    <p:extLst>
      <p:ext uri="{BB962C8B-B14F-4D97-AF65-F5344CB8AC3E}">
        <p14:creationId xmlns:p14="http://schemas.microsoft.com/office/powerpoint/2010/main" val="22952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image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9" y="1793460"/>
            <a:ext cx="4701279" cy="2601085"/>
          </a:xfrm>
          <a:prstGeom prst="rect">
            <a:avLst/>
          </a:prstGeom>
          <a:noFill/>
        </p:spPr>
      </p:pic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72" y="1832655"/>
            <a:ext cx="3777344" cy="2463663"/>
          </a:xfrm>
          <a:prstGeom prst="rect">
            <a:avLst/>
          </a:prstGeom>
          <a:noFill/>
        </p:spPr>
      </p:pic>
      <p:sp>
        <p:nvSpPr>
          <p:cNvPr id="16" name="椭圆 15"/>
          <p:cNvSpPr/>
          <p:nvPr/>
        </p:nvSpPr>
        <p:spPr>
          <a:xfrm>
            <a:off x="4997572" y="2795882"/>
            <a:ext cx="435390" cy="374449"/>
          </a:xfrm>
          <a:prstGeom prst="ellipse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297893" y="3023984"/>
            <a:ext cx="310758" cy="292693"/>
          </a:xfrm>
          <a:prstGeom prst="ellipse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418654" y="3893802"/>
            <a:ext cx="860920" cy="50074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地形剖面图</a:t>
            </a:r>
            <a:endParaRPr lang="zh-CN" altLang="zh-CN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9227" y="1009786"/>
            <a:ext cx="85888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读图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判断站在甲地能否观察到停车场，绘制地形剖面图并说明理由。（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191" y="608335"/>
            <a:ext cx="5513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zh-CN" dirty="0"/>
              <a:t>2020</a:t>
            </a:r>
            <a:r>
              <a:rPr lang="zh-CN" altLang="zh-CN" dirty="0"/>
              <a:t>年普通高中学业水平考试等级性考试抽样测试</a:t>
            </a:r>
          </a:p>
        </p:txBody>
      </p:sp>
      <p:sp>
        <p:nvSpPr>
          <p:cNvPr id="15" name="矩形 14"/>
          <p:cNvSpPr/>
          <p:nvPr/>
        </p:nvSpPr>
        <p:spPr>
          <a:xfrm>
            <a:off x="4997572" y="1463323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答案示例</a:t>
            </a:r>
            <a:endParaRPr lang="zh-CN" altLang="zh-CN" dirty="0">
              <a:solidFill>
                <a:srgbClr val="C0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57800" y="2996628"/>
            <a:ext cx="3195472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827340" y="2136254"/>
            <a:ext cx="860920" cy="50074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97893" y="3643431"/>
            <a:ext cx="477023" cy="37043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地形剖面图</a:t>
            </a:r>
            <a:endParaRPr lang="zh-CN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771895" y="885311"/>
            <a:ext cx="665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归纳绘制地形剖面图的一般步骤和方法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74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9019" y="191674"/>
            <a:ext cx="1338828" cy="369332"/>
          </a:xfrm>
          <a:prstGeom prst="rect">
            <a:avLst/>
          </a:prstGeom>
          <a:solidFill>
            <a:srgbClr val="FFFF81"/>
          </a:solidFill>
        </p:spPr>
        <p:txBody>
          <a:bodyPr wrap="none">
            <a:spAutoFit/>
          </a:bodyPr>
          <a:lstStyle/>
          <a:p>
            <a:r>
              <a:rPr lang="zh-CN" altLang="en-US" dirty="0" smtClean="0"/>
              <a:t>地形剖面图</a:t>
            </a:r>
            <a:endParaRPr lang="zh-CN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1"/>
          <a:stretch/>
        </p:blipFill>
        <p:spPr bwMode="auto">
          <a:xfrm>
            <a:off x="1966587" y="191673"/>
            <a:ext cx="6035316" cy="474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550809" y="1183985"/>
            <a:ext cx="51526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49"/>
          <p:cNvSpPr/>
          <p:nvPr/>
        </p:nvSpPr>
        <p:spPr>
          <a:xfrm>
            <a:off x="3197225" y="1183985"/>
            <a:ext cx="0" cy="2006890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Line 49"/>
          <p:cNvSpPr/>
          <p:nvPr/>
        </p:nvSpPr>
        <p:spPr>
          <a:xfrm>
            <a:off x="3349625" y="1183985"/>
            <a:ext cx="0" cy="2346024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Line 49"/>
          <p:cNvSpPr/>
          <p:nvPr/>
        </p:nvSpPr>
        <p:spPr>
          <a:xfrm>
            <a:off x="3492500" y="1183985"/>
            <a:ext cx="0" cy="2346024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" name="Line 49"/>
          <p:cNvSpPr/>
          <p:nvPr/>
        </p:nvSpPr>
        <p:spPr>
          <a:xfrm>
            <a:off x="3654425" y="1183985"/>
            <a:ext cx="0" cy="2006890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Line 49"/>
          <p:cNvSpPr/>
          <p:nvPr/>
        </p:nvSpPr>
        <p:spPr>
          <a:xfrm>
            <a:off x="3825875" y="1183985"/>
            <a:ext cx="0" cy="1694006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Line 49"/>
          <p:cNvSpPr/>
          <p:nvPr/>
        </p:nvSpPr>
        <p:spPr>
          <a:xfrm>
            <a:off x="4073525" y="1183985"/>
            <a:ext cx="0" cy="1694006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3" name="Line 49"/>
          <p:cNvSpPr/>
          <p:nvPr/>
        </p:nvSpPr>
        <p:spPr>
          <a:xfrm>
            <a:off x="4244975" y="1183985"/>
            <a:ext cx="0" cy="2006890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" name="Line 49"/>
          <p:cNvSpPr/>
          <p:nvPr/>
        </p:nvSpPr>
        <p:spPr>
          <a:xfrm>
            <a:off x="5127158" y="1183985"/>
            <a:ext cx="0" cy="2346024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" name="Line 49"/>
          <p:cNvSpPr/>
          <p:nvPr/>
        </p:nvSpPr>
        <p:spPr>
          <a:xfrm>
            <a:off x="5298608" y="1183985"/>
            <a:ext cx="0" cy="2346024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6" name="Line 49"/>
          <p:cNvSpPr/>
          <p:nvPr/>
        </p:nvSpPr>
        <p:spPr>
          <a:xfrm>
            <a:off x="5755808" y="1183984"/>
            <a:ext cx="0" cy="2346025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7" name="Line 49"/>
          <p:cNvSpPr/>
          <p:nvPr/>
        </p:nvSpPr>
        <p:spPr>
          <a:xfrm>
            <a:off x="5898683" y="1183985"/>
            <a:ext cx="0" cy="2559340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Line 49"/>
          <p:cNvSpPr/>
          <p:nvPr/>
        </p:nvSpPr>
        <p:spPr>
          <a:xfrm>
            <a:off x="6098708" y="1183984"/>
            <a:ext cx="0" cy="2854615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Line 49"/>
          <p:cNvSpPr/>
          <p:nvPr/>
        </p:nvSpPr>
        <p:spPr>
          <a:xfrm>
            <a:off x="6289208" y="1183984"/>
            <a:ext cx="0" cy="3064165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0" name="Line 49"/>
          <p:cNvSpPr/>
          <p:nvPr/>
        </p:nvSpPr>
        <p:spPr>
          <a:xfrm>
            <a:off x="6527333" y="1183984"/>
            <a:ext cx="0" cy="3388015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" name="Line 49"/>
          <p:cNvSpPr/>
          <p:nvPr/>
        </p:nvSpPr>
        <p:spPr>
          <a:xfrm>
            <a:off x="6679733" y="1183984"/>
            <a:ext cx="0" cy="3751269"/>
          </a:xfrm>
          <a:prstGeom prst="line">
            <a:avLst/>
          </a:prstGeom>
          <a:ln w="28575" cap="flat" cmpd="sng">
            <a:solidFill>
              <a:srgbClr val="0066CC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530549" y="2786132"/>
            <a:ext cx="4167963" cy="2041049"/>
          </a:xfrm>
          <a:custGeom>
            <a:avLst/>
            <a:gdLst>
              <a:gd name="connsiteX0" fmla="*/ 0 w 4167963"/>
              <a:gd name="connsiteY0" fmla="*/ 233515 h 2041049"/>
              <a:gd name="connsiteX1" fmla="*/ 170121 w 4167963"/>
              <a:gd name="connsiteY1" fmla="*/ 212249 h 2041049"/>
              <a:gd name="connsiteX2" fmla="*/ 350874 w 4167963"/>
              <a:gd name="connsiteY2" fmla="*/ 254780 h 2041049"/>
              <a:gd name="connsiteX3" fmla="*/ 574158 w 4167963"/>
              <a:gd name="connsiteY3" fmla="*/ 307942 h 2041049"/>
              <a:gd name="connsiteX4" fmla="*/ 723014 w 4167963"/>
              <a:gd name="connsiteY4" fmla="*/ 382370 h 2041049"/>
              <a:gd name="connsiteX5" fmla="*/ 765544 w 4167963"/>
              <a:gd name="connsiteY5" fmla="*/ 541859 h 2041049"/>
              <a:gd name="connsiteX6" fmla="*/ 882502 w 4167963"/>
              <a:gd name="connsiteY6" fmla="*/ 743877 h 2041049"/>
              <a:gd name="connsiteX7" fmla="*/ 903767 w 4167963"/>
              <a:gd name="connsiteY7" fmla="*/ 775775 h 2041049"/>
              <a:gd name="connsiteX8" fmla="*/ 956930 w 4167963"/>
              <a:gd name="connsiteY8" fmla="*/ 775775 h 2041049"/>
              <a:gd name="connsiteX9" fmla="*/ 978195 w 4167963"/>
              <a:gd name="connsiteY9" fmla="*/ 711980 h 2041049"/>
              <a:gd name="connsiteX10" fmla="*/ 1084521 w 4167963"/>
              <a:gd name="connsiteY10" fmla="*/ 424901 h 2041049"/>
              <a:gd name="connsiteX11" fmla="*/ 1201479 w 4167963"/>
              <a:gd name="connsiteY11" fmla="*/ 233515 h 2041049"/>
              <a:gd name="connsiteX12" fmla="*/ 1318437 w 4167963"/>
              <a:gd name="connsiteY12" fmla="*/ 116556 h 2041049"/>
              <a:gd name="connsiteX13" fmla="*/ 1382232 w 4167963"/>
              <a:gd name="connsiteY13" fmla="*/ 63394 h 2041049"/>
              <a:gd name="connsiteX14" fmla="*/ 1424763 w 4167963"/>
              <a:gd name="connsiteY14" fmla="*/ 10231 h 2041049"/>
              <a:gd name="connsiteX15" fmla="*/ 1488558 w 4167963"/>
              <a:gd name="connsiteY15" fmla="*/ 10231 h 2041049"/>
              <a:gd name="connsiteX16" fmla="*/ 1552353 w 4167963"/>
              <a:gd name="connsiteY16" fmla="*/ 116556 h 2041049"/>
              <a:gd name="connsiteX17" fmla="*/ 1648046 w 4167963"/>
              <a:gd name="connsiteY17" fmla="*/ 339840 h 2041049"/>
              <a:gd name="connsiteX18" fmla="*/ 1754372 w 4167963"/>
              <a:gd name="connsiteY18" fmla="*/ 414268 h 2041049"/>
              <a:gd name="connsiteX19" fmla="*/ 1945758 w 4167963"/>
              <a:gd name="connsiteY19" fmla="*/ 478063 h 2041049"/>
              <a:gd name="connsiteX20" fmla="*/ 2147777 w 4167963"/>
              <a:gd name="connsiteY20" fmla="*/ 541859 h 2041049"/>
              <a:gd name="connsiteX21" fmla="*/ 2445488 w 4167963"/>
              <a:gd name="connsiteY21" fmla="*/ 605654 h 2041049"/>
              <a:gd name="connsiteX22" fmla="*/ 2615609 w 4167963"/>
              <a:gd name="connsiteY22" fmla="*/ 701347 h 2041049"/>
              <a:gd name="connsiteX23" fmla="*/ 2753832 w 4167963"/>
              <a:gd name="connsiteY23" fmla="*/ 711980 h 2041049"/>
              <a:gd name="connsiteX24" fmla="*/ 2796363 w 4167963"/>
              <a:gd name="connsiteY24" fmla="*/ 648184 h 2041049"/>
              <a:gd name="connsiteX25" fmla="*/ 2902688 w 4167963"/>
              <a:gd name="connsiteY25" fmla="*/ 563124 h 2041049"/>
              <a:gd name="connsiteX26" fmla="*/ 3094074 w 4167963"/>
              <a:gd name="connsiteY26" fmla="*/ 552491 h 2041049"/>
              <a:gd name="connsiteX27" fmla="*/ 3189767 w 4167963"/>
              <a:gd name="connsiteY27" fmla="*/ 626919 h 2041049"/>
              <a:gd name="connsiteX28" fmla="*/ 3253563 w 4167963"/>
              <a:gd name="connsiteY28" fmla="*/ 743877 h 2041049"/>
              <a:gd name="connsiteX29" fmla="*/ 3338623 w 4167963"/>
              <a:gd name="connsiteY29" fmla="*/ 903366 h 2041049"/>
              <a:gd name="connsiteX30" fmla="*/ 3434316 w 4167963"/>
              <a:gd name="connsiteY30" fmla="*/ 1062854 h 2041049"/>
              <a:gd name="connsiteX31" fmla="*/ 3583172 w 4167963"/>
              <a:gd name="connsiteY31" fmla="*/ 1232975 h 2041049"/>
              <a:gd name="connsiteX32" fmla="*/ 3710763 w 4167963"/>
              <a:gd name="connsiteY32" fmla="*/ 1413728 h 2041049"/>
              <a:gd name="connsiteX33" fmla="*/ 3912781 w 4167963"/>
              <a:gd name="connsiteY33" fmla="*/ 1626380 h 2041049"/>
              <a:gd name="connsiteX34" fmla="*/ 3976577 w 4167963"/>
              <a:gd name="connsiteY34" fmla="*/ 1679542 h 2041049"/>
              <a:gd name="connsiteX35" fmla="*/ 4093535 w 4167963"/>
              <a:gd name="connsiteY35" fmla="*/ 1913459 h 2041049"/>
              <a:gd name="connsiteX36" fmla="*/ 4146698 w 4167963"/>
              <a:gd name="connsiteY36" fmla="*/ 2009152 h 2041049"/>
              <a:gd name="connsiteX37" fmla="*/ 4167963 w 4167963"/>
              <a:gd name="connsiteY37" fmla="*/ 2041049 h 20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67963" h="2041049">
                <a:moveTo>
                  <a:pt x="0" y="233515"/>
                </a:moveTo>
                <a:cubicBezTo>
                  <a:pt x="55821" y="221110"/>
                  <a:pt x="111642" y="208705"/>
                  <a:pt x="170121" y="212249"/>
                </a:cubicBezTo>
                <a:cubicBezTo>
                  <a:pt x="228600" y="215793"/>
                  <a:pt x="350874" y="254780"/>
                  <a:pt x="350874" y="254780"/>
                </a:cubicBezTo>
                <a:cubicBezTo>
                  <a:pt x="418213" y="270729"/>
                  <a:pt x="512135" y="286677"/>
                  <a:pt x="574158" y="307942"/>
                </a:cubicBezTo>
                <a:cubicBezTo>
                  <a:pt x="636181" y="329207"/>
                  <a:pt x="691116" y="343384"/>
                  <a:pt x="723014" y="382370"/>
                </a:cubicBezTo>
                <a:cubicBezTo>
                  <a:pt x="754912" y="421356"/>
                  <a:pt x="738963" y="481608"/>
                  <a:pt x="765544" y="541859"/>
                </a:cubicBezTo>
                <a:cubicBezTo>
                  <a:pt x="792125" y="602110"/>
                  <a:pt x="859465" y="704891"/>
                  <a:pt x="882502" y="743877"/>
                </a:cubicBezTo>
                <a:cubicBezTo>
                  <a:pt x="905539" y="782863"/>
                  <a:pt x="891362" y="770459"/>
                  <a:pt x="903767" y="775775"/>
                </a:cubicBezTo>
                <a:cubicBezTo>
                  <a:pt x="916172" y="781091"/>
                  <a:pt x="944525" y="786407"/>
                  <a:pt x="956930" y="775775"/>
                </a:cubicBezTo>
                <a:cubicBezTo>
                  <a:pt x="969335" y="765143"/>
                  <a:pt x="956930" y="770459"/>
                  <a:pt x="978195" y="711980"/>
                </a:cubicBezTo>
                <a:cubicBezTo>
                  <a:pt x="999460" y="653501"/>
                  <a:pt x="1047307" y="504645"/>
                  <a:pt x="1084521" y="424901"/>
                </a:cubicBezTo>
                <a:cubicBezTo>
                  <a:pt x="1121735" y="345157"/>
                  <a:pt x="1162493" y="284906"/>
                  <a:pt x="1201479" y="233515"/>
                </a:cubicBezTo>
                <a:cubicBezTo>
                  <a:pt x="1240465" y="182124"/>
                  <a:pt x="1288312" y="144909"/>
                  <a:pt x="1318437" y="116556"/>
                </a:cubicBezTo>
                <a:cubicBezTo>
                  <a:pt x="1348562" y="88203"/>
                  <a:pt x="1364511" y="81115"/>
                  <a:pt x="1382232" y="63394"/>
                </a:cubicBezTo>
                <a:cubicBezTo>
                  <a:pt x="1399953" y="45673"/>
                  <a:pt x="1407042" y="19091"/>
                  <a:pt x="1424763" y="10231"/>
                </a:cubicBezTo>
                <a:cubicBezTo>
                  <a:pt x="1442484" y="1370"/>
                  <a:pt x="1467293" y="-7490"/>
                  <a:pt x="1488558" y="10231"/>
                </a:cubicBezTo>
                <a:cubicBezTo>
                  <a:pt x="1509823" y="27952"/>
                  <a:pt x="1525772" y="61621"/>
                  <a:pt x="1552353" y="116556"/>
                </a:cubicBezTo>
                <a:cubicBezTo>
                  <a:pt x="1578934" y="171491"/>
                  <a:pt x="1614376" y="290221"/>
                  <a:pt x="1648046" y="339840"/>
                </a:cubicBezTo>
                <a:cubicBezTo>
                  <a:pt x="1681716" y="389459"/>
                  <a:pt x="1704753" y="391231"/>
                  <a:pt x="1754372" y="414268"/>
                </a:cubicBezTo>
                <a:cubicBezTo>
                  <a:pt x="1803991" y="437305"/>
                  <a:pt x="1945758" y="478063"/>
                  <a:pt x="1945758" y="478063"/>
                </a:cubicBezTo>
                <a:cubicBezTo>
                  <a:pt x="2011326" y="499328"/>
                  <a:pt x="2064489" y="520594"/>
                  <a:pt x="2147777" y="541859"/>
                </a:cubicBezTo>
                <a:cubicBezTo>
                  <a:pt x="2231065" y="563124"/>
                  <a:pt x="2367516" y="579073"/>
                  <a:pt x="2445488" y="605654"/>
                </a:cubicBezTo>
                <a:cubicBezTo>
                  <a:pt x="2523460" y="632235"/>
                  <a:pt x="2564218" y="683626"/>
                  <a:pt x="2615609" y="701347"/>
                </a:cubicBezTo>
                <a:cubicBezTo>
                  <a:pt x="2667000" y="719068"/>
                  <a:pt x="2723706" y="720841"/>
                  <a:pt x="2753832" y="711980"/>
                </a:cubicBezTo>
                <a:cubicBezTo>
                  <a:pt x="2783958" y="703120"/>
                  <a:pt x="2771554" y="672993"/>
                  <a:pt x="2796363" y="648184"/>
                </a:cubicBezTo>
                <a:cubicBezTo>
                  <a:pt x="2821172" y="623375"/>
                  <a:pt x="2853070" y="579073"/>
                  <a:pt x="2902688" y="563124"/>
                </a:cubicBezTo>
                <a:cubicBezTo>
                  <a:pt x="2952307" y="547175"/>
                  <a:pt x="3046228" y="541859"/>
                  <a:pt x="3094074" y="552491"/>
                </a:cubicBezTo>
                <a:cubicBezTo>
                  <a:pt x="3141920" y="563123"/>
                  <a:pt x="3163186" y="595021"/>
                  <a:pt x="3189767" y="626919"/>
                </a:cubicBezTo>
                <a:cubicBezTo>
                  <a:pt x="3216348" y="658817"/>
                  <a:pt x="3228754" y="697803"/>
                  <a:pt x="3253563" y="743877"/>
                </a:cubicBezTo>
                <a:cubicBezTo>
                  <a:pt x="3278372" y="789952"/>
                  <a:pt x="3308498" y="850203"/>
                  <a:pt x="3338623" y="903366"/>
                </a:cubicBezTo>
                <a:cubicBezTo>
                  <a:pt x="3368748" y="956529"/>
                  <a:pt x="3393558" y="1007919"/>
                  <a:pt x="3434316" y="1062854"/>
                </a:cubicBezTo>
                <a:cubicBezTo>
                  <a:pt x="3475074" y="1117789"/>
                  <a:pt x="3537098" y="1174496"/>
                  <a:pt x="3583172" y="1232975"/>
                </a:cubicBezTo>
                <a:cubicBezTo>
                  <a:pt x="3629246" y="1291454"/>
                  <a:pt x="3655828" y="1348161"/>
                  <a:pt x="3710763" y="1413728"/>
                </a:cubicBezTo>
                <a:cubicBezTo>
                  <a:pt x="3765698" y="1479295"/>
                  <a:pt x="3868479" y="1582078"/>
                  <a:pt x="3912781" y="1626380"/>
                </a:cubicBezTo>
                <a:cubicBezTo>
                  <a:pt x="3957083" y="1670682"/>
                  <a:pt x="3946451" y="1631696"/>
                  <a:pt x="3976577" y="1679542"/>
                </a:cubicBezTo>
                <a:cubicBezTo>
                  <a:pt x="4006703" y="1727389"/>
                  <a:pt x="4065182" y="1858524"/>
                  <a:pt x="4093535" y="1913459"/>
                </a:cubicBezTo>
                <a:cubicBezTo>
                  <a:pt x="4121889" y="1968394"/>
                  <a:pt x="4134293" y="1987887"/>
                  <a:pt x="4146698" y="2009152"/>
                </a:cubicBezTo>
                <a:cubicBezTo>
                  <a:pt x="4159103" y="2030417"/>
                  <a:pt x="4163533" y="2035733"/>
                  <a:pt x="4167963" y="2041049"/>
                </a:cubicBezTo>
              </a:path>
            </a:pathLst>
          </a:custGeom>
          <a:noFill/>
          <a:ln w="28575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187559" y="3333598"/>
            <a:ext cx="494260" cy="392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713206" y="2681580"/>
            <a:ext cx="494260" cy="392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064471" y="3333597"/>
            <a:ext cx="326235" cy="2592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197225" y="4248149"/>
            <a:ext cx="2193482" cy="68710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298609" y="3265703"/>
            <a:ext cx="596444" cy="2592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3" grpId="0" animBg="1"/>
      <p:bldP spid="24" grpId="0" animBg="1"/>
      <p:bldP spid="25" grpId="0" animBg="1"/>
      <p:bldP spid="22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ea8b3ee-a1fd-496f-8fe3-bb6ef6237948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1109</Words>
  <Application>Microsoft Office PowerPoint</Application>
  <PresentationFormat>全屏显示(16:9)</PresentationFormat>
  <Paragraphs>187</Paragraphs>
  <Slides>27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1_Office 主题​​</vt:lpstr>
      <vt:lpstr>地理图像的绘制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xue</cp:lastModifiedBy>
  <cp:revision>85</cp:revision>
  <dcterms:created xsi:type="dcterms:W3CDTF">2020-02-01T11:21:51Z</dcterms:created>
  <dcterms:modified xsi:type="dcterms:W3CDTF">2020-02-10T09:01:13Z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