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media/image33.jpg" ContentType="image/png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65" r:id="rId2"/>
    <p:sldId id="272" r:id="rId3"/>
    <p:sldId id="273" r:id="rId4"/>
    <p:sldId id="301" r:id="rId5"/>
    <p:sldId id="299" r:id="rId6"/>
    <p:sldId id="361" r:id="rId7"/>
    <p:sldId id="274" r:id="rId8"/>
    <p:sldId id="303" r:id="rId9"/>
    <p:sldId id="307" r:id="rId10"/>
    <p:sldId id="306" r:id="rId11"/>
    <p:sldId id="308" r:id="rId12"/>
    <p:sldId id="333" r:id="rId13"/>
    <p:sldId id="367" r:id="rId14"/>
    <p:sldId id="368" r:id="rId15"/>
    <p:sldId id="369" r:id="rId16"/>
    <p:sldId id="339" r:id="rId17"/>
    <p:sldId id="336" r:id="rId18"/>
    <p:sldId id="304" r:id="rId19"/>
    <p:sldId id="309" r:id="rId20"/>
    <p:sldId id="372" r:id="rId21"/>
    <p:sldId id="373" r:id="rId22"/>
    <p:sldId id="374" r:id="rId23"/>
    <p:sldId id="319" r:id="rId24"/>
    <p:sldId id="375" r:id="rId25"/>
    <p:sldId id="320" r:id="rId26"/>
    <p:sldId id="305" r:id="rId27"/>
    <p:sldId id="378" r:id="rId28"/>
    <p:sldId id="379" r:id="rId29"/>
    <p:sldId id="380" r:id="rId30"/>
    <p:sldId id="381" r:id="rId31"/>
    <p:sldId id="393" r:id="rId32"/>
    <p:sldId id="383" r:id="rId33"/>
    <p:sldId id="390" r:id="rId34"/>
    <p:sldId id="384" r:id="rId35"/>
    <p:sldId id="391" r:id="rId36"/>
    <p:sldId id="371" r:id="rId37"/>
    <p:sldId id="349" r:id="rId38"/>
    <p:sldId id="388" r:id="rId39"/>
    <p:sldId id="389" r:id="rId4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6164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1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171450"/>
            <a:ext cx="854075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00151"/>
            <a:ext cx="8153400" cy="33742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98451" y="4683919"/>
            <a:ext cx="2289175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4683919"/>
            <a:ext cx="2289175" cy="357188"/>
          </a:xfrm>
        </p:spPr>
        <p:txBody>
          <a:bodyPr/>
          <a:lstStyle>
            <a:lvl1pPr>
              <a:defRPr/>
            </a:lvl1pPr>
          </a:lstStyle>
          <a:p>
            <a:fld id="{70E64401-B5E7-4BEB-AAD6-A7CCAC1DCA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316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6063-6DE9-48BE-9631-203F3F2470A4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EFCF-01EE-4562-86CB-49E4A7892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地理图像的阅读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高三年级地理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贾丽娟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4"/>
          <p:cNvSpPr txBox="1">
            <a:spLocks/>
          </p:cNvSpPr>
          <p:nvPr/>
        </p:nvSpPr>
        <p:spPr>
          <a:xfrm>
            <a:off x="1865948" y="299808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坐标图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6881" r="35003"/>
          <a:stretch/>
        </p:blipFill>
        <p:spPr>
          <a:xfrm>
            <a:off x="372700" y="1586527"/>
            <a:ext cx="3901739" cy="25203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7768" y="954351"/>
            <a:ext cx="721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提问：读图相比</a:t>
            </a:r>
            <a:r>
              <a:rPr lang="zh-CN" altLang="en-US" sz="2400" dirty="0">
                <a:solidFill>
                  <a:schemeClr val="tx1"/>
                </a:solidFill>
              </a:rPr>
              <a:t>英国，说出</a:t>
            </a:r>
            <a:r>
              <a:rPr lang="zh-CN" altLang="en-US" sz="2400" dirty="0" smtClean="0">
                <a:solidFill>
                  <a:schemeClr val="tx1"/>
                </a:solidFill>
              </a:rPr>
              <a:t>中国城镇化</a:t>
            </a:r>
            <a:r>
              <a:rPr lang="zh-CN" altLang="en-US" sz="2400" dirty="0">
                <a:solidFill>
                  <a:schemeClr val="tx1"/>
                </a:solidFill>
              </a:rPr>
              <a:t>进程特征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0188" y="1732284"/>
            <a:ext cx="233910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方法指导：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看坐标说趋势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找</a:t>
            </a:r>
            <a:r>
              <a:rPr lang="zh-CN" altLang="en-US" sz="2800" dirty="0">
                <a:solidFill>
                  <a:srgbClr val="000099"/>
                </a:solidFill>
              </a:rPr>
              <a:t>拐点分段</a:t>
            </a:r>
            <a:r>
              <a:rPr lang="zh-CN" altLang="en-US" sz="2800" dirty="0" smtClean="0">
                <a:solidFill>
                  <a:srgbClr val="000099"/>
                </a:solidFill>
              </a:rPr>
              <a:t>答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>
                <a:solidFill>
                  <a:srgbClr val="000099"/>
                </a:solidFill>
              </a:rPr>
              <a:t>依斜率说</a:t>
            </a:r>
            <a:r>
              <a:rPr lang="zh-CN" altLang="en-US" sz="2800" dirty="0" smtClean="0">
                <a:solidFill>
                  <a:srgbClr val="000099"/>
                </a:solidFill>
              </a:rPr>
              <a:t>速度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线条多比着说</a:t>
            </a:r>
            <a:endParaRPr lang="en-US" altLang="zh-CN" sz="2800" dirty="0">
              <a:solidFill>
                <a:srgbClr val="00009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8186" y="3961122"/>
            <a:ext cx="766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99"/>
                </a:solidFill>
              </a:rPr>
              <a:t>相比英国</a:t>
            </a:r>
            <a:r>
              <a:rPr lang="zh-CN" altLang="en-US" sz="2400" dirty="0" smtClean="0">
                <a:solidFill>
                  <a:srgbClr val="C00000"/>
                </a:solidFill>
              </a:rPr>
              <a:t>，中国城镇化水平较低；起步晚；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1950</a:t>
            </a:r>
            <a:r>
              <a:rPr lang="zh-CN" altLang="en-US" sz="2400" dirty="0">
                <a:solidFill>
                  <a:srgbClr val="C00000"/>
                </a:solidFill>
              </a:rPr>
              <a:t>年（中国</a:t>
            </a:r>
            <a:r>
              <a:rPr lang="zh-CN" altLang="en-US" sz="2400" dirty="0" smtClean="0">
                <a:solidFill>
                  <a:srgbClr val="C00000"/>
                </a:solidFill>
              </a:rPr>
              <a:t>解放）前，城镇化速度慢；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1950</a:t>
            </a:r>
            <a:r>
              <a:rPr lang="zh-CN" altLang="en-US" sz="2400" dirty="0" smtClean="0">
                <a:solidFill>
                  <a:srgbClr val="C00000"/>
                </a:solidFill>
              </a:rPr>
              <a:t>年</a:t>
            </a:r>
            <a:r>
              <a:rPr lang="zh-CN" altLang="en-US" sz="2400" dirty="0">
                <a:solidFill>
                  <a:srgbClr val="C00000"/>
                </a:solidFill>
              </a:rPr>
              <a:t>（中国</a:t>
            </a:r>
            <a:r>
              <a:rPr lang="zh-CN" altLang="en-US" sz="2400" dirty="0" smtClean="0">
                <a:solidFill>
                  <a:srgbClr val="C00000"/>
                </a:solidFill>
              </a:rPr>
              <a:t>解放）后，城镇化速度快。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72700" y="280590"/>
            <a:ext cx="2396430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任务</a:t>
            </a:r>
            <a:r>
              <a:rPr lang="zh-CN" altLang="en-US" dirty="0"/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42042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865948" y="399322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坐标图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0878" y="1300210"/>
            <a:ext cx="4461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两维</a:t>
            </a:r>
            <a:r>
              <a:rPr lang="zh-CN" altLang="en-US" sz="2400" dirty="0" smtClean="0">
                <a:solidFill>
                  <a:srgbClr val="FF0000"/>
                </a:solidFill>
              </a:rPr>
              <a:t>坐标图</a:t>
            </a:r>
            <a:r>
              <a:rPr lang="zh-CN" altLang="en-US" sz="2400" dirty="0" smtClean="0">
                <a:solidFill>
                  <a:srgbClr val="C00000"/>
                </a:solidFill>
              </a:rPr>
              <a:t>：</a:t>
            </a:r>
            <a:r>
              <a:rPr lang="zh-CN" altLang="en-US" sz="2400" dirty="0" smtClean="0">
                <a:solidFill>
                  <a:schemeClr val="tx1"/>
                </a:solidFill>
              </a:rPr>
              <a:t>   曲</a:t>
            </a:r>
            <a:r>
              <a:rPr lang="en-US" altLang="zh-CN" sz="2400" dirty="0" smtClean="0">
                <a:solidFill>
                  <a:schemeClr val="tx1"/>
                </a:solidFill>
              </a:rPr>
              <a:t>/</a:t>
            </a:r>
            <a:r>
              <a:rPr lang="zh-CN" altLang="en-US" sz="2400" dirty="0" smtClean="0">
                <a:solidFill>
                  <a:schemeClr val="tx1"/>
                </a:solidFill>
              </a:rPr>
              <a:t>折线图</a:t>
            </a:r>
            <a:r>
              <a:rPr lang="en-US" altLang="zh-CN" sz="2400" dirty="0" smtClean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6" name="矩形 5"/>
          <p:cNvSpPr/>
          <p:nvPr/>
        </p:nvSpPr>
        <p:spPr>
          <a:xfrm>
            <a:off x="788278" y="2128970"/>
            <a:ext cx="613020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方法指导：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1</a:t>
            </a:r>
            <a:r>
              <a:rPr lang="zh-CN" altLang="en-US" sz="2800" dirty="0" smtClean="0">
                <a:solidFill>
                  <a:srgbClr val="000099"/>
                </a:solidFill>
              </a:rPr>
              <a:t>、读坐标轴表示的地理事物、单位等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2</a:t>
            </a:r>
            <a:r>
              <a:rPr lang="zh-CN" altLang="en-US" sz="2800" dirty="0" smtClean="0">
                <a:solidFill>
                  <a:srgbClr val="000099"/>
                </a:solidFill>
              </a:rPr>
              <a:t>、横看、竖看坐标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3</a:t>
            </a:r>
            <a:r>
              <a:rPr lang="zh-CN" altLang="en-US" sz="2800" dirty="0" smtClean="0">
                <a:solidFill>
                  <a:srgbClr val="000099"/>
                </a:solidFill>
              </a:rPr>
              <a:t>、读趋势，找拐点、看斜率、有比较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4</a:t>
            </a:r>
            <a:r>
              <a:rPr lang="zh-CN" altLang="en-US" sz="2800" dirty="0" smtClean="0">
                <a:solidFill>
                  <a:srgbClr val="000099"/>
                </a:solidFill>
              </a:rPr>
              <a:t>、分析与表示地理事物的</a:t>
            </a:r>
            <a:r>
              <a:rPr lang="zh-CN" altLang="en-US" sz="2800" dirty="0">
                <a:solidFill>
                  <a:srgbClr val="000099"/>
                </a:solidFill>
              </a:rPr>
              <a:t>关系</a:t>
            </a:r>
            <a:endParaRPr lang="en-US" altLang="zh-CN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图形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1" r="20281" b="3008"/>
          <a:stretch/>
        </p:blipFill>
        <p:spPr bwMode="auto">
          <a:xfrm>
            <a:off x="5804898" y="1566644"/>
            <a:ext cx="2044557" cy="2429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矩形 2"/>
          <p:cNvSpPr/>
          <p:nvPr/>
        </p:nvSpPr>
        <p:spPr>
          <a:xfrm>
            <a:off x="536506" y="578263"/>
            <a:ext cx="8042416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坐标图：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</a:rPr>
              <a:t>、两维坐标</a:t>
            </a:r>
            <a:r>
              <a:rPr lang="zh-CN" altLang="en-US" sz="2400" dirty="0">
                <a:solidFill>
                  <a:schemeClr val="tx1"/>
                </a:solidFill>
              </a:rPr>
              <a:t>图及变</a:t>
            </a:r>
            <a:r>
              <a:rPr lang="zh-CN" altLang="en-US" sz="2400" dirty="0" smtClean="0">
                <a:solidFill>
                  <a:schemeClr val="tx1"/>
                </a:solidFill>
              </a:rPr>
              <a:t>式  </a:t>
            </a:r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</a:rPr>
              <a:t>、三维坐标图及变式</a:t>
            </a:r>
            <a:r>
              <a:rPr lang="en-US" altLang="zh-CN" sz="2400" dirty="0" smtClean="0">
                <a:solidFill>
                  <a:schemeClr val="tx1"/>
                </a:solidFill>
              </a:rPr>
              <a:t>  3</a:t>
            </a:r>
            <a:r>
              <a:rPr lang="zh-CN" altLang="en-US" sz="2400" dirty="0" smtClean="0">
                <a:solidFill>
                  <a:schemeClr val="tx1"/>
                </a:solidFill>
              </a:rPr>
              <a:t>、多轴坐标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 descr="图形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r="46797" b="3008"/>
          <a:stretch/>
        </p:blipFill>
        <p:spPr bwMode="auto">
          <a:xfrm>
            <a:off x="926923" y="1566644"/>
            <a:ext cx="2054831" cy="2429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图片 4" descr="图形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r="73335" b="3008"/>
          <a:stretch/>
        </p:blipFill>
        <p:spPr bwMode="auto">
          <a:xfrm>
            <a:off x="3360773" y="1566645"/>
            <a:ext cx="2065106" cy="2429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cxnSp>
        <p:nvCxnSpPr>
          <p:cNvPr id="6" name="直接连接符 5"/>
          <p:cNvCxnSpPr/>
          <p:nvPr/>
        </p:nvCxnSpPr>
        <p:spPr>
          <a:xfrm>
            <a:off x="2044557" y="3000054"/>
            <a:ext cx="0" cy="6472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1263186" y="2989780"/>
            <a:ext cx="781371" cy="1027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493213" y="2911013"/>
            <a:ext cx="452601" cy="73631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78262" y="2301411"/>
            <a:ext cx="8561" cy="583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881385" y="2301411"/>
            <a:ext cx="705438" cy="51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456439" y="2911013"/>
            <a:ext cx="130384" cy="35188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3790099" y="3221802"/>
            <a:ext cx="618577" cy="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2030442" y="2781643"/>
            <a:ext cx="6931" cy="86568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2009894" y="2781643"/>
            <a:ext cx="715068" cy="2226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6266827" y="2171184"/>
            <a:ext cx="1038099" cy="12209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607137" y="2532235"/>
            <a:ext cx="440077" cy="5547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946491" y="1839075"/>
            <a:ext cx="1697482" cy="19007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6797536" y="2197726"/>
            <a:ext cx="8561" cy="583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801816" y="1858933"/>
            <a:ext cx="15354" cy="92270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2724962" y="4062466"/>
            <a:ext cx="5429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</a:t>
            </a:r>
            <a:r>
              <a:rPr lang="en-US" altLang="zh-CN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、做平行（</a:t>
            </a:r>
            <a:r>
              <a:rPr lang="zh-CN" altLang="en-US" sz="27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坐标轴</a:t>
            </a: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7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2</a:t>
            </a:r>
            <a:r>
              <a:rPr lang="zh-CN" altLang="en-US" sz="27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、读数值（所在轴）</a:t>
            </a:r>
            <a:endParaRPr lang="zh-CN" altLang="en-US" sz="27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304288" y="4012112"/>
            <a:ext cx="242292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气温、降水数值</a:t>
            </a:r>
            <a:endParaRPr lang="en-US" altLang="zh-CN" sz="2400" b="1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特征、影响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72700" y="280590"/>
            <a:ext cx="2396430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任务三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60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26084" y="1823964"/>
            <a:ext cx="3239312" cy="2832496"/>
            <a:chOff x="4426084" y="1541860"/>
            <a:chExt cx="3239312" cy="2832496"/>
          </a:xfrm>
        </p:grpSpPr>
        <p:pic>
          <p:nvPicPr>
            <p:cNvPr id="4097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0" r="-2680"/>
            <a:stretch/>
          </p:blipFill>
          <p:spPr bwMode="auto">
            <a:xfrm>
              <a:off x="4426084" y="1545431"/>
              <a:ext cx="3239312" cy="2828925"/>
            </a:xfrm>
            <a:prstGeom prst="rect">
              <a:avLst/>
            </a:prstGeom>
            <a:noFill/>
            <a:ln w="19050">
              <a:solidFill>
                <a:srgbClr val="D60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7" name="Rectangle 12"/>
            <p:cNvSpPr>
              <a:spLocks noChangeArrowheads="1"/>
            </p:cNvSpPr>
            <p:nvPr/>
          </p:nvSpPr>
          <p:spPr bwMode="auto">
            <a:xfrm>
              <a:off x="5598319" y="1541860"/>
              <a:ext cx="1346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 2" panose="05020102010507070707" pitchFamily="18" charset="2"/>
                <a:buChar char="¡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/>
                <a:t>自然增长率</a:t>
              </a:r>
            </a:p>
          </p:txBody>
        </p:sp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7272338" y="2571750"/>
              <a:ext cx="27027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 2" panose="05020102010507070707" pitchFamily="18" charset="2"/>
                <a:buChar char="¡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/>
                <a:t>自然增长率</a:t>
              </a:r>
            </a:p>
          </p:txBody>
        </p:sp>
      </p:grp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4426084" y="332453"/>
            <a:ext cx="486013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</a:t>
            </a:r>
            <a:endParaRPr lang="en-US" altLang="zh-CN" sz="2700" dirty="0" smtClean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做平行（</a:t>
            </a:r>
            <a:r>
              <a:rPr lang="zh-CN" altLang="en-US" sz="27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坐标轴</a:t>
            </a: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700" dirty="0" smtClean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读数值（所在轴）</a:t>
            </a:r>
            <a:endParaRPr lang="zh-CN" altLang="en-US" sz="27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057776" y="2800276"/>
            <a:ext cx="594122" cy="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 flipV="1">
            <a:off x="5589985" y="2800276"/>
            <a:ext cx="8334" cy="1457325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5057775" y="2313311"/>
            <a:ext cx="1999060" cy="1837135"/>
          </a:xfrm>
          <a:prstGeom prst="line">
            <a:avLst/>
          </a:prstGeom>
          <a:noFill/>
          <a:ln w="889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791704" y="1978266"/>
            <a:ext cx="242292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出生率：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死亡率：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自然增长率：</a:t>
            </a: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908636" y="1983547"/>
            <a:ext cx="12965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38</a:t>
            </a:r>
            <a:r>
              <a:rPr lang="en-US" altLang="zh-CN" sz="2700" b="1" dirty="0">
                <a:solidFill>
                  <a:srgbClr val="000099"/>
                </a:solidFill>
              </a:rPr>
              <a:t>‰</a:t>
            </a: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927092" y="2366126"/>
            <a:ext cx="12965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38</a:t>
            </a:r>
            <a:r>
              <a:rPr lang="en-US" altLang="zh-CN" sz="2700" b="1" dirty="0">
                <a:solidFill>
                  <a:srgbClr val="000099"/>
                </a:solidFill>
              </a:rPr>
              <a:t>‰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2575387" y="2705977"/>
            <a:ext cx="12965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 dirty="0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</a:t>
            </a:r>
            <a:r>
              <a:rPr lang="en-US" altLang="zh-CN" sz="2700" b="1" dirty="0">
                <a:solidFill>
                  <a:srgbClr val="000099"/>
                </a:solidFill>
              </a:rPr>
              <a:t>‰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791704" y="3657784"/>
            <a:ext cx="35115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1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人口特征：人口数量</a:t>
            </a:r>
            <a:r>
              <a:rPr lang="zh-CN" altLang="en-US" sz="21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不变</a:t>
            </a:r>
          </a:p>
        </p:txBody>
      </p:sp>
      <p:sp>
        <p:nvSpPr>
          <p:cNvPr id="8" name="矩形 7"/>
          <p:cNvSpPr/>
          <p:nvPr/>
        </p:nvSpPr>
        <p:spPr>
          <a:xfrm>
            <a:off x="558348" y="63959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400" kern="100" dirty="0" smtClean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</a:t>
            </a:r>
            <a:r>
              <a:rPr lang="zh-CN" altLang="zh-CN" sz="2400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维坐标图及变式</a:t>
            </a:r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任务三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kern="100" dirty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1668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41995" grpId="0" animBg="1"/>
      <p:bldP spid="41998" grpId="0" animBg="1"/>
      <p:bldP spid="3" grpId="0" autoUpdateAnimBg="0"/>
      <p:bldP spid="4" grpId="0" autoUpdateAnimBg="0"/>
      <p:bldP spid="5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9378" y="853881"/>
            <a:ext cx="4644629" cy="4123134"/>
            <a:chOff x="1026722" y="844154"/>
            <a:chExt cx="4644629" cy="4123134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" r="49432"/>
            <a:stretch>
              <a:fillRect/>
            </a:stretch>
          </p:blipFill>
          <p:spPr bwMode="auto">
            <a:xfrm>
              <a:off x="1026722" y="844154"/>
              <a:ext cx="4644629" cy="4123134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2" name="Oval 14"/>
            <p:cNvSpPr>
              <a:spLocks noChangeArrowheads="1"/>
            </p:cNvSpPr>
            <p:nvPr/>
          </p:nvSpPr>
          <p:spPr bwMode="auto">
            <a:xfrm>
              <a:off x="2755511" y="1977629"/>
              <a:ext cx="270272" cy="3786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 2" panose="05020102010507070707" pitchFamily="18" charset="2"/>
                <a:buChar char="¡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en-US" sz="1350"/>
            </a:p>
          </p:txBody>
        </p:sp>
        <p:sp>
          <p:nvSpPr>
            <p:cNvPr id="41993" name="Oval 15"/>
            <p:cNvSpPr>
              <a:spLocks noChangeArrowheads="1"/>
            </p:cNvSpPr>
            <p:nvPr/>
          </p:nvSpPr>
          <p:spPr bwMode="auto">
            <a:xfrm>
              <a:off x="3456789" y="3003948"/>
              <a:ext cx="215503" cy="21550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 2" panose="05020102010507070707" pitchFamily="18" charset="2"/>
                <a:buChar char="¡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 2" panose="05020102010507070707" pitchFamily="18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en-US" sz="1350"/>
            </a:p>
          </p:txBody>
        </p:sp>
      </p:grp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3125322" y="3112294"/>
            <a:ext cx="647700" cy="1188244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936138" y="3057525"/>
            <a:ext cx="647700" cy="0"/>
          </a:xfrm>
          <a:prstGeom prst="line">
            <a:avLst/>
          </a:prstGeom>
          <a:noFill/>
          <a:ln w="889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180092" y="1815704"/>
            <a:ext cx="594122" cy="1188244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153772" y="4354117"/>
            <a:ext cx="1133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40%</a:t>
            </a:r>
            <a:endParaRPr lang="en-US" altLang="zh-CN" sz="2700" b="1"/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2100195" y="1545432"/>
            <a:ext cx="1133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20%</a:t>
            </a:r>
            <a:endParaRPr lang="en-US" altLang="zh-CN" sz="2700" b="1" dirty="0"/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745763" y="2842023"/>
            <a:ext cx="1133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7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40%</a:t>
            </a:r>
            <a:endParaRPr lang="en-US" altLang="zh-CN" sz="2700" b="1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203089" y="2553400"/>
            <a:ext cx="259734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1~14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岁：</a:t>
            </a:r>
            <a:r>
              <a:rPr lang="en-US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%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15~64</a:t>
            </a: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岁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40%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65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岁以上：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40</a:t>
            </a:r>
            <a:r>
              <a:rPr lang="en-US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%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621821" y="865247"/>
            <a:ext cx="4460315" cy="13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</a:t>
            </a:r>
            <a:endParaRPr lang="en-US" altLang="zh-CN" sz="2700" dirty="0" smtClean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做平行（坐标轴 ）</a:t>
            </a:r>
            <a:endParaRPr lang="en-US" altLang="zh-CN" sz="2700" dirty="0" smtClean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读数值（所在轴）</a:t>
            </a:r>
            <a:endParaRPr lang="zh-CN" altLang="en-US" sz="27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322158" y="1214572"/>
            <a:ext cx="200739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递增方向</a:t>
            </a:r>
            <a:endParaRPr lang="zh-CN" altLang="en-US" b="1" dirty="0">
              <a:solidFill>
                <a:srgbClr val="C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6203089" y="3938618"/>
            <a:ext cx="2597347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年龄结构特征</a:t>
            </a:r>
            <a:endParaRPr lang="en-US" altLang="zh-CN" sz="2400" b="1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人口问题、措施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865306" y="3052874"/>
            <a:ext cx="718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丙</a:t>
            </a:r>
            <a:endParaRPr lang="zh-CN" altLang="en-US" sz="24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80998" y="177404"/>
            <a:ext cx="541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kern="100" dirty="0" smtClean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</a:t>
            </a:r>
            <a:r>
              <a:rPr lang="zh-CN" altLang="zh-CN" sz="2400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维坐标图及变</a:t>
            </a:r>
            <a:r>
              <a:rPr lang="zh-CN" altLang="zh-CN" sz="2400" kern="100" dirty="0" smtClean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式</a:t>
            </a:r>
            <a:r>
              <a:rPr lang="en-US" altLang="zh-CN" sz="2400" kern="100" dirty="0" smtClean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zh-CN" altLang="en-US" sz="2400" b="1" dirty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轴坐标</a:t>
            </a:r>
            <a:r>
              <a:rPr lang="zh-CN" altLang="en-US" sz="2400" b="1" dirty="0" smtClean="0">
                <a:solidFill>
                  <a:srgbClr val="3333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endParaRPr lang="zh-CN" altLang="en-US" sz="24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任务三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kern="100" dirty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52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 animBg="1"/>
      <p:bldP spid="43019" grpId="0" animBg="1"/>
      <p:bldP spid="6" grpId="0" autoUpdateAnimBg="0"/>
      <p:bldP spid="3" grpId="0" autoUpdateAnimBg="0"/>
      <p:bldP spid="4" grpId="0" autoUpdateAnimBg="0"/>
      <p:bldP spid="15" grpId="0" animBg="1" autoUpdateAnimBg="0"/>
      <p:bldP spid="17" grpId="0" animBg="1"/>
      <p:bldP spid="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36359" y="3343149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66"/>
                </a:solidFill>
                <a:latin typeface="Verdana" panose="020B0604030504040204" pitchFamily="34" charset="0"/>
                <a:ea typeface="楷体_GB2312" pitchFamily="49" charset="-122"/>
              </a:rPr>
              <a:t>风向频率图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97094" y="3714823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  <a:latin typeface="Verdana" panose="020B0604030504040204" pitchFamily="34" charset="0"/>
                <a:ea typeface="楷体_GB2312" pitchFamily="49" charset="-122"/>
              </a:rPr>
              <a:t>（</a:t>
            </a:r>
            <a:r>
              <a:rPr lang="zh-CN" altLang="en-US" sz="2800" dirty="0" smtClean="0">
                <a:solidFill>
                  <a:srgbClr val="000066"/>
                </a:solidFill>
                <a:latin typeface="Verdana" panose="020B0604030504040204" pitchFamily="34" charset="0"/>
                <a:ea typeface="楷体_GB2312" pitchFamily="49" charset="-122"/>
              </a:rPr>
              <a:t>风向玫瑰</a:t>
            </a:r>
            <a:r>
              <a:rPr lang="zh-CN" altLang="en-US" sz="2800" dirty="0">
                <a:solidFill>
                  <a:srgbClr val="000066"/>
                </a:solidFill>
                <a:latin typeface="Verdana" panose="020B0604030504040204" pitchFamily="34" charset="0"/>
                <a:ea typeface="楷体_GB2312" pitchFamily="49" charset="-122"/>
              </a:rPr>
              <a:t>图）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912860" y="1413078"/>
            <a:ext cx="3841476" cy="180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 </a:t>
            </a:r>
            <a:endParaRPr lang="en-US" altLang="zh-CN" sz="2700" dirty="0" smtClean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与表示地理事物的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</a:t>
            </a:r>
            <a:endParaRPr lang="en-US" altLang="zh-CN" sz="2800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solidFill>
                  <a:srgbClr val="000066"/>
                </a:solidFill>
                <a:latin typeface="Verdana" panose="020B0604030504040204" pitchFamily="34" charset="0"/>
              </a:rPr>
              <a:t>看</a:t>
            </a:r>
            <a:r>
              <a:rPr lang="zh-CN" altLang="en-US" sz="2800" dirty="0">
                <a:solidFill>
                  <a:srgbClr val="000066"/>
                </a:solidFill>
                <a:latin typeface="Verdana" panose="020B0604030504040204" pitchFamily="34" charset="0"/>
              </a:rPr>
              <a:t>短距，说最小风频</a:t>
            </a:r>
            <a:endParaRPr lang="en-US" altLang="zh-CN" sz="2800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  <a:latin typeface="Verdana" panose="020B0604030504040204" pitchFamily="34" charset="0"/>
              </a:rPr>
              <a:t>看长距，说盛行风</a:t>
            </a:r>
            <a:r>
              <a:rPr lang="zh-CN" altLang="en-US" sz="2800" dirty="0" smtClean="0">
                <a:solidFill>
                  <a:srgbClr val="000066"/>
                </a:solidFill>
                <a:latin typeface="Verdana" panose="020B0604030504040204" pitchFamily="34" charset="0"/>
              </a:rPr>
              <a:t>向</a:t>
            </a:r>
            <a:endParaRPr lang="zh-CN" altLang="en-US" sz="2800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90288" y="640377"/>
            <a:ext cx="4397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zh-CN" sz="2800" dirty="0" smtClean="0"/>
              <a:t>多</a:t>
            </a:r>
            <a:r>
              <a:rPr lang="zh-CN" altLang="zh-CN" sz="2800" dirty="0"/>
              <a:t>轴坐标图及变式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88673" y="1356063"/>
            <a:ext cx="2522519" cy="1843088"/>
            <a:chOff x="5601216" y="2671865"/>
            <a:chExt cx="2522519" cy="1843088"/>
          </a:xfrm>
        </p:grpSpPr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6172716" y="3264796"/>
              <a:ext cx="171450" cy="900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6172716" y="3993459"/>
              <a:ext cx="685800" cy="171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6744215" y="2671865"/>
              <a:ext cx="31451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>
                  <a:solidFill>
                    <a:srgbClr val="FF0000"/>
                  </a:solidFill>
                  <a:latin typeface="Verdana" panose="020B0604030504040204" pitchFamily="34" charset="0"/>
                </a:rPr>
                <a:t>N</a:t>
              </a: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601216" y="3408862"/>
              <a:ext cx="35618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>
                  <a:solidFill>
                    <a:srgbClr val="FF0000"/>
                  </a:solidFill>
                  <a:latin typeface="Verdana" panose="020B0604030504040204" pitchFamily="34" charset="0"/>
                </a:rPr>
                <a:t>W</a:t>
              </a: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7830065" y="3408862"/>
              <a:ext cx="29367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>
                  <a:solidFill>
                    <a:srgbClr val="FF0000"/>
                  </a:solidFill>
                  <a:latin typeface="Verdana" panose="020B0604030504040204" pitchFamily="34" charset="0"/>
                </a:rPr>
                <a:t>E</a:t>
              </a: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945306" y="2980237"/>
              <a:ext cx="48603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>
                  <a:solidFill>
                    <a:srgbClr val="FF0000"/>
                  </a:solidFill>
                  <a:latin typeface="Verdana" panose="020B0604030504040204" pitchFamily="34" charset="0"/>
                </a:rPr>
                <a:t>NW</a:t>
              </a: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7658616" y="3966075"/>
              <a:ext cx="412292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 dirty="0">
                  <a:solidFill>
                    <a:srgbClr val="FF0000"/>
                  </a:solidFill>
                  <a:latin typeface="Verdana" panose="020B0604030504040204" pitchFamily="34" charset="0"/>
                </a:rPr>
                <a:t>SE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5784572" y="4129190"/>
              <a:ext cx="47481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>
                  <a:solidFill>
                    <a:srgbClr val="FF0000"/>
                  </a:solidFill>
                  <a:latin typeface="Verdana" panose="020B0604030504040204" pitchFamily="34" charset="0"/>
                </a:rPr>
                <a:t>SW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7369294" y="2971902"/>
              <a:ext cx="42351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350">
                  <a:solidFill>
                    <a:srgbClr val="FF0000"/>
                  </a:solidFill>
                  <a:latin typeface="Verdana" panose="020B0604030504040204" pitchFamily="34" charset="0"/>
                </a:rPr>
                <a:t>NE</a:t>
              </a: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6863278" y="2971903"/>
              <a:ext cx="0" cy="1543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V="1">
              <a:off x="6858516" y="3907734"/>
              <a:ext cx="514350" cy="85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5886966" y="3564834"/>
              <a:ext cx="1943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6229866" y="3179071"/>
              <a:ext cx="1428750" cy="900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H="1">
              <a:off x="6148902" y="3135094"/>
              <a:ext cx="1257300" cy="1071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 flipV="1">
              <a:off x="6344166" y="3264796"/>
              <a:ext cx="514350" cy="128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H="1" flipV="1">
              <a:off x="7258566" y="3564834"/>
              <a:ext cx="114300" cy="342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7144266" y="3350521"/>
              <a:ext cx="114300" cy="214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H="1">
              <a:off x="6858516" y="3350521"/>
              <a:ext cx="285750" cy="428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H="1">
              <a:off x="6148903" y="3274321"/>
              <a:ext cx="171450" cy="900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V="1">
              <a:off x="6148903" y="4002984"/>
              <a:ext cx="685800" cy="171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</p:grpSp>
      <p:sp>
        <p:nvSpPr>
          <p:cNvPr id="75" name="Line 26"/>
          <p:cNvSpPr>
            <a:spLocks noChangeShapeType="1"/>
          </p:cNvSpPr>
          <p:nvPr/>
        </p:nvSpPr>
        <p:spPr bwMode="auto">
          <a:xfrm>
            <a:off x="3146686" y="2089547"/>
            <a:ext cx="0" cy="17145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H="1">
            <a:off x="2412363" y="2282936"/>
            <a:ext cx="724901" cy="60245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77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任务三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3103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3694" y="3613464"/>
            <a:ext cx="7955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defRPr/>
            </a:pPr>
            <a:r>
              <a:rPr lang="zh-CN" altLang="zh-CN" sz="2400" b="1" kern="100" noProof="1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kern="100" noProof="1">
                <a:latin typeface="宋体" panose="02010600030101010101" pitchFamily="2" charset="-122"/>
                <a:ea typeface="宋体" panose="02010600030101010101" pitchFamily="2" charset="-122"/>
              </a:rPr>
              <a:t>工业区位因素影响力模式图</a:t>
            </a:r>
            <a:r>
              <a:rPr lang="zh-CN" altLang="zh-CN" sz="2400" b="1" kern="100" noProof="1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sz="2400" b="1" kern="100" noProof="1" smtClean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400" b="1" kern="100" noProof="1">
                <a:latin typeface="宋体" panose="02010600030101010101" pitchFamily="2" charset="-122"/>
                <a:ea typeface="宋体" panose="02010600030101010101" pitchFamily="2" charset="-122"/>
              </a:rPr>
              <a:t>图中各点与中心距离的长短表示各区位因素影响程度的大小</a:t>
            </a:r>
            <a:r>
              <a:rPr lang="en-US" altLang="zh-CN" sz="2400" b="1" kern="100" noProof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2400" b="1" kern="100" noProof="1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zh-CN" sz="2400" b="1" kern="100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19" name="图片 2" descr="D:\USER\jixiaomei\Desktop\无标题3.pn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/>
          <a:stretch/>
        </p:blipFill>
        <p:spPr bwMode="auto">
          <a:xfrm>
            <a:off x="907165" y="1459147"/>
            <a:ext cx="3966391" cy="177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02010" y="1056827"/>
            <a:ext cx="3841476" cy="223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 </a:t>
            </a:r>
            <a:endParaRPr lang="en-US" altLang="zh-CN" sz="2700" dirty="0" smtClean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与表示地理事物的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</a:t>
            </a:r>
            <a:endParaRPr lang="en-US" altLang="zh-CN" sz="2800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工业导向型</a:t>
            </a:r>
            <a:endParaRPr lang="en-US" altLang="zh-CN" sz="28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看</a:t>
            </a:r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长距</a:t>
            </a:r>
            <a:r>
              <a:rPr lang="zh-CN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，</a:t>
            </a:r>
            <a:endParaRPr lang="en-US" altLang="zh-CN" sz="28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说</a:t>
            </a:r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优势区位因素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>
            <a:off x="1488331" y="2509735"/>
            <a:ext cx="359923" cy="57393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H="1">
            <a:off x="3797446" y="2315182"/>
            <a:ext cx="609183" cy="24769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91850" y="730122"/>
            <a:ext cx="4397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zh-CN" sz="2800" dirty="0" smtClean="0"/>
              <a:t>多</a:t>
            </a:r>
            <a:r>
              <a:rPr lang="zh-CN" altLang="zh-CN" sz="2800" dirty="0"/>
              <a:t>轴坐标图及变式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任务三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20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8" y="2132103"/>
            <a:ext cx="5486400" cy="2687103"/>
          </a:xfrm>
          <a:prstGeom prst="rect">
            <a:avLst/>
          </a:prstGeom>
        </p:spPr>
      </p:pic>
      <p:sp>
        <p:nvSpPr>
          <p:cNvPr id="5" name="标题 14"/>
          <p:cNvSpPr txBox="1">
            <a:spLocks/>
          </p:cNvSpPr>
          <p:nvPr/>
        </p:nvSpPr>
        <p:spPr>
          <a:xfrm>
            <a:off x="2286000" y="554477"/>
            <a:ext cx="4992053" cy="5063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 smtClean="0"/>
              <a:t>信息复杂的两</a:t>
            </a:r>
            <a:r>
              <a:rPr lang="zh-CN" altLang="en-US" sz="3200" dirty="0"/>
              <a:t>维坐标图</a:t>
            </a:r>
          </a:p>
        </p:txBody>
      </p:sp>
      <p:sp>
        <p:nvSpPr>
          <p:cNvPr id="3" name="矩形 2"/>
          <p:cNvSpPr/>
          <p:nvPr/>
        </p:nvSpPr>
        <p:spPr>
          <a:xfrm>
            <a:off x="352818" y="1135751"/>
            <a:ext cx="8645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伊犁河</a:t>
            </a:r>
            <a:r>
              <a:rPr lang="zh-CN" altLang="en-US" sz="2000" dirty="0"/>
              <a:t>谷许多地区将苹果等果树种到海拔 800-1200 米的山地南坡</a:t>
            </a:r>
            <a:r>
              <a:rPr lang="zh-CN" altLang="en-US" sz="2000" dirty="0" smtClean="0"/>
              <a:t>。下图“</a:t>
            </a:r>
            <a:r>
              <a:rPr lang="zh-CN" altLang="en-US" sz="2000" dirty="0"/>
              <a:t>伊犁河谷月平均气温与高度的关系</a:t>
            </a:r>
            <a:r>
              <a:rPr lang="zh-CN" altLang="en-US" sz="2000" dirty="0" smtClean="0"/>
              <a:t>” 。回答问题。</a:t>
            </a:r>
            <a:endParaRPr lang="zh-CN" altLang="en-US" sz="2000" dirty="0"/>
          </a:p>
          <a:p>
            <a:r>
              <a:rPr lang="zh-CN" altLang="en-US" sz="2000" dirty="0" smtClean="0">
                <a:solidFill>
                  <a:srgbClr val="000099"/>
                </a:solidFill>
              </a:rPr>
              <a:t>据图可知</a:t>
            </a:r>
            <a:r>
              <a:rPr lang="zh-CN" altLang="en-US" sz="2000" dirty="0">
                <a:solidFill>
                  <a:srgbClr val="000099"/>
                </a:solidFill>
              </a:rPr>
              <a:t>，伊犁河谷果树种植高度的选择主要考虑该</a:t>
            </a:r>
            <a:r>
              <a:rPr lang="zh-CN" altLang="en-US" sz="2000" dirty="0" smtClean="0">
                <a:solidFill>
                  <a:srgbClr val="000099"/>
                </a:solidFill>
              </a:rPr>
              <a:t>地</a:t>
            </a:r>
            <a:endParaRPr lang="zh-CN" altLang="en-US" sz="2000" dirty="0">
              <a:solidFill>
                <a:srgbClr val="0000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1277" y="2193643"/>
            <a:ext cx="5105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A</a:t>
            </a:r>
            <a:r>
              <a:rPr lang="zh-CN" altLang="en-US" sz="2000" dirty="0"/>
              <a:t>. 海拔高，气温较低，病虫害较少</a:t>
            </a:r>
          </a:p>
          <a:p>
            <a:r>
              <a:rPr lang="zh-CN" altLang="en-US" sz="2000" dirty="0"/>
              <a:t>B. 全年各月平均气温最高，光照强</a:t>
            </a:r>
          </a:p>
          <a:p>
            <a:r>
              <a:rPr lang="zh-CN" altLang="en-US" sz="2000" dirty="0"/>
              <a:t>C. 处于迎风坡，降水多，水源充足</a:t>
            </a:r>
          </a:p>
          <a:p>
            <a:r>
              <a:rPr lang="zh-CN" altLang="en-US" sz="2000" dirty="0"/>
              <a:t>D. 冬季出现稳定暖带，可防御冻害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51425" y="4588373"/>
            <a:ext cx="516790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方法指导：做平行    </a:t>
            </a:r>
            <a:r>
              <a:rPr lang="zh-CN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读数值</a:t>
            </a:r>
            <a:endParaRPr lang="zh-CN" altLang="en-US" sz="24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98087" y="3578622"/>
            <a:ext cx="438762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98087" y="3124847"/>
            <a:ext cx="438762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6" name="组合 5"/>
          <p:cNvGrpSpPr/>
          <p:nvPr/>
        </p:nvGrpSpPr>
        <p:grpSpPr>
          <a:xfrm>
            <a:off x="2106202" y="3097240"/>
            <a:ext cx="1134924" cy="489351"/>
            <a:chOff x="2106202" y="3097240"/>
            <a:chExt cx="1134924" cy="489351"/>
          </a:xfrm>
        </p:grpSpPr>
        <p:sp>
          <p:nvSpPr>
            <p:cNvPr id="4" name="任意多边形 3"/>
            <p:cNvSpPr/>
            <p:nvPr/>
          </p:nvSpPr>
          <p:spPr>
            <a:xfrm>
              <a:off x="2106202" y="3143892"/>
              <a:ext cx="102742" cy="421241"/>
            </a:xfrm>
            <a:custGeom>
              <a:avLst/>
              <a:gdLst>
                <a:gd name="connsiteX0" fmla="*/ 0 w 102742"/>
                <a:gd name="connsiteY0" fmla="*/ 0 h 421241"/>
                <a:gd name="connsiteX1" fmla="*/ 82194 w 102742"/>
                <a:gd name="connsiteY1" fmla="*/ 256854 h 421241"/>
                <a:gd name="connsiteX2" fmla="*/ 102742 w 102742"/>
                <a:gd name="connsiteY2" fmla="*/ 421241 h 421241"/>
                <a:gd name="connsiteX3" fmla="*/ 102742 w 102742"/>
                <a:gd name="connsiteY3" fmla="*/ 421241 h 4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42" h="421241">
                  <a:moveTo>
                    <a:pt x="0" y="0"/>
                  </a:moveTo>
                  <a:cubicBezTo>
                    <a:pt x="32535" y="93323"/>
                    <a:pt x="65070" y="186647"/>
                    <a:pt x="82194" y="256854"/>
                  </a:cubicBezTo>
                  <a:cubicBezTo>
                    <a:pt x="99318" y="327061"/>
                    <a:pt x="102742" y="421241"/>
                    <a:pt x="102742" y="421241"/>
                  </a:cubicBezTo>
                  <a:lnTo>
                    <a:pt x="102742" y="42124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460876" y="3143891"/>
              <a:ext cx="79026" cy="373191"/>
            </a:xfrm>
            <a:custGeom>
              <a:avLst/>
              <a:gdLst>
                <a:gd name="connsiteX0" fmla="*/ 0 w 102742"/>
                <a:gd name="connsiteY0" fmla="*/ 0 h 421241"/>
                <a:gd name="connsiteX1" fmla="*/ 82194 w 102742"/>
                <a:gd name="connsiteY1" fmla="*/ 256854 h 421241"/>
                <a:gd name="connsiteX2" fmla="*/ 102742 w 102742"/>
                <a:gd name="connsiteY2" fmla="*/ 421241 h 421241"/>
                <a:gd name="connsiteX3" fmla="*/ 102742 w 102742"/>
                <a:gd name="connsiteY3" fmla="*/ 421241 h 421241"/>
                <a:gd name="connsiteX0" fmla="*/ 0 w 176437"/>
                <a:gd name="connsiteY0" fmla="*/ 0 h 421241"/>
                <a:gd name="connsiteX1" fmla="*/ 173950 w 176437"/>
                <a:gd name="connsiteY1" fmla="*/ 256854 h 421241"/>
                <a:gd name="connsiteX2" fmla="*/ 102742 w 176437"/>
                <a:gd name="connsiteY2" fmla="*/ 421241 h 421241"/>
                <a:gd name="connsiteX3" fmla="*/ 102742 w 176437"/>
                <a:gd name="connsiteY3" fmla="*/ 421241 h 4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437" h="421241">
                  <a:moveTo>
                    <a:pt x="0" y="0"/>
                  </a:moveTo>
                  <a:cubicBezTo>
                    <a:pt x="32535" y="93323"/>
                    <a:pt x="156826" y="186647"/>
                    <a:pt x="173950" y="256854"/>
                  </a:cubicBezTo>
                  <a:cubicBezTo>
                    <a:pt x="191074" y="327061"/>
                    <a:pt x="114610" y="393843"/>
                    <a:pt x="102742" y="421241"/>
                  </a:cubicBezTo>
                  <a:lnTo>
                    <a:pt x="102742" y="42124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2843205" y="3097240"/>
              <a:ext cx="47309" cy="441090"/>
            </a:xfrm>
            <a:custGeom>
              <a:avLst/>
              <a:gdLst>
                <a:gd name="connsiteX0" fmla="*/ 0 w 102742"/>
                <a:gd name="connsiteY0" fmla="*/ 0 h 421241"/>
                <a:gd name="connsiteX1" fmla="*/ 82194 w 102742"/>
                <a:gd name="connsiteY1" fmla="*/ 256854 h 421241"/>
                <a:gd name="connsiteX2" fmla="*/ 102742 w 102742"/>
                <a:gd name="connsiteY2" fmla="*/ 421241 h 421241"/>
                <a:gd name="connsiteX3" fmla="*/ 102742 w 102742"/>
                <a:gd name="connsiteY3" fmla="*/ 421241 h 421241"/>
                <a:gd name="connsiteX0" fmla="*/ 0 w 176437"/>
                <a:gd name="connsiteY0" fmla="*/ 0 h 421241"/>
                <a:gd name="connsiteX1" fmla="*/ 173950 w 176437"/>
                <a:gd name="connsiteY1" fmla="*/ 256854 h 421241"/>
                <a:gd name="connsiteX2" fmla="*/ 102742 w 176437"/>
                <a:gd name="connsiteY2" fmla="*/ 421241 h 421241"/>
                <a:gd name="connsiteX3" fmla="*/ 102742 w 176437"/>
                <a:gd name="connsiteY3" fmla="*/ 421241 h 421241"/>
                <a:gd name="connsiteX0" fmla="*/ 0 w 83418"/>
                <a:gd name="connsiteY0" fmla="*/ 0 h 464521"/>
                <a:gd name="connsiteX1" fmla="*/ 83370 w 83418"/>
                <a:gd name="connsiteY1" fmla="*/ 300134 h 464521"/>
                <a:gd name="connsiteX2" fmla="*/ 12162 w 83418"/>
                <a:gd name="connsiteY2" fmla="*/ 464521 h 464521"/>
                <a:gd name="connsiteX3" fmla="*/ 12162 w 83418"/>
                <a:gd name="connsiteY3" fmla="*/ 464521 h 4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8" h="464521">
                  <a:moveTo>
                    <a:pt x="0" y="0"/>
                  </a:moveTo>
                  <a:cubicBezTo>
                    <a:pt x="32535" y="93323"/>
                    <a:pt x="81343" y="222714"/>
                    <a:pt x="83370" y="300134"/>
                  </a:cubicBezTo>
                  <a:cubicBezTo>
                    <a:pt x="85397" y="377554"/>
                    <a:pt x="24030" y="437123"/>
                    <a:pt x="12162" y="464521"/>
                  </a:cubicBezTo>
                  <a:lnTo>
                    <a:pt x="12162" y="46452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193817" y="3145501"/>
              <a:ext cx="47309" cy="441090"/>
            </a:xfrm>
            <a:custGeom>
              <a:avLst/>
              <a:gdLst>
                <a:gd name="connsiteX0" fmla="*/ 0 w 102742"/>
                <a:gd name="connsiteY0" fmla="*/ 0 h 421241"/>
                <a:gd name="connsiteX1" fmla="*/ 82194 w 102742"/>
                <a:gd name="connsiteY1" fmla="*/ 256854 h 421241"/>
                <a:gd name="connsiteX2" fmla="*/ 102742 w 102742"/>
                <a:gd name="connsiteY2" fmla="*/ 421241 h 421241"/>
                <a:gd name="connsiteX3" fmla="*/ 102742 w 102742"/>
                <a:gd name="connsiteY3" fmla="*/ 421241 h 421241"/>
                <a:gd name="connsiteX0" fmla="*/ 0 w 176437"/>
                <a:gd name="connsiteY0" fmla="*/ 0 h 421241"/>
                <a:gd name="connsiteX1" fmla="*/ 173950 w 176437"/>
                <a:gd name="connsiteY1" fmla="*/ 256854 h 421241"/>
                <a:gd name="connsiteX2" fmla="*/ 102742 w 176437"/>
                <a:gd name="connsiteY2" fmla="*/ 421241 h 421241"/>
                <a:gd name="connsiteX3" fmla="*/ 102742 w 176437"/>
                <a:gd name="connsiteY3" fmla="*/ 421241 h 421241"/>
                <a:gd name="connsiteX0" fmla="*/ 0 w 83418"/>
                <a:gd name="connsiteY0" fmla="*/ 0 h 464521"/>
                <a:gd name="connsiteX1" fmla="*/ 83370 w 83418"/>
                <a:gd name="connsiteY1" fmla="*/ 300134 h 464521"/>
                <a:gd name="connsiteX2" fmla="*/ 12162 w 83418"/>
                <a:gd name="connsiteY2" fmla="*/ 464521 h 464521"/>
                <a:gd name="connsiteX3" fmla="*/ 12162 w 83418"/>
                <a:gd name="connsiteY3" fmla="*/ 464521 h 4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8" h="464521">
                  <a:moveTo>
                    <a:pt x="0" y="0"/>
                  </a:moveTo>
                  <a:cubicBezTo>
                    <a:pt x="32535" y="93323"/>
                    <a:pt x="81343" y="222714"/>
                    <a:pt x="83370" y="300134"/>
                  </a:cubicBezTo>
                  <a:cubicBezTo>
                    <a:pt x="85397" y="377554"/>
                    <a:pt x="24030" y="437123"/>
                    <a:pt x="12162" y="464521"/>
                  </a:cubicBezTo>
                  <a:lnTo>
                    <a:pt x="12162" y="464521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49629" y="4588373"/>
            <a:ext cx="445960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选择快速高效：复杂图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简化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任务四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941277" y="3675708"/>
            <a:ext cx="432666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方法指导：题干选项问什么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图中找什么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9728" y="1548989"/>
            <a:ext cx="5233851" cy="2971516"/>
            <a:chOff x="0" y="0"/>
            <a:chExt cx="4362450" cy="213233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" y="0"/>
              <a:ext cx="4305300" cy="2132330"/>
            </a:xfrm>
            <a:prstGeom prst="rect">
              <a:avLst/>
            </a:prstGeom>
            <a:noFill/>
          </p:spPr>
        </p:pic>
        <p:sp>
          <p:nvSpPr>
            <p:cNvPr id="20" name="矩形 19"/>
            <p:cNvSpPr/>
            <p:nvPr/>
          </p:nvSpPr>
          <p:spPr>
            <a:xfrm>
              <a:off x="0" y="1019175"/>
              <a:ext cx="3429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5" name="标题 14"/>
          <p:cNvSpPr txBox="1">
            <a:spLocks/>
          </p:cNvSpPr>
          <p:nvPr/>
        </p:nvSpPr>
        <p:spPr>
          <a:xfrm>
            <a:off x="1865948" y="134051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结构图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38" y="4411003"/>
            <a:ext cx="82869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概况</a:t>
            </a:r>
            <a:r>
              <a:rPr lang="en-US" altLang="zh-CN" sz="2000" dirty="0" smtClean="0">
                <a:solidFill>
                  <a:schemeClr val="tx1"/>
                </a:solidFill>
              </a:rPr>
              <a:t>1980</a:t>
            </a:r>
            <a:r>
              <a:rPr lang="zh-CN" altLang="en-US" sz="2000" dirty="0" smtClean="0">
                <a:solidFill>
                  <a:schemeClr val="tx1"/>
                </a:solidFill>
              </a:rPr>
              <a:t>年代修水县水土流失的特征，并说明该地区水土流失形成的主要原因。（</a:t>
            </a:r>
            <a:r>
              <a:rPr lang="en-US" altLang="zh-CN" sz="2000" dirty="0" smtClean="0">
                <a:solidFill>
                  <a:schemeClr val="tx1"/>
                </a:solidFill>
              </a:rPr>
              <a:t>7</a:t>
            </a:r>
            <a:r>
              <a:rPr lang="zh-CN" altLang="en-US" sz="2000" dirty="0" smtClean="0">
                <a:solidFill>
                  <a:schemeClr val="tx1"/>
                </a:solidFill>
              </a:rPr>
              <a:t>分）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2528" y="1372855"/>
            <a:ext cx="5178298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</a:rPr>
              <a:t>特征</a:t>
            </a:r>
            <a:r>
              <a:rPr lang="zh-CN" altLang="en-US" dirty="0" smtClean="0">
                <a:solidFill>
                  <a:srgbClr val="000099"/>
                </a:solidFill>
              </a:rPr>
              <a:t>：</a:t>
            </a:r>
            <a:endParaRPr lang="en-US" altLang="zh-CN" dirty="0" smtClean="0">
              <a:solidFill>
                <a:srgbClr val="000099"/>
              </a:solidFill>
            </a:endParaRPr>
          </a:p>
          <a:p>
            <a:r>
              <a:rPr lang="zh-CN" altLang="en-US" dirty="0" smtClean="0">
                <a:solidFill>
                  <a:srgbClr val="000099"/>
                </a:solidFill>
              </a:rPr>
              <a:t>水土流失主要分布</a:t>
            </a:r>
            <a:r>
              <a:rPr lang="zh-CN" altLang="en-US" dirty="0">
                <a:solidFill>
                  <a:srgbClr val="000099"/>
                </a:solidFill>
              </a:rPr>
              <a:t>在丘陵、低山地貌区</a:t>
            </a:r>
            <a:r>
              <a:rPr lang="zh-CN" altLang="en-US" dirty="0" smtClean="0">
                <a:solidFill>
                  <a:srgbClr val="000099"/>
                </a:solidFill>
              </a:rPr>
              <a:t>（</a:t>
            </a:r>
            <a:r>
              <a:rPr lang="zh-CN" altLang="en-US" dirty="0">
                <a:solidFill>
                  <a:srgbClr val="00B0F0"/>
                </a:solidFill>
              </a:rPr>
              <a:t> 1</a:t>
            </a:r>
            <a:r>
              <a:rPr lang="zh-CN" altLang="en-US" dirty="0" smtClean="0">
                <a:solidFill>
                  <a:srgbClr val="000099"/>
                </a:solidFill>
              </a:rPr>
              <a:t>分</a:t>
            </a:r>
            <a:r>
              <a:rPr lang="zh-CN" altLang="en-US" dirty="0">
                <a:solidFill>
                  <a:srgbClr val="000099"/>
                </a:solidFill>
              </a:rPr>
              <a:t>）</a:t>
            </a:r>
            <a:r>
              <a:rPr lang="zh-CN" altLang="en-US" dirty="0" smtClean="0">
                <a:solidFill>
                  <a:srgbClr val="000099"/>
                </a:solidFill>
              </a:rPr>
              <a:t>；</a:t>
            </a:r>
            <a:endParaRPr lang="en-US" altLang="zh-CN" dirty="0" smtClean="0">
              <a:solidFill>
                <a:srgbClr val="000099"/>
              </a:solidFill>
            </a:endParaRPr>
          </a:p>
          <a:p>
            <a:r>
              <a:rPr lang="zh-CN" altLang="en-US" dirty="0">
                <a:solidFill>
                  <a:srgbClr val="00B0F0"/>
                </a:solidFill>
              </a:rPr>
              <a:t>以轻度流失为主，其次是中、强度流失</a:t>
            </a:r>
            <a:r>
              <a:rPr lang="zh-CN" altLang="en-US" dirty="0">
                <a:solidFill>
                  <a:srgbClr val="00B0F0"/>
                </a:solidFill>
              </a:rPr>
              <a:t>（ 1分</a:t>
            </a:r>
            <a:r>
              <a:rPr lang="zh-CN" altLang="en-US" dirty="0">
                <a:solidFill>
                  <a:srgbClr val="00B0F0"/>
                </a:solidFill>
              </a:rPr>
              <a:t>）；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zh-CN" altLang="en-US" dirty="0" smtClean="0">
                <a:solidFill>
                  <a:srgbClr val="00B0F0"/>
                </a:solidFill>
              </a:rPr>
              <a:t>水土流失</a:t>
            </a:r>
            <a:r>
              <a:rPr lang="zh-CN" altLang="en-US" dirty="0">
                <a:solidFill>
                  <a:srgbClr val="00B0F0"/>
                </a:solidFill>
              </a:rPr>
              <a:t>面积广（1 分）</a:t>
            </a:r>
            <a:r>
              <a:rPr lang="zh-CN" altLang="en-US" dirty="0" smtClean="0">
                <a:solidFill>
                  <a:srgbClr val="00B0F0"/>
                </a:solidFill>
              </a:rPr>
              <a:t>；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zh-CN" altLang="en-US" dirty="0" smtClean="0">
                <a:solidFill>
                  <a:srgbClr val="00B0F0"/>
                </a:solidFill>
              </a:rPr>
              <a:t>植被覆盖率越高，流失程度越轻（1 分）。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主要</a:t>
            </a:r>
            <a:r>
              <a:rPr lang="zh-CN" altLang="en-US" dirty="0">
                <a:solidFill>
                  <a:srgbClr val="FF0000"/>
                </a:solidFill>
              </a:rPr>
              <a:t>原因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地势</a:t>
            </a:r>
            <a:r>
              <a:rPr lang="zh-CN" altLang="en-US" dirty="0">
                <a:solidFill>
                  <a:srgbClr val="FF0000"/>
                </a:solidFill>
              </a:rPr>
              <a:t>起伏较大</a:t>
            </a:r>
            <a:r>
              <a:rPr lang="en-US" altLang="zh-CN" dirty="0">
                <a:solidFill>
                  <a:srgbClr val="FF0000"/>
                </a:solidFill>
              </a:rPr>
              <a:t>(1 </a:t>
            </a:r>
            <a:r>
              <a:rPr lang="zh-CN" altLang="en-US" dirty="0">
                <a:solidFill>
                  <a:srgbClr val="FF0000"/>
                </a:solidFill>
              </a:rPr>
              <a:t>分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；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降水量大，夏季降水集中多暴雨</a:t>
            </a:r>
            <a:r>
              <a:rPr lang="en-US" altLang="zh-CN" dirty="0">
                <a:solidFill>
                  <a:srgbClr val="FF0000"/>
                </a:solidFill>
              </a:rPr>
              <a:t>(1 </a:t>
            </a:r>
            <a:r>
              <a:rPr lang="zh-CN" altLang="en-US" dirty="0">
                <a:solidFill>
                  <a:srgbClr val="FF0000"/>
                </a:solidFill>
              </a:rPr>
              <a:t>分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 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农业</a:t>
            </a:r>
            <a:r>
              <a:rPr lang="zh-CN" altLang="en-US" dirty="0">
                <a:solidFill>
                  <a:srgbClr val="FF0000"/>
                </a:solidFill>
              </a:rPr>
              <a:t>生产导致植被破坏严重</a:t>
            </a:r>
            <a:r>
              <a:rPr lang="en-US" altLang="zh-CN" dirty="0">
                <a:solidFill>
                  <a:srgbClr val="FF0000"/>
                </a:solidFill>
              </a:rPr>
              <a:t>(1 </a:t>
            </a:r>
            <a:r>
              <a:rPr lang="zh-CN" altLang="en-US" dirty="0">
                <a:solidFill>
                  <a:srgbClr val="FF0000"/>
                </a:solidFill>
              </a:rPr>
              <a:t>分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354094" y="2482109"/>
            <a:ext cx="1994170" cy="11161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935804" y="1919284"/>
            <a:ext cx="2334811" cy="71101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任务五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5300"/>
            <a:ext cx="8171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修水县地处江西省</a:t>
            </a:r>
            <a:r>
              <a:rPr lang="zh-CN" altLang="zh-CN" kern="100" dirty="0" smtClean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西北部，</a:t>
            </a:r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自古有“八山半水一分田，半分道路和庄园”之称，历史上受片面追求农业以粮为纲观念的影响，修水县水土流失面积由上世纪</a:t>
            </a:r>
            <a:r>
              <a:rPr lang="en-US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年代的</a:t>
            </a:r>
            <a:r>
              <a:rPr lang="en-US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余万亩增加到</a:t>
            </a:r>
            <a:r>
              <a:rPr lang="en-US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年代的</a:t>
            </a:r>
            <a:r>
              <a:rPr lang="en-US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170</a:t>
            </a:r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余万亩。下图为</a:t>
            </a:r>
            <a:r>
              <a:rPr lang="en-US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1980</a:t>
            </a:r>
            <a:r>
              <a:rPr lang="zh-CN" altLang="zh-CN" kern="100" dirty="0">
                <a:latin typeface="Cambria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年代修水县水土流失情况统计图。</a:t>
            </a:r>
            <a:endParaRPr lang="zh-CN" altLang="zh-CN" kern="100" dirty="0"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778399" y="751536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结构图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14209" y="1839805"/>
            <a:ext cx="50529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方法指导：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1</a:t>
            </a:r>
            <a:r>
              <a:rPr lang="zh-CN" altLang="en-US" sz="2800" dirty="0" smtClean="0">
                <a:solidFill>
                  <a:srgbClr val="000099"/>
                </a:solidFill>
              </a:rPr>
              <a:t>、数量和比重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2</a:t>
            </a:r>
            <a:r>
              <a:rPr lang="zh-CN" altLang="en-US" sz="2800" dirty="0" smtClean="0">
                <a:solidFill>
                  <a:srgbClr val="000099"/>
                </a:solidFill>
              </a:rPr>
              <a:t>、分析与表示地理事物的关系</a:t>
            </a:r>
            <a:endParaRPr lang="en-US" altLang="zh-CN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39043"/>
              </p:ext>
            </p:extLst>
          </p:nvPr>
        </p:nvGraphicFramePr>
        <p:xfrm>
          <a:off x="2031083" y="2114620"/>
          <a:ext cx="4572000" cy="178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486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2019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张地理图像</a:t>
                      </a:r>
                      <a:endParaRPr lang="zh-CN" alt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2018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张地理图像</a:t>
                      </a:r>
                      <a:endParaRPr lang="zh-CN" alt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2017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张地理图像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2016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张地理图像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标题 14"/>
          <p:cNvSpPr txBox="1">
            <a:spLocks/>
          </p:cNvSpPr>
          <p:nvPr/>
        </p:nvSpPr>
        <p:spPr>
          <a:xfrm>
            <a:off x="1865948" y="1025128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近四年北京卷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/>
          <a:stretch/>
        </p:blipFill>
        <p:spPr bwMode="auto">
          <a:xfrm>
            <a:off x="828180" y="1333928"/>
            <a:ext cx="6876356" cy="1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1393031" y="905550"/>
            <a:ext cx="6311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latin typeface="宋体" panose="02010600030101010101" pitchFamily="2" charset="-122"/>
              </a:rPr>
              <a:t>读表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“</a:t>
            </a:r>
            <a:r>
              <a:rPr lang="zh-CN" altLang="en-US" sz="2000" b="1" dirty="0">
                <a:latin typeface="宋体" panose="02010600030101010101" pitchFamily="2" charset="-122"/>
              </a:rPr>
              <a:t>北京市水资源利用数据”，回答下列问题。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410966" y="3057525"/>
            <a:ext cx="8301519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850"/>
              </a:lnSpc>
              <a:spcBef>
                <a:spcPct val="0"/>
              </a:spcBef>
              <a:buNone/>
            </a:pPr>
            <a:r>
              <a:rPr lang="zh-CN" altLang="en-US" sz="2100" b="1" dirty="0"/>
              <a:t>（</a:t>
            </a:r>
            <a:r>
              <a:rPr lang="en-US" altLang="zh-CN" sz="2100" b="1" dirty="0"/>
              <a:t>1</a:t>
            </a:r>
            <a:r>
              <a:rPr lang="zh-CN" altLang="en-US" sz="2100" b="1" dirty="0"/>
              <a:t>）依据供水结构，指出北京市供水水源，并分析可能引发的问题。（</a:t>
            </a:r>
            <a:r>
              <a:rPr lang="en-US" altLang="zh-CN" sz="2100" b="1" dirty="0"/>
              <a:t>7</a:t>
            </a:r>
            <a:r>
              <a:rPr lang="zh-CN" altLang="en-US" sz="2100" b="1" dirty="0"/>
              <a:t>分）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9694" y="3362317"/>
            <a:ext cx="6867164" cy="1708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1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水源：</a:t>
            </a:r>
            <a:endParaRPr lang="en-US" altLang="zh-CN" sz="2100" dirty="0" smtClean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1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地表水</a:t>
            </a:r>
            <a:r>
              <a:rPr lang="zh-CN" altLang="en-US" sz="21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，地下水，再生水，跨流域调水；</a:t>
            </a:r>
            <a:endParaRPr lang="en-US" altLang="zh-CN" sz="21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1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  <a:endParaRPr lang="en-US" altLang="zh-CN" sz="2100" dirty="0" smtClean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1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以地下水为主，过量</a:t>
            </a:r>
            <a:r>
              <a:rPr lang="zh-CN" altLang="en-US" sz="21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开采地下水，易引起地下水位下降</a:t>
            </a:r>
            <a:r>
              <a:rPr lang="zh-CN" altLang="en-US" sz="21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，造成</a:t>
            </a:r>
            <a:r>
              <a:rPr lang="zh-CN" altLang="en-US" sz="21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地面沉降，破坏生态环境</a:t>
            </a:r>
            <a:r>
              <a:rPr lang="zh-CN" altLang="en-US" sz="21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1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4"/>
          <p:cNvSpPr txBox="1">
            <a:spLocks/>
          </p:cNvSpPr>
          <p:nvPr/>
        </p:nvSpPr>
        <p:spPr>
          <a:xfrm>
            <a:off x="1794029" y="260549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>
                <a:solidFill>
                  <a:srgbClr val="C00000"/>
                </a:solidFill>
              </a:rPr>
              <a:t>表格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52390" y="905550"/>
            <a:ext cx="592921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方法指导：看表头（横看）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读数值（比重）比差异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说问题、影响等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31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1365647" y="3057525"/>
            <a:ext cx="6366272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850"/>
              </a:lnSpc>
              <a:spcBef>
                <a:spcPct val="0"/>
              </a:spcBef>
              <a:buNone/>
            </a:pPr>
            <a:r>
              <a:rPr lang="zh-CN" altLang="en-US" sz="2100" b="1" dirty="0"/>
              <a:t>（</a:t>
            </a:r>
            <a:r>
              <a:rPr lang="en-US" altLang="zh-CN" sz="2100" b="1" dirty="0"/>
              <a:t>2</a:t>
            </a:r>
            <a:r>
              <a:rPr lang="zh-CN" altLang="en-US" sz="2100" b="1" dirty="0"/>
              <a:t>）概括北京市用水结构的变化特点。（</a:t>
            </a:r>
            <a:r>
              <a:rPr lang="en-US" altLang="zh-CN" sz="2100" b="1" dirty="0"/>
              <a:t>5</a:t>
            </a:r>
            <a:r>
              <a:rPr lang="zh-CN" altLang="en-US" sz="2100" b="1" dirty="0"/>
              <a:t>分）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17173" y="3425836"/>
            <a:ext cx="6607969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生活用水</a:t>
            </a:r>
            <a:r>
              <a:rPr lang="zh-CN" altLang="en-US" sz="24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比重上升，始终占最大比重，</a:t>
            </a:r>
            <a:endParaRPr lang="en-US" altLang="zh-CN" sz="24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环境用水比重增加迅速</a:t>
            </a: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dirty="0" smtClean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工业用水比重略下降</a:t>
            </a:r>
            <a:r>
              <a:rPr lang="zh-CN" altLang="en-US" sz="24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（或持平</a:t>
            </a: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</a:t>
            </a:r>
            <a:endParaRPr lang="en-US" altLang="zh-CN" sz="2400" dirty="0" smtClean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</a:t>
            </a:r>
            <a:r>
              <a:rPr lang="zh-CN" altLang="en-US" sz="24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用水下降明显</a:t>
            </a: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4"/>
          <p:cNvSpPr txBox="1">
            <a:spLocks/>
          </p:cNvSpPr>
          <p:nvPr/>
        </p:nvSpPr>
        <p:spPr>
          <a:xfrm>
            <a:off x="1794029" y="260549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>
                <a:solidFill>
                  <a:srgbClr val="C00000"/>
                </a:solidFill>
              </a:rPr>
              <a:t>表格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/>
          <a:stretch/>
        </p:blipFill>
        <p:spPr bwMode="auto">
          <a:xfrm>
            <a:off x="828180" y="1333928"/>
            <a:ext cx="6876356" cy="1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393031" y="905550"/>
            <a:ext cx="6311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latin typeface="宋体" panose="02010600030101010101" pitchFamily="2" charset="-122"/>
              </a:rPr>
              <a:t>读表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“</a:t>
            </a:r>
            <a:r>
              <a:rPr lang="zh-CN" altLang="en-US" sz="2000" b="1" dirty="0">
                <a:latin typeface="宋体" panose="02010600030101010101" pitchFamily="2" charset="-122"/>
              </a:rPr>
              <a:t>北京市水资源利用数据”，回答下列问题。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52390" y="905550"/>
            <a:ext cx="592921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方法指导：看表头（横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看、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竖看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读数值（比重）比差异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说问题、影响、</a:t>
            </a:r>
            <a:r>
              <a:rPr lang="zh-CN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变化等</a:t>
            </a:r>
            <a:endParaRPr lang="zh-CN" altLang="en-US" sz="2400" b="1" dirty="0">
              <a:solidFill>
                <a:srgbClr val="000099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4"/>
          <p:cNvSpPr txBox="1">
            <a:spLocks/>
          </p:cNvSpPr>
          <p:nvPr/>
        </p:nvSpPr>
        <p:spPr>
          <a:xfrm>
            <a:off x="1690850" y="947818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表格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97085" y="1805847"/>
            <a:ext cx="71410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方法指导：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1</a:t>
            </a:r>
            <a:r>
              <a:rPr lang="zh-CN" altLang="en-US" sz="2800" dirty="0" smtClean="0">
                <a:solidFill>
                  <a:srgbClr val="000099"/>
                </a:solidFill>
              </a:rPr>
              <a:t>、横看竖看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2</a:t>
            </a:r>
            <a:r>
              <a:rPr lang="zh-CN" altLang="en-US" sz="2800" dirty="0" smtClean="0">
                <a:solidFill>
                  <a:srgbClr val="000099"/>
                </a:solidFill>
              </a:rPr>
              <a:t>、读数值的变化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 smtClean="0">
                <a:solidFill>
                  <a:srgbClr val="000099"/>
                </a:solidFill>
              </a:rPr>
              <a:t>3</a:t>
            </a:r>
            <a:r>
              <a:rPr lang="zh-CN" altLang="en-US" sz="2800" dirty="0" smtClean="0">
                <a:solidFill>
                  <a:srgbClr val="000099"/>
                </a:solidFill>
              </a:rPr>
              <a:t>、分析与表示地理事物的关系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（差异、问题、</a:t>
            </a:r>
            <a:r>
              <a:rPr lang="zh-CN" altLang="en-US" sz="2800" dirty="0">
                <a:solidFill>
                  <a:srgbClr val="000099"/>
                </a:solidFill>
              </a:rPr>
              <a:t>影响、</a:t>
            </a:r>
            <a:r>
              <a:rPr lang="zh-CN" altLang="en-US" sz="2800" dirty="0" smtClean="0">
                <a:solidFill>
                  <a:srgbClr val="000099"/>
                </a:solidFill>
              </a:rPr>
              <a:t>变化、</a:t>
            </a:r>
            <a:r>
              <a:rPr lang="zh-CN" altLang="en-US" sz="2800" dirty="0">
                <a:solidFill>
                  <a:srgbClr val="000099"/>
                </a:solidFill>
              </a:rPr>
              <a:t>措施</a:t>
            </a:r>
            <a:r>
              <a:rPr lang="zh-CN" altLang="en-US" sz="2800" dirty="0" smtClean="0">
                <a:solidFill>
                  <a:srgbClr val="000099"/>
                </a:solidFill>
              </a:rPr>
              <a:t>等等）</a:t>
            </a:r>
            <a:endParaRPr lang="en-US" altLang="zh-CN" sz="2800" dirty="0">
              <a:solidFill>
                <a:srgbClr val="000099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88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48" y="1728031"/>
            <a:ext cx="5240991" cy="20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9258" y="803928"/>
            <a:ext cx="79603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苏州市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年代的土地利用类型转移矩阵表（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）”。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据此完成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题。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09807"/>
            <a:ext cx="795315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．从表中资料可知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．耕地主要转化为建设用地      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．林地面积基本没有变化    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．建设用地几乎增加了一倍      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．水域转化为耕地的最少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5680" y="3811912"/>
            <a:ext cx="542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提示：表中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5.89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年代到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年代有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5.89%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耕地转变为林地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2056676" y="233729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>
                <a:solidFill>
                  <a:srgbClr val="C00000"/>
                </a:solidFill>
              </a:rPr>
              <a:t>表格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5515583" y="2140085"/>
            <a:ext cx="9728" cy="6190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225809" y="2645922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4863671" y="2749981"/>
            <a:ext cx="724276" cy="312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8743" y="4516722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方法指导：</a:t>
            </a:r>
            <a:r>
              <a:rPr lang="en-US" altLang="zh-CN" sz="2400" dirty="0" smtClean="0">
                <a:solidFill>
                  <a:srgbClr val="C00000"/>
                </a:solidFill>
              </a:rPr>
              <a:t>1</a:t>
            </a:r>
            <a:r>
              <a:rPr lang="zh-CN" altLang="en-US" sz="2400" dirty="0" smtClean="0">
                <a:solidFill>
                  <a:srgbClr val="C00000"/>
                </a:solidFill>
              </a:rPr>
              <a:t>、横看竖看  </a:t>
            </a:r>
            <a:r>
              <a:rPr lang="en-US" altLang="zh-CN" sz="2400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>
                <a:solidFill>
                  <a:srgbClr val="C00000"/>
                </a:solidFill>
              </a:rPr>
              <a:t>、读数值    </a:t>
            </a:r>
            <a:r>
              <a:rPr lang="en-US" altLang="zh-CN" sz="2400" dirty="0" smtClean="0">
                <a:solidFill>
                  <a:srgbClr val="C00000"/>
                </a:solidFill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</a:rPr>
              <a:t>、找关系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任务六练习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1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48" y="1728031"/>
            <a:ext cx="5240991" cy="20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9068" y="886200"/>
            <a:ext cx="79603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苏州市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年代的土地利用类型转移矩阵表（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）”。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据此完成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题。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72488" y="1468676"/>
            <a:ext cx="795315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．从表中资料可知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．耕地主要转化为建设用地      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．林地面积基本没有变化    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．建设用地几乎增加了一倍      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．水域转化为耕地的最少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5680" y="3811912"/>
            <a:ext cx="542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提示：表中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5.89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年代到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年代有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5.89%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耕地转变为林地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2029502" y="280590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>
                <a:solidFill>
                  <a:srgbClr val="C00000"/>
                </a:solidFill>
              </a:rPr>
              <a:t>表格</a:t>
            </a:r>
          </a:p>
        </p:txBody>
      </p:sp>
      <p:sp>
        <p:nvSpPr>
          <p:cNvPr id="5" name="矩形 4"/>
          <p:cNvSpPr/>
          <p:nvPr/>
        </p:nvSpPr>
        <p:spPr>
          <a:xfrm>
            <a:off x="-172488" y="2051251"/>
            <a:ext cx="966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515583" y="2140085"/>
            <a:ext cx="1028" cy="8817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274448" y="2941309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4863671" y="3067770"/>
            <a:ext cx="724276" cy="312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444753" y="3511055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266654" y="2051251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07255" y="3511054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263174" y="2646916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431" y="2710476"/>
            <a:ext cx="307947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10.28&gt;7.73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林地增加</a:t>
            </a:r>
            <a:endParaRPr lang="zh-CN" altLang="en-US" sz="2400" b="1" dirty="0">
              <a:solidFill>
                <a:srgbClr val="000099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8743" y="4516722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方法指导：</a:t>
            </a:r>
            <a:r>
              <a:rPr lang="en-US" altLang="zh-CN" sz="2400" dirty="0" smtClean="0">
                <a:solidFill>
                  <a:srgbClr val="C00000"/>
                </a:solidFill>
              </a:rPr>
              <a:t>1</a:t>
            </a:r>
            <a:r>
              <a:rPr lang="zh-CN" altLang="en-US" sz="2400" dirty="0" smtClean="0">
                <a:solidFill>
                  <a:srgbClr val="C00000"/>
                </a:solidFill>
              </a:rPr>
              <a:t>、横看竖看  </a:t>
            </a:r>
            <a:r>
              <a:rPr lang="en-US" altLang="zh-CN" sz="2400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>
                <a:solidFill>
                  <a:srgbClr val="C00000"/>
                </a:solidFill>
              </a:rPr>
              <a:t>、读数值    </a:t>
            </a:r>
            <a:r>
              <a:rPr lang="en-US" altLang="zh-CN" sz="2400" dirty="0" smtClean="0">
                <a:solidFill>
                  <a:srgbClr val="C00000"/>
                </a:solidFill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</a:rPr>
              <a:t>、找关系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任务六练习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13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48" y="2180632"/>
            <a:ext cx="5240991" cy="15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9068" y="886200"/>
            <a:ext cx="79603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苏州市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年代的土地利用类型转移矩阵表（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）”。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据此完成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题。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644" y="1377835"/>
            <a:ext cx="83004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  <a:p>
            <a:pPr lvl="0"/>
            <a:r>
              <a:rPr lang="en-US" altLang="zh-CN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年代苏州市水域比例变化可能造成的影响是</a:t>
            </a:r>
            <a:endParaRPr lang="zh-CN" altLang="en-US" sz="2400" dirty="0">
              <a:solidFill>
                <a:srgbClr val="000099"/>
              </a:solidFill>
            </a:endParaRPr>
          </a:p>
          <a:p>
            <a:pPr lvl="0"/>
            <a:r>
              <a:rPr lang="en-US" altLang="zh-CN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．水生物种增多   </a:t>
            </a:r>
            <a:endParaRPr lang="en-US" altLang="zh-CN" sz="2400" dirty="0" smtClean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．热岛效应减弱   </a:t>
            </a:r>
            <a:endParaRPr lang="en-US" altLang="zh-CN" sz="2400" dirty="0" smtClean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．水体污染减轻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en-US" altLang="zh-CN" sz="2400" b="1" dirty="0" smtClean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．城市内涝加剧</a:t>
            </a:r>
            <a:endParaRPr lang="zh-CN" altLang="en-US" sz="2400" dirty="0">
              <a:solidFill>
                <a:srgbClr val="00009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5680" y="3811912"/>
            <a:ext cx="542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提示：表中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5.89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年代到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年代有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5.89%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耕地转变为林地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2124770" y="180580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>
                <a:solidFill>
                  <a:srgbClr val="C00000"/>
                </a:solidFill>
              </a:rPr>
              <a:t>表格</a:t>
            </a:r>
          </a:p>
        </p:txBody>
      </p:sp>
      <p:sp>
        <p:nvSpPr>
          <p:cNvPr id="9" name="矩形 8"/>
          <p:cNvSpPr/>
          <p:nvPr/>
        </p:nvSpPr>
        <p:spPr>
          <a:xfrm>
            <a:off x="608743" y="4516722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方法指导：</a:t>
            </a:r>
            <a:r>
              <a:rPr lang="en-US" altLang="zh-CN" sz="2400" dirty="0" smtClean="0">
                <a:solidFill>
                  <a:srgbClr val="C00000"/>
                </a:solidFill>
              </a:rPr>
              <a:t>1</a:t>
            </a:r>
            <a:r>
              <a:rPr lang="zh-CN" altLang="en-US" sz="2400" dirty="0" smtClean="0">
                <a:solidFill>
                  <a:srgbClr val="C00000"/>
                </a:solidFill>
              </a:rPr>
              <a:t>、横看竖看  </a:t>
            </a:r>
            <a:r>
              <a:rPr lang="en-US" altLang="zh-CN" sz="2400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>
                <a:solidFill>
                  <a:srgbClr val="C00000"/>
                </a:solidFill>
              </a:rPr>
              <a:t>、读数值    </a:t>
            </a:r>
            <a:r>
              <a:rPr lang="en-US" altLang="zh-CN" sz="2400" dirty="0" smtClean="0">
                <a:solidFill>
                  <a:srgbClr val="C00000"/>
                </a:solidFill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</a:rPr>
              <a:t>、找关系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28348" y="1717197"/>
            <a:ext cx="1884512" cy="4634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444230" y="3511055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239407" y="3258134"/>
            <a:ext cx="581604" cy="2529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4868" y="3870608"/>
            <a:ext cx="33634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20. 10&gt;16.61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水域减小</a:t>
            </a:r>
            <a:endParaRPr lang="zh-CN" altLang="en-US" sz="2400" b="1" dirty="0">
              <a:solidFill>
                <a:srgbClr val="000099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18598" y="3171818"/>
            <a:ext cx="966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任务六练习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52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794029" y="332467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>
                <a:solidFill>
                  <a:srgbClr val="C00000"/>
                </a:solidFill>
              </a:rPr>
              <a:t>表格</a:t>
            </a:r>
          </a:p>
        </p:txBody>
      </p:sp>
      <p:sp>
        <p:nvSpPr>
          <p:cNvPr id="3" name="矩形 2"/>
          <p:cNvSpPr/>
          <p:nvPr/>
        </p:nvSpPr>
        <p:spPr>
          <a:xfrm>
            <a:off x="502412" y="2196823"/>
            <a:ext cx="7590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关系：</a:t>
            </a:r>
            <a:r>
              <a:rPr lang="zh-CN" altLang="en-US" sz="2800" dirty="0" smtClean="0">
                <a:solidFill>
                  <a:schemeClr val="tx1"/>
                </a:solidFill>
              </a:rPr>
              <a:t>要能解释或说明表格中地理事物的</a:t>
            </a:r>
            <a:r>
              <a:rPr lang="zh-CN" altLang="en-US" sz="2800" dirty="0" smtClean="0">
                <a:solidFill>
                  <a:srgbClr val="000099"/>
                </a:solidFill>
              </a:rPr>
              <a:t>形成与变化的原因</a:t>
            </a:r>
            <a:r>
              <a:rPr lang="zh-CN" altLang="en-US" sz="2800" dirty="0" smtClean="0">
                <a:solidFill>
                  <a:schemeClr val="tx1"/>
                </a:solidFill>
              </a:rPr>
              <a:t>，要能总结或类比表格中不同地理事物的</a:t>
            </a:r>
            <a:r>
              <a:rPr lang="zh-CN" altLang="en-US" sz="2800" dirty="0" smtClean="0">
                <a:solidFill>
                  <a:srgbClr val="000099"/>
                </a:solidFill>
              </a:rPr>
              <a:t>特征与差异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7653" y="1401052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方法指导：</a:t>
            </a:r>
            <a:r>
              <a:rPr lang="en-US" altLang="zh-CN" sz="2400" dirty="0" smtClean="0">
                <a:solidFill>
                  <a:srgbClr val="C00000"/>
                </a:solidFill>
              </a:rPr>
              <a:t>1</a:t>
            </a:r>
            <a:r>
              <a:rPr lang="zh-CN" altLang="en-US" sz="2400" dirty="0" smtClean="0">
                <a:solidFill>
                  <a:srgbClr val="C00000"/>
                </a:solidFill>
              </a:rPr>
              <a:t>、横看竖看  </a:t>
            </a:r>
            <a:r>
              <a:rPr lang="en-US" altLang="zh-CN" sz="2400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>
                <a:solidFill>
                  <a:srgbClr val="C00000"/>
                </a:solidFill>
              </a:rPr>
              <a:t>、读数值    </a:t>
            </a:r>
            <a:r>
              <a:rPr lang="en-US" altLang="zh-CN" sz="2400" dirty="0" smtClean="0">
                <a:solidFill>
                  <a:srgbClr val="C00000"/>
                </a:solidFill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</a:rPr>
              <a:t>、找关系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865948" y="768234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zh-CN" sz="3200" dirty="0" smtClean="0"/>
              <a:t>方法</a:t>
            </a:r>
            <a:r>
              <a:rPr lang="zh-CN" altLang="zh-CN" sz="3200" dirty="0"/>
              <a:t>归纳——统计图</a:t>
            </a:r>
          </a:p>
          <a:p>
            <a:pPr algn="ctr"/>
            <a:endParaRPr lang="zh-CN" altLang="zh-CN" sz="3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149" y="1498557"/>
            <a:ext cx="81862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主要</a:t>
            </a:r>
            <a:r>
              <a:rPr lang="zh-CN" altLang="zh-CN" sz="2800" dirty="0"/>
              <a:t>有：坐标</a:t>
            </a:r>
            <a:r>
              <a:rPr lang="zh-CN" altLang="zh-CN" sz="2800" dirty="0" smtClean="0"/>
              <a:t>图、</a:t>
            </a:r>
            <a:r>
              <a:rPr lang="zh-CN" altLang="en-US" sz="2800" dirty="0" smtClean="0"/>
              <a:t>结构图</a:t>
            </a:r>
            <a:r>
              <a:rPr lang="zh-CN" altLang="zh-CN" sz="2800" dirty="0" smtClean="0"/>
              <a:t>、</a:t>
            </a:r>
            <a:r>
              <a:rPr lang="zh-CN" altLang="en-US" sz="2800" dirty="0" smtClean="0"/>
              <a:t>表格</a:t>
            </a:r>
            <a:r>
              <a:rPr lang="zh-CN" altLang="zh-CN" sz="2800" dirty="0" smtClean="0"/>
              <a:t>等</a:t>
            </a:r>
            <a:r>
              <a:rPr lang="zh-CN" altLang="zh-CN" sz="2800" dirty="0"/>
              <a:t>。</a:t>
            </a:r>
          </a:p>
          <a:p>
            <a:endParaRPr lang="en-US" altLang="zh-CN" sz="2800" dirty="0" smtClean="0"/>
          </a:p>
          <a:p>
            <a:r>
              <a:rPr lang="zh-CN" altLang="zh-CN" sz="2800" dirty="0" smtClean="0">
                <a:solidFill>
                  <a:srgbClr val="000099"/>
                </a:solidFill>
              </a:rPr>
              <a:t>方法</a:t>
            </a:r>
            <a:r>
              <a:rPr lang="zh-CN" altLang="en-US" sz="2800" dirty="0" smtClean="0">
                <a:solidFill>
                  <a:srgbClr val="000099"/>
                </a:solidFill>
              </a:rPr>
              <a:t>指导</a:t>
            </a:r>
            <a:r>
              <a:rPr lang="zh-CN" altLang="zh-CN" sz="2800" dirty="0" smtClean="0">
                <a:solidFill>
                  <a:srgbClr val="000099"/>
                </a:solidFill>
              </a:rPr>
              <a:t>：</a:t>
            </a:r>
            <a:endParaRPr lang="zh-CN" altLang="zh-CN" sz="2800" dirty="0">
              <a:solidFill>
                <a:srgbClr val="000099"/>
              </a:solidFill>
            </a:endParaRPr>
          </a:p>
          <a:p>
            <a:r>
              <a:rPr lang="zh-CN" altLang="zh-CN" sz="2800" dirty="0" smtClean="0">
                <a:solidFill>
                  <a:srgbClr val="000099"/>
                </a:solidFill>
              </a:rPr>
              <a:t>①</a:t>
            </a:r>
            <a:r>
              <a:rPr lang="zh-CN" altLang="en-US" sz="2800" dirty="0" smtClean="0">
                <a:solidFill>
                  <a:srgbClr val="000099"/>
                </a:solidFill>
              </a:rPr>
              <a:t>读数值</a:t>
            </a:r>
            <a:endParaRPr lang="zh-CN" altLang="zh-CN" sz="2800" dirty="0">
              <a:solidFill>
                <a:srgbClr val="000099"/>
              </a:solidFill>
            </a:endParaRPr>
          </a:p>
          <a:p>
            <a:r>
              <a:rPr lang="zh-CN" altLang="zh-CN" sz="2800" dirty="0" smtClean="0">
                <a:solidFill>
                  <a:srgbClr val="000099"/>
                </a:solidFill>
              </a:rPr>
              <a:t>②</a:t>
            </a:r>
            <a:r>
              <a:rPr lang="zh-CN" altLang="en-US" sz="2800" dirty="0">
                <a:solidFill>
                  <a:srgbClr val="000099"/>
                </a:solidFill>
              </a:rPr>
              <a:t>说</a:t>
            </a:r>
            <a:r>
              <a:rPr lang="zh-CN" altLang="zh-CN" sz="2800" dirty="0" smtClean="0">
                <a:solidFill>
                  <a:srgbClr val="000099"/>
                </a:solidFill>
              </a:rPr>
              <a:t>变化</a:t>
            </a:r>
            <a:r>
              <a:rPr lang="zh-CN" altLang="en-US" sz="2800" dirty="0">
                <a:solidFill>
                  <a:srgbClr val="000099"/>
                </a:solidFill>
              </a:rPr>
              <a:t>、</a:t>
            </a:r>
            <a:r>
              <a:rPr lang="zh-CN" altLang="zh-CN" sz="2800" dirty="0" smtClean="0">
                <a:solidFill>
                  <a:srgbClr val="000099"/>
                </a:solidFill>
              </a:rPr>
              <a:t>趋向</a:t>
            </a:r>
            <a:r>
              <a:rPr lang="zh-CN" altLang="en-US" sz="2800" dirty="0" smtClean="0">
                <a:solidFill>
                  <a:srgbClr val="000099"/>
                </a:solidFill>
              </a:rPr>
              <a:t>、构成、差异等相关特征</a:t>
            </a:r>
            <a:endParaRPr lang="zh-CN" altLang="zh-CN" sz="2800" dirty="0">
              <a:solidFill>
                <a:srgbClr val="000099"/>
              </a:solidFill>
            </a:endParaRPr>
          </a:p>
          <a:p>
            <a:r>
              <a:rPr lang="zh-CN" altLang="zh-CN" sz="2800" dirty="0" smtClean="0">
                <a:solidFill>
                  <a:srgbClr val="000099"/>
                </a:solidFill>
              </a:rPr>
              <a:t>③</a:t>
            </a:r>
            <a:r>
              <a:rPr lang="zh-CN" altLang="en-US" sz="2800" dirty="0" smtClean="0">
                <a:solidFill>
                  <a:srgbClr val="000099"/>
                </a:solidFill>
              </a:rPr>
              <a:t>析</a:t>
            </a:r>
            <a:r>
              <a:rPr lang="zh-CN" altLang="en-US" sz="2800" dirty="0" smtClean="0">
                <a:solidFill>
                  <a:srgbClr val="C00000"/>
                </a:solidFill>
              </a:rPr>
              <a:t>关联</a:t>
            </a:r>
            <a:r>
              <a:rPr lang="zh-CN" altLang="en-US" sz="2800" dirty="0" smtClean="0">
                <a:solidFill>
                  <a:srgbClr val="000099"/>
                </a:solidFill>
              </a:rPr>
              <a:t>（相关</a:t>
            </a:r>
            <a:r>
              <a:rPr lang="zh-CN" altLang="en-US" sz="2800" dirty="0" smtClean="0">
                <a:solidFill>
                  <a:srgbClr val="C00000"/>
                </a:solidFill>
              </a:rPr>
              <a:t>地理事物</a:t>
            </a:r>
            <a:r>
              <a:rPr lang="zh-CN" altLang="en-US" sz="2800" dirty="0" smtClean="0">
                <a:solidFill>
                  <a:srgbClr val="000099"/>
                </a:solidFill>
              </a:rPr>
              <a:t>成因、影响、问题、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en-US" altLang="zh-CN" sz="2800" dirty="0">
                <a:solidFill>
                  <a:srgbClr val="000099"/>
                </a:solidFill>
              </a:rPr>
              <a:t> </a:t>
            </a:r>
            <a:r>
              <a:rPr lang="en-US" altLang="zh-CN" sz="2800" dirty="0" smtClean="0">
                <a:solidFill>
                  <a:srgbClr val="000099"/>
                </a:solidFill>
              </a:rPr>
              <a:t>                  </a:t>
            </a:r>
            <a:r>
              <a:rPr lang="zh-CN" altLang="en-US" sz="2800" dirty="0" smtClean="0">
                <a:solidFill>
                  <a:srgbClr val="000099"/>
                </a:solidFill>
              </a:rPr>
              <a:t>措施、意义等等）</a:t>
            </a:r>
            <a:endParaRPr lang="zh-CN" altLang="zh-CN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4"/>
          <p:cNvSpPr txBox="1">
            <a:spLocks/>
          </p:cNvSpPr>
          <p:nvPr/>
        </p:nvSpPr>
        <p:spPr>
          <a:xfrm>
            <a:off x="1729106" y="455956"/>
            <a:ext cx="5412105" cy="7283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析关联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 练习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1——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等值线图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6656" y="1028153"/>
            <a:ext cx="4850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莫霍面深度不一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右</a:t>
            </a:r>
            <a:r>
              <a:rPr lang="zh-CN" altLang="en-US" sz="2400" dirty="0" smtClean="0"/>
              <a:t>图 为</a:t>
            </a:r>
            <a:r>
              <a:rPr lang="zh-CN" altLang="en-US" sz="2400" dirty="0"/>
              <a:t>长江中下游某区域莫霍面的等深线分布图。读图，</a:t>
            </a:r>
            <a:r>
              <a:rPr lang="zh-CN" altLang="en-US" sz="2400" dirty="0" smtClean="0"/>
              <a:t>回答第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题。</a:t>
            </a:r>
            <a:endParaRPr lang="zh-CN" altLang="en-US" sz="2400" dirty="0"/>
          </a:p>
          <a:p>
            <a:r>
              <a:rPr lang="en-US" altLang="zh-CN" sz="2400" dirty="0" smtClean="0">
                <a:solidFill>
                  <a:srgbClr val="000099"/>
                </a:solidFill>
              </a:rPr>
              <a:t>1</a:t>
            </a:r>
            <a:r>
              <a:rPr lang="zh-CN" altLang="en-US" sz="2400" dirty="0" smtClean="0">
                <a:solidFill>
                  <a:srgbClr val="000099"/>
                </a:solidFill>
              </a:rPr>
              <a:t>、据</a:t>
            </a:r>
            <a:r>
              <a:rPr lang="zh-CN" altLang="en-US" sz="2400" dirty="0">
                <a:solidFill>
                  <a:srgbClr val="000099"/>
                </a:solidFill>
              </a:rPr>
              <a:t>图可推断</a:t>
            </a:r>
          </a:p>
          <a:p>
            <a:r>
              <a:rPr lang="zh-CN" altLang="en-US" sz="2400" dirty="0"/>
              <a:t>A．①地地壳厚度最薄  </a:t>
            </a:r>
            <a:endParaRPr lang="en-US" altLang="zh-CN" sz="2400" dirty="0" smtClean="0"/>
          </a:p>
          <a:p>
            <a:r>
              <a:rPr lang="zh-CN" altLang="en-US" sz="2400" dirty="0" smtClean="0"/>
              <a:t>B</a:t>
            </a:r>
            <a:r>
              <a:rPr lang="zh-CN" altLang="en-US" sz="2400" dirty="0"/>
              <a:t>．②地金属矿产丰富</a:t>
            </a:r>
          </a:p>
          <a:p>
            <a:r>
              <a:rPr lang="zh-CN" altLang="en-US" sz="2400" dirty="0"/>
              <a:t>C．③地地幔深度最浅  </a:t>
            </a:r>
            <a:endParaRPr lang="en-US" altLang="zh-CN" sz="2400" dirty="0" smtClean="0"/>
          </a:p>
          <a:p>
            <a:r>
              <a:rPr lang="zh-CN" altLang="en-US" sz="2400" dirty="0" smtClean="0"/>
              <a:t>D</a:t>
            </a:r>
            <a:r>
              <a:rPr lang="zh-CN" altLang="en-US" sz="2400" dirty="0"/>
              <a:t>．④地地下水埋藏深</a:t>
            </a:r>
          </a:p>
        </p:txBody>
      </p:sp>
      <p:pic>
        <p:nvPicPr>
          <p:cNvPr id="6" name="图片 5" descr="8a2f1dcf20b40ca953df60addeefd5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"/>
          <a:stretch/>
        </p:blipFill>
        <p:spPr>
          <a:xfrm>
            <a:off x="5455578" y="1186621"/>
            <a:ext cx="3186012" cy="3453473"/>
          </a:xfrm>
          <a:prstGeom prst="rect">
            <a:avLst/>
          </a:prstGeom>
        </p:spPr>
      </p:pic>
      <p:sp>
        <p:nvSpPr>
          <p:cNvPr id="7" name="标题 14"/>
          <p:cNvSpPr txBox="1">
            <a:spLocks/>
          </p:cNvSpPr>
          <p:nvPr/>
        </p:nvSpPr>
        <p:spPr>
          <a:xfrm>
            <a:off x="1" y="3972238"/>
            <a:ext cx="8537824" cy="132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</a:rPr>
              <a:t>相关地理事物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r>
              <a:rPr lang="zh-CN" altLang="en-US" sz="2800" dirty="0" smtClean="0">
                <a:solidFill>
                  <a:srgbClr val="C00000"/>
                </a:solidFill>
              </a:rPr>
              <a:t>地球内部圈层   </a:t>
            </a:r>
            <a:r>
              <a:rPr lang="en-US" altLang="zh-CN" sz="2800" dirty="0" smtClean="0">
                <a:solidFill>
                  <a:srgbClr val="C00000"/>
                </a:solidFill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</a:rPr>
              <a:t>内外力作用   </a:t>
            </a:r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r>
              <a:rPr lang="zh-CN" altLang="en-US" sz="2800" dirty="0" smtClean="0">
                <a:solidFill>
                  <a:srgbClr val="C00000"/>
                </a:solidFill>
              </a:rPr>
              <a:t>河流与地下水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18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4" y="1055077"/>
            <a:ext cx="4642194" cy="35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4"/>
          <p:cNvSpPr txBox="1">
            <a:spLocks/>
          </p:cNvSpPr>
          <p:nvPr/>
        </p:nvSpPr>
        <p:spPr>
          <a:xfrm>
            <a:off x="889577" y="279555"/>
            <a:ext cx="3902990" cy="1323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相关地理事物一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570698" y="1240620"/>
            <a:ext cx="3009457" cy="411031"/>
          </a:xfrm>
          <a:custGeom>
            <a:avLst/>
            <a:gdLst>
              <a:gd name="connsiteX0" fmla="*/ 0 w 3544584"/>
              <a:gd name="connsiteY0" fmla="*/ 514216 h 534764"/>
              <a:gd name="connsiteX1" fmla="*/ 287676 w 3544584"/>
              <a:gd name="connsiteY1" fmla="*/ 319007 h 534764"/>
              <a:gd name="connsiteX2" fmla="*/ 965771 w 3544584"/>
              <a:gd name="connsiteY2" fmla="*/ 113524 h 534764"/>
              <a:gd name="connsiteX3" fmla="*/ 1839074 w 3544584"/>
              <a:gd name="connsiteY3" fmla="*/ 508 h 534764"/>
              <a:gd name="connsiteX4" fmla="*/ 2506894 w 3544584"/>
              <a:gd name="connsiteY4" fmla="*/ 82701 h 534764"/>
              <a:gd name="connsiteX5" fmla="*/ 3174714 w 3544584"/>
              <a:gd name="connsiteY5" fmla="*/ 319007 h 534764"/>
              <a:gd name="connsiteX6" fmla="*/ 3544584 w 3544584"/>
              <a:gd name="connsiteY6" fmla="*/ 534764 h 5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4584" h="534764">
                <a:moveTo>
                  <a:pt x="0" y="514216"/>
                </a:moveTo>
                <a:cubicBezTo>
                  <a:pt x="63357" y="450002"/>
                  <a:pt x="126714" y="385789"/>
                  <a:pt x="287676" y="319007"/>
                </a:cubicBezTo>
                <a:cubicBezTo>
                  <a:pt x="448638" y="252225"/>
                  <a:pt x="707205" y="166607"/>
                  <a:pt x="965771" y="113524"/>
                </a:cubicBezTo>
                <a:cubicBezTo>
                  <a:pt x="1224337" y="60441"/>
                  <a:pt x="1582220" y="5645"/>
                  <a:pt x="1839074" y="508"/>
                </a:cubicBezTo>
                <a:cubicBezTo>
                  <a:pt x="2095928" y="-4629"/>
                  <a:pt x="2284287" y="29618"/>
                  <a:pt x="2506894" y="82701"/>
                </a:cubicBezTo>
                <a:cubicBezTo>
                  <a:pt x="2729501" y="135784"/>
                  <a:pt x="3001766" y="243663"/>
                  <a:pt x="3174714" y="319007"/>
                </a:cubicBezTo>
                <a:cubicBezTo>
                  <a:pt x="3347662" y="394351"/>
                  <a:pt x="3446123" y="464557"/>
                  <a:pt x="3544584" y="53476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75104" y="1843420"/>
            <a:ext cx="4850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内部圈层的划分？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99"/>
                </a:solidFill>
              </a:rPr>
              <a:t>莫</a:t>
            </a:r>
            <a:r>
              <a:rPr lang="zh-CN" altLang="en-US" sz="2400" dirty="0">
                <a:solidFill>
                  <a:srgbClr val="000099"/>
                </a:solidFill>
              </a:rPr>
              <a:t>霍面的</a:t>
            </a:r>
            <a:r>
              <a:rPr lang="zh-CN" altLang="en-US" sz="2400" dirty="0" smtClean="0">
                <a:solidFill>
                  <a:srgbClr val="000099"/>
                </a:solidFill>
              </a:rPr>
              <a:t>等深线数值小</a:t>
            </a:r>
            <a:endParaRPr lang="zh-CN" altLang="en-US" sz="2400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地壳厚度薄 还是厚？ 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地幔深度浅 还是深？ 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软流层</a:t>
            </a:r>
            <a:r>
              <a:rPr lang="zh-CN" altLang="en-US" sz="2400" dirty="0"/>
              <a:t>浅 还是深？ </a:t>
            </a:r>
            <a:endParaRPr lang="en-US" altLang="zh-CN" sz="2400" dirty="0" smtClean="0"/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7900317" y="2881565"/>
            <a:ext cx="1364781" cy="638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薄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标题 14"/>
          <p:cNvSpPr txBox="1">
            <a:spLocks/>
          </p:cNvSpPr>
          <p:nvPr/>
        </p:nvSpPr>
        <p:spPr>
          <a:xfrm>
            <a:off x="8093814" y="3520175"/>
            <a:ext cx="1364781" cy="638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</a:rPr>
              <a:t>浅</a:t>
            </a:r>
          </a:p>
        </p:txBody>
      </p:sp>
      <p:sp>
        <p:nvSpPr>
          <p:cNvPr id="10" name="标题 14"/>
          <p:cNvSpPr txBox="1">
            <a:spLocks/>
          </p:cNvSpPr>
          <p:nvPr/>
        </p:nvSpPr>
        <p:spPr>
          <a:xfrm>
            <a:off x="7900316" y="4158785"/>
            <a:ext cx="1364781" cy="638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</a:rPr>
              <a:t>浅</a:t>
            </a:r>
          </a:p>
        </p:txBody>
      </p:sp>
    </p:spTree>
    <p:extLst>
      <p:ext uri="{BB962C8B-B14F-4D97-AF65-F5344CB8AC3E}">
        <p14:creationId xmlns:p14="http://schemas.microsoft.com/office/powerpoint/2010/main" val="2687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pic>
        <p:nvPicPr>
          <p:cNvPr id="6" name="图片 5" descr="d67d58b6edbcff5b534991440e0b01b"/>
          <p:cNvPicPr/>
          <p:nvPr/>
        </p:nvPicPr>
        <p:blipFill>
          <a:blip r:embed="rId2"/>
          <a:stretch>
            <a:fillRect/>
          </a:stretch>
        </p:blipFill>
        <p:spPr>
          <a:xfrm>
            <a:off x="465088" y="644689"/>
            <a:ext cx="3770450" cy="132611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图片 6" descr="e1c26f19e4fcbcbd71b355a47be4718"/>
          <p:cNvPicPr/>
          <p:nvPr/>
        </p:nvPicPr>
        <p:blipFill>
          <a:blip r:embed="rId3"/>
          <a:stretch>
            <a:fillRect/>
          </a:stretch>
        </p:blipFill>
        <p:spPr>
          <a:xfrm>
            <a:off x="6323355" y="242879"/>
            <a:ext cx="2096135" cy="166306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图片 7" descr="4ac5ef9e29abed66192e243aca673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64" y="110886"/>
            <a:ext cx="1864360" cy="18599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图片 8" descr="5beb5578b678e6aab3b7d059a1b4324"/>
          <p:cNvPicPr/>
          <p:nvPr/>
        </p:nvPicPr>
        <p:blipFill>
          <a:blip r:embed="rId5"/>
          <a:stretch>
            <a:fillRect/>
          </a:stretch>
        </p:blipFill>
        <p:spPr>
          <a:xfrm>
            <a:off x="441589" y="2018687"/>
            <a:ext cx="3592830" cy="136017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图片 9" descr="6ce76e65cf0d4cf3e235bcf4f70f5de"/>
          <p:cNvPicPr/>
          <p:nvPr/>
        </p:nvPicPr>
        <p:blipFill>
          <a:blip r:embed="rId6"/>
          <a:stretch>
            <a:fillRect/>
          </a:stretch>
        </p:blipFill>
        <p:spPr>
          <a:xfrm>
            <a:off x="6599607" y="1982042"/>
            <a:ext cx="1655445" cy="14662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图片 10" descr="d472b4473f1bacf9d6f6dc83247471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77" y="1995533"/>
            <a:ext cx="2052648" cy="163124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图片 11" descr="8a2f1dcf20b40ca953df60addeefd5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9" y="3426743"/>
            <a:ext cx="1816999" cy="162965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图片 12" descr="f05ea6c28206ecc6cba05a7c7a72ff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45" y="3526520"/>
            <a:ext cx="2490800" cy="146688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图片 13" descr="32a452c70e3553556daa8d7509b4007"/>
          <p:cNvPicPr/>
          <p:nvPr/>
        </p:nvPicPr>
        <p:blipFill>
          <a:blip r:embed="rId10"/>
          <a:stretch>
            <a:fillRect/>
          </a:stretch>
        </p:blipFill>
        <p:spPr>
          <a:xfrm>
            <a:off x="6661875" y="3524356"/>
            <a:ext cx="1506080" cy="153204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5" name="标题 14"/>
          <p:cNvSpPr txBox="1">
            <a:spLocks/>
          </p:cNvSpPr>
          <p:nvPr/>
        </p:nvSpPr>
        <p:spPr>
          <a:xfrm>
            <a:off x="5005013" y="3524356"/>
            <a:ext cx="1535071" cy="13172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无图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不题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204" y="1381830"/>
            <a:ext cx="4850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莫霍面深度不一。右图 为长江中下游某区域莫霍面的等深线分布图。读图，回答第</a:t>
            </a:r>
            <a:r>
              <a:rPr lang="en-US" altLang="zh-CN" sz="2400" dirty="0"/>
              <a:t>1</a:t>
            </a:r>
            <a:r>
              <a:rPr lang="zh-CN" altLang="en-US" sz="2400" dirty="0"/>
              <a:t>题。</a:t>
            </a:r>
          </a:p>
          <a:p>
            <a:r>
              <a:rPr lang="en-US" altLang="zh-CN" sz="2400" dirty="0">
                <a:solidFill>
                  <a:srgbClr val="000099"/>
                </a:solidFill>
              </a:rPr>
              <a:t>1</a:t>
            </a:r>
            <a:r>
              <a:rPr lang="zh-CN" altLang="en-US" sz="2400" dirty="0">
                <a:solidFill>
                  <a:srgbClr val="000099"/>
                </a:solidFill>
              </a:rPr>
              <a:t>、据图可推断</a:t>
            </a:r>
          </a:p>
          <a:p>
            <a:r>
              <a:rPr lang="zh-CN" altLang="en-US" sz="2400" dirty="0"/>
              <a:t>A．①地地壳厚度最薄  </a:t>
            </a:r>
            <a:endParaRPr lang="en-US" altLang="zh-CN" sz="2400" dirty="0"/>
          </a:p>
          <a:p>
            <a:r>
              <a:rPr lang="zh-CN" altLang="en-US" sz="2400" dirty="0"/>
              <a:t>B．②地金属矿产丰富</a:t>
            </a:r>
          </a:p>
          <a:p>
            <a:r>
              <a:rPr lang="zh-CN" altLang="en-US" sz="2400" dirty="0"/>
              <a:t>C．③地地幔深度最浅  </a:t>
            </a:r>
            <a:endParaRPr lang="en-US" altLang="zh-CN" sz="2400" dirty="0"/>
          </a:p>
          <a:p>
            <a:r>
              <a:rPr lang="zh-CN" altLang="en-US" sz="2400" dirty="0"/>
              <a:t>D．④地地下水埋藏深</a:t>
            </a:r>
          </a:p>
        </p:txBody>
      </p:sp>
      <p:pic>
        <p:nvPicPr>
          <p:cNvPr id="6" name="图片 5" descr="8a2f1dcf20b40ca953df60addeefd5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>
          <a:xfrm>
            <a:off x="5455578" y="1186622"/>
            <a:ext cx="3186012" cy="3424290"/>
          </a:xfrm>
          <a:prstGeom prst="rect">
            <a:avLst/>
          </a:prstGeom>
        </p:spPr>
      </p:pic>
      <p:sp>
        <p:nvSpPr>
          <p:cNvPr id="7" name="标题 14"/>
          <p:cNvSpPr txBox="1">
            <a:spLocks/>
          </p:cNvSpPr>
          <p:nvPr/>
        </p:nvSpPr>
        <p:spPr>
          <a:xfrm>
            <a:off x="3400236" y="2714117"/>
            <a:ext cx="1364781" cy="638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较厚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411352" y="3476414"/>
            <a:ext cx="1364781" cy="638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较深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标题 14"/>
          <p:cNvSpPr txBox="1">
            <a:spLocks/>
          </p:cNvSpPr>
          <p:nvPr/>
        </p:nvSpPr>
        <p:spPr>
          <a:xfrm>
            <a:off x="1835187" y="458277"/>
            <a:ext cx="5412105" cy="7283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析关联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 练习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1——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等值线图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2" name="标题 14"/>
          <p:cNvSpPr txBox="1">
            <a:spLocks/>
          </p:cNvSpPr>
          <p:nvPr/>
        </p:nvSpPr>
        <p:spPr>
          <a:xfrm>
            <a:off x="6616847" y="1595662"/>
            <a:ext cx="1846215" cy="6386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000099"/>
                </a:solidFill>
              </a:rPr>
              <a:t>数较大</a:t>
            </a:r>
            <a:r>
              <a:rPr lang="en-US" altLang="zh-CN" sz="3200" dirty="0" smtClean="0">
                <a:solidFill>
                  <a:srgbClr val="000099"/>
                </a:solidFill>
              </a:rPr>
              <a:t>—</a:t>
            </a:r>
          </a:p>
          <a:p>
            <a:pPr algn="ctr"/>
            <a:r>
              <a:rPr lang="zh-CN" altLang="en-US" sz="3200" dirty="0" smtClean="0">
                <a:solidFill>
                  <a:srgbClr val="000099"/>
                </a:solidFill>
              </a:rPr>
              <a:t>较深</a:t>
            </a:r>
            <a:endParaRPr lang="zh-CN" altLang="en-US" sz="3200" dirty="0">
              <a:solidFill>
                <a:srgbClr val="000099"/>
              </a:solidFill>
            </a:endParaRPr>
          </a:p>
        </p:txBody>
      </p:sp>
      <p:sp>
        <p:nvSpPr>
          <p:cNvPr id="13" name="标题 14"/>
          <p:cNvSpPr txBox="1">
            <a:spLocks/>
          </p:cNvSpPr>
          <p:nvPr/>
        </p:nvSpPr>
        <p:spPr>
          <a:xfrm>
            <a:off x="5455578" y="3982254"/>
            <a:ext cx="1846215" cy="6386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000099"/>
                </a:solidFill>
              </a:rPr>
              <a:t>数较大</a:t>
            </a:r>
            <a:r>
              <a:rPr lang="en-US" altLang="zh-CN" sz="3200" dirty="0" smtClean="0">
                <a:solidFill>
                  <a:srgbClr val="000099"/>
                </a:solidFill>
              </a:rPr>
              <a:t>—</a:t>
            </a:r>
          </a:p>
          <a:p>
            <a:pPr algn="ctr"/>
            <a:r>
              <a:rPr lang="zh-CN" altLang="en-US" sz="3200" dirty="0" smtClean="0">
                <a:solidFill>
                  <a:srgbClr val="000099"/>
                </a:solidFill>
              </a:rPr>
              <a:t>较深</a:t>
            </a:r>
            <a:endParaRPr lang="zh-CN" alt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746488" y="3112757"/>
            <a:ext cx="1654751" cy="735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noProof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金属矿产资源</a:t>
            </a:r>
            <a:endParaRPr lang="zh-CN" altLang="en-US" sz="2800" noProof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7" y="959821"/>
            <a:ext cx="6876884" cy="3694663"/>
          </a:xfrm>
          <a:prstGeom prst="rect">
            <a:avLst/>
          </a:prstGeom>
        </p:spPr>
      </p:pic>
      <p:sp>
        <p:nvSpPr>
          <p:cNvPr id="46" name="标题 14"/>
          <p:cNvSpPr txBox="1">
            <a:spLocks/>
          </p:cNvSpPr>
          <p:nvPr/>
        </p:nvSpPr>
        <p:spPr>
          <a:xfrm>
            <a:off x="456954" y="269249"/>
            <a:ext cx="3832943" cy="69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相关地理事物二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125037" y="3349764"/>
            <a:ext cx="3570392" cy="1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48" y="959821"/>
            <a:ext cx="6477445" cy="4008581"/>
          </a:xfrm>
          <a:prstGeom prst="rect">
            <a:avLst/>
          </a:prstGeom>
        </p:spPr>
      </p:pic>
      <p:sp>
        <p:nvSpPr>
          <p:cNvPr id="4" name="标题 14"/>
          <p:cNvSpPr txBox="1">
            <a:spLocks/>
          </p:cNvSpPr>
          <p:nvPr/>
        </p:nvSpPr>
        <p:spPr>
          <a:xfrm>
            <a:off x="456954" y="269249"/>
            <a:ext cx="3832943" cy="69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相关地理事物二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204" y="1381830"/>
            <a:ext cx="4850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莫霍面深度不一。右图 为长江中下游某区域莫霍面的等深线分布图。读图，回答第</a:t>
            </a:r>
            <a:r>
              <a:rPr lang="en-US" altLang="zh-CN" sz="2400" dirty="0"/>
              <a:t>1</a:t>
            </a:r>
            <a:r>
              <a:rPr lang="zh-CN" altLang="en-US" sz="2400" dirty="0"/>
              <a:t>题。</a:t>
            </a:r>
          </a:p>
          <a:p>
            <a:r>
              <a:rPr lang="en-US" altLang="zh-CN" sz="2400" dirty="0">
                <a:solidFill>
                  <a:srgbClr val="000099"/>
                </a:solidFill>
              </a:rPr>
              <a:t>1</a:t>
            </a:r>
            <a:r>
              <a:rPr lang="zh-CN" altLang="en-US" sz="2400" dirty="0">
                <a:solidFill>
                  <a:srgbClr val="000099"/>
                </a:solidFill>
              </a:rPr>
              <a:t>、据图可推断</a:t>
            </a:r>
          </a:p>
          <a:p>
            <a:r>
              <a:rPr lang="zh-CN" altLang="en-US" sz="2400" dirty="0"/>
              <a:t>A．①地地壳厚度最薄  </a:t>
            </a:r>
            <a:endParaRPr lang="en-US" altLang="zh-CN" sz="2400" dirty="0"/>
          </a:p>
          <a:p>
            <a:r>
              <a:rPr lang="zh-CN" altLang="en-US" sz="2400" dirty="0"/>
              <a:t>B．②地金属矿产丰富</a:t>
            </a:r>
          </a:p>
          <a:p>
            <a:r>
              <a:rPr lang="zh-CN" altLang="en-US" sz="2400" dirty="0"/>
              <a:t>C．③地地幔深度最浅  </a:t>
            </a:r>
            <a:endParaRPr lang="en-US" altLang="zh-CN" sz="2400" dirty="0"/>
          </a:p>
          <a:p>
            <a:r>
              <a:rPr lang="zh-CN" altLang="en-US" sz="2400" dirty="0"/>
              <a:t>D．④地地下水埋藏深</a:t>
            </a:r>
          </a:p>
        </p:txBody>
      </p:sp>
      <p:pic>
        <p:nvPicPr>
          <p:cNvPr id="6" name="图片 5" descr="8a2f1dcf20b40ca953df60addeefd5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"/>
          <a:stretch/>
        </p:blipFill>
        <p:spPr>
          <a:xfrm>
            <a:off x="5455578" y="1186622"/>
            <a:ext cx="3186012" cy="3482656"/>
          </a:xfrm>
          <a:prstGeom prst="rect">
            <a:avLst/>
          </a:prstGeom>
        </p:spPr>
      </p:pic>
      <p:sp>
        <p:nvSpPr>
          <p:cNvPr id="7" name="标题 14"/>
          <p:cNvSpPr txBox="1">
            <a:spLocks/>
          </p:cNvSpPr>
          <p:nvPr/>
        </p:nvSpPr>
        <p:spPr>
          <a:xfrm>
            <a:off x="3443590" y="3249037"/>
            <a:ext cx="1926077" cy="5025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软流层浅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18598" y="3171818"/>
            <a:ext cx="966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标题 14"/>
          <p:cNvSpPr txBox="1">
            <a:spLocks/>
          </p:cNvSpPr>
          <p:nvPr/>
        </p:nvSpPr>
        <p:spPr>
          <a:xfrm>
            <a:off x="1700575" y="458277"/>
            <a:ext cx="5412105" cy="7283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析关联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 练习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1——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等值线图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2" name="标题 14"/>
          <p:cNvSpPr txBox="1">
            <a:spLocks/>
          </p:cNvSpPr>
          <p:nvPr/>
        </p:nvSpPr>
        <p:spPr>
          <a:xfrm>
            <a:off x="5906670" y="3112950"/>
            <a:ext cx="1846215" cy="6386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000099"/>
                </a:solidFill>
              </a:rPr>
              <a:t>数较小</a:t>
            </a:r>
            <a:r>
              <a:rPr lang="en-US" altLang="zh-CN" sz="3200" dirty="0" smtClean="0">
                <a:solidFill>
                  <a:srgbClr val="000099"/>
                </a:solidFill>
              </a:rPr>
              <a:t>—</a:t>
            </a:r>
          </a:p>
          <a:p>
            <a:pPr algn="ctr"/>
            <a:r>
              <a:rPr lang="zh-CN" altLang="en-US" sz="3200" smtClean="0">
                <a:solidFill>
                  <a:srgbClr val="000099"/>
                </a:solidFill>
              </a:rPr>
              <a:t>较浅</a:t>
            </a:r>
            <a:endParaRPr lang="zh-CN" alt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 b="12065"/>
          <a:stretch/>
        </p:blipFill>
        <p:spPr>
          <a:xfrm>
            <a:off x="456954" y="1430852"/>
            <a:ext cx="3832943" cy="180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5"/>
          <a:stretch/>
        </p:blipFill>
        <p:spPr>
          <a:xfrm>
            <a:off x="4902740" y="1430852"/>
            <a:ext cx="3717650" cy="1730118"/>
          </a:xfrm>
          <a:prstGeom prst="rect">
            <a:avLst/>
          </a:prstGeom>
        </p:spPr>
      </p:pic>
      <p:sp>
        <p:nvSpPr>
          <p:cNvPr id="6" name="标题 14"/>
          <p:cNvSpPr txBox="1">
            <a:spLocks/>
          </p:cNvSpPr>
          <p:nvPr/>
        </p:nvSpPr>
        <p:spPr>
          <a:xfrm>
            <a:off x="456954" y="269249"/>
            <a:ext cx="3832943" cy="690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C00000"/>
                </a:solidFill>
              </a:rPr>
              <a:t>相关地理事物三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标题 14"/>
          <p:cNvSpPr txBox="1">
            <a:spLocks/>
          </p:cNvSpPr>
          <p:nvPr/>
        </p:nvSpPr>
        <p:spPr>
          <a:xfrm>
            <a:off x="1564389" y="3481464"/>
            <a:ext cx="5935637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河流与地下水、湖泊水的互补关系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2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204" y="1381830"/>
            <a:ext cx="4850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莫霍面深度不一。右图 为长江中下游某区域莫霍面的等深线分布图。读图，回答第</a:t>
            </a:r>
            <a:r>
              <a:rPr lang="en-US" altLang="zh-CN" sz="2400" dirty="0"/>
              <a:t>1</a:t>
            </a:r>
            <a:r>
              <a:rPr lang="zh-CN" altLang="en-US" sz="2400" dirty="0"/>
              <a:t>题。</a:t>
            </a:r>
          </a:p>
          <a:p>
            <a:r>
              <a:rPr lang="en-US" altLang="zh-CN" sz="2400" dirty="0">
                <a:solidFill>
                  <a:srgbClr val="000099"/>
                </a:solidFill>
              </a:rPr>
              <a:t>1</a:t>
            </a:r>
            <a:r>
              <a:rPr lang="zh-CN" altLang="en-US" sz="2400" dirty="0">
                <a:solidFill>
                  <a:srgbClr val="000099"/>
                </a:solidFill>
              </a:rPr>
              <a:t>、据图可推断</a:t>
            </a:r>
          </a:p>
          <a:p>
            <a:r>
              <a:rPr lang="zh-CN" altLang="en-US" sz="2400" dirty="0"/>
              <a:t>A．①地地壳厚度最薄  </a:t>
            </a:r>
            <a:endParaRPr lang="en-US" altLang="zh-CN" sz="2400" dirty="0"/>
          </a:p>
          <a:p>
            <a:r>
              <a:rPr lang="zh-CN" altLang="en-US" sz="2400" dirty="0"/>
              <a:t>B．②地金属矿产丰富</a:t>
            </a:r>
          </a:p>
          <a:p>
            <a:r>
              <a:rPr lang="zh-CN" altLang="en-US" sz="2400" dirty="0"/>
              <a:t>C．③地地幔深度最浅  </a:t>
            </a:r>
            <a:endParaRPr lang="en-US" altLang="zh-CN" sz="2400" dirty="0"/>
          </a:p>
          <a:p>
            <a:r>
              <a:rPr lang="zh-CN" altLang="en-US" sz="2400" dirty="0"/>
              <a:t>D．④地地下水埋藏深</a:t>
            </a:r>
          </a:p>
        </p:txBody>
      </p:sp>
      <p:pic>
        <p:nvPicPr>
          <p:cNvPr id="6" name="图片 5" descr="8a2f1dcf20b40ca953df60addeefd5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8"/>
          <a:stretch/>
        </p:blipFill>
        <p:spPr>
          <a:xfrm>
            <a:off x="5455578" y="1186621"/>
            <a:ext cx="3186012" cy="3434017"/>
          </a:xfrm>
          <a:prstGeom prst="rect">
            <a:avLst/>
          </a:prstGeom>
        </p:spPr>
      </p:pic>
      <p:sp>
        <p:nvSpPr>
          <p:cNvPr id="7" name="标题 14"/>
          <p:cNvSpPr txBox="1">
            <a:spLocks/>
          </p:cNvSpPr>
          <p:nvPr/>
        </p:nvSpPr>
        <p:spPr>
          <a:xfrm>
            <a:off x="2890755" y="3852152"/>
            <a:ext cx="4533745" cy="5025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 smtClean="0">
                <a:solidFill>
                  <a:srgbClr val="C00000"/>
                </a:solidFill>
              </a:rPr>
              <a:t>莫霍界面无关</a:t>
            </a:r>
            <a:r>
              <a:rPr lang="zh-CN" altLang="en-US" sz="2400" dirty="0">
                <a:solidFill>
                  <a:srgbClr val="C00000"/>
                </a:solidFill>
              </a:rPr>
              <a:t>，</a:t>
            </a:r>
            <a:r>
              <a:rPr lang="zh-CN" altLang="en-US" sz="2400" dirty="0" smtClean="0">
                <a:solidFill>
                  <a:srgbClr val="000099"/>
                </a:solidFill>
              </a:rPr>
              <a:t>河流有关</a:t>
            </a:r>
            <a:endParaRPr lang="en-US" altLang="zh-CN" sz="2400" dirty="0" smtClean="0">
              <a:solidFill>
                <a:srgbClr val="000099"/>
              </a:solidFill>
            </a:endParaRPr>
          </a:p>
          <a:p>
            <a:r>
              <a:rPr lang="zh-CN" altLang="en-US" sz="2400" dirty="0" smtClean="0">
                <a:solidFill>
                  <a:srgbClr val="000099"/>
                </a:solidFill>
              </a:rPr>
              <a:t>河流流经，地下水埋藏浅</a:t>
            </a:r>
            <a:endParaRPr lang="en-US" altLang="zh-CN" sz="2400" dirty="0" smtClean="0">
              <a:solidFill>
                <a:srgbClr val="000099"/>
              </a:solidFill>
            </a:endParaRPr>
          </a:p>
          <a:p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18598" y="3171818"/>
            <a:ext cx="966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标题 14"/>
          <p:cNvSpPr txBox="1">
            <a:spLocks/>
          </p:cNvSpPr>
          <p:nvPr/>
        </p:nvSpPr>
        <p:spPr>
          <a:xfrm>
            <a:off x="1835187" y="458276"/>
            <a:ext cx="5412105" cy="7283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析关联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 练习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1——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等值线图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28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375" y="1100153"/>
            <a:ext cx="8645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下</a:t>
            </a:r>
            <a:r>
              <a:rPr lang="zh-CN" altLang="zh-CN" sz="2000" dirty="0" smtClean="0"/>
              <a:t>图为</a:t>
            </a:r>
            <a:r>
              <a:rPr lang="zh-CN" altLang="zh-CN" sz="2000" dirty="0"/>
              <a:t>某年某地逐月逐时气温（</a:t>
            </a:r>
            <a:r>
              <a:rPr lang="en-US" altLang="zh-CN" sz="2000" dirty="0"/>
              <a:t>℃</a:t>
            </a:r>
            <a:r>
              <a:rPr lang="zh-CN" altLang="zh-CN" sz="2000" dirty="0"/>
              <a:t>）变化图。读图，回答</a:t>
            </a:r>
            <a:r>
              <a:rPr lang="zh-CN" altLang="zh-CN" sz="2000" dirty="0" smtClean="0"/>
              <a:t>第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、</a:t>
            </a:r>
            <a:r>
              <a:rPr lang="en-US" altLang="zh-CN" sz="2000" dirty="0"/>
              <a:t>3</a:t>
            </a:r>
            <a:r>
              <a:rPr lang="zh-CN" altLang="zh-CN" sz="2000" dirty="0" smtClean="0"/>
              <a:t>题</a:t>
            </a:r>
            <a:r>
              <a:rPr lang="zh-CN" altLang="zh-CN" sz="2000" dirty="0"/>
              <a:t>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299626" y="1734297"/>
            <a:ext cx="51050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zh-CN" sz="2000" dirty="0" smtClean="0"/>
              <a:t>．</a:t>
            </a:r>
            <a:r>
              <a:rPr lang="zh-CN" altLang="zh-CN" sz="2000" dirty="0"/>
              <a:t>气温日较差最大的月份是</a:t>
            </a:r>
          </a:p>
          <a:p>
            <a:r>
              <a:rPr lang="en-US" altLang="zh-CN" sz="2000" dirty="0"/>
              <a:t>A</a:t>
            </a:r>
            <a:r>
              <a:rPr lang="zh-CN" altLang="zh-CN" sz="2000" dirty="0"/>
              <a:t>．</a:t>
            </a:r>
            <a:r>
              <a:rPr lang="en-US" altLang="zh-CN" sz="2000" dirty="0"/>
              <a:t>2</a:t>
            </a:r>
            <a:r>
              <a:rPr lang="zh-CN" altLang="zh-CN" sz="2000" dirty="0"/>
              <a:t>月 </a:t>
            </a:r>
            <a:r>
              <a:rPr lang="en-US" altLang="zh-CN" sz="2000" dirty="0" smtClean="0"/>
              <a:t>   </a:t>
            </a:r>
            <a:r>
              <a:rPr lang="en-US" altLang="zh-CN" sz="2000" dirty="0"/>
              <a:t>B</a:t>
            </a:r>
            <a:r>
              <a:rPr lang="zh-CN" altLang="zh-CN" sz="2000" dirty="0"/>
              <a:t>．</a:t>
            </a:r>
            <a:r>
              <a:rPr lang="en-US" altLang="zh-CN" sz="2000" dirty="0"/>
              <a:t>5</a:t>
            </a:r>
            <a:r>
              <a:rPr lang="zh-CN" altLang="zh-CN" sz="2000" dirty="0"/>
              <a:t>月 </a:t>
            </a:r>
            <a:r>
              <a:rPr lang="en-US" altLang="zh-CN" sz="2000" dirty="0"/>
              <a:t>  </a:t>
            </a:r>
            <a:r>
              <a:rPr lang="en-US" altLang="zh-CN" sz="2000" dirty="0" smtClean="0"/>
              <a:t>  </a:t>
            </a:r>
            <a:r>
              <a:rPr lang="en-US" altLang="zh-CN" sz="2000" dirty="0"/>
              <a:t>C</a:t>
            </a:r>
            <a:r>
              <a:rPr lang="zh-CN" altLang="zh-CN" sz="2000" dirty="0"/>
              <a:t>．</a:t>
            </a:r>
            <a:r>
              <a:rPr lang="en-US" altLang="zh-CN" sz="2000" dirty="0"/>
              <a:t>8</a:t>
            </a:r>
            <a:r>
              <a:rPr lang="zh-CN" altLang="zh-CN" sz="2000" dirty="0"/>
              <a:t>月</a:t>
            </a:r>
            <a:r>
              <a:rPr lang="en-US" altLang="zh-CN" sz="2000" dirty="0"/>
              <a:t>  </a:t>
            </a:r>
            <a:r>
              <a:rPr lang="en-US" altLang="zh-CN" sz="2000" dirty="0" smtClean="0"/>
              <a:t>  </a:t>
            </a:r>
            <a:r>
              <a:rPr lang="en-US" altLang="zh-CN" sz="2000" dirty="0"/>
              <a:t>D</a:t>
            </a:r>
            <a:r>
              <a:rPr lang="zh-CN" altLang="zh-CN" sz="2000" dirty="0"/>
              <a:t>．</a:t>
            </a:r>
            <a:r>
              <a:rPr lang="en-US" altLang="zh-CN" sz="2000" dirty="0"/>
              <a:t>11</a:t>
            </a:r>
            <a:r>
              <a:rPr lang="zh-CN" altLang="zh-CN" sz="2000" dirty="0"/>
              <a:t>月</a:t>
            </a:r>
          </a:p>
          <a:p>
            <a:r>
              <a:rPr lang="en-US" altLang="zh-CN" sz="2000" dirty="0"/>
              <a:t>3</a:t>
            </a:r>
            <a:r>
              <a:rPr lang="zh-CN" altLang="zh-CN" sz="2000" dirty="0" smtClean="0"/>
              <a:t>．</a:t>
            </a:r>
            <a:r>
              <a:rPr lang="zh-CN" altLang="zh-CN" sz="2000" dirty="0"/>
              <a:t>该地可能</a:t>
            </a:r>
          </a:p>
          <a:p>
            <a:r>
              <a:rPr lang="en-US" altLang="zh-CN" sz="2000" dirty="0"/>
              <a:t>A</a:t>
            </a:r>
            <a:r>
              <a:rPr lang="zh-CN" altLang="zh-CN" sz="2000" dirty="0"/>
              <a:t>．光热充足，适宜种植棉花</a:t>
            </a:r>
            <a:r>
              <a:rPr lang="en-US" altLang="zh-CN" sz="2000" dirty="0"/>
              <a:t>	</a:t>
            </a:r>
            <a:endParaRPr lang="en-US" altLang="zh-CN" sz="2000" dirty="0" smtClean="0"/>
          </a:p>
          <a:p>
            <a:r>
              <a:rPr lang="en-US" altLang="zh-CN" sz="2000" dirty="0" smtClean="0"/>
              <a:t>B</a:t>
            </a:r>
            <a:r>
              <a:rPr lang="zh-CN" altLang="zh-CN" sz="2000" dirty="0"/>
              <a:t>．发展绿洲农业</a:t>
            </a:r>
            <a:r>
              <a:rPr lang="en-US" altLang="zh-CN" sz="2000" dirty="0"/>
              <a:t> </a:t>
            </a:r>
            <a:endParaRPr lang="zh-CN" altLang="zh-CN" sz="2000" dirty="0"/>
          </a:p>
          <a:p>
            <a:r>
              <a:rPr lang="en-US" altLang="zh-CN" sz="2000" dirty="0"/>
              <a:t>C</a:t>
            </a:r>
            <a:r>
              <a:rPr lang="zh-CN" altLang="zh-CN" sz="2000" dirty="0"/>
              <a:t>．海域辽阔，珊瑚礁发育好</a:t>
            </a:r>
            <a:r>
              <a:rPr lang="en-US" altLang="zh-CN" sz="2000" dirty="0"/>
              <a:t>	</a:t>
            </a:r>
            <a:endParaRPr lang="en-US" altLang="zh-CN" sz="2000" dirty="0" smtClean="0"/>
          </a:p>
          <a:p>
            <a:r>
              <a:rPr lang="en-US" altLang="zh-CN" sz="2000" dirty="0" smtClean="0"/>
              <a:t>D</a:t>
            </a:r>
            <a:r>
              <a:rPr lang="zh-CN" altLang="zh-CN" sz="2000" dirty="0"/>
              <a:t>．河流无结冰期</a:t>
            </a:r>
          </a:p>
        </p:txBody>
      </p:sp>
      <p:pic>
        <p:nvPicPr>
          <p:cNvPr id="9" name="图片 8" descr="图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>
            <a:fillRect/>
          </a:stretch>
        </p:blipFill>
        <p:spPr bwMode="auto">
          <a:xfrm>
            <a:off x="502412" y="1401018"/>
            <a:ext cx="3797214" cy="29375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1097150" y="1778850"/>
            <a:ext cx="20486" cy="23558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1845852" y="1769122"/>
            <a:ext cx="20486" cy="23558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652922" y="1749666"/>
            <a:ext cx="20486" cy="23558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3423751" y="1769121"/>
            <a:ext cx="20486" cy="23558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4479588" y="4109268"/>
            <a:ext cx="3554386" cy="830997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pPr indent="150019" eaLnBrk="0" fontAlgn="base">
              <a:spcBef>
                <a:spcPct val="0"/>
              </a:spcBef>
              <a:spcAft>
                <a:spcPct val="0"/>
              </a:spcAft>
              <a:tabLst>
                <a:tab pos="1100138" algn="l"/>
                <a:tab pos="2000250" algn="l"/>
                <a:tab pos="2900363" algn="l"/>
              </a:tabLs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读气温数值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indent="150019" eaLnBrk="0" fontAlgn="base">
              <a:spcBef>
                <a:spcPct val="0"/>
              </a:spcBef>
              <a:spcAft>
                <a:spcPct val="0"/>
              </a:spcAft>
              <a:tabLst>
                <a:tab pos="1100138" algn="l"/>
                <a:tab pos="2000250" algn="l"/>
                <a:tab pos="2900363" algn="l"/>
              </a:tabLs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相关地理事物的关系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标题 14"/>
          <p:cNvSpPr txBox="1">
            <a:spLocks/>
          </p:cNvSpPr>
          <p:nvPr/>
        </p:nvSpPr>
        <p:spPr>
          <a:xfrm>
            <a:off x="729575" y="515759"/>
            <a:ext cx="7500026" cy="7283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析关联</a:t>
            </a:r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 练习</a:t>
            </a:r>
            <a:r>
              <a:rPr lang="en-US" altLang="zh-CN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2——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两维坐标图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等值线图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92982" y="2869892"/>
            <a:ext cx="1055050" cy="197190"/>
          </a:xfrm>
          <a:custGeom>
            <a:avLst/>
            <a:gdLst>
              <a:gd name="connsiteX0" fmla="*/ 0 w 1055015"/>
              <a:gd name="connsiteY0" fmla="*/ 175322 h 350643"/>
              <a:gd name="connsiteX1" fmla="*/ 527508 w 1055015"/>
              <a:gd name="connsiteY1" fmla="*/ 0 h 350643"/>
              <a:gd name="connsiteX2" fmla="*/ 1055016 w 1055015"/>
              <a:gd name="connsiteY2" fmla="*/ 175322 h 350643"/>
              <a:gd name="connsiteX3" fmla="*/ 527508 w 1055015"/>
              <a:gd name="connsiteY3" fmla="*/ 350644 h 350643"/>
              <a:gd name="connsiteX4" fmla="*/ 0 w 1055015"/>
              <a:gd name="connsiteY4" fmla="*/ 175322 h 350643"/>
              <a:gd name="connsiteX0" fmla="*/ 8 w 1055024"/>
              <a:gd name="connsiteY0" fmla="*/ 72234 h 247556"/>
              <a:gd name="connsiteX1" fmla="*/ 537244 w 1055024"/>
              <a:gd name="connsiteY1" fmla="*/ 3917 h 247556"/>
              <a:gd name="connsiteX2" fmla="*/ 1055024 w 1055024"/>
              <a:gd name="connsiteY2" fmla="*/ 72234 h 247556"/>
              <a:gd name="connsiteX3" fmla="*/ 527516 w 1055024"/>
              <a:gd name="connsiteY3" fmla="*/ 247556 h 247556"/>
              <a:gd name="connsiteX4" fmla="*/ 8 w 1055024"/>
              <a:gd name="connsiteY4" fmla="*/ 72234 h 247556"/>
              <a:gd name="connsiteX0" fmla="*/ 8 w 1055024"/>
              <a:gd name="connsiteY0" fmla="*/ 76331 h 251653"/>
              <a:gd name="connsiteX1" fmla="*/ 537244 w 1055024"/>
              <a:gd name="connsiteY1" fmla="*/ 8014 h 251653"/>
              <a:gd name="connsiteX2" fmla="*/ 1055024 w 1055024"/>
              <a:gd name="connsiteY2" fmla="*/ 76331 h 251653"/>
              <a:gd name="connsiteX3" fmla="*/ 527516 w 1055024"/>
              <a:gd name="connsiteY3" fmla="*/ 251653 h 251653"/>
              <a:gd name="connsiteX4" fmla="*/ 8 w 1055024"/>
              <a:gd name="connsiteY4" fmla="*/ 76331 h 251653"/>
              <a:gd name="connsiteX0" fmla="*/ 8 w 1055024"/>
              <a:gd name="connsiteY0" fmla="*/ 76331 h 251653"/>
              <a:gd name="connsiteX1" fmla="*/ 537244 w 1055024"/>
              <a:gd name="connsiteY1" fmla="*/ 8014 h 251653"/>
              <a:gd name="connsiteX2" fmla="*/ 1055024 w 1055024"/>
              <a:gd name="connsiteY2" fmla="*/ 76331 h 251653"/>
              <a:gd name="connsiteX3" fmla="*/ 527516 w 1055024"/>
              <a:gd name="connsiteY3" fmla="*/ 251653 h 251653"/>
              <a:gd name="connsiteX4" fmla="*/ 8 w 1055024"/>
              <a:gd name="connsiteY4" fmla="*/ 76331 h 251653"/>
              <a:gd name="connsiteX0" fmla="*/ 8 w 1055024"/>
              <a:gd name="connsiteY0" fmla="*/ 75543 h 192499"/>
              <a:gd name="connsiteX1" fmla="*/ 537244 w 1055024"/>
              <a:gd name="connsiteY1" fmla="*/ 7226 h 192499"/>
              <a:gd name="connsiteX2" fmla="*/ 1055024 w 1055024"/>
              <a:gd name="connsiteY2" fmla="*/ 75543 h 192499"/>
              <a:gd name="connsiteX3" fmla="*/ 527516 w 1055024"/>
              <a:gd name="connsiteY3" fmla="*/ 192499 h 192499"/>
              <a:gd name="connsiteX4" fmla="*/ 8 w 1055024"/>
              <a:gd name="connsiteY4" fmla="*/ 75543 h 192499"/>
              <a:gd name="connsiteX0" fmla="*/ 34 w 1055050"/>
              <a:gd name="connsiteY0" fmla="*/ 75543 h 197190"/>
              <a:gd name="connsiteX1" fmla="*/ 537270 w 1055050"/>
              <a:gd name="connsiteY1" fmla="*/ 7226 h 197190"/>
              <a:gd name="connsiteX2" fmla="*/ 1055050 w 1055050"/>
              <a:gd name="connsiteY2" fmla="*/ 75543 h 197190"/>
              <a:gd name="connsiteX3" fmla="*/ 527542 w 1055050"/>
              <a:gd name="connsiteY3" fmla="*/ 192499 h 197190"/>
              <a:gd name="connsiteX4" fmla="*/ 34 w 1055050"/>
              <a:gd name="connsiteY4" fmla="*/ 75543 h 1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050" h="197190">
                <a:moveTo>
                  <a:pt x="34" y="75543"/>
                </a:moveTo>
                <a:cubicBezTo>
                  <a:pt x="1655" y="44664"/>
                  <a:pt x="158386" y="-21957"/>
                  <a:pt x="537270" y="7226"/>
                </a:cubicBezTo>
                <a:cubicBezTo>
                  <a:pt x="916154" y="36409"/>
                  <a:pt x="1055050" y="-21285"/>
                  <a:pt x="1055050" y="75543"/>
                </a:cubicBezTo>
                <a:cubicBezTo>
                  <a:pt x="1055050" y="172371"/>
                  <a:pt x="1003702" y="163316"/>
                  <a:pt x="527542" y="192499"/>
                </a:cubicBezTo>
                <a:cubicBezTo>
                  <a:pt x="51382" y="221682"/>
                  <a:pt x="-1587" y="106422"/>
                  <a:pt x="34" y="75543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7"/>
          <p:cNvSpPr/>
          <p:nvPr/>
        </p:nvSpPr>
        <p:spPr>
          <a:xfrm>
            <a:off x="1730881" y="2196824"/>
            <a:ext cx="260651" cy="138322"/>
          </a:xfrm>
          <a:custGeom>
            <a:avLst/>
            <a:gdLst>
              <a:gd name="connsiteX0" fmla="*/ 0 w 1055015"/>
              <a:gd name="connsiteY0" fmla="*/ 175322 h 350643"/>
              <a:gd name="connsiteX1" fmla="*/ 527508 w 1055015"/>
              <a:gd name="connsiteY1" fmla="*/ 0 h 350643"/>
              <a:gd name="connsiteX2" fmla="*/ 1055016 w 1055015"/>
              <a:gd name="connsiteY2" fmla="*/ 175322 h 350643"/>
              <a:gd name="connsiteX3" fmla="*/ 527508 w 1055015"/>
              <a:gd name="connsiteY3" fmla="*/ 350644 h 350643"/>
              <a:gd name="connsiteX4" fmla="*/ 0 w 1055015"/>
              <a:gd name="connsiteY4" fmla="*/ 175322 h 350643"/>
              <a:gd name="connsiteX0" fmla="*/ 8 w 1055024"/>
              <a:gd name="connsiteY0" fmla="*/ 72234 h 247556"/>
              <a:gd name="connsiteX1" fmla="*/ 537244 w 1055024"/>
              <a:gd name="connsiteY1" fmla="*/ 3917 h 247556"/>
              <a:gd name="connsiteX2" fmla="*/ 1055024 w 1055024"/>
              <a:gd name="connsiteY2" fmla="*/ 72234 h 247556"/>
              <a:gd name="connsiteX3" fmla="*/ 527516 w 1055024"/>
              <a:gd name="connsiteY3" fmla="*/ 247556 h 247556"/>
              <a:gd name="connsiteX4" fmla="*/ 8 w 1055024"/>
              <a:gd name="connsiteY4" fmla="*/ 72234 h 247556"/>
              <a:gd name="connsiteX0" fmla="*/ 8 w 1055024"/>
              <a:gd name="connsiteY0" fmla="*/ 76331 h 251653"/>
              <a:gd name="connsiteX1" fmla="*/ 537244 w 1055024"/>
              <a:gd name="connsiteY1" fmla="*/ 8014 h 251653"/>
              <a:gd name="connsiteX2" fmla="*/ 1055024 w 1055024"/>
              <a:gd name="connsiteY2" fmla="*/ 76331 h 251653"/>
              <a:gd name="connsiteX3" fmla="*/ 527516 w 1055024"/>
              <a:gd name="connsiteY3" fmla="*/ 251653 h 251653"/>
              <a:gd name="connsiteX4" fmla="*/ 8 w 1055024"/>
              <a:gd name="connsiteY4" fmla="*/ 76331 h 251653"/>
              <a:gd name="connsiteX0" fmla="*/ 8 w 1055024"/>
              <a:gd name="connsiteY0" fmla="*/ 76331 h 251653"/>
              <a:gd name="connsiteX1" fmla="*/ 537244 w 1055024"/>
              <a:gd name="connsiteY1" fmla="*/ 8014 h 251653"/>
              <a:gd name="connsiteX2" fmla="*/ 1055024 w 1055024"/>
              <a:gd name="connsiteY2" fmla="*/ 76331 h 251653"/>
              <a:gd name="connsiteX3" fmla="*/ 527516 w 1055024"/>
              <a:gd name="connsiteY3" fmla="*/ 251653 h 251653"/>
              <a:gd name="connsiteX4" fmla="*/ 8 w 1055024"/>
              <a:gd name="connsiteY4" fmla="*/ 76331 h 251653"/>
              <a:gd name="connsiteX0" fmla="*/ 8 w 1055024"/>
              <a:gd name="connsiteY0" fmla="*/ 75543 h 192499"/>
              <a:gd name="connsiteX1" fmla="*/ 537244 w 1055024"/>
              <a:gd name="connsiteY1" fmla="*/ 7226 h 192499"/>
              <a:gd name="connsiteX2" fmla="*/ 1055024 w 1055024"/>
              <a:gd name="connsiteY2" fmla="*/ 75543 h 192499"/>
              <a:gd name="connsiteX3" fmla="*/ 527516 w 1055024"/>
              <a:gd name="connsiteY3" fmla="*/ 192499 h 192499"/>
              <a:gd name="connsiteX4" fmla="*/ 8 w 1055024"/>
              <a:gd name="connsiteY4" fmla="*/ 75543 h 192499"/>
              <a:gd name="connsiteX0" fmla="*/ 34 w 1055050"/>
              <a:gd name="connsiteY0" fmla="*/ 75543 h 197190"/>
              <a:gd name="connsiteX1" fmla="*/ 537270 w 1055050"/>
              <a:gd name="connsiteY1" fmla="*/ 7226 h 197190"/>
              <a:gd name="connsiteX2" fmla="*/ 1055050 w 1055050"/>
              <a:gd name="connsiteY2" fmla="*/ 75543 h 197190"/>
              <a:gd name="connsiteX3" fmla="*/ 527542 w 1055050"/>
              <a:gd name="connsiteY3" fmla="*/ 192499 h 197190"/>
              <a:gd name="connsiteX4" fmla="*/ 34 w 1055050"/>
              <a:gd name="connsiteY4" fmla="*/ 75543 h 1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050" h="197190">
                <a:moveTo>
                  <a:pt x="34" y="75543"/>
                </a:moveTo>
                <a:cubicBezTo>
                  <a:pt x="1655" y="44664"/>
                  <a:pt x="158386" y="-21957"/>
                  <a:pt x="537270" y="7226"/>
                </a:cubicBezTo>
                <a:cubicBezTo>
                  <a:pt x="916154" y="36409"/>
                  <a:pt x="1055050" y="-21285"/>
                  <a:pt x="1055050" y="75543"/>
                </a:cubicBezTo>
                <a:cubicBezTo>
                  <a:pt x="1055050" y="172371"/>
                  <a:pt x="1003702" y="163316"/>
                  <a:pt x="527542" y="192499"/>
                </a:cubicBezTo>
                <a:cubicBezTo>
                  <a:pt x="51382" y="221682"/>
                  <a:pt x="-1587" y="106422"/>
                  <a:pt x="34" y="75543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056590" y="1912042"/>
            <a:ext cx="966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7433" y="3539335"/>
            <a:ext cx="966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c:\users\jlj\appdata\roaming\360se6\User Data\temp\beijing-960x340(1)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1268" name="AutoShape 4" descr="c:\users\jlj\appdata\roaming\360se6\User Data\temp\beijing-960x340(1)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1270" name="AutoShape 6" descr="c:\users\jlj\appdata\roaming\360se6\User Data\temp\beijing-960x340(1)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5122" name="Picture 2" descr="c:\users\jlj\appdata\roaming\360se6\User Data\temp\2013082908272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0601" y="3375428"/>
            <a:ext cx="20545425" cy="14430376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002892" y="1088105"/>
            <a:ext cx="706281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 smtClean="0"/>
              <a:t>下</a:t>
            </a:r>
            <a:r>
              <a:rPr lang="zh-CN" altLang="zh-CN" dirty="0" smtClean="0"/>
              <a:t>图示意</a:t>
            </a:r>
            <a:r>
              <a:rPr lang="zh-CN" altLang="zh-CN" dirty="0"/>
              <a:t>某河谷断面经历的一次洪水过程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 indent="200025"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369" y="4183633"/>
            <a:ext cx="8573337" cy="830997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pPr indent="150019" eaLnBrk="0" fontAlgn="base">
              <a:spcBef>
                <a:spcPct val="0"/>
              </a:spcBef>
              <a:spcAft>
                <a:spcPct val="0"/>
              </a:spcAft>
              <a:tabLst>
                <a:tab pos="1100138" algn="l"/>
                <a:tab pos="2000250" algn="l"/>
                <a:tab pos="2900363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年北京卷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相关地理事物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indent="150019" eaLnBrk="0" fontAlgn="base">
              <a:spcBef>
                <a:spcPct val="0"/>
              </a:spcBef>
              <a:spcAft>
                <a:spcPct val="0"/>
              </a:spcAft>
              <a:tabLst>
                <a:tab pos="1100138" algn="l"/>
                <a:tab pos="2000250" algn="l"/>
                <a:tab pos="2900363" algn="l"/>
              </a:tabLst>
            </a:pPr>
            <a:r>
              <a:rPr lang="zh-CN" altLang="en-US" sz="2400" b="1" dirty="0" smtClean="0">
                <a:solidFill>
                  <a:srgbClr val="0000CC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地质作用（内外力作用）、河流特征（流量、流速、水位）</a:t>
            </a:r>
            <a:endParaRPr lang="zh-CN" altLang="en-US" sz="2400" b="1" dirty="0">
              <a:solidFill>
                <a:srgbClr val="0000CC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" name="图片 9" descr="图4 河谷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81" y="1542300"/>
            <a:ext cx="6182668" cy="2537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4"/>
          <p:cNvSpPr txBox="1">
            <a:spLocks/>
          </p:cNvSpPr>
          <p:nvPr/>
        </p:nvSpPr>
        <p:spPr>
          <a:xfrm>
            <a:off x="1835187" y="493760"/>
            <a:ext cx="668581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坐标图</a:t>
            </a:r>
            <a:r>
              <a:rPr lang="en-US" altLang="zh-CN" sz="3200" dirty="0" smtClean="0">
                <a:solidFill>
                  <a:srgbClr val="C00000"/>
                </a:solidFill>
              </a:rPr>
              <a:t>+</a:t>
            </a:r>
            <a:r>
              <a:rPr lang="zh-CN" altLang="en-US" sz="3200" dirty="0" smtClean="0">
                <a:solidFill>
                  <a:srgbClr val="C00000"/>
                </a:solidFill>
              </a:rPr>
              <a:t>地质</a:t>
            </a:r>
            <a:r>
              <a:rPr lang="en-US" altLang="zh-CN" sz="3200" dirty="0" smtClean="0">
                <a:solidFill>
                  <a:srgbClr val="C00000"/>
                </a:solidFill>
              </a:rPr>
              <a:t>+</a:t>
            </a:r>
            <a:r>
              <a:rPr lang="zh-CN" altLang="en-US" sz="3200" dirty="0" smtClean="0">
                <a:solidFill>
                  <a:srgbClr val="C00000"/>
                </a:solidFill>
              </a:rPr>
              <a:t>河谷剖面图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2" name="标题 14"/>
          <p:cNvSpPr txBox="1">
            <a:spLocks/>
          </p:cNvSpPr>
          <p:nvPr/>
        </p:nvSpPr>
        <p:spPr>
          <a:xfrm>
            <a:off x="197000" y="1852015"/>
            <a:ext cx="1291281" cy="19836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析</a:t>
            </a:r>
            <a:endParaRPr lang="en-US" altLang="zh-CN" sz="2800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</a:t>
            </a:r>
            <a:endParaRPr lang="en-US" altLang="zh-CN" sz="2800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</a:t>
            </a:r>
            <a:endParaRPr lang="en-US" altLang="zh-CN" sz="2800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任务六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4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144" y="2330502"/>
            <a:ext cx="411988" cy="167084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zh-CN" altLang="en-US" sz="2400" dirty="0" smtClean="0"/>
              <a:t>地理图像</a:t>
            </a:r>
            <a:endParaRPr lang="zh-CN" altLang="en-US" sz="24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850301" y="2075982"/>
            <a:ext cx="956339" cy="19534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/>
              <a:t>成因</a:t>
            </a:r>
            <a:endParaRPr lang="en-US" altLang="zh-CN" sz="2400" dirty="0" smtClean="0"/>
          </a:p>
          <a:p>
            <a:r>
              <a:rPr lang="zh-CN" altLang="en-US" sz="2400" dirty="0" smtClean="0"/>
              <a:t>问题影响</a:t>
            </a:r>
            <a:endParaRPr lang="en-US" altLang="zh-CN" sz="2400" dirty="0" smtClean="0"/>
          </a:p>
          <a:p>
            <a:r>
              <a:rPr lang="zh-CN" altLang="en-US" sz="2400" dirty="0" smtClean="0"/>
              <a:t>意义措施</a:t>
            </a:r>
            <a:endParaRPr lang="en-US" altLang="zh-CN" sz="2400" dirty="0" smtClean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906764" y="1967009"/>
            <a:ext cx="519821" cy="22859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/>
              <a:t>获取解读信息</a:t>
            </a:r>
            <a:endParaRPr lang="zh-CN" altLang="en-US" sz="2400" dirty="0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2827681" y="1967009"/>
            <a:ext cx="479410" cy="213049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/>
              <a:t>描述地理事物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88977" y="737659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地图会“说话” 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5646058" y="73854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建立关联</a:t>
            </a:r>
            <a:endParaRPr lang="en-US" altLang="zh-CN" sz="3600" dirty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433702" y="3138647"/>
            <a:ext cx="35770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482870" y="3172952"/>
            <a:ext cx="35770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519902" y="3165927"/>
            <a:ext cx="35770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 txBox="1">
            <a:spLocks/>
          </p:cNvSpPr>
          <p:nvPr/>
        </p:nvSpPr>
        <p:spPr>
          <a:xfrm>
            <a:off x="5906714" y="1967009"/>
            <a:ext cx="519821" cy="22859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/>
              <a:t>阐释地理事物</a:t>
            </a:r>
            <a:endParaRPr lang="zh-CN" altLang="en-US" sz="2400" dirty="0"/>
          </a:p>
        </p:txBody>
      </p:sp>
      <p:sp>
        <p:nvSpPr>
          <p:cNvPr id="8" name="左大括号 7"/>
          <p:cNvSpPr/>
          <p:nvPr/>
        </p:nvSpPr>
        <p:spPr>
          <a:xfrm>
            <a:off x="3418794" y="1945529"/>
            <a:ext cx="368007" cy="2414741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大括号 21"/>
          <p:cNvSpPr/>
          <p:nvPr/>
        </p:nvSpPr>
        <p:spPr>
          <a:xfrm rot="10800000">
            <a:off x="5277589" y="1935801"/>
            <a:ext cx="368007" cy="2414741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3861851" y="1732151"/>
            <a:ext cx="1374024" cy="4315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、变化</a:t>
            </a:r>
            <a:endParaRPr lang="en-US" altLang="zh-CN" sz="2400" dirty="0" smtClean="0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3859110" y="2239383"/>
            <a:ext cx="1369638" cy="4315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/>
              <a:t>2</a:t>
            </a:r>
            <a:r>
              <a:rPr lang="zh-CN" altLang="en-US" sz="2400" dirty="0" smtClean="0"/>
              <a:t>、分布</a:t>
            </a:r>
            <a:endParaRPr lang="en-US" altLang="zh-CN" sz="2400" dirty="0" smtClean="0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859110" y="3257178"/>
            <a:ext cx="1374024" cy="4315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/>
              <a:t>4</a:t>
            </a:r>
            <a:r>
              <a:rPr lang="zh-CN" altLang="en-US" sz="2400" dirty="0" smtClean="0"/>
              <a:t>、构成</a:t>
            </a:r>
            <a:endParaRPr lang="en-US" altLang="zh-CN" sz="2400" dirty="0" smtClean="0"/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859110" y="2736627"/>
            <a:ext cx="1374024" cy="4315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/>
              <a:t>3</a:t>
            </a:r>
            <a:r>
              <a:rPr lang="zh-CN" altLang="en-US" sz="2400" dirty="0" smtClean="0"/>
              <a:t>、过程</a:t>
            </a:r>
            <a:endParaRPr lang="en-US" altLang="zh-CN" sz="2400" dirty="0" smtClean="0"/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3847806" y="4245006"/>
            <a:ext cx="1374024" cy="4315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/>
              <a:t>6</a:t>
            </a:r>
            <a:r>
              <a:rPr lang="zh-CN" altLang="en-US" sz="2400" dirty="0" smtClean="0"/>
              <a:t>、差异</a:t>
            </a:r>
            <a:endParaRPr lang="en-US" altLang="zh-CN" sz="2400" dirty="0" smtClean="0"/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3847806" y="3751092"/>
            <a:ext cx="1374024" cy="4315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/>
              <a:t>5</a:t>
            </a:r>
            <a:r>
              <a:rPr lang="zh-CN" altLang="en-US" sz="2400" dirty="0" smtClean="0"/>
              <a:t>、特征</a:t>
            </a:r>
            <a:endParaRPr lang="en-US" altLang="zh-CN" sz="2400" dirty="0" smtClean="0"/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5593498" y="3143171"/>
            <a:ext cx="35770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4136069" y="1097243"/>
            <a:ext cx="1141519" cy="1131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"/>
          <p:cNvSpPr txBox="1">
            <a:spLocks/>
          </p:cNvSpPr>
          <p:nvPr/>
        </p:nvSpPr>
        <p:spPr>
          <a:xfrm>
            <a:off x="372699" y="280590"/>
            <a:ext cx="2924977" cy="3315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地理图像</a:t>
            </a:r>
            <a:r>
              <a:rPr lang="en-US" altLang="zh-CN" dirty="0" smtClean="0">
                <a:latin typeface="+mn-ea"/>
                <a:ea typeface="+mn-ea"/>
              </a:rPr>
              <a:t>——</a:t>
            </a:r>
            <a:r>
              <a:rPr lang="zh-CN" altLang="en-US" dirty="0" smtClean="0">
                <a:latin typeface="+mn-ea"/>
                <a:ea typeface="+mn-ea"/>
              </a:rPr>
              <a:t>总结</a:t>
            </a:r>
            <a:endParaRPr lang="en-US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79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02742" y="1384723"/>
            <a:ext cx="7654247" cy="168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地图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会“说话”</a:t>
            </a:r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         获取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解读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6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36 新版 5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9" y="459258"/>
            <a:ext cx="5288614" cy="42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287785" y="533040"/>
            <a:ext cx="2476072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2012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北京卷</a:t>
            </a:r>
            <a:endParaRPr lang="en-US" altLang="zh-CN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）比较图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）与（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），分析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滦河河道的变化及其人为原因。（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287784" y="2898454"/>
            <a:ext cx="2753473" cy="488665"/>
          </a:xfrm>
          <a:prstGeom prst="wedgeRoundRectCallout">
            <a:avLst>
              <a:gd name="adj1" fmla="val -84034"/>
              <a:gd name="adj2" fmla="val 1589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河道变窄，分叉减少。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786596" y="1430808"/>
            <a:ext cx="3631291" cy="491995"/>
          </a:xfrm>
          <a:prstGeom prst="wedgeRoundRectCallout">
            <a:avLst>
              <a:gd name="adj1" fmla="val 18573"/>
              <a:gd name="adj2" fmla="val 1359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主要由于上游沿线修建水库拦水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447549" y="3387119"/>
            <a:ext cx="2538413" cy="432197"/>
          </a:xfrm>
          <a:prstGeom prst="wedgeRoundRectCallout">
            <a:avLst>
              <a:gd name="adj1" fmla="val 52019"/>
              <a:gd name="adj2" fmla="val -1982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b="1">
                <a:solidFill>
                  <a:srgbClr val="C00000"/>
                </a:solidFill>
              </a:rPr>
              <a:t>自滦河向流域外引水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6038023" y="3967361"/>
            <a:ext cx="2648777" cy="653278"/>
          </a:xfrm>
          <a:prstGeom prst="wedgeRoundRectCallout">
            <a:avLst>
              <a:gd name="adj1" fmla="val -139494"/>
              <a:gd name="adj2" fmla="val -2151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滦河流域生产生活用水量增加，河流流量减少 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856572" y="717706"/>
            <a:ext cx="3561315" cy="520839"/>
          </a:xfrm>
          <a:prstGeom prst="wedgeRoundRectCallout">
            <a:avLst>
              <a:gd name="adj1" fmla="val 64059"/>
              <a:gd name="adj2" fmla="val -32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沼泽湿地被开发为盐田、鱼塘。 </a:t>
            </a:r>
          </a:p>
        </p:txBody>
      </p:sp>
      <p:sp>
        <p:nvSpPr>
          <p:cNvPr id="3" name="矩形 2"/>
          <p:cNvSpPr/>
          <p:nvPr/>
        </p:nvSpPr>
        <p:spPr>
          <a:xfrm>
            <a:off x="678094" y="3967360"/>
            <a:ext cx="3997886" cy="7711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75980" y="454436"/>
            <a:ext cx="1211113" cy="8352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72700" y="280590"/>
            <a:ext cx="2396430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 smtClean="0"/>
              <a:t>地理图像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任务一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8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79" grpId="0" animBg="1"/>
      <p:bldP spid="79880" grpId="0" animBg="1"/>
      <p:bldP spid="79881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865948" y="299808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常见地理图像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19" y="1028153"/>
            <a:ext cx="5653534" cy="36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5077838" y="3302806"/>
            <a:ext cx="1215958" cy="463435"/>
          </a:xfrm>
          <a:prstGeom prst="ellipse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2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233650" y="825099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600" dirty="0" smtClean="0"/>
              <a:t>统计图表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0705" y="1952279"/>
            <a:ext cx="15696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0099"/>
                </a:solidFill>
              </a:rPr>
              <a:t>坐标图</a:t>
            </a:r>
            <a:endParaRPr lang="en-US" altLang="zh-CN" sz="3600" dirty="0" smtClean="0">
              <a:solidFill>
                <a:srgbClr val="000099"/>
              </a:solidFill>
            </a:endParaRPr>
          </a:p>
          <a:p>
            <a:r>
              <a:rPr lang="zh-CN" altLang="en-US" sz="3600" dirty="0" smtClean="0">
                <a:solidFill>
                  <a:srgbClr val="000099"/>
                </a:solidFill>
              </a:rPr>
              <a:t>结构图</a:t>
            </a:r>
            <a:endParaRPr lang="en-US" altLang="zh-CN" sz="3600" dirty="0" smtClean="0">
              <a:solidFill>
                <a:srgbClr val="000099"/>
              </a:solidFill>
            </a:endParaRPr>
          </a:p>
          <a:p>
            <a:r>
              <a:rPr lang="zh-CN" altLang="en-US" sz="3600" dirty="0" smtClean="0">
                <a:solidFill>
                  <a:srgbClr val="000099"/>
                </a:solidFill>
              </a:rPr>
              <a:t> 表格</a:t>
            </a:r>
          </a:p>
        </p:txBody>
      </p:sp>
    </p:spTree>
    <p:extLst>
      <p:ext uri="{BB962C8B-B14F-4D97-AF65-F5344CB8AC3E}">
        <p14:creationId xmlns:p14="http://schemas.microsoft.com/office/powerpoint/2010/main" val="1032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1569579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endParaRPr lang="zh-CN" altLang="en-US" dirty="0"/>
          </a:p>
        </p:txBody>
      </p:sp>
      <p:sp>
        <p:nvSpPr>
          <p:cNvPr id="5" name="标题 14"/>
          <p:cNvSpPr txBox="1">
            <a:spLocks/>
          </p:cNvSpPr>
          <p:nvPr/>
        </p:nvSpPr>
        <p:spPr>
          <a:xfrm>
            <a:off x="1865948" y="399322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坐标图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410" y="1324185"/>
            <a:ext cx="7219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坐标图：折</a:t>
            </a:r>
            <a:r>
              <a:rPr lang="en-US" altLang="zh-CN" sz="2400" dirty="0" smtClean="0">
                <a:solidFill>
                  <a:srgbClr val="C00000"/>
                </a:solidFill>
              </a:rPr>
              <a:t>/</a:t>
            </a:r>
            <a:r>
              <a:rPr lang="zh-CN" altLang="en-US" sz="2400" dirty="0" smtClean="0">
                <a:solidFill>
                  <a:srgbClr val="C00000"/>
                </a:solidFill>
              </a:rPr>
              <a:t>曲线图</a:t>
            </a:r>
            <a:r>
              <a:rPr lang="zh-CN" altLang="en-US" sz="2400" dirty="0">
                <a:solidFill>
                  <a:schemeClr val="tx1"/>
                </a:solidFill>
              </a:rPr>
              <a:t>、柱状</a:t>
            </a:r>
            <a:r>
              <a:rPr lang="zh-CN" altLang="en-US" sz="2400" dirty="0" smtClean="0">
                <a:solidFill>
                  <a:schemeClr val="tx1"/>
                </a:solidFill>
              </a:rPr>
              <a:t>图、点状图等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提问：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</a:rPr>
              <a:t>、逐渐上升（下降）区分波动上升</a:t>
            </a:r>
            <a:r>
              <a:rPr lang="zh-CN" altLang="en-US" sz="2400" dirty="0">
                <a:solidFill>
                  <a:schemeClr val="tx1"/>
                </a:solidFill>
              </a:rPr>
              <a:t>（下降</a:t>
            </a:r>
            <a:r>
              <a:rPr lang="zh-CN" altLang="en-US" sz="2400" dirty="0" smtClean="0">
                <a:solidFill>
                  <a:schemeClr val="tx1"/>
                </a:solidFill>
              </a:rPr>
              <a:t>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</a:rPr>
              <a:t>、先升后降、升</a:t>
            </a:r>
            <a:r>
              <a:rPr lang="en-US" altLang="zh-CN" sz="2400" dirty="0" smtClean="0">
                <a:solidFill>
                  <a:schemeClr val="tx1"/>
                </a:solidFill>
              </a:rPr>
              <a:t>—</a:t>
            </a:r>
            <a:r>
              <a:rPr lang="zh-CN" altLang="en-US" sz="2400" dirty="0" smtClean="0">
                <a:solidFill>
                  <a:schemeClr val="tx1"/>
                </a:solidFill>
              </a:rPr>
              <a:t>降</a:t>
            </a:r>
            <a:r>
              <a:rPr lang="en-US" altLang="zh-CN" sz="2400" dirty="0" smtClean="0">
                <a:solidFill>
                  <a:schemeClr val="tx1"/>
                </a:solidFill>
              </a:rPr>
              <a:t>—</a:t>
            </a:r>
            <a:r>
              <a:rPr lang="zh-CN" altLang="en-US" sz="2400" dirty="0" smtClean="0">
                <a:solidFill>
                  <a:schemeClr val="tx1"/>
                </a:solidFill>
              </a:rPr>
              <a:t>升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5285" y="3090364"/>
            <a:ext cx="23391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方法指导：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看坐标说趋势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找</a:t>
            </a:r>
            <a:r>
              <a:rPr lang="zh-CN" altLang="en-US" sz="2800" dirty="0">
                <a:solidFill>
                  <a:srgbClr val="000099"/>
                </a:solidFill>
              </a:rPr>
              <a:t>拐点分段</a:t>
            </a:r>
            <a:r>
              <a:rPr lang="zh-CN" altLang="en-US" sz="2800" dirty="0" smtClean="0">
                <a:solidFill>
                  <a:srgbClr val="000099"/>
                </a:solidFill>
              </a:rPr>
              <a:t>答</a:t>
            </a:r>
            <a:endParaRPr lang="en-US" altLang="zh-CN" sz="2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4"/>
          <p:cNvSpPr txBox="1">
            <a:spLocks/>
          </p:cNvSpPr>
          <p:nvPr/>
        </p:nvSpPr>
        <p:spPr>
          <a:xfrm>
            <a:off x="1865948" y="380832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</a:rPr>
              <a:t>统计图表</a:t>
            </a:r>
            <a:r>
              <a:rPr lang="en-US" altLang="zh-CN" sz="3200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dirty="0" smtClean="0">
                <a:solidFill>
                  <a:srgbClr val="C00000"/>
                </a:solidFill>
              </a:rPr>
              <a:t>坐标图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687" y="1157542"/>
            <a:ext cx="721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   </a:t>
            </a:r>
            <a:r>
              <a:rPr lang="zh-CN" altLang="en-US" sz="2800" dirty="0">
                <a:solidFill>
                  <a:schemeClr val="tx1"/>
                </a:solidFill>
              </a:rPr>
              <a:t>提问</a:t>
            </a:r>
            <a:r>
              <a:rPr lang="zh-CN" altLang="en-US" sz="2800" dirty="0" smtClean="0">
                <a:solidFill>
                  <a:schemeClr val="tx1"/>
                </a:solidFill>
              </a:rPr>
              <a:t>：读图说</a:t>
            </a:r>
            <a:r>
              <a:rPr lang="zh-CN" altLang="en-US" sz="2800" dirty="0">
                <a:solidFill>
                  <a:schemeClr val="tx1"/>
                </a:solidFill>
              </a:rPr>
              <a:t>出</a:t>
            </a:r>
            <a:r>
              <a:rPr lang="zh-CN" altLang="en-US" sz="2800" dirty="0" smtClean="0">
                <a:solidFill>
                  <a:schemeClr val="tx1"/>
                </a:solidFill>
              </a:rPr>
              <a:t>中国城镇化</a:t>
            </a:r>
            <a:r>
              <a:rPr lang="zh-CN" altLang="en-US" sz="2800" dirty="0">
                <a:solidFill>
                  <a:schemeClr val="tx1"/>
                </a:solidFill>
              </a:rPr>
              <a:t>进程</a:t>
            </a:r>
            <a:r>
              <a:rPr lang="zh-CN" altLang="en-US" sz="2800" dirty="0" smtClean="0">
                <a:solidFill>
                  <a:schemeClr val="tx1"/>
                </a:solidFill>
              </a:rPr>
              <a:t>特征。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0188" y="1732284"/>
            <a:ext cx="233910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99"/>
                </a:solidFill>
              </a:rPr>
              <a:t>方法指导：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看坐标说趋势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 smtClean="0">
                <a:solidFill>
                  <a:srgbClr val="000099"/>
                </a:solidFill>
              </a:rPr>
              <a:t>找</a:t>
            </a:r>
            <a:r>
              <a:rPr lang="zh-CN" altLang="en-US" sz="2800" dirty="0">
                <a:solidFill>
                  <a:srgbClr val="000099"/>
                </a:solidFill>
              </a:rPr>
              <a:t>拐点分段</a:t>
            </a:r>
            <a:r>
              <a:rPr lang="zh-CN" altLang="en-US" sz="2800" dirty="0" smtClean="0">
                <a:solidFill>
                  <a:srgbClr val="000099"/>
                </a:solidFill>
              </a:rPr>
              <a:t>答</a:t>
            </a:r>
            <a:endParaRPr lang="en-US" altLang="zh-CN" sz="2800" dirty="0" smtClean="0">
              <a:solidFill>
                <a:srgbClr val="000099"/>
              </a:solidFill>
            </a:endParaRPr>
          </a:p>
          <a:p>
            <a:r>
              <a:rPr lang="zh-CN" altLang="en-US" sz="2800" dirty="0">
                <a:solidFill>
                  <a:srgbClr val="000099"/>
                </a:solidFill>
              </a:rPr>
              <a:t>依斜率说</a:t>
            </a:r>
            <a:r>
              <a:rPr lang="zh-CN" altLang="en-US" sz="2800" dirty="0" smtClean="0">
                <a:solidFill>
                  <a:srgbClr val="000099"/>
                </a:solidFill>
              </a:rPr>
              <a:t>速度</a:t>
            </a:r>
            <a:endParaRPr lang="en-US" altLang="zh-CN" sz="2800" dirty="0">
              <a:solidFill>
                <a:srgbClr val="0000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186" y="3961122"/>
            <a:ext cx="8195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中国城镇化水平逐渐提高；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1980</a:t>
            </a:r>
            <a:r>
              <a:rPr lang="zh-CN" altLang="en-US" sz="2400" dirty="0" smtClean="0">
                <a:solidFill>
                  <a:srgbClr val="C00000"/>
                </a:solidFill>
              </a:rPr>
              <a:t>年（改革开放）以前，城镇化水平低、速度慢；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1980</a:t>
            </a:r>
            <a:r>
              <a:rPr lang="zh-CN" altLang="en-US" sz="2400" dirty="0" smtClean="0">
                <a:solidFill>
                  <a:srgbClr val="C00000"/>
                </a:solidFill>
              </a:rPr>
              <a:t>年</a:t>
            </a:r>
            <a:r>
              <a:rPr lang="zh-CN" altLang="en-US" sz="2400" dirty="0">
                <a:solidFill>
                  <a:srgbClr val="C00000"/>
                </a:solidFill>
              </a:rPr>
              <a:t>（改革开放）</a:t>
            </a:r>
            <a:r>
              <a:rPr lang="zh-CN" altLang="en-US" sz="2400" dirty="0" smtClean="0">
                <a:solidFill>
                  <a:srgbClr val="C00000"/>
                </a:solidFill>
              </a:rPr>
              <a:t>以后，城镇</a:t>
            </a:r>
            <a:r>
              <a:rPr lang="zh-CN" altLang="en-US" sz="2400" dirty="0">
                <a:solidFill>
                  <a:srgbClr val="C00000"/>
                </a:solidFill>
              </a:rPr>
              <a:t>化</a:t>
            </a:r>
            <a:r>
              <a:rPr lang="zh-CN" altLang="en-US" sz="2400" dirty="0" smtClean="0">
                <a:solidFill>
                  <a:srgbClr val="C00000"/>
                </a:solidFill>
              </a:rPr>
              <a:t>水平提高、速度加快。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881" r="35003"/>
          <a:stretch/>
        </p:blipFill>
        <p:spPr>
          <a:xfrm>
            <a:off x="372700" y="1586527"/>
            <a:ext cx="3901739" cy="2520352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2700" y="280590"/>
            <a:ext cx="2396430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地理图像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任务</a:t>
            </a:r>
            <a:r>
              <a:rPr lang="zh-CN" altLang="en-US" dirty="0"/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14223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2347</Words>
  <Application>Microsoft Office PowerPoint</Application>
  <PresentationFormat>全屏显示(16:9)</PresentationFormat>
  <Paragraphs>341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汉仪旗黑-85S</vt:lpstr>
      <vt:lpstr>黑体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Cambria</vt:lpstr>
      <vt:lpstr>Times New Roman</vt:lpstr>
      <vt:lpstr>Verdana</vt:lpstr>
      <vt:lpstr>Wingdings</vt:lpstr>
      <vt:lpstr>1_Office 主题​​</vt:lpstr>
      <vt:lpstr>地理图像的阅读</vt:lpstr>
      <vt:lpstr>地理图像</vt:lpstr>
      <vt:lpstr>地理图像</vt:lpstr>
      <vt:lpstr>地理图像</vt:lpstr>
      <vt:lpstr>PowerPoint 演示文稿</vt:lpstr>
      <vt:lpstr>地理图像</vt:lpstr>
      <vt:lpstr>地理图像</vt:lpstr>
      <vt:lpstr>地理图像</vt:lpstr>
      <vt:lpstr>地理图像——任务二</vt:lpstr>
      <vt:lpstr>地理图像——任务二</vt:lpstr>
      <vt:lpstr>地理图像</vt:lpstr>
      <vt:lpstr>地理图像——任务三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地理图像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地理图像</vt:lpstr>
      <vt:lpstr>地理图像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地理图像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</cp:lastModifiedBy>
  <cp:revision>180</cp:revision>
  <dcterms:created xsi:type="dcterms:W3CDTF">2020-02-01T11:21:51Z</dcterms:created>
  <dcterms:modified xsi:type="dcterms:W3CDTF">2020-02-07T07:05:44Z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