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Layouts/slideLayout13.xml" ContentType="application/vnd.openxmlformats-officedocument.presentationml.slideLayout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Default Extension="png" ContentType="image/png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slideLayouts/slideLayout15.xml" ContentType="application/vnd.openxmlformats-officedocument.presentationml.slideLayout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83" r:id="rId3"/>
    <p:sldId id="260" r:id="rId4"/>
    <p:sldId id="285" r:id="rId5"/>
    <p:sldId id="262" r:id="rId6"/>
    <p:sldId id="281" r:id="rId7"/>
    <p:sldId id="287" r:id="rId8"/>
    <p:sldId id="292" r:id="rId9"/>
    <p:sldId id="286" r:id="rId10"/>
    <p:sldId id="293" r:id="rId11"/>
    <p:sldId id="294" r:id="rId12"/>
    <p:sldId id="278" r:id="rId13"/>
    <p:sldId id="288" r:id="rId14"/>
    <p:sldId id="289" r:id="rId15"/>
    <p:sldId id="290" r:id="rId16"/>
    <p:sldId id="291" r:id="rId17"/>
    <p:sldId id="276" r:id="rId18"/>
    <p:sldId id="28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50" d="100"/>
          <a:sy n="50" d="100"/>
        </p:scale>
        <p:origin x="-230" y="-1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2020-02-12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270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057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3" y="2588734"/>
            <a:ext cx="10852237" cy="899324"/>
          </a:xfrm>
        </p:spPr>
        <p:txBody>
          <a:bodyPr lIns="135463" tIns="50799" rIns="33866" bIns="50799" anchor="t" anchorCtr="0">
            <a:noAutofit/>
          </a:bodyPr>
          <a:lstStyle>
            <a:lvl1pPr algn="ctr">
              <a:defRPr sz="5400" b="0" spc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3" y="3566785"/>
            <a:ext cx="10852237" cy="951151"/>
          </a:xfrm>
        </p:spPr>
        <p:txBody>
          <a:bodyPr lIns="135463" tIns="50799" rIns="101597" bIns="50799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67" normalizeH="0" baseline="0">
                <a:solidFill>
                  <a:schemeClr val="tx1"/>
                </a:solidFill>
                <a:uFillTx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32077"/>
            <a:ext cx="10852237" cy="648113"/>
          </a:xfrm>
        </p:spPr>
        <p:txBody>
          <a:bodyPr vert="horz" lIns="135463" tIns="50799" rIns="101597" bIns="50799" rtlCol="0" anchor="ctr" anchorCtr="0">
            <a:no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3" y="1296227"/>
            <a:ext cx="10852237" cy="5042237"/>
          </a:xfrm>
        </p:spPr>
        <p:txBody>
          <a:bodyPr vert="horz" lIns="135463" tIns="0" rIns="110064" bIns="0" rtlCol="0">
            <a:no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3809396"/>
            <a:ext cx="10852237" cy="624955"/>
          </a:xfrm>
        </p:spPr>
        <p:txBody>
          <a:bodyPr lIns="135463" tIns="50799" rIns="84665" bIns="50799" anchor="t" anchorCtr="0">
            <a:noAutofit/>
          </a:bodyPr>
          <a:lstStyle>
            <a:lvl1pPr>
              <a:defRPr sz="3600" b="0" u="none" strike="noStrike" kern="1200" cap="none" spc="4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6" y="4512464"/>
            <a:ext cx="10852237" cy="1078173"/>
          </a:xfrm>
        </p:spPr>
        <p:txBody>
          <a:bodyPr lIns="135463" tIns="50799" rIns="101597" bIns="50799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32077"/>
            <a:ext cx="10852237" cy="648113"/>
          </a:xfrm>
        </p:spPr>
        <p:txBody>
          <a:bodyPr vert="horz" lIns="135463" tIns="50799" rIns="101597" bIns="50799" rtlCol="0" anchor="ctr" anchorCtr="0">
            <a:no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227"/>
            <a:ext cx="5283243" cy="5040881"/>
          </a:xfrm>
        </p:spPr>
        <p:txBody>
          <a:bodyPr vert="horz" lIns="135463" tIns="0" rIns="110064" bIns="0" rtlCol="0">
            <a:no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227"/>
            <a:ext cx="5283243" cy="5040881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32077"/>
            <a:ext cx="10852237" cy="648113"/>
          </a:xfrm>
        </p:spPr>
        <p:txBody>
          <a:bodyPr vert="horz" lIns="135463" tIns="50799" rIns="101597" bIns="50799" rtlCol="0" anchor="ctr" anchorCtr="0">
            <a:no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227"/>
            <a:ext cx="5283243" cy="381069"/>
          </a:xfrm>
        </p:spPr>
        <p:txBody>
          <a:bodyPr lIns="135463" tIns="50799" rIns="101597" bIns="50799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67" normalizeH="0" baseline="0">
                <a:solidFill>
                  <a:schemeClr val="tx1"/>
                </a:solidFill>
                <a:uFillTx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978" indent="0">
              <a:buNone/>
              <a:defRPr sz="1600" b="1"/>
            </a:lvl7pPr>
            <a:lvl8pPr marL="3201167" indent="0">
              <a:buNone/>
              <a:defRPr sz="1600" b="1"/>
            </a:lvl8pPr>
            <a:lvl9pPr marL="365835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357"/>
            <a:ext cx="5283200" cy="4553031"/>
          </a:xfrm>
        </p:spPr>
        <p:txBody>
          <a:bodyPr vert="horz" lIns="135463" tIns="0" rIns="110064" bIns="0" rtlCol="0">
            <a:no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296227"/>
            <a:ext cx="5283243" cy="381069"/>
          </a:xfrm>
        </p:spPr>
        <p:txBody>
          <a:bodyPr vert="horz" lIns="135463" tIns="50799" rIns="101597" bIns="50799" rtlCol="0" anchor="t" anchorCtr="0">
            <a:no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978" indent="0">
              <a:buNone/>
              <a:defRPr sz="1600" b="1"/>
            </a:lvl7pPr>
            <a:lvl8pPr marL="3201167" indent="0">
              <a:buNone/>
              <a:defRPr sz="1600" b="1"/>
            </a:lvl8pPr>
            <a:lvl9pPr marL="365835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789357"/>
            <a:ext cx="5283243" cy="4553031"/>
          </a:xfrm>
        </p:spPr>
        <p:txBody>
          <a:bodyPr vert="horz" lIns="135463" tIns="0" rIns="110064" bIns="0" rtlCol="0">
            <a:no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35463" tIns="50799" rIns="101597" bIns="50799" rtlCol="0" anchor="ctr" anchorCtr="0">
            <a:no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227"/>
            <a:ext cx="5283243" cy="5040881"/>
          </a:xfrm>
        </p:spPr>
        <p:txBody>
          <a:bodyPr vert="horz" lIns="135463" tIns="0" rIns="110064" bIns="0" rtlCol="0">
            <a:no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227"/>
            <a:ext cx="5283243" cy="5040881"/>
          </a:xfrm>
        </p:spPr>
        <p:txBody>
          <a:bodyPr vert="horz" lIns="135463" tIns="0" rIns="110064" bIns="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676"/>
            <a:ext cx="950984" cy="5389849"/>
          </a:xfrm>
        </p:spPr>
        <p:txBody>
          <a:bodyPr vert="eaVert" lIns="135463" tIns="50799" rIns="101597" bIns="50799" rtlCol="0" anchor="ctr" anchorCtr="0">
            <a:no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6" y="952668"/>
            <a:ext cx="9828101" cy="5389849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676"/>
            <a:ext cx="10852237" cy="50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3" y="2588734"/>
            <a:ext cx="10852237" cy="899324"/>
          </a:xfrm>
        </p:spPr>
        <p:txBody>
          <a:bodyPr vert="horz" lIns="135463" tIns="50799" rIns="33866" bIns="50799" rtlCol="0" anchor="t" anchorCtr="0">
            <a:noAutofit/>
          </a:bodyPr>
          <a:lstStyle>
            <a:lvl1pPr marL="0" marR="0" algn="ctr" defTabSz="121917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8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2020-02-12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6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2020-02-12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3" y="432077"/>
            <a:ext cx="10852237" cy="648113"/>
          </a:xfrm>
          <a:prstGeom prst="rect">
            <a:avLst/>
          </a:prstGeom>
        </p:spPr>
        <p:txBody>
          <a:bodyPr vert="horz" lIns="135463" tIns="50799" rIns="101597" bIns="50799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3" y="1296227"/>
            <a:ext cx="10852237" cy="5040881"/>
          </a:xfrm>
          <a:prstGeom prst="rect">
            <a:avLst/>
          </a:prstGeom>
        </p:spPr>
        <p:txBody>
          <a:bodyPr vert="horz" lIns="135463" tIns="0" rIns="110064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3" y="6350944"/>
            <a:ext cx="2700000" cy="316856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2020-02-12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50944"/>
            <a:ext cx="3960000" cy="316856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944"/>
            <a:ext cx="2700000" cy="316856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67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10320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55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226" y="727"/>
            <a:ext cx="12191548" cy="6857747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4294967295"/>
          </p:nvPr>
        </p:nvSpPr>
        <p:spPr>
          <a:xfrm>
            <a:off x="4708362" y="2833593"/>
            <a:ext cx="7215873" cy="971092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词汇复习</a:t>
            </a:r>
            <a:endParaRPr lang="zh-CN" altLang="en-US" sz="5400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65" y="4847715"/>
            <a:ext cx="4802115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266" y="1592546"/>
            <a:ext cx="587502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高三英语总复习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03321" y="4809472"/>
            <a:ext cx="84886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36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北京市和平街第一中学    赵兴星</a:t>
            </a:r>
            <a:endParaRPr lang="en-US" altLang="zh-CN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9" name="内容占位符 5"/>
          <p:cNvSpPr txBox="1">
            <a:spLocks/>
          </p:cNvSpPr>
          <p:nvPr/>
        </p:nvSpPr>
        <p:spPr>
          <a:xfrm>
            <a:off x="914400" y="1936080"/>
            <a:ext cx="11079480" cy="47695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4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457200" indent="-457200">
              <a:defRPr/>
            </a:pPr>
            <a:r>
              <a:rPr kumimoji="0" lang="zh-CN" altLang="en-US" sz="24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 （</a:t>
            </a:r>
            <a:r>
              <a:rPr kumimoji="0" lang="en-US" altLang="zh-CN" sz="24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2</a:t>
            </a:r>
            <a:r>
              <a:rPr kumimoji="0" lang="zh-CN" altLang="en-US" sz="24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）词缀</a:t>
            </a:r>
            <a:r>
              <a:rPr lang="zh-CN" altLang="en-US" sz="24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纵</a:t>
            </a:r>
            <a:r>
              <a:rPr kumimoji="0" lang="zh-CN" altLang="en-US" sz="24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向联想</a:t>
            </a:r>
            <a:endParaRPr lang="en-US" altLang="zh-CN" sz="3600" spc="150" noProof="1" smtClean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marL="457200" indent="-457200">
              <a:defRPr/>
            </a:pPr>
            <a:r>
              <a:rPr kumimoji="0" lang="en-US" altLang="zh-CN" sz="3600" b="1" i="0" u="none" strike="noStrike" kern="1200" cap="none" spc="150" normalizeH="0" noProof="1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  </a:t>
            </a:r>
            <a:r>
              <a:rPr kumimoji="0" lang="zh-CN" altLang="en-US" sz="2400" b="1" i="0" u="none" strike="noStrike" kern="1200" cap="none" spc="150" normalizeH="0" noProof="1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如</a:t>
            </a:r>
            <a:r>
              <a:rPr lang="zh-CN" altLang="en-US" sz="2400" b="1" spc="150" noProof="1" smtClean="0">
                <a:latin typeface="宋体" pitchFamily="2" charset="-122"/>
                <a:ea typeface="宋体" pitchFamily="2" charset="-122"/>
                <a:sym typeface="Wingdings" pitchFamily="2" charset="2"/>
              </a:rPr>
              <a:t>：</a:t>
            </a:r>
            <a:r>
              <a:rPr lang="en-US" altLang="zh-CN" sz="2400" b="1" spc="150" noProof="1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 (1) enable</a:t>
            </a:r>
            <a:endParaRPr lang="en-US" altLang="zh-CN" sz="2400" b="1" spc="150" baseline="0" noProof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kumimoji="0" lang="en-US" altLang="zh-CN" sz="2400" b="1" i="0" u="none" strike="noStrike" kern="1200" cap="none" spc="150" normalizeH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kumimoji="0" lang="en-US" altLang="zh-CN" sz="2400" b="1" i="0" u="none" strike="noStrike" kern="1200" cap="none" spc="150" normalizeH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lang="en-US" altLang="zh-CN" sz="2400" b="1" spc="150" baseline="0" noProof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kumimoji="0" lang="en-US" altLang="zh-CN" sz="2400" b="1" i="0" u="none" strike="noStrike" kern="1200" cap="none" spc="150" normalizeH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lang="en-US" altLang="zh-CN" sz="2400" b="1" spc="150" baseline="0" noProof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0520" y="3139440"/>
            <a:ext cx="252984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able        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adj.</a:t>
            </a:r>
          </a:p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ability     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n.</a:t>
            </a:r>
          </a:p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disable    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v.</a:t>
            </a:r>
            <a:endParaRPr lang="en-US" altLang="zh-CN" sz="2400" i="1" spc="150" noProof="1" smtClean="0"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disabled  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adj.</a:t>
            </a:r>
          </a:p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disability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n.</a:t>
            </a:r>
            <a:endParaRPr lang="en-US" altLang="zh-CN" sz="2400" i="1" spc="150" noProof="1" smtClean="0"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enable    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 v.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39582" y="3061454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150" noProof="1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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685197" y="3046214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150" noProof="1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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220200" y="3032760"/>
            <a:ext cx="27584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compete        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v.</a:t>
            </a:r>
          </a:p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competitor    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n.</a:t>
            </a:r>
          </a:p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competition   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n.</a:t>
            </a:r>
          </a:p>
          <a:p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competitive     </a:t>
            </a:r>
            <a:r>
              <a:rPr lang="en-US" altLang="zh-CN" sz="2400" i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adj.</a:t>
            </a:r>
          </a:p>
        </p:txBody>
      </p:sp>
      <p:sp>
        <p:nvSpPr>
          <p:cNvPr id="11" name="矩形 10"/>
          <p:cNvSpPr/>
          <p:nvPr/>
        </p:nvSpPr>
        <p:spPr>
          <a:xfrm>
            <a:off x="6893714" y="3046214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150" noProof="1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(2) compete</a:t>
            </a:r>
            <a:endParaRPr lang="zh-CN" altLang="en-US" dirty="0"/>
          </a:p>
        </p:txBody>
      </p:sp>
      <p:sp>
        <p:nvSpPr>
          <p:cNvPr id="14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18" name="内容占位符 5"/>
          <p:cNvSpPr txBox="1">
            <a:spLocks/>
          </p:cNvSpPr>
          <p:nvPr/>
        </p:nvSpPr>
        <p:spPr>
          <a:xfrm>
            <a:off x="1036320" y="1173480"/>
            <a:ext cx="10591800" cy="3931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（二）基本掌握考纲词汇，但熟悉度不够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2. 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结合词缀记忆词汇</a:t>
            </a:r>
            <a:endParaRPr lang="en-US" altLang="zh-CN" sz="2800" b="1" spc="150" noProof="1" smtClean="0"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7" grpId="0" animBg="1"/>
      <p:bldP spid="15" grpId="0"/>
      <p:bldP spid="16" grpId="0"/>
      <p:bldP spid="1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1218523" y="1158841"/>
            <a:ext cx="10348637" cy="4540919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28800" y="2771060"/>
            <a:ext cx="5623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社会实践活动的感受：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800" dirty="0" smtClean="0"/>
              <a:t>  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a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meaningful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experience!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What a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memorable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experience!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What an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unforgettable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experience!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honorable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experience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/>
          </a:p>
        </p:txBody>
      </p:sp>
      <p:sp>
        <p:nvSpPr>
          <p:cNvPr id="12" name="下箭头 11"/>
          <p:cNvSpPr/>
          <p:nvPr/>
        </p:nvSpPr>
        <p:spPr>
          <a:xfrm>
            <a:off x="3870960" y="3749040"/>
            <a:ext cx="289560" cy="4114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680960" y="256032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描述感受的词汇：</a:t>
            </a:r>
            <a:endParaRPr lang="en-US" altLang="zh-CN" sz="3200" dirty="0" smtClean="0">
              <a:solidFill>
                <a:srgbClr val="0000CC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meaningful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memorable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unforgettable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honorable</a:t>
            </a:r>
          </a:p>
          <a:p>
            <a:r>
              <a:rPr lang="en-US" altLang="zh-C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zh-CN" alt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内容占位符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sp>
        <p:nvSpPr>
          <p:cNvPr id="18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51560" y="1129815"/>
            <a:ext cx="10073640" cy="1340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（二）基本掌握考纲词汇，但熟悉度不够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228600" lvl="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3.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利用话题积累同类词汇，以增强词汇的记忆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pic>
        <p:nvPicPr>
          <p:cNvPr id="15" name="内容占位符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sp>
        <p:nvSpPr>
          <p:cNvPr id="16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17" name="内容占位符 5"/>
          <p:cNvSpPr txBox="1">
            <a:spLocks/>
          </p:cNvSpPr>
          <p:nvPr/>
        </p:nvSpPr>
        <p:spPr>
          <a:xfrm>
            <a:off x="1036320" y="1173480"/>
            <a:ext cx="10591800" cy="14935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（二）基本掌握考纲词汇，但熟悉度不够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4. 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建立适合自己的词汇积累本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</a:p>
        </p:txBody>
      </p:sp>
      <p:sp>
        <p:nvSpPr>
          <p:cNvPr id="7" name="矩形 6"/>
          <p:cNvSpPr/>
          <p:nvPr/>
        </p:nvSpPr>
        <p:spPr>
          <a:xfrm>
            <a:off x="1051560" y="2495660"/>
            <a:ext cx="10287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具体操作：</a:t>
            </a:r>
            <a:endParaRPr lang="en-US" altLang="zh-CN" sz="2800" b="1" spc="150" noProof="1" smtClean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  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1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）记录不熟悉的词汇，方便随时翻看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  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2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）积累同类词汇和相关表达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  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3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）积累阅读语篇中常见的动词搭配和短语，巩固考纲词汇的记忆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9" name="内容占位符 5"/>
          <p:cNvSpPr txBox="1">
            <a:spLocks/>
          </p:cNvSpPr>
          <p:nvPr/>
        </p:nvSpPr>
        <p:spPr>
          <a:xfrm>
            <a:off x="914401" y="1311240"/>
            <a:ext cx="9387840" cy="2635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endParaRPr kumimoji="0" lang="en-US" altLang="zh-CN" sz="3600" b="0" i="0" u="none" strike="noStrike" kern="1200" cap="none" spc="150" normalizeH="0" baseline="0" noProof="1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1036320" y="1173480"/>
            <a:ext cx="10591800" cy="3931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（三）词汇量严重不足，需要重点过“单词关”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buAutoNum type="arabicPeriod"/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以记忆考纲词汇表为主，做好每日计划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latin typeface="楷体_GB2312" pitchFamily="49" charset="-122"/>
                <a:ea typeface="楷体_GB2312" pitchFamily="49" charset="-122"/>
                <a:sym typeface="+mn-ea"/>
              </a:rPr>
              <a:t>具体操作：</a:t>
            </a:r>
            <a:endParaRPr lang="en-US" altLang="zh-CN" sz="2800" b="1" spc="150" noProof="1" smtClean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1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）制定词汇复习日计划，如每天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200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个词汇，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15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天一轮，反复滚动记忆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  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2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）利用“英译汉”词汇检测，考查自己的掌握情况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9" name="内容占位符 5"/>
          <p:cNvSpPr txBox="1">
            <a:spLocks/>
          </p:cNvSpPr>
          <p:nvPr/>
        </p:nvSpPr>
        <p:spPr>
          <a:xfrm>
            <a:off x="914401" y="1311240"/>
            <a:ext cx="9387840" cy="120336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endParaRPr kumimoji="0" lang="en-US" altLang="zh-CN" sz="3600" b="0" i="0" u="none" strike="noStrike" kern="1200" cap="none" spc="150" normalizeH="0" baseline="0" noProof="1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1036320" y="1173480"/>
            <a:ext cx="10591800" cy="153924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（三）词汇量严重不足，需要重点过“单词关”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2. 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以文段学习为辅，加深词汇的记忆和理解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t="3353"/>
          <a:stretch>
            <a:fillRect/>
          </a:stretch>
        </p:blipFill>
        <p:spPr bwMode="auto">
          <a:xfrm rot="21156061">
            <a:off x="230889" y="2502614"/>
            <a:ext cx="4434840" cy="3872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4253" y="2522220"/>
            <a:ext cx="4395787" cy="39090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08368">
            <a:off x="7354257" y="2597671"/>
            <a:ext cx="4258626" cy="38233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9" name="内容占位符 5"/>
          <p:cNvSpPr txBox="1">
            <a:spLocks/>
          </p:cNvSpPr>
          <p:nvPr/>
        </p:nvSpPr>
        <p:spPr>
          <a:xfrm>
            <a:off x="914401" y="1311240"/>
            <a:ext cx="9387840" cy="120336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endParaRPr kumimoji="0" lang="en-US" altLang="zh-CN" sz="3600" b="0" i="0" u="none" strike="noStrike" kern="1200" cap="none" spc="150" normalizeH="0" baseline="0" noProof="1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1036320" y="1173480"/>
            <a:ext cx="10591800" cy="153924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（三）词汇量严重不足，需要重点过单词关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2. 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以文段学习为辅，加深词汇的记忆和理解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</a:p>
        </p:txBody>
      </p:sp>
      <p:sp>
        <p:nvSpPr>
          <p:cNvPr id="11" name="矩形 10"/>
          <p:cNvSpPr/>
          <p:nvPr/>
        </p:nvSpPr>
        <p:spPr>
          <a:xfrm>
            <a:off x="1097280" y="2476267"/>
            <a:ext cx="10622280" cy="2589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具体操作：</a:t>
            </a:r>
            <a:endParaRPr lang="en-US" altLang="zh-CN" sz="2800" b="1" spc="150" noProof="1" smtClean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514350" lvl="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1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）制定文段朗读日计划，如每天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2-3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篇，每篇朗读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3-5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遍，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20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天一轮，反复滚动记忆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lvl="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  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2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）以文本“英译汉”作为基本检测，以巩固词汇记忆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142398" cy="648000"/>
          </a:xfrm>
        </p:spPr>
        <p:txBody>
          <a:bodyPr/>
          <a:lstStyle/>
          <a:p>
            <a:r>
              <a:rPr lang="zh-CN" altLang="en-US" dirty="0" smtClean="0"/>
              <a:t>四、内容小结</a:t>
            </a:r>
            <a:endParaRPr lang="zh-CN" altLang="en-US" dirty="0"/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1097280" y="1844040"/>
            <a:ext cx="9601199" cy="268224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32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（一）端正态度：重视！重视！！重视！！！</a:t>
            </a:r>
            <a:endParaRPr lang="en-US" altLang="zh-CN" sz="32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32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（二）根据自己的情况和需求安排好时间和计划</a:t>
            </a:r>
            <a:endParaRPr lang="en-US" altLang="zh-CN" sz="32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kumimoji="0" lang="zh-CN" altLang="en-US" sz="32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（二）箴言：“贝多芬”、“多尔衮”</a:t>
            </a:r>
            <a:endParaRPr kumimoji="0" lang="en-US" altLang="zh-CN" sz="4400" b="0" i="0" u="none" strike="noStrike" kern="1200" cap="none" spc="150" normalizeH="0" baseline="0" noProof="1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72" y="1058955"/>
            <a:ext cx="1645859" cy="163062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183" y="3147493"/>
            <a:ext cx="6211764" cy="1229360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r" defTabSz="1219140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376" y="4677364"/>
            <a:ext cx="5607008" cy="561686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>
              <a:lnSpc>
                <a:spcPct val="150000"/>
              </a:lnSpc>
            </a:pPr>
            <a:r>
              <a:rPr lang="zh-CN" altLang="en-US" sz="19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4450758" cy="648000"/>
          </a:xfrm>
        </p:spPr>
        <p:txBody>
          <a:bodyPr/>
          <a:lstStyle/>
          <a:p>
            <a:r>
              <a:rPr lang="zh-CN" altLang="en-US" dirty="0" smtClean="0"/>
              <a:t>一、学习要求和目标</a:t>
            </a:r>
            <a:endParaRPr lang="zh-CN" altLang="en-US" dirty="0"/>
          </a:p>
        </p:txBody>
      </p:sp>
      <p:sp>
        <p:nvSpPr>
          <p:cNvPr id="9" name="内容占位符 5"/>
          <p:cNvSpPr txBox="1">
            <a:spLocks/>
          </p:cNvSpPr>
          <p:nvPr/>
        </p:nvSpPr>
        <p:spPr>
          <a:xfrm>
            <a:off x="914401" y="1311240"/>
            <a:ext cx="9387840" cy="2635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endParaRPr kumimoji="0" lang="en-US" altLang="zh-CN" sz="3600" b="0" i="0" u="none" strike="noStrike" kern="1200" cap="none" spc="150" normalizeH="0" baseline="0" noProof="1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1051560" y="1493520"/>
            <a:ext cx="10058399" cy="42367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《2017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年版普通高中英语课程标准</a:t>
            </a: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》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规定：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228600" indent="-228600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u"/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高中阶段应学习和掌握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3000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个词汇（考纲词汇）；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228600" indent="-228600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u"/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在语境中，理解具体词语的功能、词义的内涵和外延以及使用者的意图和态度等；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228600" indent="-228600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u"/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在比较复杂的语境中，运用恰当词汇，描述事件发生、发展的过程，描述特征，说明概念等。</a:t>
            </a:r>
            <a:endParaRPr lang="en-US" altLang="zh-CN" sz="36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endParaRPr kumimoji="0" lang="en-US" altLang="zh-CN" sz="4800" b="0" i="0" u="none" strike="noStrike" kern="1200" cap="none" spc="150" normalizeH="0" baseline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7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二、常见学生情况分类</a:t>
            </a:r>
            <a:endParaRPr lang="zh-CN" altLang="en-US" dirty="0"/>
          </a:p>
        </p:txBody>
      </p:sp>
      <p:sp>
        <p:nvSpPr>
          <p:cNvPr id="9" name="内容占位符 5"/>
          <p:cNvSpPr txBox="1">
            <a:spLocks/>
          </p:cNvSpPr>
          <p:nvPr/>
        </p:nvSpPr>
        <p:spPr>
          <a:xfrm>
            <a:off x="914401" y="1311240"/>
            <a:ext cx="9387840" cy="2635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endParaRPr kumimoji="0" lang="en-US" altLang="zh-CN" sz="3600" b="0" i="0" u="none" strike="noStrike" kern="1200" cap="none" spc="150" normalizeH="0" baseline="0" noProof="1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1341120" y="2011680"/>
            <a:ext cx="9692640" cy="22555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32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（一）考纲词汇掌握较好，冲击高分段</a:t>
            </a:r>
            <a:endParaRPr lang="en-US" altLang="zh-CN" sz="32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32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（二）基本掌握考纲词汇，但熟悉度不够</a:t>
            </a:r>
            <a:endParaRPr lang="en-US" altLang="zh-CN" sz="32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kumimoji="0" lang="zh-CN" altLang="en-US" sz="32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（三）词汇</a:t>
            </a:r>
            <a:r>
              <a:rPr lang="zh-CN" altLang="en-US" sz="32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量严重不足</a:t>
            </a:r>
            <a:r>
              <a:rPr kumimoji="0" lang="zh-CN" altLang="en-US" sz="32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，需要重点过“单词关”</a:t>
            </a:r>
            <a:endParaRPr kumimoji="0" lang="en-US" altLang="zh-CN" sz="3200" b="1" i="0" u="none" strike="noStrike" kern="1200" cap="none" spc="150" normalizeH="0" baseline="0" noProof="1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10" name="矩形 9"/>
          <p:cNvSpPr/>
          <p:nvPr/>
        </p:nvSpPr>
        <p:spPr>
          <a:xfrm>
            <a:off x="1097280" y="2449174"/>
            <a:ext cx="10698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address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2800" dirty="0" smtClean="0">
                <a:latin typeface="宋体" pitchFamily="2" charset="-122"/>
                <a:ea typeface="宋体" pitchFamily="2" charset="-122"/>
              </a:rPr>
              <a:t>  </a:t>
            </a:r>
          </a:p>
          <a:p>
            <a:pPr marL="514350" indent="-514350"/>
            <a:r>
              <a:rPr lang="zh-CN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熟词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2400" i="1" dirty="0" smtClean="0">
                <a:latin typeface="宋体" pitchFamily="2" charset="-122"/>
                <a:ea typeface="宋体" pitchFamily="2" charset="-122"/>
              </a:rPr>
              <a:t>n. 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地址，住址，网址；电子邮箱地址；称呼；致词；讲话；演讲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生义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2400" i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v.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zh-CN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称呼；发表演说；提出；写地址；处理</a:t>
            </a:r>
          </a:p>
        </p:txBody>
      </p:sp>
      <p:sp>
        <p:nvSpPr>
          <p:cNvPr id="11" name="矩形 10"/>
          <p:cNvSpPr/>
          <p:nvPr/>
        </p:nvSpPr>
        <p:spPr>
          <a:xfrm>
            <a:off x="1661160" y="3670221"/>
            <a:ext cx="944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①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Howard gave an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on economic strategies in Asia.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②Most people call me Bob. How do I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you?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③Please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all enquiries to this office.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④There is a letter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addressed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to you.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⑤The next meeting will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the problem of truancy.</a:t>
            </a:r>
            <a:endParaRPr lang="zh-CN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16" name="内容占位符 5"/>
          <p:cNvSpPr txBox="1">
            <a:spLocks/>
          </p:cNvSpPr>
          <p:nvPr/>
        </p:nvSpPr>
        <p:spPr>
          <a:xfrm>
            <a:off x="1036320" y="1173480"/>
            <a:ext cx="10591800" cy="1645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（一）考纲词汇掌握较好，冲击高分段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1. 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关注一词多义，熟词生义、熟词新义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8960" y="3703320"/>
            <a:ext cx="115824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n.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演讲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1160" y="4099560"/>
            <a:ext cx="112776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v.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称呼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4556760"/>
            <a:ext cx="114300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v.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提出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4680" y="5013960"/>
            <a:ext cx="144780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v.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写地址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4560" y="5410200"/>
            <a:ext cx="114300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v.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处理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uiExpand="1" build="allAtOnce"/>
      <p:bldP spid="9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10" name="矩形 9"/>
          <p:cNvSpPr/>
          <p:nvPr/>
        </p:nvSpPr>
        <p:spPr>
          <a:xfrm>
            <a:off x="1097280" y="2494894"/>
            <a:ext cx="10698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like </a:t>
            </a:r>
          </a:p>
          <a:p>
            <a:pPr marL="514350" indent="-514350"/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  熟词：</a:t>
            </a:r>
            <a:r>
              <a:rPr lang="en-US" altLang="zh-CN" sz="2400" i="1" dirty="0" smtClean="0">
                <a:latin typeface="宋体" pitchFamily="2" charset="-122"/>
                <a:ea typeface="宋体" pitchFamily="2" charset="-122"/>
              </a:rPr>
              <a:t>v. 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喜欢；喜爱       </a:t>
            </a:r>
            <a:r>
              <a:rPr lang="en-US" altLang="zh-CN" sz="2400" i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prep. 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像；例如</a:t>
            </a:r>
          </a:p>
          <a:p>
            <a:pPr marL="514350" indent="-514350"/>
            <a:r>
              <a:rPr lang="zh-CN" altLang="en-US" sz="24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新义：</a:t>
            </a:r>
            <a:r>
              <a:rPr lang="en-US" altLang="zh-CN" sz="2400" i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n. 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点赞</a:t>
            </a:r>
          </a:p>
        </p:txBody>
      </p:sp>
      <p:sp>
        <p:nvSpPr>
          <p:cNvPr id="11" name="矩形 10"/>
          <p:cNvSpPr/>
          <p:nvPr/>
        </p:nvSpPr>
        <p:spPr>
          <a:xfrm>
            <a:off x="1767840" y="3837861"/>
            <a:ext cx="10226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① Do you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their new house? 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② She's wearing a dress 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mine. 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③ She posted a photo of the note and cash on the Internet. The photo got thousands of </a:t>
            </a:r>
            <a:r>
              <a:rPr lang="en-US" altLang="zh-CN" sz="2800" u="sng" dirty="0" smtClean="0"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/>
          </a:p>
        </p:txBody>
      </p:sp>
      <p:pic>
        <p:nvPicPr>
          <p:cNvPr id="15" name="内容占位符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sp>
        <p:nvSpPr>
          <p:cNvPr id="16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17" name="内容占位符 5"/>
          <p:cNvSpPr txBox="1">
            <a:spLocks/>
          </p:cNvSpPr>
          <p:nvPr/>
        </p:nvSpPr>
        <p:spPr>
          <a:xfrm>
            <a:off x="1036320" y="1173480"/>
            <a:ext cx="10591800" cy="1645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（一）考纲词汇掌握较好，冲击高分段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1. 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关注一词多义，熟词生义、熟词新义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0" y="3870960"/>
            <a:ext cx="120396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v.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喜欢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8960" y="4328160"/>
            <a:ext cx="132588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宋体" pitchFamily="2" charset="-122"/>
                <a:ea typeface="宋体" pitchFamily="2" charset="-122"/>
              </a:rPr>
              <a:t>prep.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像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166360"/>
            <a:ext cx="114300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n.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点赞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pic>
        <p:nvPicPr>
          <p:cNvPr id="15" name="内容占位符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sp>
        <p:nvSpPr>
          <p:cNvPr id="16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17" name="内容占位符 5"/>
          <p:cNvSpPr txBox="1">
            <a:spLocks/>
          </p:cNvSpPr>
          <p:nvPr/>
        </p:nvSpPr>
        <p:spPr>
          <a:xfrm>
            <a:off x="1036320" y="1173480"/>
            <a:ext cx="10591800" cy="138684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（一）考纲词汇掌握较好，冲击高分段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2. 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利用话题构建词汇网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86840" y="2722199"/>
            <a:ext cx="10134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社会实践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zh-CN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常用词组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 impressed by … 				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被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打动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upon arrival 	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				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一到达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目的地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 divided into several groups 			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被分成几组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help us get closer to nature 			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帮助我们更接近自然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enrich our practical knowledge			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丰富我们的实践知识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……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8" name="图片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868" b="1640"/>
          <a:stretch/>
        </p:blipFill>
        <p:spPr bwMode="auto">
          <a:xfrm rot="16200000">
            <a:off x="3246120" y="396240"/>
            <a:ext cx="5303520" cy="7254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pic>
        <p:nvPicPr>
          <p:cNvPr id="15" name="内容占位符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sp>
        <p:nvSpPr>
          <p:cNvPr id="16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17" name="内容占位符 5"/>
          <p:cNvSpPr txBox="1">
            <a:spLocks/>
          </p:cNvSpPr>
          <p:nvPr/>
        </p:nvSpPr>
        <p:spPr>
          <a:xfrm>
            <a:off x="1036320" y="1173480"/>
            <a:ext cx="10591800" cy="14935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（一）考纲词汇掌握较好，冲击高分段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3. 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建立适合自己的词汇积累本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</a:p>
        </p:txBody>
      </p:sp>
      <p:sp>
        <p:nvSpPr>
          <p:cNvPr id="7" name="矩形 6"/>
          <p:cNvSpPr/>
          <p:nvPr/>
        </p:nvSpPr>
        <p:spPr>
          <a:xfrm>
            <a:off x="1066800" y="2495660"/>
            <a:ext cx="10088880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具体操作：</a:t>
            </a:r>
            <a:endParaRPr lang="en-US" altLang="zh-CN" sz="2800" b="1" spc="150" noProof="1" smtClean="0">
              <a:solidFill>
                <a:srgbClr val="0000CC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  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1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）记录一词多义，并附例句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  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2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）按话题构建词汇网络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971550" lvl="1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3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）积累阅读语篇中的新表达和热点词汇，扩大词汇量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0555" y="610616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12740" y="610616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9" name="内容占位符 5"/>
          <p:cNvSpPr txBox="1">
            <a:spLocks/>
          </p:cNvSpPr>
          <p:nvPr/>
        </p:nvSpPr>
        <p:spPr>
          <a:xfrm>
            <a:off x="914401" y="1311240"/>
            <a:ext cx="9387840" cy="2635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endParaRPr kumimoji="0" lang="en-US" altLang="zh-CN" sz="3600" b="0" i="0" u="none" strike="noStrike" kern="1200" cap="none" spc="150" normalizeH="0" baseline="0" noProof="1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1036320" y="1173480"/>
            <a:ext cx="10591800" cy="3931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（二）基本掌握考纲词汇，但熟悉度不够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buAutoNum type="arabicPeriod"/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进一步复习考纲词汇，争取全部过关</a:t>
            </a:r>
            <a:endParaRPr lang="en-US" altLang="zh-CN" sz="2800" b="1" spc="150" noProof="1" smtClean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latin typeface="楷体_GB2312" pitchFamily="49" charset="-122"/>
                <a:ea typeface="楷体_GB2312" pitchFamily="49" charset="-122"/>
                <a:sym typeface="+mn-ea"/>
              </a:rPr>
              <a:t>具体操作：</a:t>
            </a:r>
            <a:endParaRPr lang="en-US" altLang="zh-CN" sz="2800" b="1" spc="150" noProof="1" smtClean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1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）制定词汇复习日计划，快速且反复进行词汇的滚动记忆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  （</a:t>
            </a:r>
            <a:r>
              <a:rPr lang="en-US" altLang="zh-CN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2</a:t>
            </a:r>
            <a:r>
              <a:rPr lang="zh-CN" altLang="en-US" sz="2800" b="1" spc="150" noProof="1" smtClean="0">
                <a:latin typeface="宋体" pitchFamily="2" charset="-122"/>
                <a:ea typeface="宋体" pitchFamily="2" charset="-122"/>
                <a:sym typeface="+mn-ea"/>
              </a:rPr>
              <a:t>）复习过程中将不熟或记错的词汇圈出，重点记忆</a:t>
            </a:r>
            <a:endParaRPr lang="en-US" altLang="zh-CN" sz="2800" b="1" spc="150" noProof="1" smtClean="0"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7235" y="6243320"/>
            <a:ext cx="3570605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519420" y="6243320"/>
            <a:ext cx="27228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</a:p>
        </p:txBody>
      </p:sp>
      <p:sp>
        <p:nvSpPr>
          <p:cNvPr id="9" name="内容占位符 5"/>
          <p:cNvSpPr txBox="1">
            <a:spLocks/>
          </p:cNvSpPr>
          <p:nvPr/>
        </p:nvSpPr>
        <p:spPr>
          <a:xfrm>
            <a:off x="1021080" y="1920840"/>
            <a:ext cx="11079480" cy="47695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endParaRPr lang="en-US" altLang="zh-CN" sz="24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457200" indent="-457200">
              <a:defRPr/>
            </a:pPr>
            <a:r>
              <a:rPr kumimoji="0" lang="zh-CN" altLang="en-US" sz="24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（</a:t>
            </a:r>
            <a:r>
              <a:rPr kumimoji="0" lang="en-US" altLang="zh-CN" sz="24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1</a:t>
            </a:r>
            <a:r>
              <a:rPr kumimoji="0" lang="zh-CN" altLang="en-US" sz="24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）词缀</a:t>
            </a:r>
            <a:r>
              <a:rPr kumimoji="0" lang="zh-CN" altLang="en-US" sz="2400" b="1" i="0" u="none" strike="noStrike" kern="1200" cap="none" spc="15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横向联想</a:t>
            </a:r>
            <a:endParaRPr lang="en-US" altLang="zh-CN" sz="3600" spc="150" noProof="1" smtClean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marL="457200" indent="-457200">
              <a:defRPr/>
            </a:pPr>
            <a:r>
              <a:rPr kumimoji="0" lang="en-US" altLang="zh-CN" sz="3600" b="1" i="0" u="none" strike="noStrike" kern="1200" cap="none" spc="150" normalizeH="0" noProof="1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  </a:t>
            </a:r>
            <a:r>
              <a:rPr kumimoji="0" lang="zh-CN" altLang="en-US" sz="2400" b="1" i="0" u="none" strike="noStrike" kern="1200" cap="none" spc="150" normalizeH="0" noProof="1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  <a:sym typeface="+mn-ea"/>
              </a:rPr>
              <a:t>如</a:t>
            </a:r>
            <a:r>
              <a:rPr lang="zh-CN" altLang="en-US" sz="2400" b="1" spc="150" noProof="1" smtClean="0">
                <a:latin typeface="宋体" pitchFamily="2" charset="-122"/>
                <a:ea typeface="宋体" pitchFamily="2" charset="-122"/>
                <a:sym typeface="Wingdings" pitchFamily="2" charset="2"/>
              </a:rPr>
              <a:t>：</a:t>
            </a:r>
            <a:r>
              <a:rPr lang="en-US" altLang="zh-CN" sz="2400" b="1" spc="150" noProof="1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spc="150" noProof="1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spc="150" noProof="1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a.  </a:t>
            </a:r>
            <a:r>
              <a:rPr kumimoji="0" lang="en-US" altLang="zh-CN" sz="2400" b="1" i="0" u="none" strike="noStrike" kern="1200" cap="none" spc="150" normalizeH="0" noProof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  <a:sym typeface="+mn-ea"/>
              </a:rPr>
              <a:t>enlarge</a:t>
            </a:r>
            <a:endParaRPr kumimoji="0" lang="en-US" altLang="zh-CN" sz="2400" b="1" i="0" u="none" strike="noStrike" kern="1200" cap="none" spc="150" normalizeH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lang="en-US" altLang="zh-CN" sz="2400" b="1" spc="150" baseline="0" noProof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kumimoji="0" lang="en-US" altLang="zh-CN" sz="2400" b="1" i="0" u="none" strike="noStrike" kern="1200" cap="none" spc="150" normalizeH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lang="en-US" altLang="zh-CN" sz="2400" b="1" spc="150" baseline="0" noProof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kumimoji="0" lang="en-US" altLang="zh-CN" sz="2400" b="1" i="0" u="none" strike="noStrike" kern="1200" cap="none" spc="150" normalizeH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endParaRPr lang="en-US" altLang="zh-CN" sz="2400" b="1" spc="150" baseline="0" noProof="1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defRPr/>
            </a:pPr>
            <a:r>
              <a:rPr kumimoji="0" lang="en-US" altLang="zh-CN" sz="2400" b="1" i="0" u="none" strike="noStrike" kern="1200" cap="none" spc="150" normalizeH="0" noProof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            </a:t>
            </a:r>
            <a:r>
              <a:rPr lang="en-US" altLang="zh-CN" sz="2400" b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  b. </a:t>
            </a:r>
            <a:r>
              <a:rPr kumimoji="0" lang="en-US" altLang="zh-CN" sz="2400" b="1" i="0" u="none" strike="noStrike" kern="1200" cap="none" spc="150" normalizeH="0" noProof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excit</a:t>
            </a:r>
            <a:r>
              <a:rPr kumimoji="0" lang="en-US" altLang="zh-CN" sz="2400" b="1" i="0" u="none" strike="noStrike" kern="1200" cap="none" spc="150" normalizeH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ed</a:t>
            </a:r>
            <a:r>
              <a:rPr kumimoji="0" lang="en-US" altLang="zh-CN" sz="2400" b="1" i="0" u="none" strike="noStrike" kern="1200" cap="none" spc="150" normalizeH="0" noProof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zh-CN" sz="2400" b="1" i="0" u="none" strike="noStrike" kern="1200" cap="none" spc="150" normalizeH="0" noProof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&amp; excit</a:t>
            </a:r>
            <a:r>
              <a:rPr kumimoji="0" lang="en-US" altLang="zh-CN" sz="2400" b="1" i="0" u="none" strike="noStrike" kern="1200" cap="none" spc="150" normalizeH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ing</a:t>
            </a:r>
            <a:endParaRPr kumimoji="0" lang="en-US" altLang="zh-CN" sz="2400" b="1" i="0" u="none" strike="noStrike" kern="1200" cap="none" spc="150" normalizeH="0" baseline="0" noProof="1" smtClean="0">
              <a:ln>
                <a:noFill/>
              </a:ln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032760"/>
            <a:ext cx="184404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150" noProof="1" smtClean="0">
                <a:latin typeface="宋体" pitchFamily="2" charset="-122"/>
                <a:ea typeface="宋体" pitchFamily="2" charset="-122"/>
                <a:sym typeface="Wingdings" pitchFamily="2" charset="2"/>
              </a:rPr>
              <a:t>动词前缀</a:t>
            </a:r>
            <a:r>
              <a:rPr lang="zh-CN" altLang="en-US" sz="2400" b="1" spc="15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itchFamily="2" charset="-122"/>
                <a:ea typeface="宋体" pitchFamily="2" charset="-122"/>
                <a:sym typeface="Wingdings" pitchFamily="2" charset="2"/>
              </a:rPr>
              <a:t>：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able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rich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courage</a:t>
            </a:r>
          </a:p>
          <a:p>
            <a:r>
              <a:rPr lang="en-US" altLang="zh-CN" sz="2400" dirty="0" smtClean="0"/>
              <a:t>….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9480" y="3032760"/>
            <a:ext cx="187452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150" noProof="1" smtClean="0">
                <a:latin typeface="宋体" pitchFamily="2" charset="-122"/>
                <a:ea typeface="宋体" pitchFamily="2" charset="-122"/>
                <a:sym typeface="Wingdings" pitchFamily="2" charset="2"/>
              </a:rPr>
              <a:t>动词后缀：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r>
              <a:rPr lang="en-US" altLang="zh-CN" sz="2400" dirty="0" smtClean="0"/>
              <a:t>….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13120" y="5212080"/>
            <a:ext cx="19354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interest</a:t>
            </a:r>
            <a:r>
              <a:rPr lang="en-US" altLang="zh-CN" sz="2400" spc="150" noProof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ed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interest</a:t>
            </a:r>
            <a:r>
              <a:rPr lang="en-US" altLang="zh-CN" sz="2400" spc="150" noProof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ing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5212080"/>
            <a:ext cx="16611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amaz</a:t>
            </a:r>
            <a:r>
              <a:rPr lang="en-US" altLang="zh-CN" sz="2400" spc="150" noProof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ed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amaz</a:t>
            </a:r>
            <a:r>
              <a:rPr lang="en-US" altLang="zh-CN" sz="2400" spc="150" noProof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ing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14560" y="5212080"/>
            <a:ext cx="18440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surpris</a:t>
            </a:r>
            <a:r>
              <a:rPr lang="en-US" altLang="zh-CN" sz="2400" spc="150" noProof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ed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spc="150" noProof="1" smtClean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surpris</a:t>
            </a:r>
            <a:r>
              <a:rPr lang="en-US" altLang="zh-CN" sz="2400" spc="150" noProof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ing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68182" y="3046214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150" noProof="1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2400" b="1" spc="150" noProof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en-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439077" y="5271254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pc="150" noProof="1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</a:t>
            </a:r>
            <a:endParaRPr lang="zh-CN" altLang="en-US" dirty="0"/>
          </a:p>
        </p:txBody>
      </p:sp>
      <p:pic>
        <p:nvPicPr>
          <p:cNvPr id="19" name="内容占位符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24460" y="148590"/>
            <a:ext cx="1322070" cy="1254760"/>
          </a:xfrm>
          <a:prstGeom prst="rect">
            <a:avLst/>
          </a:prstGeom>
        </p:spPr>
      </p:pic>
      <p:sp>
        <p:nvSpPr>
          <p:cNvPr id="20" name="标题 4"/>
          <p:cNvSpPr>
            <a:spLocks noGrp="1"/>
          </p:cNvSpPr>
          <p:nvPr>
            <p:ph type="title"/>
          </p:nvPr>
        </p:nvSpPr>
        <p:spPr>
          <a:xfrm>
            <a:off x="1660482" y="432000"/>
            <a:ext cx="6584358" cy="648000"/>
          </a:xfrm>
        </p:spPr>
        <p:txBody>
          <a:bodyPr/>
          <a:lstStyle/>
          <a:p>
            <a:r>
              <a:rPr lang="zh-CN" altLang="en-US" dirty="0" smtClean="0"/>
              <a:t>三、具体方法</a:t>
            </a:r>
            <a:endParaRPr lang="zh-CN" altLang="en-US" dirty="0"/>
          </a:p>
        </p:txBody>
      </p:sp>
      <p:sp>
        <p:nvSpPr>
          <p:cNvPr id="21" name="内容占位符 5"/>
          <p:cNvSpPr txBox="1">
            <a:spLocks/>
          </p:cNvSpPr>
          <p:nvPr/>
        </p:nvSpPr>
        <p:spPr>
          <a:xfrm>
            <a:off x="1036320" y="1173480"/>
            <a:ext cx="10591800" cy="393192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defRPr/>
            </a:pP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（二）基本掌握考纲词汇，但熟悉度不够</a:t>
            </a:r>
            <a:endParaRPr lang="en-US" altLang="zh-CN" sz="2800" b="1" spc="150" noProof="1" smtClean="0">
              <a:solidFill>
                <a:srgbClr val="0000CC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altLang="zh-CN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2. </a:t>
            </a:r>
            <a:r>
              <a:rPr lang="zh-CN" altLang="en-US" sz="2800" b="1" spc="150" noProof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sym typeface="+mn-ea"/>
              </a:rPr>
              <a:t>结合词缀记忆词汇</a:t>
            </a:r>
            <a:endParaRPr lang="en-US" altLang="zh-CN" sz="2800" b="1" spc="150" noProof="1" smtClean="0"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7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1125</Words>
  <Application>Microsoft Office PowerPoint</Application>
  <PresentationFormat>自定义</PresentationFormat>
  <Paragraphs>199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主题​​</vt:lpstr>
      <vt:lpstr>1_Office 主题​​</vt:lpstr>
      <vt:lpstr>词汇复习</vt:lpstr>
      <vt:lpstr>一、学习要求和目标</vt:lpstr>
      <vt:lpstr>二、常见学生情况分类</vt:lpstr>
      <vt:lpstr>三、具体方法</vt:lpstr>
      <vt:lpstr>三、具体方法</vt:lpstr>
      <vt:lpstr>三、具体方法</vt:lpstr>
      <vt:lpstr>三、具体方法</vt:lpstr>
      <vt:lpstr>三、具体方法</vt:lpstr>
      <vt:lpstr>三、具体方法</vt:lpstr>
      <vt:lpstr>三、具体方法</vt:lpstr>
      <vt:lpstr>三、具体方法</vt:lpstr>
      <vt:lpstr>三、具体方法</vt:lpstr>
      <vt:lpstr>三、具体方法</vt:lpstr>
      <vt:lpstr>三、具体方法</vt:lpstr>
      <vt:lpstr>三、具体方法</vt:lpstr>
      <vt:lpstr>四、内容小结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111</cp:revision>
  <dcterms:created xsi:type="dcterms:W3CDTF">2019-06-28T01:33:00Z</dcterms:created>
  <dcterms:modified xsi:type="dcterms:W3CDTF">2020-02-12T15:22:20Z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2052-11.1.0.8813</vt:lpwstr>
  </property>
</Properties>
</file>