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21.xml" ContentType="application/vnd.openxmlformats-officedocument.presentationml.slideLayout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Default Extension="jpeg" ContentType="image/jpeg"/>
  <Override PartName="/ppt/tags/tag23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206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6"/>
  </p:notesMasterIdLst>
  <p:sldIdLst>
    <p:sldId id="311" r:id="rId3"/>
    <p:sldId id="284" r:id="rId4"/>
    <p:sldId id="346" r:id="rId5"/>
    <p:sldId id="370" r:id="rId6"/>
    <p:sldId id="372" r:id="rId7"/>
    <p:sldId id="384" r:id="rId8"/>
    <p:sldId id="395" r:id="rId9"/>
    <p:sldId id="373" r:id="rId10"/>
    <p:sldId id="396" r:id="rId11"/>
    <p:sldId id="405" r:id="rId12"/>
    <p:sldId id="397" r:id="rId13"/>
    <p:sldId id="391" r:id="rId14"/>
    <p:sldId id="399" r:id="rId15"/>
    <p:sldId id="398" r:id="rId16"/>
    <p:sldId id="400" r:id="rId17"/>
    <p:sldId id="401" r:id="rId18"/>
    <p:sldId id="402" r:id="rId19"/>
    <p:sldId id="403" r:id="rId20"/>
    <p:sldId id="404" r:id="rId21"/>
    <p:sldId id="389" r:id="rId22"/>
    <p:sldId id="390" r:id="rId23"/>
    <p:sldId id="407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505F2C04-C923-438B-8C0F-E0CD2BADF298}">
      <wppc:fontMiss xmlns=""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294E97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76" y="-90"/>
      </p:cViewPr>
      <p:guideLst>
        <p:guide orient="horz" pos="1559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8548"/>
            <a:ext cx="1433036" cy="30679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889"/>
            <a:ext cx="1433036" cy="30679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887"/>
            <a:ext cx="3619500" cy="833686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0935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10087"/>
            <a:ext cx="3619024" cy="728403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595"/>
            <a:ext cx="8139178" cy="4042886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1"/>
            <a:ext cx="9144000" cy="51450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494"/>
            <a:ext cx="3619500" cy="833686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857"/>
            <a:ext cx="3619024" cy="1014238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22"/>
            <a:ext cx="8139178" cy="3315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926"/>
            <a:ext cx="8705888" cy="46891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181"/>
            <a:ext cx="7219800" cy="542862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3185"/>
            <a:ext cx="7219950" cy="258467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1"/>
            <a:ext cx="3618452" cy="51450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7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973"/>
            <a:ext cx="2970000" cy="661698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395"/>
            <a:ext cx="2967300" cy="30708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627"/>
            <a:ext cx="4860000" cy="381709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84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075"/>
            <a:ext cx="8232300" cy="46994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5073"/>
            <a:ext cx="8231981" cy="621186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628"/>
            <a:ext cx="8224200" cy="25738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855"/>
            <a:ext cx="9144000" cy="137218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351"/>
            <a:ext cx="8232300" cy="424026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278"/>
            <a:ext cx="8243100" cy="24091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6460"/>
            <a:ext cx="8251200" cy="75892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68600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3328"/>
            <a:ext cx="9144000" cy="441707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53"/>
            <a:ext cx="8278200" cy="3315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773"/>
            <a:ext cx="4006800" cy="21714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773"/>
            <a:ext cx="4025700" cy="21714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678"/>
            <a:ext cx="4006800" cy="58607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978"/>
            <a:ext cx="4025700" cy="58607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483"/>
            <a:ext cx="9144000" cy="37140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4151195"/>
            <a:ext cx="9143999" cy="993840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701"/>
            <a:ext cx="6858000" cy="1790634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966"/>
            <a:ext cx="6858000" cy="124237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25"/>
            <a:ext cx="8139178" cy="331572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595"/>
            <a:ext cx="8139178" cy="4042886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1941551"/>
            <a:ext cx="8139178" cy="674493"/>
          </a:xfrm>
        </p:spPr>
        <p:txBody>
          <a:bodyPr lIns="76200" tIns="28575" rIns="19050" bIns="28575" anchor="t" anchorCtr="0">
            <a:noAutofit/>
          </a:bodyPr>
          <a:lstStyle>
            <a:lvl1pPr algn="ctr">
              <a:defRPr sz="410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675088"/>
            <a:ext cx="8139178" cy="713363"/>
          </a:xfrm>
        </p:spPr>
        <p:txBody>
          <a:bodyPr lIns="76200" tIns="28575" rIns="57150" bIns="28575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170"/>
            <a:ext cx="8139178" cy="3781677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2857048"/>
            <a:ext cx="8139178" cy="468716"/>
          </a:xfrm>
        </p:spPr>
        <p:txBody>
          <a:bodyPr lIns="76200" tIns="28575" rIns="47625" bIns="28575" anchor="t" anchorCtr="0">
            <a:noAutofit/>
          </a:bodyPr>
          <a:lstStyle>
            <a:lvl1pPr>
              <a:defRPr sz="27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3384349"/>
            <a:ext cx="8139178" cy="808630"/>
          </a:xfrm>
        </p:spPr>
        <p:txBody>
          <a:bodyPr lIns="76200" tIns="28575" rIns="57150" bIns="28575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7" y="972170"/>
            <a:ext cx="3962432" cy="3780661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170"/>
            <a:ext cx="3962432" cy="3780661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7" y="972171"/>
            <a:ext cx="3962432" cy="285802"/>
          </a:xfrm>
        </p:spPr>
        <p:txBody>
          <a:bodyPr lIns="76200" tIns="28575" rIns="57150" bIns="28575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342017"/>
            <a:ext cx="3962400" cy="3414773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2" y="972171"/>
            <a:ext cx="3962432" cy="285802"/>
          </a:xfr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2" y="1342017"/>
            <a:ext cx="3962432" cy="3414773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7" y="972170"/>
            <a:ext cx="3962432" cy="3780661"/>
          </a:xfrm>
        </p:spPr>
        <p:txBody>
          <a:bodyPr vert="horz" lIns="76200" tIns="0" rIns="61913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170"/>
            <a:ext cx="3962432" cy="3780661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507"/>
            <a:ext cx="713238" cy="4042387"/>
          </a:xfrm>
        </p:spPr>
        <p:txBody>
          <a:bodyPr vert="eaVert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501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506"/>
            <a:ext cx="8139178" cy="37806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8292"/>
            <a:ext cx="3048000" cy="85674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5925"/>
            <a:ext cx="3660458" cy="81129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2020/2/15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1941551"/>
            <a:ext cx="8139178" cy="674493"/>
          </a:xfrm>
        </p:spPr>
        <p:txBody>
          <a:bodyPr vert="horz" lIns="76200" tIns="28575" rIns="19050" bIns="28575" rtlCol="0" anchor="t" anchorCtr="0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10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25"/>
            <a:ext cx="8139178" cy="331572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595"/>
            <a:ext cx="3962432" cy="4042886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595"/>
            <a:ext cx="3962432" cy="4042886"/>
          </a:xfrm>
        </p:spPr>
        <p:txBody>
          <a:bodyPr wrap="square" lIns="90168" tIns="46989" rIns="90168" bIns="46989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25"/>
            <a:ext cx="8139178" cy="331572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594"/>
            <a:ext cx="3962432" cy="285838"/>
          </a:xfrm>
        </p:spPr>
        <p:txBody>
          <a:bodyPr wrap="square" lIns="90168" tIns="46989" rIns="90168" bIns="46989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210"/>
            <a:ext cx="3962400" cy="370216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594"/>
            <a:ext cx="3962432" cy="285838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210"/>
            <a:ext cx="3962432" cy="370216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412"/>
            <a:ext cx="3291840" cy="1852213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3328"/>
            <a:ext cx="540068" cy="4417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522"/>
            <a:ext cx="8139178" cy="331572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525"/>
            <a:ext cx="8139178" cy="331572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595"/>
            <a:ext cx="3962432" cy="4042886"/>
          </a:xfrm>
        </p:spPr>
        <p:txBody>
          <a:bodyPr vert="horz" lIns="90168" tIns="46989" rIns="90168" bIns="46989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595"/>
            <a:ext cx="3962432" cy="4042886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2020/2/15 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95"/>
            <a:ext cx="713238" cy="4042886"/>
          </a:xfrm>
        </p:spPr>
        <p:txBody>
          <a:bodyPr vert="eaVert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589"/>
            <a:ext cx="7371076" cy="4042886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3797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3797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7" Type="http://schemas.openxmlformats.org/officeDocument/2006/relationships/tags" Target="../tags/tag155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5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15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3" y="332522"/>
            <a:ext cx="8139178" cy="331572"/>
          </a:xfrm>
          <a:prstGeom prst="rect">
            <a:avLst/>
          </a:prstGeom>
        </p:spPr>
        <p:txBody>
          <a:bodyPr vert="horz" wrap="square" lIns="90168" tIns="46989" rIns="90168" bIns="46989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3" y="721265"/>
            <a:ext cx="8139178" cy="4042886"/>
          </a:xfrm>
          <a:prstGeom prst="rect">
            <a:avLst/>
          </a:prstGeom>
        </p:spPr>
        <p:txBody>
          <a:bodyPr vert="horz" wrap="square" lIns="90168" tIns="46989" rIns="90168" bIns="469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3797"/>
            <a:ext cx="2025000" cy="237671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3797"/>
            <a:ext cx="2970000" cy="237671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3797"/>
            <a:ext cx="2025000" cy="237671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324057"/>
            <a:ext cx="8139178" cy="486085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972170"/>
            <a:ext cx="8139178" cy="3780661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hangingPunct="1"/>
            <a:fld id="{760FBDFE-C587-4B4C-A407-44438C67B59E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 hangingPunct="1"/>
              <a:t>2020/2/15 Saturday</a:t>
            </a:fld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hangingPunct="1"/>
            <a:endParaRPr lang="zh-CN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hangingPunct="1"/>
            <a:fld id="{49AE70B2-8BF9-45C0-BB95-33D1B9D3A854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 hangingPunct="1"/>
              <a:t>‹#›</a:t>
            </a:fld>
            <a:endParaRPr lang="zh-CN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hangingPunct="1"/>
            <a:endParaRPr lang="zh-CN" altLang="en-US" sz="1400" kern="12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6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9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1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77199" y="2006517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情景作文的主题立意</a:t>
            </a:r>
            <a:endParaRPr lang="zh-CN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825"/>
            <a:ext cx="3601720" cy="55181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5" y="3699960"/>
            <a:ext cx="5289550" cy="4996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华中师大一附中朝阳学校  李梅</a:t>
            </a:r>
            <a:endParaRPr lang="zh-CN" altLang="en-US" sz="2000" b="1" spc="226" dirty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6699" y="1194409"/>
            <a:ext cx="4406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高三英语总复习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8090" y="151099"/>
            <a:ext cx="8024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Green Travel </a:t>
            </a:r>
            <a:r>
              <a:rPr lang="en-US" altLang="zh-CN" b="1" dirty="0" smtClean="0"/>
              <a:t>in </a:t>
            </a:r>
            <a:r>
              <a:rPr lang="en-US" altLang="zh-CN" b="1" dirty="0" smtClean="0">
                <a:solidFill>
                  <a:srgbClr val="FF0000"/>
                </a:solidFill>
              </a:rPr>
              <a:t>My Family</a:t>
            </a:r>
            <a:endParaRPr lang="zh-CN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    Last month, our school organized an activity named “Green Travel, Start with Me”, </a:t>
            </a:r>
            <a:r>
              <a:rPr lang="en-US" altLang="zh-CN" dirty="0" smtClean="0">
                <a:solidFill>
                  <a:srgbClr val="FF0000"/>
                </a:solidFill>
              </a:rPr>
              <a:t>which has played an educative role. </a:t>
            </a:r>
            <a:endParaRPr lang="zh-CN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    Seeing the proposal on the bulletin board, </a:t>
            </a:r>
            <a:r>
              <a:rPr lang="en-US" altLang="zh-CN" dirty="0" smtClean="0">
                <a:solidFill>
                  <a:srgbClr val="FF0000"/>
                </a:solidFill>
              </a:rPr>
              <a:t>my classmates and I were deeply interested </a:t>
            </a:r>
            <a:r>
              <a:rPr lang="en-US" altLang="zh-CN" dirty="0" smtClean="0"/>
              <a:t>and had a heated discussion. </a:t>
            </a:r>
            <a:r>
              <a:rPr lang="en-US" altLang="zh-CN" dirty="0" smtClean="0">
                <a:solidFill>
                  <a:srgbClr val="FF0000"/>
                </a:solidFill>
              </a:rPr>
              <a:t>Everyone expressed their willingness to participate</a:t>
            </a:r>
            <a:r>
              <a:rPr lang="en-US" altLang="zh-CN" dirty="0" smtClean="0"/>
              <a:t>. After getting home, I talked to my parents about my ideas. </a:t>
            </a:r>
            <a:r>
              <a:rPr lang="en-US" altLang="zh-CN" dirty="0" smtClean="0">
                <a:solidFill>
                  <a:srgbClr val="FF0000"/>
                </a:solidFill>
              </a:rPr>
              <a:t>They were very supportive</a:t>
            </a:r>
            <a:r>
              <a:rPr lang="en-US" altLang="zh-CN" dirty="0" smtClean="0"/>
              <a:t>, saying they wouldn’t drive to work from the next day. In the following weeks, as we promised, I went to school by bike every day, while my parents went to work by bus. </a:t>
            </a:r>
            <a:r>
              <a:rPr lang="en-US" altLang="zh-CN" dirty="0" smtClean="0">
                <a:solidFill>
                  <a:srgbClr val="FF0000"/>
                </a:solidFill>
              </a:rPr>
              <a:t>Tired as we were, we all felt happy</a:t>
            </a:r>
            <a:r>
              <a:rPr lang="en-US" altLang="zh-CN" dirty="0" smtClean="0"/>
              <a:t>. Last Friday, a class meeting was held as scheduled. Some parents were invited, including my father and mother. We shared our experiences and thoughts during the activity. </a:t>
            </a:r>
            <a:r>
              <a:rPr lang="en-US" altLang="zh-CN" dirty="0" smtClean="0">
                <a:solidFill>
                  <a:srgbClr val="FF0000"/>
                </a:solidFill>
              </a:rPr>
              <a:t>All of us held the same view that environmental protection is so important for our life</a:t>
            </a:r>
            <a:r>
              <a:rPr lang="en-US" altLang="zh-CN" dirty="0" smtClean="0"/>
              <a:t>.</a:t>
            </a:r>
            <a:endParaRPr lang="zh-CN" altLang="zh-CN" dirty="0" smtClean="0"/>
          </a:p>
          <a:p>
            <a:r>
              <a:rPr lang="en-US" altLang="zh-CN" dirty="0" smtClean="0"/>
              <a:t>   Through the activity, </a:t>
            </a:r>
            <a:r>
              <a:rPr lang="en-US" altLang="zh-CN" dirty="0" smtClean="0">
                <a:solidFill>
                  <a:srgbClr val="FF0000"/>
                </a:solidFill>
              </a:rPr>
              <a:t>we find it our duty to protect the environment. I hope more and more people will join us in green travel</a:t>
            </a:r>
            <a:r>
              <a:rPr lang="en-US" altLang="zh-CN" dirty="0" smtClean="0"/>
              <a:t>. </a:t>
            </a:r>
            <a:endParaRPr lang="zh-CN" altLang="zh-CN" dirty="0" smtClean="0"/>
          </a:p>
          <a:p>
            <a:endParaRPr lang="zh-CN" altLang="zh-CN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257" y="4615605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朝阳一模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1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1229" y="185057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2744" y="228599"/>
            <a:ext cx="732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一、如何在文章的第一段写好主题立意？  </a:t>
            </a:r>
          </a:p>
        </p:txBody>
      </p:sp>
      <p:sp>
        <p:nvSpPr>
          <p:cNvPr id="15" name="矩形 14"/>
          <p:cNvSpPr/>
          <p:nvPr/>
        </p:nvSpPr>
        <p:spPr>
          <a:xfrm>
            <a:off x="1567543" y="1894114"/>
            <a:ext cx="1175657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709059" y="1948541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第一段</a:t>
            </a:r>
            <a:endParaRPr lang="zh-CN" altLang="en-US" dirty="0"/>
          </a:p>
        </p:txBody>
      </p:sp>
      <p:sp>
        <p:nvSpPr>
          <p:cNvPr id="17" name="右箭头 16"/>
          <p:cNvSpPr/>
          <p:nvPr/>
        </p:nvSpPr>
        <p:spPr>
          <a:xfrm>
            <a:off x="2830286" y="2013860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341914" y="1894114"/>
            <a:ext cx="1709057" cy="4680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2" y="1926770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事件</a:t>
            </a:r>
            <a:r>
              <a:rPr lang="en-US" altLang="zh-CN" dirty="0" smtClean="0"/>
              <a:t>+</a:t>
            </a:r>
            <a:r>
              <a:rPr lang="zh-CN" altLang="en-US" dirty="0" smtClean="0"/>
              <a:t>主题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839685" y="968829"/>
            <a:ext cx="3178629" cy="446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894115" y="1001485"/>
            <a:ext cx="309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如有标题，要全文紧扣题意</a:t>
            </a:r>
            <a:endParaRPr lang="zh-CN" altLang="en-US" dirty="0"/>
          </a:p>
        </p:txBody>
      </p:sp>
      <p:sp>
        <p:nvSpPr>
          <p:cNvPr id="36" name="下箭头 35"/>
          <p:cNvSpPr/>
          <p:nvPr/>
        </p:nvSpPr>
        <p:spPr>
          <a:xfrm>
            <a:off x="2046513" y="1491343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4180113" y="1469572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大括号 37"/>
          <p:cNvSpPr/>
          <p:nvPr/>
        </p:nvSpPr>
        <p:spPr>
          <a:xfrm>
            <a:off x="5138058" y="1807028"/>
            <a:ext cx="283028" cy="729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5431970" y="1807030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 </a:t>
            </a:r>
            <a:r>
              <a:rPr lang="zh-CN" altLang="en-US" sz="1600" dirty="0" smtClean="0">
                <a:solidFill>
                  <a:srgbClr val="FF0000"/>
                </a:solidFill>
              </a:rPr>
              <a:t>活动的目的</a:t>
            </a:r>
            <a:r>
              <a:rPr lang="zh-CN" altLang="en-US" sz="1600" dirty="0" smtClean="0"/>
              <a:t>，时间和内容</a:t>
            </a:r>
            <a:endParaRPr lang="zh-CN" alt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442857" y="2166257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2. </a:t>
            </a:r>
            <a:r>
              <a:rPr lang="zh-CN" altLang="en-US" sz="1600" dirty="0" smtClean="0"/>
              <a:t>活动的时间，内容和</a:t>
            </a:r>
            <a:r>
              <a:rPr lang="zh-CN" altLang="en-US" sz="1600" dirty="0" smtClean="0">
                <a:solidFill>
                  <a:srgbClr val="FF0000"/>
                </a:solidFill>
              </a:rPr>
              <a:t>感受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" y="873902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  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假设你是红星中学高三学生李华。毕业之际，你们班开展了感谢学校教职员工的活动。请根据下面四幅图的先后顺序，写一篇英文周记，记述活动的全过程。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注意：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词数不少于</a:t>
            </a:r>
            <a:r>
              <a:rPr lang="en-GB" altLang="zh-CN" b="1" dirty="0" smtClean="0">
                <a:latin typeface="宋体" pitchFamily="2" charset="-122"/>
                <a:ea typeface="宋体" pitchFamily="2" charset="-122"/>
              </a:rPr>
              <a:t>60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提示词：教职员工 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teachers and staff</a:t>
            </a:r>
            <a:endParaRPr lang="zh-CN" altLang="zh-CN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593834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西城二模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515" y="803957"/>
            <a:ext cx="3548742" cy="306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78973" y="2777129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Before graduation, </a:t>
            </a:r>
            <a:r>
              <a:rPr lang="en-US" altLang="zh-CN" dirty="0" smtClean="0">
                <a:solidFill>
                  <a:srgbClr val="FF0000"/>
                </a:solidFill>
              </a:rPr>
              <a:t>in order to express our sincere gratitude to our beloved teachers and the hard-working staff</a:t>
            </a:r>
            <a:r>
              <a:rPr lang="en-US" altLang="zh-CN" dirty="0" smtClean="0"/>
              <a:t>, we prepared special gifts and “thank you” notes.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21229" y="185057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2744" y="228599"/>
            <a:ext cx="732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一、如何在文章的第一段写好主题立意？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8170" y="4005945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活动的目的</a:t>
            </a:r>
            <a:r>
              <a:rPr lang="zh-CN" altLang="en-US" sz="1600" b="1" dirty="0" smtClean="0"/>
              <a:t>，时间和内容</a:t>
            </a:r>
            <a:endParaRPr lang="zh-CN" alt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3919" y="699732"/>
            <a:ext cx="3898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假设你是红星中学学生李华。你和同学在寒假期间去医院参加了志愿者活动，请按照以下四幅图的先后顺序，给校刊英语角写一篇英文稿件，介绍此次经历。 </a:t>
            </a:r>
          </a:p>
          <a:p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注意：词数不少于</a:t>
            </a:r>
            <a:r>
              <a:rPr lang="en-GB" altLang="zh-CN" b="1" dirty="0" smtClean="0">
                <a:latin typeface="宋体" pitchFamily="2" charset="-122"/>
                <a:ea typeface="宋体" pitchFamily="2" charset="-122"/>
              </a:rPr>
              <a:t>60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。</a:t>
            </a:r>
          </a:p>
          <a:p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提示词：自助挂号机</a:t>
            </a:r>
            <a:r>
              <a:rPr lang="en-GB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en-GB" altLang="zh-CN" b="1" dirty="0" smtClean="0">
                <a:ea typeface="宋体" pitchFamily="2" charset="-122"/>
              </a:rPr>
              <a:t>self-service registration machine</a:t>
            </a:r>
            <a:endParaRPr lang="zh-CN" altLang="zh-CN" b="1" dirty="0" smtClean="0">
              <a:ea typeface="宋体" pitchFamily="2" charset="-122"/>
            </a:endParaRPr>
          </a:p>
          <a:p>
            <a:endParaRPr lang="zh-CN" altLang="zh-CN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1857" y="4626491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东城一模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714" y="772885"/>
            <a:ext cx="18811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9143" y="740228"/>
            <a:ext cx="1903338" cy="143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图片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2370" y="2296886"/>
            <a:ext cx="1886359" cy="14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图片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0029" y="2264228"/>
            <a:ext cx="1937657" cy="149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83029" y="30214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dirty="0" smtClean="0"/>
              <a:t>    Last winter vacation, my classmates and I worked as volunteers in a hospital. </a:t>
            </a:r>
            <a:r>
              <a:rPr lang="en-US" altLang="zh-CN" dirty="0" smtClean="0"/>
              <a:t>Tired as we were, </a:t>
            </a:r>
            <a:r>
              <a:rPr lang="en-US" altLang="zh-CN" dirty="0" smtClean="0">
                <a:solidFill>
                  <a:srgbClr val="FF0000"/>
                </a:solidFill>
              </a:rPr>
              <a:t>we experienced the happiness of helping others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121229" y="185057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2744" y="228599"/>
            <a:ext cx="732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一、如何在文章的第一段写好主题立意？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2229" y="3940630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  </a:t>
            </a:r>
            <a:r>
              <a:rPr lang="zh-CN" altLang="en-US" sz="1600" b="1" dirty="0" smtClean="0"/>
              <a:t>活动的时间、内容和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感受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1229" y="185057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2744" y="228599"/>
            <a:ext cx="68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二、如何在文章的中间段支撑主题立意？  </a:t>
            </a:r>
          </a:p>
        </p:txBody>
      </p:sp>
      <p:sp>
        <p:nvSpPr>
          <p:cNvPr id="15" name="矩形 14"/>
          <p:cNvSpPr/>
          <p:nvPr/>
        </p:nvSpPr>
        <p:spPr>
          <a:xfrm>
            <a:off x="1404257" y="1937656"/>
            <a:ext cx="1175657" cy="413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545773" y="1948542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第一段</a:t>
            </a:r>
            <a:endParaRPr lang="zh-CN" altLang="en-US" dirty="0"/>
          </a:p>
        </p:txBody>
      </p:sp>
      <p:sp>
        <p:nvSpPr>
          <p:cNvPr id="17" name="右箭头 16"/>
          <p:cNvSpPr/>
          <p:nvPr/>
        </p:nvSpPr>
        <p:spPr>
          <a:xfrm>
            <a:off x="2634342" y="1959431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102429" y="1937656"/>
            <a:ext cx="1436914" cy="4245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178631" y="1992086"/>
            <a:ext cx="128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事件</a:t>
            </a:r>
            <a:r>
              <a:rPr lang="en-US" altLang="zh-CN" dirty="0" smtClean="0"/>
              <a:t>+</a:t>
            </a:r>
            <a:r>
              <a:rPr lang="zh-CN" altLang="en-US" dirty="0" smtClean="0"/>
              <a:t>主题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491343" y="925286"/>
            <a:ext cx="3178629" cy="446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578430" y="957941"/>
            <a:ext cx="309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如有标题，要全文紧扣题意</a:t>
            </a:r>
            <a:endParaRPr lang="zh-CN" altLang="en-US" dirty="0"/>
          </a:p>
        </p:txBody>
      </p:sp>
      <p:sp>
        <p:nvSpPr>
          <p:cNvPr id="36" name="下箭头 35"/>
          <p:cNvSpPr/>
          <p:nvPr/>
        </p:nvSpPr>
        <p:spPr>
          <a:xfrm>
            <a:off x="2013856" y="1469573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3766455" y="1491344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大括号 37"/>
          <p:cNvSpPr/>
          <p:nvPr/>
        </p:nvSpPr>
        <p:spPr>
          <a:xfrm>
            <a:off x="4593774" y="1785258"/>
            <a:ext cx="283028" cy="729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942112" y="1796144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 </a:t>
            </a:r>
            <a:r>
              <a:rPr lang="zh-CN" altLang="en-US" sz="1600" dirty="0" smtClean="0"/>
              <a:t>活动的目的，时间和内容</a:t>
            </a:r>
            <a:endParaRPr lang="zh-CN" alt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974771" y="2166256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2. </a:t>
            </a:r>
            <a:r>
              <a:rPr lang="zh-CN" altLang="en-US" sz="1600" dirty="0" smtClean="0"/>
              <a:t>活动的时间和内容和感受</a:t>
            </a:r>
            <a:endParaRPr lang="zh-CN" altLang="en-US" sz="1600" dirty="0"/>
          </a:p>
        </p:txBody>
      </p:sp>
      <p:sp>
        <p:nvSpPr>
          <p:cNvPr id="21" name="下箭头 20"/>
          <p:cNvSpPr/>
          <p:nvPr/>
        </p:nvSpPr>
        <p:spPr>
          <a:xfrm>
            <a:off x="2013857" y="2405743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26030" y="2884713"/>
            <a:ext cx="1175657" cy="4463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67545" y="2906485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中间段</a:t>
            </a:r>
            <a:endParaRPr lang="zh-CN" altLang="en-US" dirty="0"/>
          </a:p>
        </p:txBody>
      </p:sp>
      <p:sp>
        <p:nvSpPr>
          <p:cNvPr id="24" name="右箭头 23"/>
          <p:cNvSpPr/>
          <p:nvPr/>
        </p:nvSpPr>
        <p:spPr>
          <a:xfrm>
            <a:off x="2645228" y="2928260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102430" y="2884713"/>
            <a:ext cx="1436913" cy="4572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200402" y="2917370"/>
            <a:ext cx="127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细节支撑</a:t>
            </a:r>
            <a:endParaRPr lang="zh-CN" altLang="en-US" dirty="0"/>
          </a:p>
        </p:txBody>
      </p:sp>
      <p:sp>
        <p:nvSpPr>
          <p:cNvPr id="27" name="下箭头 26"/>
          <p:cNvSpPr/>
          <p:nvPr/>
        </p:nvSpPr>
        <p:spPr>
          <a:xfrm>
            <a:off x="3777342" y="2471059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大括号 27"/>
          <p:cNvSpPr/>
          <p:nvPr/>
        </p:nvSpPr>
        <p:spPr>
          <a:xfrm>
            <a:off x="4615544" y="2721428"/>
            <a:ext cx="283028" cy="729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931229" y="2667003"/>
            <a:ext cx="264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运用形容词，副词，名词，动词短语和句式等表达情感态度和观点看法。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 dirty="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593834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西城二模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0348" y="586243"/>
            <a:ext cx="3213652" cy="284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783770" y="523786"/>
            <a:ext cx="52469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  </a:t>
            </a:r>
            <a:r>
              <a:rPr lang="zh-CN" altLang="en-US" sz="1400" dirty="0" smtClean="0"/>
              <a:t>图</a:t>
            </a:r>
            <a:r>
              <a:rPr lang="en-US" altLang="zh-CN" sz="1400" dirty="0" smtClean="0"/>
              <a:t>1  Last Monday after class, our monitor came up with an idea to </a:t>
            </a:r>
            <a:r>
              <a:rPr lang="en-US" altLang="zh-CN" sz="1400" dirty="0" smtClean="0">
                <a:solidFill>
                  <a:srgbClr val="FF0000"/>
                </a:solidFill>
              </a:rPr>
              <a:t>extend our sincere appreciation to the school faculty</a:t>
            </a:r>
            <a:r>
              <a:rPr lang="en-US" altLang="zh-CN" sz="1400" dirty="0" smtClean="0"/>
              <a:t>. After much thought, we decided to present them with cups featuring our class picture as well as write them “thank you” notes. </a:t>
            </a:r>
            <a:endParaRPr lang="zh-CN" altLang="zh-CN" sz="1400" dirty="0" smtClean="0"/>
          </a:p>
          <a:p>
            <a:r>
              <a:rPr lang="en-US" altLang="zh-CN" sz="1400" dirty="0" smtClean="0"/>
              <a:t>  </a:t>
            </a:r>
            <a:r>
              <a:rPr lang="zh-CN" altLang="en-US" sz="1400" dirty="0" smtClean="0"/>
              <a:t>图</a:t>
            </a:r>
            <a:r>
              <a:rPr lang="en-US" altLang="zh-CN" sz="1400" dirty="0" smtClean="0"/>
              <a:t>2  Soon afterwards, we began our project. In the following two days, some of us wrote the notes </a:t>
            </a:r>
            <a:r>
              <a:rPr lang="en-US" altLang="zh-CN" sz="1400" dirty="0" smtClean="0">
                <a:solidFill>
                  <a:srgbClr val="FF0000"/>
                </a:solidFill>
              </a:rPr>
              <a:t>conveying our heartfelt appreciation</a:t>
            </a:r>
            <a:r>
              <a:rPr lang="en-US" altLang="zh-CN" sz="1400" dirty="0" smtClean="0"/>
              <a:t> while others </a:t>
            </a:r>
            <a:r>
              <a:rPr lang="en-US" altLang="zh-CN" sz="1400" dirty="0" smtClean="0">
                <a:solidFill>
                  <a:srgbClr val="FF0000"/>
                </a:solidFill>
              </a:rPr>
              <a:t>carefully</a:t>
            </a:r>
            <a:r>
              <a:rPr lang="en-US" altLang="zh-CN" sz="1400" dirty="0" smtClean="0"/>
              <a:t> folded the finished notes into the shape of a heart. </a:t>
            </a:r>
          </a:p>
          <a:p>
            <a:r>
              <a:rPr lang="en-US" altLang="zh-CN" sz="1400" dirty="0" smtClean="0"/>
              <a:t>  </a:t>
            </a:r>
            <a:r>
              <a:rPr lang="zh-CN" altLang="en-US" sz="1400" dirty="0" smtClean="0"/>
              <a:t>图</a:t>
            </a:r>
            <a:r>
              <a:rPr lang="en-US" altLang="zh-CN" sz="1400" dirty="0" smtClean="0"/>
              <a:t>3 We also </a:t>
            </a:r>
            <a:r>
              <a:rPr lang="en-US" altLang="zh-CN" sz="1400" dirty="0" smtClean="0">
                <a:solidFill>
                  <a:srgbClr val="FF0000"/>
                </a:solidFill>
              </a:rPr>
              <a:t>eagerly</a:t>
            </a:r>
            <a:r>
              <a:rPr lang="en-US" altLang="zh-CN" sz="1400" dirty="0" smtClean="0"/>
              <a:t> logged onto a self-customization cup website in the school’s computer room, chose our </a:t>
            </a:r>
            <a:r>
              <a:rPr lang="en-US" altLang="zh-CN" sz="1400" dirty="0" smtClean="0">
                <a:solidFill>
                  <a:srgbClr val="FF0000"/>
                </a:solidFill>
              </a:rPr>
              <a:t>best</a:t>
            </a:r>
            <a:r>
              <a:rPr lang="en-US" altLang="zh-CN" sz="1400" dirty="0" smtClean="0"/>
              <a:t> class photos to customize the cups and made the purchases. </a:t>
            </a:r>
            <a:endParaRPr lang="zh-CN" altLang="zh-CN" sz="1400" dirty="0" smtClean="0"/>
          </a:p>
          <a:p>
            <a:r>
              <a:rPr lang="en-US" altLang="zh-CN" sz="1400" dirty="0" smtClean="0"/>
              <a:t>  </a:t>
            </a:r>
            <a:r>
              <a:rPr lang="zh-CN" altLang="en-US" sz="1400" dirty="0" smtClean="0"/>
              <a:t>图</a:t>
            </a:r>
            <a:r>
              <a:rPr lang="en-US" altLang="zh-CN" sz="1400" dirty="0" smtClean="0"/>
              <a:t>4 Last Friday, we received the delivery. </a:t>
            </a:r>
            <a:r>
              <a:rPr lang="en-US" altLang="zh-CN" sz="1400" dirty="0" smtClean="0">
                <a:solidFill>
                  <a:srgbClr val="FF0000"/>
                </a:solidFill>
              </a:rPr>
              <a:t>With excitement</a:t>
            </a:r>
            <a:r>
              <a:rPr lang="en-US" altLang="zh-CN" sz="1400" dirty="0" smtClean="0"/>
              <a:t>, we got into small groups and presented our </a:t>
            </a:r>
            <a:r>
              <a:rPr lang="en-US" altLang="zh-CN" sz="1400" dirty="0" smtClean="0">
                <a:solidFill>
                  <a:srgbClr val="FF0000"/>
                </a:solidFill>
              </a:rPr>
              <a:t>special</a:t>
            </a:r>
            <a:r>
              <a:rPr lang="en-US" altLang="zh-CN" sz="1400" dirty="0" smtClean="0"/>
              <a:t> gifts to all the </a:t>
            </a:r>
            <a:r>
              <a:rPr lang="en-US" altLang="zh-CN" sz="1400" dirty="0" smtClean="0">
                <a:solidFill>
                  <a:srgbClr val="FF0000"/>
                </a:solidFill>
              </a:rPr>
              <a:t>dedicated</a:t>
            </a:r>
            <a:r>
              <a:rPr lang="en-US" altLang="zh-CN" sz="1400" dirty="0" smtClean="0"/>
              <a:t> teachers and staff. Holding the gifts</a:t>
            </a:r>
            <a:r>
              <a:rPr lang="en-US" altLang="zh-CN" sz="1400" dirty="0" smtClean="0">
                <a:solidFill>
                  <a:srgbClr val="FF0000"/>
                </a:solidFill>
              </a:rPr>
              <a:t>, they all expressed their thanks and best wishes to us</a:t>
            </a:r>
            <a:r>
              <a:rPr lang="en-US" altLang="zh-CN" sz="1400" dirty="0" smtClean="0"/>
              <a:t>. Every day for the past three years, we have </a:t>
            </a:r>
            <a:r>
              <a:rPr lang="en-US" altLang="zh-CN" sz="1400" dirty="0" smtClean="0">
                <a:solidFill>
                  <a:srgbClr val="FF0000"/>
                </a:solidFill>
              </a:rPr>
              <a:t>enjoyed</a:t>
            </a:r>
            <a:r>
              <a:rPr lang="en-US" altLang="zh-CN" sz="1400" dirty="0" smtClean="0">
                <a:solidFill>
                  <a:srgbClr val="0000FF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interesting lessons, delicious meals, and a clean and safe campus</a:t>
            </a:r>
            <a:r>
              <a:rPr lang="en-US" altLang="zh-CN" sz="1400" dirty="0" smtClean="0"/>
              <a:t>. </a:t>
            </a:r>
            <a:r>
              <a:rPr lang="en-US" altLang="zh-CN" sz="1400" dirty="0" smtClean="0">
                <a:solidFill>
                  <a:srgbClr val="FF0000"/>
                </a:solidFill>
              </a:rPr>
              <a:t>It is their hard work and devotion that has helped us become responsible people. </a:t>
            </a:r>
            <a:endParaRPr lang="zh-CN" altLang="zh-CN" sz="1400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45030" y="0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0087" y="0"/>
            <a:ext cx="732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二、如何在文章的中间段支撑主题立意？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1829" y="3570516"/>
            <a:ext cx="322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   运用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形容词，副词，名词，动词短语和句式等表达情感态度和观点看法。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1857" y="4626491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东城一模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524" y="609599"/>
            <a:ext cx="1750291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6086" y="631370"/>
            <a:ext cx="1817913" cy="13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图片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068285"/>
            <a:ext cx="1733959" cy="139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图片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742" y="2068287"/>
            <a:ext cx="1785257" cy="14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849084" y="495985"/>
            <a:ext cx="49530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图</a:t>
            </a:r>
            <a:r>
              <a:rPr lang="en-US" altLang="zh-CN" sz="1400" dirty="0" smtClean="0"/>
              <a:t>1 </a:t>
            </a:r>
            <a:r>
              <a:rPr lang="en-GB" altLang="zh-CN" sz="1400" dirty="0" smtClean="0"/>
              <a:t>On our first morning, a doctor gave us a lecture, informing us of our roles as volunteers. It was the first time for me to know the daily routines in a hospital and I </a:t>
            </a:r>
            <a:r>
              <a:rPr lang="en-US" altLang="zh-CN" sz="1400" dirty="0" smtClean="0"/>
              <a:t>even </a:t>
            </a:r>
            <a:r>
              <a:rPr lang="en-US" altLang="zh-CN" sz="1400" dirty="0" smtClean="0">
                <a:solidFill>
                  <a:srgbClr val="FF0000"/>
                </a:solidFill>
              </a:rPr>
              <a:t>expected to </a:t>
            </a:r>
            <a:r>
              <a:rPr lang="en-US" altLang="zh-CN" sz="1400" dirty="0" smtClean="0">
                <a:solidFill>
                  <a:srgbClr val="FF0000"/>
                </a:solidFill>
              </a:rPr>
              <a:t>help the </a:t>
            </a:r>
            <a:r>
              <a:rPr lang="en-US" altLang="zh-CN" sz="1400" dirty="0" smtClean="0">
                <a:solidFill>
                  <a:srgbClr val="FF0000"/>
                </a:solidFill>
              </a:rPr>
              <a:t>patients here</a:t>
            </a:r>
            <a:r>
              <a:rPr lang="en-US" altLang="zh-CN" sz="1400" dirty="0" smtClean="0"/>
              <a:t>.</a:t>
            </a:r>
            <a:endParaRPr lang="zh-CN" altLang="zh-CN" sz="1400" dirty="0" smtClean="0"/>
          </a:p>
          <a:p>
            <a:r>
              <a:rPr lang="zh-CN" altLang="en-US" sz="1400" dirty="0" smtClean="0"/>
              <a:t>图</a:t>
            </a:r>
            <a:r>
              <a:rPr lang="en-US" altLang="zh-CN" sz="1400" dirty="0" smtClean="0"/>
              <a:t>2 </a:t>
            </a:r>
            <a:r>
              <a:rPr lang="en-GB" altLang="zh-CN" sz="1400" dirty="0" smtClean="0"/>
              <a:t>The next morning, </a:t>
            </a:r>
            <a:r>
              <a:rPr lang="en-GB" altLang="zh-CN" sz="1400" dirty="0" smtClean="0">
                <a:solidFill>
                  <a:srgbClr val="FF0000"/>
                </a:solidFill>
              </a:rPr>
              <a:t>fully prepared</a:t>
            </a:r>
            <a:r>
              <a:rPr lang="en-GB" altLang="zh-CN" sz="1400" dirty="0" smtClean="0"/>
              <a:t>, we went to different posts and started our job. Together with my classmates, I assisted some patients when they didn’t know how to use the self-service registration machine. For senior citizens, we helped them register to save them the trouble. </a:t>
            </a:r>
            <a:r>
              <a:rPr lang="en-GB" altLang="zh-CN" sz="1400" dirty="0" smtClean="0">
                <a:solidFill>
                  <a:srgbClr val="FF0000"/>
                </a:solidFill>
              </a:rPr>
              <a:t>When I saw big smiles appeared on their faces, I felt all my hard work was worthwhile</a:t>
            </a:r>
            <a:r>
              <a:rPr lang="en-GB" altLang="zh-CN" sz="1400" dirty="0" smtClean="0"/>
              <a:t>.</a:t>
            </a:r>
            <a:endParaRPr lang="zh-CN" altLang="zh-CN" sz="1400" dirty="0" smtClean="0"/>
          </a:p>
          <a:p>
            <a:r>
              <a:rPr lang="zh-CN" altLang="en-US" sz="1400" dirty="0" smtClean="0"/>
              <a:t>图</a:t>
            </a:r>
            <a:r>
              <a:rPr lang="en-US" altLang="zh-CN" sz="1400" dirty="0" smtClean="0"/>
              <a:t>3 </a:t>
            </a:r>
            <a:r>
              <a:rPr lang="en-GB" altLang="zh-CN" sz="1400" dirty="0" smtClean="0"/>
              <a:t>Besides, I showed people the way to different consulting rooms. For those elderly patients, </a:t>
            </a:r>
            <a:r>
              <a:rPr lang="en-GB" altLang="zh-CN" sz="1400" dirty="0" smtClean="0">
                <a:solidFill>
                  <a:srgbClr val="FF0000"/>
                </a:solidFill>
              </a:rPr>
              <a:t>we </a:t>
            </a:r>
            <a:r>
              <a:rPr lang="en-US" altLang="zh-CN" sz="1400" dirty="0" smtClean="0">
                <a:solidFill>
                  <a:srgbClr val="FF0000"/>
                </a:solidFill>
              </a:rPr>
              <a:t>offered to </a:t>
            </a:r>
            <a:r>
              <a:rPr lang="en-GB" altLang="zh-CN" sz="1400" dirty="0" smtClean="0">
                <a:solidFill>
                  <a:srgbClr val="FF0000"/>
                </a:solidFill>
              </a:rPr>
              <a:t>accompany them all the way</a:t>
            </a:r>
            <a:r>
              <a:rPr lang="en-GB" altLang="zh-CN" sz="1400" dirty="0" smtClean="0"/>
              <a:t> until it was their appointment time</a:t>
            </a:r>
            <a:r>
              <a:rPr lang="en-GB" altLang="zh-CN" sz="1400" dirty="0" smtClean="0">
                <a:solidFill>
                  <a:srgbClr val="FF0000"/>
                </a:solidFill>
              </a:rPr>
              <a:t>. They really appreciated our help</a:t>
            </a:r>
            <a:r>
              <a:rPr lang="en-GB" altLang="zh-CN" sz="1400" dirty="0" smtClean="0"/>
              <a:t>. </a:t>
            </a:r>
            <a:endParaRPr lang="zh-CN" altLang="zh-CN" sz="1400" dirty="0" smtClean="0"/>
          </a:p>
          <a:p>
            <a:r>
              <a:rPr lang="zh-CN" altLang="en-US" sz="1400" dirty="0" smtClean="0"/>
              <a:t>图</a:t>
            </a:r>
            <a:r>
              <a:rPr lang="en-US" altLang="zh-CN" sz="1400" dirty="0" smtClean="0"/>
              <a:t>4 </a:t>
            </a:r>
            <a:r>
              <a:rPr lang="en-GB" altLang="zh-CN" sz="1400" dirty="0" smtClean="0"/>
              <a:t>Later</a:t>
            </a:r>
            <a:r>
              <a:rPr lang="en-US" altLang="zh-CN" sz="1400" dirty="0" smtClean="0"/>
              <a:t>, </a:t>
            </a:r>
            <a:r>
              <a:rPr lang="en-GB" altLang="zh-CN" sz="1400" dirty="0" smtClean="0"/>
              <a:t>I shared my picture in the hospital on </a:t>
            </a:r>
            <a:r>
              <a:rPr lang="en-GB" altLang="zh-CN" sz="1400" dirty="0" err="1" smtClean="0"/>
              <a:t>WeChat</a:t>
            </a:r>
            <a:r>
              <a:rPr lang="en-GB" altLang="zh-CN" sz="1400" dirty="0" smtClean="0"/>
              <a:t> Moments. In no time, I received lots of likes from my friends</a:t>
            </a:r>
            <a:r>
              <a:rPr lang="en-US" altLang="zh-CN" sz="1400" dirty="0" smtClean="0"/>
              <a:t>. </a:t>
            </a:r>
            <a:r>
              <a:rPr lang="en-GB" altLang="zh-CN" sz="1400" dirty="0" smtClean="0"/>
              <a:t>Some even expressed their great interest in the voluntary work. </a:t>
            </a:r>
            <a:r>
              <a:rPr lang="en-GB" altLang="zh-CN" sz="1400" dirty="0" smtClean="0">
                <a:solidFill>
                  <a:srgbClr val="FF0000"/>
                </a:solidFill>
              </a:rPr>
              <a:t>Immediately, I had a strong sense of achievement.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5030" y="0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0087" y="0"/>
            <a:ext cx="732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二、如何在文章的中间段支撑主题立意？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1" y="360317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   运用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形容词，副词，名词，动词短语和句式等表达情感态度和观点看法。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1229" y="185057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2744" y="228599"/>
            <a:ext cx="669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三、如何在文章的结尾段升华主题立意？  </a:t>
            </a:r>
          </a:p>
        </p:txBody>
      </p:sp>
      <p:sp>
        <p:nvSpPr>
          <p:cNvPr id="15" name="矩形 14"/>
          <p:cNvSpPr/>
          <p:nvPr/>
        </p:nvSpPr>
        <p:spPr>
          <a:xfrm>
            <a:off x="1404257" y="1915886"/>
            <a:ext cx="1175657" cy="4354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545773" y="1981199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第一段</a:t>
            </a:r>
            <a:endParaRPr lang="zh-CN" altLang="en-US" dirty="0"/>
          </a:p>
        </p:txBody>
      </p:sp>
      <p:sp>
        <p:nvSpPr>
          <p:cNvPr id="17" name="右箭头 16"/>
          <p:cNvSpPr/>
          <p:nvPr/>
        </p:nvSpPr>
        <p:spPr>
          <a:xfrm>
            <a:off x="2634342" y="1959431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102429" y="1905000"/>
            <a:ext cx="1447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156859" y="1959428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事件</a:t>
            </a:r>
            <a:r>
              <a:rPr lang="en-US" altLang="zh-CN" dirty="0" smtClean="0"/>
              <a:t>+</a:t>
            </a:r>
            <a:r>
              <a:rPr lang="zh-CN" altLang="en-US" dirty="0" smtClean="0"/>
              <a:t>主题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491343" y="947056"/>
            <a:ext cx="3178629" cy="4245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578429" y="968827"/>
            <a:ext cx="309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如有标题，要全文紧扣题意</a:t>
            </a:r>
            <a:endParaRPr lang="zh-CN" altLang="en-US" dirty="0"/>
          </a:p>
        </p:txBody>
      </p:sp>
      <p:sp>
        <p:nvSpPr>
          <p:cNvPr id="36" name="下箭头 35"/>
          <p:cNvSpPr/>
          <p:nvPr/>
        </p:nvSpPr>
        <p:spPr>
          <a:xfrm>
            <a:off x="2057399" y="1491344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3755571" y="1491345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大括号 37"/>
          <p:cNvSpPr/>
          <p:nvPr/>
        </p:nvSpPr>
        <p:spPr>
          <a:xfrm>
            <a:off x="4593773" y="1752600"/>
            <a:ext cx="283028" cy="729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920341" y="1741715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 </a:t>
            </a:r>
            <a:r>
              <a:rPr lang="zh-CN" altLang="en-US" sz="1600" dirty="0" smtClean="0"/>
              <a:t>活动的目的，时间和内容</a:t>
            </a:r>
            <a:endParaRPr lang="zh-CN" alt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952999" y="2133600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2. </a:t>
            </a:r>
            <a:r>
              <a:rPr lang="zh-CN" altLang="en-US" sz="1600" dirty="0" smtClean="0"/>
              <a:t>活动的时间和内容和感受</a:t>
            </a:r>
            <a:endParaRPr lang="zh-CN" altLang="en-US" sz="1600" dirty="0"/>
          </a:p>
        </p:txBody>
      </p:sp>
      <p:sp>
        <p:nvSpPr>
          <p:cNvPr id="21" name="下箭头 20"/>
          <p:cNvSpPr/>
          <p:nvPr/>
        </p:nvSpPr>
        <p:spPr>
          <a:xfrm>
            <a:off x="2068286" y="2460172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26030" y="2895599"/>
            <a:ext cx="1175657" cy="4354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78431" y="2928256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中间段</a:t>
            </a:r>
            <a:endParaRPr lang="zh-CN" altLang="en-US" dirty="0"/>
          </a:p>
        </p:txBody>
      </p:sp>
      <p:sp>
        <p:nvSpPr>
          <p:cNvPr id="24" name="右箭头 23"/>
          <p:cNvSpPr/>
          <p:nvPr/>
        </p:nvSpPr>
        <p:spPr>
          <a:xfrm>
            <a:off x="2645228" y="2928260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102430" y="2906485"/>
            <a:ext cx="1458684" cy="4354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211288" y="2928255"/>
            <a:ext cx="126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细节支撑</a:t>
            </a:r>
            <a:endParaRPr lang="zh-CN" altLang="en-US" dirty="0"/>
          </a:p>
        </p:txBody>
      </p:sp>
      <p:sp>
        <p:nvSpPr>
          <p:cNvPr id="27" name="下箭头 26"/>
          <p:cNvSpPr/>
          <p:nvPr/>
        </p:nvSpPr>
        <p:spPr>
          <a:xfrm>
            <a:off x="3755570" y="2471058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大括号 27"/>
          <p:cNvSpPr/>
          <p:nvPr/>
        </p:nvSpPr>
        <p:spPr>
          <a:xfrm>
            <a:off x="4593772" y="2764970"/>
            <a:ext cx="283028" cy="729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898573" y="2721430"/>
            <a:ext cx="265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运用形容词，副词，名词，动词短语和句式等表达情感态度和观点看法。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下箭头 29"/>
          <p:cNvSpPr/>
          <p:nvPr/>
        </p:nvSpPr>
        <p:spPr>
          <a:xfrm>
            <a:off x="2068285" y="3439887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404259" y="3831770"/>
            <a:ext cx="1175657" cy="4354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89316" y="3853541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结尾段</a:t>
            </a:r>
            <a:endParaRPr lang="zh-CN" altLang="en-US" dirty="0"/>
          </a:p>
        </p:txBody>
      </p:sp>
      <p:sp>
        <p:nvSpPr>
          <p:cNvPr id="33" name="右箭头 32"/>
          <p:cNvSpPr/>
          <p:nvPr/>
        </p:nvSpPr>
        <p:spPr>
          <a:xfrm>
            <a:off x="2623457" y="3897088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40"/>
          <p:cNvSpPr/>
          <p:nvPr/>
        </p:nvSpPr>
        <p:spPr>
          <a:xfrm>
            <a:off x="3755570" y="3439887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113316" y="3831771"/>
            <a:ext cx="1469570" cy="4354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243945" y="3853541"/>
            <a:ext cx="118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升华主题</a:t>
            </a:r>
            <a:endParaRPr lang="zh-CN" altLang="en-US" dirty="0"/>
          </a:p>
        </p:txBody>
      </p:sp>
      <p:sp>
        <p:nvSpPr>
          <p:cNvPr id="44" name="左大括号 43"/>
          <p:cNvSpPr/>
          <p:nvPr/>
        </p:nvSpPr>
        <p:spPr>
          <a:xfrm>
            <a:off x="4659086" y="3635827"/>
            <a:ext cx="206828" cy="8055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4876797" y="3657600"/>
            <a:ext cx="2906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 </a:t>
            </a:r>
            <a:r>
              <a:rPr lang="zh-CN" altLang="en-US" sz="1600" dirty="0" smtClean="0"/>
              <a:t>总结活动</a:t>
            </a:r>
            <a:r>
              <a:rPr lang="en-US" altLang="zh-CN" sz="1600" dirty="0" smtClean="0"/>
              <a:t>, </a:t>
            </a:r>
            <a:r>
              <a:rPr lang="zh-CN" altLang="en-US" sz="1600" dirty="0" smtClean="0"/>
              <a:t>谈谈感想</a:t>
            </a:r>
            <a:endParaRPr lang="zh-CN" alt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898568" y="4060372"/>
            <a:ext cx="2852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2. </a:t>
            </a:r>
            <a:r>
              <a:rPr lang="zh-CN" altLang="en-US" sz="1600" dirty="0" smtClean="0"/>
              <a:t>总结活动</a:t>
            </a:r>
            <a:r>
              <a:rPr lang="en-US" altLang="zh-CN" sz="1600" dirty="0" smtClean="0"/>
              <a:t>, </a:t>
            </a:r>
            <a:r>
              <a:rPr lang="zh-CN" altLang="en-US" sz="1600" dirty="0" smtClean="0"/>
              <a:t>发出号召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5060" y="884788"/>
            <a:ext cx="4334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  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假设你是红星中学高三学生李华。毕业之际，你们班开展了感谢学校教职员工的活动。请根据下面四幅图的先后顺序，写一篇英文周记，记述活动的全过程。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注意：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词数不少于</a:t>
            </a:r>
            <a:r>
              <a:rPr lang="en-GB" altLang="zh-CN" b="1" dirty="0" smtClean="0">
                <a:latin typeface="宋体" pitchFamily="2" charset="-122"/>
                <a:ea typeface="宋体" pitchFamily="2" charset="-122"/>
              </a:rPr>
              <a:t>60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提示词：教职员工 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teachers and staff</a:t>
            </a:r>
            <a:endParaRPr lang="zh-CN" altLang="zh-CN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593834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西城二模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515" y="803957"/>
            <a:ext cx="3548742" cy="306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70115" y="2733586"/>
            <a:ext cx="4702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All the teachers and staff here once provided us their best support</a:t>
            </a:r>
            <a:r>
              <a:rPr lang="en-US" altLang="zh-CN" dirty="0" smtClean="0">
                <a:solidFill>
                  <a:schemeClr val="tx1"/>
                </a:solidFill>
              </a:rPr>
              <a:t>, we really hope to do something to show our gratitude to them.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Graduation will come and go, but the love for our school will last a lifetime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21229" y="185057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2744" y="228599"/>
            <a:ext cx="732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三、如何在文章的结尾段升华主题立意？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597" y="3984172"/>
            <a:ext cx="2721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总结活动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,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谈谈感想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7571" y="699732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假设你是红星中学学生李华。你和同学在寒假期间去医院参加了志愿者活动，请按照以下四幅图的先后顺序，给校刊英语角写一篇英文稿件，介绍此次经历。 </a:t>
            </a:r>
          </a:p>
          <a:p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注意：词数不少于</a:t>
            </a:r>
            <a:r>
              <a:rPr lang="en-GB" altLang="zh-CN" b="1" dirty="0" smtClean="0">
                <a:latin typeface="宋体" pitchFamily="2" charset="-122"/>
                <a:ea typeface="宋体" pitchFamily="2" charset="-122"/>
              </a:rPr>
              <a:t>60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。</a:t>
            </a:r>
          </a:p>
          <a:p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提示词：自助挂号机</a:t>
            </a:r>
            <a:r>
              <a:rPr lang="en-GB" altLang="zh-CN" b="1" dirty="0" smtClean="0">
                <a:latin typeface="宋体" pitchFamily="2" charset="-122"/>
                <a:ea typeface="宋体" pitchFamily="2" charset="-122"/>
              </a:rPr>
              <a:t>  self-service registration machine</a:t>
            </a:r>
            <a:endParaRPr lang="zh-CN" altLang="zh-CN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zh-CN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1857" y="4626491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东城一模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751114"/>
            <a:ext cx="18811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1" y="761999"/>
            <a:ext cx="1903338" cy="143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图片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2484" y="2188029"/>
            <a:ext cx="1886359" cy="14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图片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7486" y="2177142"/>
            <a:ext cx="1894114" cy="149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370115" y="2825528"/>
            <a:ext cx="4855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 smtClean="0"/>
              <a:t>    Through this </a:t>
            </a:r>
            <a:r>
              <a:rPr lang="en-US" altLang="zh-CN" dirty="0" smtClean="0"/>
              <a:t>activity</a:t>
            </a:r>
            <a:r>
              <a:rPr lang="en-GB" altLang="zh-CN" dirty="0" smtClean="0"/>
              <a:t>, I had the most amazing experience doing very simple things for others. </a:t>
            </a:r>
            <a:r>
              <a:rPr lang="en-GB" altLang="zh-CN" dirty="0" smtClean="0">
                <a:solidFill>
                  <a:srgbClr val="FF0000"/>
                </a:solidFill>
              </a:rPr>
              <a:t>Actually, w</a:t>
            </a:r>
            <a:r>
              <a:rPr lang="en-US" altLang="zh-CN" dirty="0" err="1" smtClean="0">
                <a:solidFill>
                  <a:srgbClr val="FF0000"/>
                </a:solidFill>
              </a:rPr>
              <a:t>orking</a:t>
            </a:r>
            <a:r>
              <a:rPr lang="en-US" altLang="zh-CN" dirty="0" smtClean="0">
                <a:solidFill>
                  <a:srgbClr val="FF0000"/>
                </a:solidFill>
              </a:rPr>
              <a:t> as volunteers contributes a lot in various fields. I hope more people will take actions and do our bits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121229" y="185057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2745" y="228599"/>
            <a:ext cx="652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三、如何在文章的结尾段升华主题立意？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2229" y="3940630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 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总结活动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,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发出号召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89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8007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2"/>
            <a:ext cx="2042160" cy="34417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635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右箭头 64"/>
          <p:cNvSpPr/>
          <p:nvPr/>
        </p:nvSpPr>
        <p:spPr>
          <a:xfrm>
            <a:off x="357798" y="993403"/>
            <a:ext cx="1904622" cy="745207"/>
          </a:xfrm>
          <a:prstGeom prst="rightArrow">
            <a:avLst>
              <a:gd name="adj1" fmla="val 66953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" name="TextBox 9"/>
          <p:cNvSpPr txBox="1"/>
          <p:nvPr/>
        </p:nvSpPr>
        <p:spPr>
          <a:xfrm>
            <a:off x="515805" y="1125796"/>
            <a:ext cx="1240542" cy="389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黑体" pitchFamily="2" charset="-122"/>
              </a:rPr>
              <a:t>教学内容</a:t>
            </a:r>
          </a:p>
        </p:txBody>
      </p:sp>
      <p:sp>
        <p:nvSpPr>
          <p:cNvPr id="73" name="TextBox 15"/>
          <p:cNvSpPr txBox="1"/>
          <p:nvPr/>
        </p:nvSpPr>
        <p:spPr>
          <a:xfrm>
            <a:off x="2334801" y="1115429"/>
            <a:ext cx="3739427" cy="389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情景作文的主题立意</a:t>
            </a:r>
            <a:endParaRPr lang="zh-CN" altLang="zh-CN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" name="TextBox 15"/>
          <p:cNvSpPr txBox="1"/>
          <p:nvPr/>
        </p:nvSpPr>
        <p:spPr>
          <a:xfrm>
            <a:off x="2307771" y="1748155"/>
            <a:ext cx="635725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、分析</a:t>
            </a:r>
            <a: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年朝东西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海四区一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模和二模情景作文考察的</a:t>
            </a:r>
            <a:endParaRPr lang="en-US" altLang="zh-CN" sz="20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话题内容与主题立意；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、结合典型例题，掌握写好情景作文主题立意的方法。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5" name="TextBox 15"/>
          <p:cNvSpPr txBox="1"/>
          <p:nvPr/>
        </p:nvSpPr>
        <p:spPr>
          <a:xfrm>
            <a:off x="2373085" y="2880177"/>
            <a:ext cx="5562600" cy="389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年朝东西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海四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区英语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模和二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试题。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7" name="TextBox 15"/>
          <p:cNvSpPr txBox="1"/>
          <p:nvPr/>
        </p:nvSpPr>
        <p:spPr>
          <a:xfrm>
            <a:off x="2340429" y="3573629"/>
            <a:ext cx="62266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依据课标要求，分析</a:t>
            </a:r>
            <a:r>
              <a:rPr lang="en-US" altLang="zh-CN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2019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年朝东西海四区一模和二模情景作文考察的话题内容与主题立意，结合典型例题，掌握如何写好情景作文主题立意的方法。</a:t>
            </a:r>
            <a:endParaRPr lang="zh-CN" altLang="zh-CN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607773" y="399798"/>
            <a:ext cx="1775298" cy="48608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zh-CN" altLang="en-US" sz="2800" dirty="0" smtClean="0"/>
              <a:t>目   录</a:t>
            </a:r>
            <a:endParaRPr lang="zh-CN" altLang="en-US" sz="2800" dirty="0"/>
          </a:p>
        </p:txBody>
      </p:sp>
      <p:sp>
        <p:nvSpPr>
          <p:cNvPr id="19" name="右箭头 18"/>
          <p:cNvSpPr/>
          <p:nvPr/>
        </p:nvSpPr>
        <p:spPr>
          <a:xfrm>
            <a:off x="390455" y="1831605"/>
            <a:ext cx="1949973" cy="745207"/>
          </a:xfrm>
          <a:prstGeom prst="rightArrow">
            <a:avLst>
              <a:gd name="adj1" fmla="val 66953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570233" y="1935306"/>
            <a:ext cx="1240542" cy="389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黑体" pitchFamily="2" charset="-122"/>
              </a:rPr>
              <a:t>教学目标</a:t>
            </a:r>
          </a:p>
        </p:txBody>
      </p:sp>
      <p:sp>
        <p:nvSpPr>
          <p:cNvPr id="21" name="右箭头 20"/>
          <p:cNvSpPr/>
          <p:nvPr/>
        </p:nvSpPr>
        <p:spPr>
          <a:xfrm>
            <a:off x="379569" y="2724235"/>
            <a:ext cx="1949973" cy="745207"/>
          </a:xfrm>
          <a:prstGeom prst="rightArrow">
            <a:avLst>
              <a:gd name="adj1" fmla="val 66953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494031" y="2825438"/>
            <a:ext cx="1421853" cy="389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黑体" pitchFamily="2" charset="-122"/>
              </a:rPr>
              <a:t>教学准备</a:t>
            </a:r>
          </a:p>
        </p:txBody>
      </p:sp>
      <p:sp>
        <p:nvSpPr>
          <p:cNvPr id="23" name="右箭头 22"/>
          <p:cNvSpPr/>
          <p:nvPr/>
        </p:nvSpPr>
        <p:spPr>
          <a:xfrm>
            <a:off x="379570" y="3562435"/>
            <a:ext cx="1949973" cy="745207"/>
          </a:xfrm>
          <a:prstGeom prst="rightArrow">
            <a:avLst>
              <a:gd name="adj1" fmla="val 66953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13775" y="3670049"/>
            <a:ext cx="1240542" cy="389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黑体" pitchFamily="2" charset="-122"/>
              </a:rPr>
              <a:t>教学过程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432" y="1211360"/>
            <a:ext cx="3953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  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假设你是红星中学高三学生李华，请根据以下四幅图的先后顺序，给校刊“英语园地”写一篇英文稿件，记述你班同学上周参加“纸文化”实践活动的全过程。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注意：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词数不少于</a:t>
            </a:r>
            <a:r>
              <a:rPr lang="en-GB" altLang="zh-CN" b="1" dirty="0" smtClean="0">
                <a:latin typeface="宋体" pitchFamily="2" charset="-122"/>
                <a:ea typeface="宋体" pitchFamily="2" charset="-122"/>
              </a:rPr>
              <a:t>60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593834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海淀二模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  <p:pic>
        <p:nvPicPr>
          <p:cNvPr id="10" name="图片 9" descr="D:\user\WIN10\zhaoyulian\Desktop\合成版本5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028" y="738868"/>
            <a:ext cx="3844698" cy="34630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1012372" y="152400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2744" y="228599"/>
            <a:ext cx="607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四、情景作文的主题立意</a:t>
            </a:r>
            <a:r>
              <a:rPr lang="en-US" altLang="zh-CN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总结与赏析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343" y="645106"/>
            <a:ext cx="841465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     Last week, our class participated in an extracurricular activity on paper culture,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which was really an unforgettable experience</a:t>
            </a:r>
            <a:r>
              <a:rPr lang="en-US" altLang="zh-CN" sz="1400" b="1" dirty="0" smtClean="0"/>
              <a:t>. </a:t>
            </a:r>
            <a:endParaRPr lang="zh-CN" altLang="zh-CN" sz="1400" b="1" dirty="0" smtClean="0"/>
          </a:p>
          <a:p>
            <a:r>
              <a:rPr lang="en-US" altLang="zh-CN" sz="1400" b="1" dirty="0" smtClean="0"/>
              <a:t>    On Monday morning, some classmates and I noticed an announcement on the school bulletin board, saying an activity on paper culture would be held in the Capital Museum.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Attracted by it</a:t>
            </a:r>
            <a:r>
              <a:rPr lang="en-US" altLang="zh-CN" sz="1400" b="1" dirty="0" smtClean="0"/>
              <a:t>, we signed up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without any hesitation</a:t>
            </a:r>
            <a:r>
              <a:rPr lang="en-US" altLang="zh-CN" sz="1400" b="1" dirty="0" smtClean="0"/>
              <a:t>. The activity started on Friday with a visit to the exhibition in the museum. Following the guide, we learned about the origin and development of paper and the detailed process of papermaking.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What especially impressed us was how paper contributed to the preservation and spread of human civilization</a:t>
            </a:r>
            <a:r>
              <a:rPr lang="en-US" altLang="zh-CN" sz="1400" b="1" dirty="0" smtClean="0"/>
              <a:t>. After that, we had some hands-on experience in making paper handicrafts. Divided into different groups,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we learned with great enthusiasm</a:t>
            </a:r>
            <a:r>
              <a:rPr lang="en-US" altLang="zh-CN" sz="1400" b="1" dirty="0" smtClean="0"/>
              <a:t>. With the help of a master working there, the group of boys managed to create some paper cuts and lanterns while the girls tried different folding patterns, such as hearts, stars and birds.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Not until then did we fully realize that paper can be made into so many objects in our life</a:t>
            </a:r>
            <a:r>
              <a:rPr lang="en-US" altLang="zh-CN" sz="1400" b="1" dirty="0" smtClean="0"/>
              <a:t>, either decorative or functional. </a:t>
            </a:r>
            <a:endParaRPr lang="zh-CN" altLang="zh-CN" sz="1400" b="1" dirty="0" smtClean="0"/>
          </a:p>
          <a:p>
            <a:r>
              <a:rPr lang="en-US" altLang="zh-CN" sz="1400" b="1" dirty="0" smtClean="0"/>
              <a:t>     </a:t>
            </a:r>
          </a:p>
          <a:p>
            <a:r>
              <a:rPr lang="en-US" altLang="zh-CN" sz="1400" b="1" dirty="0" smtClean="0"/>
              <a:t>      Before we left, we took a group photo to record the day. With the little pieces of work in our hands, we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smiled heartily </a:t>
            </a:r>
            <a:r>
              <a:rPr lang="en-US" altLang="zh-CN" sz="1400" b="1" dirty="0" smtClean="0"/>
              <a:t>to the camera. At that moment, I came to know that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the wisdom of our ancestors shown in paper culture should definitely be honored, recorded and passed down</a:t>
            </a:r>
            <a:r>
              <a:rPr lang="en-US" altLang="zh-CN" sz="1400" b="1" dirty="0" smtClean="0"/>
              <a:t>. </a:t>
            </a:r>
            <a:endParaRPr lang="zh-CN" altLang="zh-CN" sz="1400" b="1" dirty="0" smtClean="0"/>
          </a:p>
        </p:txBody>
      </p:sp>
      <p:sp>
        <p:nvSpPr>
          <p:cNvPr id="10" name="矩形 9"/>
          <p:cNvSpPr/>
          <p:nvPr/>
        </p:nvSpPr>
        <p:spPr>
          <a:xfrm>
            <a:off x="1023257" y="0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0087" y="0"/>
            <a:ext cx="607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四、情景作文的主题立意</a:t>
            </a:r>
            <a:r>
              <a:rPr lang="en-US" altLang="zh-CN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总结与赏析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4593834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海淀二模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8858" y="849087"/>
            <a:ext cx="465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第一段： 活动的时间内容和感受</a:t>
            </a:r>
            <a:endParaRPr lang="zh-CN" altLang="en-US" sz="16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2172" y="3178630"/>
            <a:ext cx="574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中间段：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运用形容词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，副词，名词，动词短语和句式等表达情感态度和观点看法。</a:t>
            </a:r>
            <a:endParaRPr lang="zh-CN" altLang="en-US" sz="16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5086" y="4288973"/>
            <a:ext cx="428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最后一段：总结活动</a:t>
            </a:r>
            <a:r>
              <a:rPr lang="en-US" altLang="zh-CN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, 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发出号召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1229" y="185057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04257" y="1915886"/>
            <a:ext cx="1175657" cy="4354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545773" y="1981199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第一段</a:t>
            </a:r>
            <a:endParaRPr lang="zh-CN" altLang="en-US" dirty="0"/>
          </a:p>
        </p:txBody>
      </p:sp>
      <p:sp>
        <p:nvSpPr>
          <p:cNvPr id="17" name="右箭头 16"/>
          <p:cNvSpPr/>
          <p:nvPr/>
        </p:nvSpPr>
        <p:spPr>
          <a:xfrm>
            <a:off x="2634342" y="1959431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102429" y="1905000"/>
            <a:ext cx="1447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156859" y="1959428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事件</a:t>
            </a:r>
            <a:r>
              <a:rPr lang="en-US" altLang="zh-CN" dirty="0" smtClean="0"/>
              <a:t>+</a:t>
            </a:r>
            <a:r>
              <a:rPr lang="zh-CN" altLang="en-US" dirty="0" smtClean="0"/>
              <a:t>主题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491343" y="947056"/>
            <a:ext cx="3178629" cy="4245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578429" y="968827"/>
            <a:ext cx="309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如有标题，要全文紧扣题意</a:t>
            </a:r>
            <a:endParaRPr lang="zh-CN" altLang="en-US" dirty="0"/>
          </a:p>
        </p:txBody>
      </p:sp>
      <p:sp>
        <p:nvSpPr>
          <p:cNvPr id="36" name="下箭头 35"/>
          <p:cNvSpPr/>
          <p:nvPr/>
        </p:nvSpPr>
        <p:spPr>
          <a:xfrm>
            <a:off x="2057399" y="1491344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3755571" y="1491345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大括号 37"/>
          <p:cNvSpPr/>
          <p:nvPr/>
        </p:nvSpPr>
        <p:spPr>
          <a:xfrm>
            <a:off x="4593773" y="1752600"/>
            <a:ext cx="283028" cy="729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920341" y="1741715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 </a:t>
            </a:r>
            <a:r>
              <a:rPr lang="zh-CN" altLang="en-US" sz="1600" dirty="0" smtClean="0"/>
              <a:t>活动的目的，时间和内容</a:t>
            </a:r>
            <a:endParaRPr lang="zh-CN" alt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952999" y="2133600"/>
            <a:ext cx="281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2. </a:t>
            </a:r>
            <a:r>
              <a:rPr lang="zh-CN" altLang="en-US" sz="1600" dirty="0" smtClean="0"/>
              <a:t>活动的时间，内容和感受</a:t>
            </a:r>
            <a:endParaRPr lang="zh-CN" altLang="en-US" sz="1600" dirty="0"/>
          </a:p>
        </p:txBody>
      </p:sp>
      <p:sp>
        <p:nvSpPr>
          <p:cNvPr id="21" name="下箭头 20"/>
          <p:cNvSpPr/>
          <p:nvPr/>
        </p:nvSpPr>
        <p:spPr>
          <a:xfrm>
            <a:off x="2068286" y="2460172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26030" y="2895599"/>
            <a:ext cx="1175657" cy="4354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78431" y="2928256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中间段</a:t>
            </a:r>
            <a:endParaRPr lang="zh-CN" altLang="en-US" dirty="0"/>
          </a:p>
        </p:txBody>
      </p:sp>
      <p:sp>
        <p:nvSpPr>
          <p:cNvPr id="24" name="右箭头 23"/>
          <p:cNvSpPr/>
          <p:nvPr/>
        </p:nvSpPr>
        <p:spPr>
          <a:xfrm>
            <a:off x="2645228" y="2928260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102430" y="2906485"/>
            <a:ext cx="1458684" cy="4354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211288" y="2928255"/>
            <a:ext cx="126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细节支撑</a:t>
            </a:r>
            <a:endParaRPr lang="zh-CN" altLang="en-US" dirty="0"/>
          </a:p>
        </p:txBody>
      </p:sp>
      <p:sp>
        <p:nvSpPr>
          <p:cNvPr id="27" name="下箭头 26"/>
          <p:cNvSpPr/>
          <p:nvPr/>
        </p:nvSpPr>
        <p:spPr>
          <a:xfrm>
            <a:off x="3755570" y="2471058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大括号 27"/>
          <p:cNvSpPr/>
          <p:nvPr/>
        </p:nvSpPr>
        <p:spPr>
          <a:xfrm>
            <a:off x="4593772" y="2764970"/>
            <a:ext cx="283028" cy="729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898573" y="2721430"/>
            <a:ext cx="265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运用形容词，副词，名词，动词短语和句式等表达情感态度和观点看法。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下箭头 29"/>
          <p:cNvSpPr/>
          <p:nvPr/>
        </p:nvSpPr>
        <p:spPr>
          <a:xfrm>
            <a:off x="2068285" y="3439887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404259" y="3831770"/>
            <a:ext cx="1175657" cy="4354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89316" y="3853541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结尾段</a:t>
            </a:r>
            <a:endParaRPr lang="zh-CN" altLang="en-US" dirty="0"/>
          </a:p>
        </p:txBody>
      </p:sp>
      <p:sp>
        <p:nvSpPr>
          <p:cNvPr id="33" name="右箭头 32"/>
          <p:cNvSpPr/>
          <p:nvPr/>
        </p:nvSpPr>
        <p:spPr>
          <a:xfrm>
            <a:off x="2623457" y="3897088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40"/>
          <p:cNvSpPr/>
          <p:nvPr/>
        </p:nvSpPr>
        <p:spPr>
          <a:xfrm>
            <a:off x="3755570" y="3439887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113316" y="3831771"/>
            <a:ext cx="1469570" cy="4354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243945" y="3853541"/>
            <a:ext cx="118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升华主题</a:t>
            </a:r>
            <a:endParaRPr lang="zh-CN" altLang="en-US" dirty="0"/>
          </a:p>
        </p:txBody>
      </p:sp>
      <p:sp>
        <p:nvSpPr>
          <p:cNvPr id="44" name="左大括号 43"/>
          <p:cNvSpPr/>
          <p:nvPr/>
        </p:nvSpPr>
        <p:spPr>
          <a:xfrm>
            <a:off x="4659086" y="3635827"/>
            <a:ext cx="206828" cy="8055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4876797" y="3657600"/>
            <a:ext cx="2906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 </a:t>
            </a:r>
            <a:r>
              <a:rPr lang="zh-CN" altLang="en-US" sz="1600" dirty="0" smtClean="0"/>
              <a:t>总结活动</a:t>
            </a:r>
            <a:r>
              <a:rPr lang="en-US" altLang="zh-CN" sz="1600" dirty="0" smtClean="0"/>
              <a:t>, </a:t>
            </a:r>
            <a:r>
              <a:rPr lang="zh-CN" altLang="en-US" sz="1600" dirty="0" smtClean="0"/>
              <a:t>谈谈感想</a:t>
            </a:r>
            <a:endParaRPr lang="zh-CN" alt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898568" y="4060372"/>
            <a:ext cx="2852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2. </a:t>
            </a:r>
            <a:r>
              <a:rPr lang="zh-CN" altLang="en-US" sz="1600" dirty="0" smtClean="0"/>
              <a:t>总结活动</a:t>
            </a:r>
            <a:r>
              <a:rPr lang="en-US" altLang="zh-CN" sz="1600" dirty="0" smtClean="0"/>
              <a:t>, </a:t>
            </a:r>
            <a:r>
              <a:rPr lang="zh-CN" altLang="en-US" sz="1600" dirty="0" smtClean="0"/>
              <a:t>发出号召</a:t>
            </a:r>
            <a:endParaRPr lang="zh-CN" alt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1306289" y="228599"/>
            <a:ext cx="498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小结：情景作文的主题立意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28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745"/>
            <a:ext cx="4658995" cy="9207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8190"/>
            <a:ext cx="4205412" cy="5054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89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8007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2"/>
            <a:ext cx="2042160" cy="34417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635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5409" y="1069751"/>
            <a:ext cx="475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要点明确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，细节有效</a:t>
            </a:r>
            <a:endParaRPr lang="en-US" altLang="zh-CN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1197" y="1676818"/>
            <a:ext cx="4800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用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词准确，句式丰富</a:t>
            </a:r>
            <a:endParaRPr lang="en-US" altLang="zh-CN" sz="32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4772" y="2335433"/>
            <a:ext cx="497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内容连贯，结构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紧凑</a:t>
            </a:r>
            <a:endParaRPr lang="en-US" altLang="zh-CN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5658" y="217714"/>
            <a:ext cx="7543800" cy="4789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13056" y="343053"/>
            <a:ext cx="734311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复习：情境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作文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写作如何实现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一档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文呢？</a:t>
            </a:r>
            <a:endParaRPr lang="zh-CN" altLang="en-US" sz="28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89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8007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2"/>
            <a:ext cx="2042160" cy="34417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635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714" y="990600"/>
            <a:ext cx="69777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选择性必修要求学生要具有以下英语语言技能：以书面形</a:t>
            </a: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式描述、概括经历和事实，并表达情感。</a:t>
            </a: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主题语境包括人与自我，人与社会和人与自然，学生对主</a:t>
            </a: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题意义的探究应是学生学习语言的最重要内容；推动学生对 </a:t>
            </a: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主题的深度学习，能够帮助学生树立正确的世界观、人生观 </a:t>
            </a: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和价值观，实现知行合一。</a:t>
            </a:r>
            <a:endParaRPr lang="zh-CN" altLang="en-US" sz="20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3001" y="239484"/>
            <a:ext cx="7543800" cy="5007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5657" y="250372"/>
            <a:ext cx="709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普通高中英语课程标准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要求：</a:t>
            </a:r>
            <a:endParaRPr lang="zh-CN" altLang="en-US" sz="28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89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8007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2"/>
            <a:ext cx="2042160" cy="34417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635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7429" y="163285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2744" y="228599"/>
            <a:ext cx="732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19年朝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  <a:sym typeface="+mn-ea"/>
              </a:rPr>
              <a:t>东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西海四区一模中情景作文的话题分析与主题立意归纳 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979713" y="822778"/>
          <a:ext cx="8022774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516"/>
                <a:gridCol w="4114800"/>
                <a:gridCol w="3004458"/>
              </a:tblGrid>
              <a:tr h="3311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城区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话题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主题立意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6172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朝阳区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情景作文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介绍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李华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上个月参加学校组织“绿色出行，从我做起”活动的完整过程，并以“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Green Travel in My Family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”为题，给校刊“英语角”写一篇英文稿件。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引导学生思考人与自然的关系，倡导爱护环境和实践健康的生活方式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。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617291">
                <a:tc>
                  <a:txBody>
                    <a:bodyPr/>
                    <a:lstStyle/>
                    <a:p>
                      <a:pPr algn="ctr"/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东城区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情景作文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李华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和同学在寒假期间去医院参加了志愿者活动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后，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给校刊英语角写一篇英文稿件，介绍此次经历。 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鼓励学生参加志愿者服务与公益事业，体现了社会主义核心价值观中的“友善”，传递人与人之间的真情。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6172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西城区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情景作文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写一篇英文周记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,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记录上周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李华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制作以 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“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我眼中的改革开放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40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年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”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为主题的小报的全过程。</a:t>
                      </a:r>
                    </a:p>
                    <a:p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关注科技发展和社会进步，增强学生的民族自豪感和爱国主义精神。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6172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海淀区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情景作文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以“</a:t>
                      </a:r>
                      <a:r>
                        <a:rPr lang="en-US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A New Way to Explore the Forbidden City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”为题，用英语写一篇短文向校刊“英语园地”投稿，记述上周末</a:t>
                      </a:r>
                      <a:r>
                        <a:rPr lang="zh-CN" altLang="en-US" sz="1400" b="1" dirty="0" smtClean="0">
                          <a:latin typeface="宋体" pitchFamily="2" charset="-122"/>
                          <a:ea typeface="宋体" pitchFamily="2" charset="-122"/>
                        </a:rPr>
                        <a:t>李华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带英国朋友</a:t>
                      </a:r>
                      <a:r>
                        <a:rPr lang="en-US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Jim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游览故宫的全过程。 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让学生用英文介绍中国非物质文化遗产，弘扬中国优秀传统文化。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89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8007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2"/>
            <a:ext cx="2042160" cy="34417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635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7429" y="163285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2744" y="228599"/>
            <a:ext cx="732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19年朝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  <a:sym typeface="+mn-ea"/>
              </a:rPr>
              <a:t>东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西海四区二模中情景作文的话题分析与主题立意归纳 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979713" y="822778"/>
          <a:ext cx="8022774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516"/>
                <a:gridCol w="3679371"/>
                <a:gridCol w="3439887"/>
              </a:tblGrid>
              <a:tr h="3311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城区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话题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主题立意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617291">
                <a:tc>
                  <a:txBody>
                    <a:bodyPr/>
                    <a:lstStyle/>
                    <a:p>
                      <a:pPr algn="ctr"/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朝阳区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情景作文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为迎接建国</a:t>
                      </a:r>
                      <a:r>
                        <a:rPr lang="en-US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70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周年，上个月学校组织了“祖国在我心中”主题知识竞赛。请根据以下四幅图的先后顺序，介绍</a:t>
                      </a:r>
                      <a:r>
                        <a:rPr lang="zh-CN" altLang="en-US" sz="1400" b="1" dirty="0" smtClean="0">
                          <a:latin typeface="宋体" pitchFamily="2" charset="-122"/>
                          <a:ea typeface="宋体" pitchFamily="2" charset="-122"/>
                        </a:rPr>
                        <a:t>李华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和同学们参加活动的完整过程，并以“</a:t>
                      </a:r>
                      <a:r>
                        <a:rPr lang="en-US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A Significant Event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”为题，给校刊“英语角”投稿。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突出学生间的团队合作精神，关注国家历史，社会，政治，经济和科技的发展，增强爱国主义教育。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6172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东城区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情景作文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给某英文报刊投稿，记录</a:t>
                      </a:r>
                      <a:r>
                        <a:rPr lang="zh-CN" altLang="en-US" sz="1400" b="1" dirty="0" smtClean="0">
                          <a:latin typeface="宋体" pitchFamily="2" charset="-122"/>
                          <a:ea typeface="宋体" pitchFamily="2" charset="-122"/>
                        </a:rPr>
                        <a:t>李华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参加的绿化社区活动。</a:t>
                      </a: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 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号召学生参与社区活动，爱护身边的环境，培养健康的生活方式和积极的生活态度，增强社会责任感。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6172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西城区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情景作文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毕业之际，</a:t>
                      </a:r>
                      <a:r>
                        <a:rPr lang="zh-CN" altLang="en-US" sz="1400" b="1" dirty="0" smtClean="0">
                          <a:latin typeface="宋体" pitchFamily="2" charset="-122"/>
                          <a:ea typeface="宋体" pitchFamily="2" charset="-122"/>
                        </a:rPr>
                        <a:t>李华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班</a:t>
                      </a:r>
                      <a:r>
                        <a:rPr lang="zh-CN" altLang="en-US" sz="1400" b="1" dirty="0" smtClean="0">
                          <a:latin typeface="宋体" pitchFamily="2" charset="-122"/>
                          <a:ea typeface="宋体" pitchFamily="2" charset="-122"/>
                        </a:rPr>
                        <a:t>级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开展了感谢学校教职员工的活动</a:t>
                      </a:r>
                      <a:r>
                        <a:rPr lang="zh-CN" altLang="en-US" sz="1400" b="1" dirty="0" smtClean="0">
                          <a:latin typeface="宋体" pitchFamily="2" charset="-122"/>
                          <a:ea typeface="宋体" pitchFamily="2" charset="-122"/>
                        </a:rPr>
                        <a:t>，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写一篇英文周记，记述活动的全过程。</a:t>
                      </a:r>
                      <a:endParaRPr lang="zh-CN" altLang="zh-CN" sz="1400" b="1" kern="12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倡导做人要拥有一颗感恩的心，立德树人，树立正确的人生观和价值观。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6172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海淀区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情景作文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给校刊“英语园地”写一篇英文稿件，记述</a:t>
                      </a:r>
                      <a:r>
                        <a:rPr lang="zh-CN" altLang="en-US" sz="1400" b="1" dirty="0" smtClean="0">
                          <a:latin typeface="宋体" pitchFamily="2" charset="-122"/>
                          <a:ea typeface="宋体" pitchFamily="2" charset="-122"/>
                        </a:rPr>
                        <a:t>李华和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班</a:t>
                      </a:r>
                      <a:r>
                        <a:rPr lang="zh-CN" altLang="en-US" sz="1400" b="1" dirty="0" smtClean="0">
                          <a:latin typeface="宋体" pitchFamily="2" charset="-122"/>
                          <a:ea typeface="宋体" pitchFamily="2" charset="-122"/>
                        </a:rPr>
                        <a:t>级</a:t>
                      </a:r>
                      <a:r>
                        <a:rPr lang="zh-CN" altLang="zh-CN" sz="1400" b="1" dirty="0" smtClean="0">
                          <a:latin typeface="宋体" pitchFamily="2" charset="-122"/>
                          <a:ea typeface="宋体" pitchFamily="2" charset="-122"/>
                        </a:rPr>
                        <a:t>同学上周参加“纸文化”实践活动的全过程。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讲述体验中国四大发明之一的造纸术和中国传统手工艺的经历，突出了为祖国感到自豪和爱国的社会主义核心价值观。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1229" y="185057"/>
            <a:ext cx="7467600" cy="4789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4516" y="195942"/>
            <a:ext cx="536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如何写好情景作文的主题立意？  </a:t>
            </a:r>
          </a:p>
        </p:txBody>
      </p:sp>
      <p:sp>
        <p:nvSpPr>
          <p:cNvPr id="15" name="矩形 14"/>
          <p:cNvSpPr/>
          <p:nvPr/>
        </p:nvSpPr>
        <p:spPr>
          <a:xfrm>
            <a:off x="1567543" y="1894114"/>
            <a:ext cx="1175657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698173" y="1948541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第一段</a:t>
            </a:r>
            <a:endParaRPr lang="zh-CN" altLang="en-US" dirty="0"/>
          </a:p>
        </p:txBody>
      </p:sp>
      <p:sp>
        <p:nvSpPr>
          <p:cNvPr id="17" name="右箭头 16"/>
          <p:cNvSpPr/>
          <p:nvPr/>
        </p:nvSpPr>
        <p:spPr>
          <a:xfrm>
            <a:off x="2797628" y="2002974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341915" y="1905000"/>
            <a:ext cx="1763486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516086" y="1959427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事件</a:t>
            </a:r>
            <a:r>
              <a:rPr lang="en-US" altLang="zh-CN" dirty="0" smtClean="0"/>
              <a:t>+</a:t>
            </a:r>
            <a:r>
              <a:rPr lang="zh-CN" altLang="en-US" dirty="0" smtClean="0"/>
              <a:t>主题</a:t>
            </a:r>
            <a:endParaRPr lang="zh-CN" altLang="en-US" dirty="0"/>
          </a:p>
        </p:txBody>
      </p:sp>
      <p:sp>
        <p:nvSpPr>
          <p:cNvPr id="20" name="下箭头 19"/>
          <p:cNvSpPr/>
          <p:nvPr/>
        </p:nvSpPr>
        <p:spPr>
          <a:xfrm>
            <a:off x="2057401" y="2427515"/>
            <a:ext cx="228600" cy="304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556657" y="2808514"/>
            <a:ext cx="1175657" cy="4680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654631" y="2862941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中间段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819399" y="2950031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4093028" y="2416628"/>
            <a:ext cx="228600" cy="304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320144" y="2797628"/>
            <a:ext cx="1807028" cy="4680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472545" y="2852055"/>
            <a:ext cx="149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细节支撑</a:t>
            </a:r>
            <a:endParaRPr lang="zh-CN" altLang="en-US" dirty="0"/>
          </a:p>
        </p:txBody>
      </p:sp>
      <p:sp>
        <p:nvSpPr>
          <p:cNvPr id="27" name="下箭头 26"/>
          <p:cNvSpPr/>
          <p:nvPr/>
        </p:nvSpPr>
        <p:spPr>
          <a:xfrm>
            <a:off x="2057400" y="3352801"/>
            <a:ext cx="228600" cy="304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567543" y="3733799"/>
            <a:ext cx="1175657" cy="457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676402" y="3766456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结尾段</a:t>
            </a:r>
            <a:endParaRPr lang="zh-CN" altLang="en-US" dirty="0"/>
          </a:p>
        </p:txBody>
      </p:sp>
      <p:sp>
        <p:nvSpPr>
          <p:cNvPr id="30" name="右箭头 29"/>
          <p:cNvSpPr/>
          <p:nvPr/>
        </p:nvSpPr>
        <p:spPr>
          <a:xfrm>
            <a:off x="2830284" y="3831774"/>
            <a:ext cx="424543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30"/>
          <p:cNvSpPr/>
          <p:nvPr/>
        </p:nvSpPr>
        <p:spPr>
          <a:xfrm>
            <a:off x="4114801" y="3352799"/>
            <a:ext cx="228600" cy="304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309259" y="3722913"/>
            <a:ext cx="1807028" cy="4789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494316" y="3766455"/>
            <a:ext cx="132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升华主题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839685" y="968829"/>
            <a:ext cx="3178629" cy="446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894115" y="1001485"/>
            <a:ext cx="309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如有标题，全文要紧扣题意</a:t>
            </a:r>
            <a:endParaRPr lang="zh-CN" altLang="en-US" dirty="0"/>
          </a:p>
        </p:txBody>
      </p:sp>
      <p:sp>
        <p:nvSpPr>
          <p:cNvPr id="36" name="下箭头 35"/>
          <p:cNvSpPr/>
          <p:nvPr/>
        </p:nvSpPr>
        <p:spPr>
          <a:xfrm>
            <a:off x="2068284" y="1480458"/>
            <a:ext cx="217715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4049485" y="1480458"/>
            <a:ext cx="250372" cy="3483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/>
        </p:nvSpPr>
        <p:spPr>
          <a:xfrm>
            <a:off x="5573486" y="206829"/>
            <a:ext cx="435428" cy="4136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783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smtClean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319" y="1026303"/>
            <a:ext cx="3310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假设你是红星中学高三的学生李华。请根据以下四幅图的先后顺序，介绍上个月你参加学校组织的“绿色出行，从我做起”活动的完整过程，并以“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Green Travel in My Family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”为题，给校刊“英语角”写一篇英文稿件。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注意：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词数不少于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60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zh-CN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257" y="4615605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朝阳一模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  <p:pic>
        <p:nvPicPr>
          <p:cNvPr id="10" name="图片 9" descr="C:\Users\acq\Desktop\整合3\整合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64807" y="942149"/>
            <a:ext cx="4452621" cy="3303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1121229" y="185057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2745" y="228599"/>
            <a:ext cx="482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如何写好情景作文的主题立意？  </a:t>
            </a:r>
          </a:p>
        </p:txBody>
      </p:sp>
      <p:sp>
        <p:nvSpPr>
          <p:cNvPr id="16" name="五角星 15"/>
          <p:cNvSpPr/>
          <p:nvPr/>
        </p:nvSpPr>
        <p:spPr>
          <a:xfrm>
            <a:off x="5573486" y="206829"/>
            <a:ext cx="435428" cy="4136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1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89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8007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2"/>
            <a:ext cx="2042160" cy="34417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635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7429" y="163285"/>
            <a:ext cx="7391400" cy="544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2744" y="228599"/>
            <a:ext cx="732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19年朝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  <a:sym typeface="+mn-ea"/>
              </a:rPr>
              <a:t>东</a:t>
            </a:r>
            <a:r>
              <a:rPr lang="zh-CN" altLang="en-US" sz="2000" dirty="0" smtClean="0">
                <a:ln>
                  <a:solidFill>
                    <a:schemeClr val="tx1"/>
                  </a:solidFill>
                </a:ln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西海四区二模中情景作文的话题分析与主题立意归纳 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979712" y="755529"/>
          <a:ext cx="7979231" cy="3689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271"/>
                <a:gridCol w="6672960"/>
              </a:tblGrid>
              <a:tr h="5683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标题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全文紧扣题意</a:t>
                      </a:r>
                      <a:endParaRPr lang="en-US" altLang="zh-CN" sz="1400" b="1" dirty="0" smtClean="0">
                        <a:solidFill>
                          <a:srgbClr val="0000FF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Green Travel </a:t>
                      </a:r>
                      <a:r>
                        <a:rPr lang="en-US" altLang="zh-CN" sz="1600" b="1" dirty="0" smtClean="0"/>
                        <a:t>in 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My Family</a:t>
                      </a:r>
                      <a:endParaRPr lang="zh-CN" altLang="zh-CN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CN" altLang="en-US" sz="16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</a:tr>
              <a:tr h="5085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第一段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事件</a:t>
                      </a:r>
                      <a:r>
                        <a:rPr lang="en-US" altLang="zh-CN" sz="1400" b="1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+</a:t>
                      </a:r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主题</a:t>
                      </a:r>
                      <a:endParaRPr lang="en-US" altLang="zh-CN" sz="1400" b="1" dirty="0" smtClean="0">
                        <a:solidFill>
                          <a:srgbClr val="0000FF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/>
                        <a:t>Last month, our school organized an activity named “Green Travel, Start with Me”, </a:t>
                      </a: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which has played an educative role</a:t>
                      </a:r>
                      <a:r>
                        <a:rPr lang="en-US" altLang="zh-CN" b="1" dirty="0" smtClean="0"/>
                        <a:t>. </a:t>
                      </a:r>
                      <a:endParaRPr lang="zh-CN" altLang="zh-CN" b="1" dirty="0" smtClean="0"/>
                    </a:p>
                  </a:txBody>
                  <a:tcPr/>
                </a:tc>
              </a:tr>
              <a:tr h="19743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中间段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细节支撑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图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1 </a:t>
                      </a:r>
                      <a:r>
                        <a:rPr lang="en-US" altLang="zh-CN" sz="1400" b="0" dirty="0" smtClean="0"/>
                        <a:t>Seeing the proposal on the bulletin board</a:t>
                      </a:r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</a:rPr>
                        <a:t>, my classmates and I were deeply interested</a:t>
                      </a:r>
                      <a:r>
                        <a:rPr lang="en-US" altLang="zh-CN" sz="1400" b="0" dirty="0" smtClean="0"/>
                        <a:t> … . </a:t>
                      </a:r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</a:rPr>
                        <a:t>Everyone expressed their willingness to participate.</a:t>
                      </a:r>
                      <a:endParaRPr lang="en-US" altLang="zh-CN" sz="1400" b="0" kern="1200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  <a:p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图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2 </a:t>
                      </a:r>
                      <a:r>
                        <a:rPr lang="en-US" altLang="zh-CN" sz="1400" b="0" dirty="0" smtClean="0"/>
                        <a:t>After getting home, I talked to my parents about my ideas. </a:t>
                      </a:r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</a:rPr>
                        <a:t>They were very supportive, 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… .</a:t>
                      </a:r>
                      <a:endParaRPr lang="en-US" altLang="zh-CN" sz="1400" b="0" kern="12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  <a:p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图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3</a:t>
                      </a:r>
                      <a:r>
                        <a:rPr lang="en-US" altLang="zh-CN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b="0" dirty="0" smtClean="0"/>
                        <a:t> In the following weeks, as we promised, I went to school by bike every day, while my parents went to work by bus. </a:t>
                      </a:r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Tired as we were, we all felt happy. </a:t>
                      </a:r>
                      <a:endParaRPr lang="en-US" altLang="zh-CN" sz="1400" b="0" kern="1200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  <a:p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图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4 </a:t>
                      </a:r>
                      <a:r>
                        <a:rPr lang="en-US" altLang="zh-CN" b="0" dirty="0" smtClean="0"/>
                        <a:t>Last Friday, a class meeting was held as scheduled. Some parents were invited, … . </a:t>
                      </a:r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All of us held the same view that environmental protection is so important for our life</a:t>
                      </a:r>
                      <a:r>
                        <a:rPr lang="en-US" altLang="zh-CN" b="0" dirty="0" smtClean="0"/>
                        <a:t>.</a:t>
                      </a:r>
                      <a:endParaRPr lang="zh-CN" altLang="zh-CN" sz="1400" b="0" kern="120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</a:txBody>
                  <a:tcPr/>
                </a:tc>
              </a:tr>
              <a:tr h="580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结尾段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升华主题</a:t>
                      </a:r>
                      <a:endParaRPr lang="zh-CN" altLang="en-US" sz="1400" b="1" dirty="0">
                        <a:solidFill>
                          <a:srgbClr val="0000FF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Through the activity, </a:t>
                      </a: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we find it our duty to protect the environment. I hope more and more people will join us in green travel</a:t>
                      </a:r>
                      <a:r>
                        <a:rPr lang="en-US" altLang="zh-CN" b="1" dirty="0" smtClean="0"/>
                        <a:t>. </a:t>
                      </a:r>
                      <a:endParaRPr lang="zh-CN" altLang="zh-CN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0342" y="2547257"/>
            <a:ext cx="1121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添加表达情感态度的词句来支撑主题立意。</a:t>
            </a:r>
            <a:endParaRPr lang="zh-CN" altLang="en-US" sz="16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257" y="4615605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2019 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朝阳一模</a:t>
            </a:r>
            <a:endParaRPr lang="en-US" altLang="zh-CN" sz="1400" b="1" dirty="0" smtClean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3095</Words>
  <Application>Microsoft Office PowerPoint</Application>
  <PresentationFormat>全屏显示(16:9)</PresentationFormat>
  <Paragraphs>244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1_Office 主题​​</vt:lpstr>
      <vt:lpstr>Office 主题​​</vt:lpstr>
      <vt:lpstr>情景作文的主题立意</vt:lpstr>
      <vt:lpstr>目   录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微软用户</cp:lastModifiedBy>
  <cp:revision>255</cp:revision>
  <dcterms:created xsi:type="dcterms:W3CDTF">2020-02-01T11:21:00Z</dcterms:created>
  <dcterms:modified xsi:type="dcterms:W3CDTF">2020-02-15T07:41:46Z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