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63" r:id="rId3"/>
    <p:sldId id="304" r:id="rId5"/>
    <p:sldId id="345" r:id="rId6"/>
    <p:sldId id="344" r:id="rId7"/>
    <p:sldId id="319" r:id="rId8"/>
    <p:sldId id="334" r:id="rId9"/>
    <p:sldId id="335" r:id="rId10"/>
    <p:sldId id="336" r:id="rId11"/>
    <p:sldId id="346" r:id="rId12"/>
    <p:sldId id="347" r:id="rId13"/>
    <p:sldId id="348" r:id="rId14"/>
    <p:sldId id="324" r:id="rId15"/>
    <p:sldId id="337" r:id="rId16"/>
    <p:sldId id="328" r:id="rId17"/>
    <p:sldId id="343" r:id="rId18"/>
    <p:sldId id="301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-768" y="-96"/>
      </p:cViewPr>
      <p:guideLst>
        <p:guide orient="horz" pos="1468"/>
        <p:guide pos="2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slide" Target="slide8.xml"/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9.xml"/><Relationship Id="rId2" Type="http://schemas.openxmlformats.org/officeDocument/2006/relationships/image" Target="../media/image9.jpeg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169" y="545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81" y="1919454"/>
            <a:ext cx="5411905" cy="728319"/>
          </a:xfrm>
        </p:spPr>
        <p:txBody>
          <a:bodyPr>
            <a:normAutofit/>
          </a:bodyPr>
          <a:lstStyle/>
          <a:p>
            <a:pPr algn="ctr"/>
            <a:r>
              <a:rPr lang="zh-CN" altLang="zh-CN" dirty="0">
                <a:solidFill>
                  <a:srgbClr val="FF0000"/>
                </a:solidFill>
              </a:rPr>
              <a:t>应用文写作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4" y="3635786"/>
            <a:ext cx="3601586" cy="55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375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99" y="1194409"/>
            <a:ext cx="440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70" y="3721404"/>
            <a:ext cx="4836061" cy="55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宁昕</a:t>
            </a:r>
            <a:endParaRPr lang="zh-CN" altLang="en-US" sz="200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1575" y="249555"/>
            <a:ext cx="45275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语言美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096645" y="234315"/>
            <a:ext cx="46031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3961" y="902613"/>
            <a:ext cx="7920880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从</a:t>
            </a:r>
            <a:r>
              <a:rPr lang="zh-CN" altLang="zh-CN" sz="2400" dirty="0"/>
              <a:t>书面表达的评分标准可知，文章</a:t>
            </a:r>
            <a:r>
              <a:rPr lang="zh-CN" altLang="zh-CN" sz="2400" b="1" dirty="0">
                <a:solidFill>
                  <a:srgbClr val="FF0000"/>
                </a:solidFill>
              </a:rPr>
              <a:t>覆盖所有要点</a:t>
            </a:r>
            <a:r>
              <a:rPr lang="zh-CN" altLang="zh-CN" sz="2400" dirty="0"/>
              <a:t>、</a:t>
            </a:r>
            <a:r>
              <a:rPr lang="zh-CN" altLang="zh-CN" sz="2400" b="1" dirty="0">
                <a:solidFill>
                  <a:srgbClr val="FF0000"/>
                </a:solidFill>
              </a:rPr>
              <a:t>应用较多的语法结构和词汇</a:t>
            </a:r>
            <a:r>
              <a:rPr lang="zh-CN" altLang="zh-CN" sz="2400" dirty="0"/>
              <a:t>、有效地</a:t>
            </a:r>
            <a:r>
              <a:rPr lang="zh-CN" altLang="zh-CN" sz="2400" b="1" dirty="0">
                <a:solidFill>
                  <a:srgbClr val="FF0000"/>
                </a:solidFill>
              </a:rPr>
              <a:t>使用了语句间的连接成分</a:t>
            </a:r>
            <a:r>
              <a:rPr lang="zh-CN" altLang="zh-CN" sz="2400" dirty="0"/>
              <a:t>，符合这几项标准才能提高书面表达的得分档次。写作时，考生要恰当运用一些</a:t>
            </a:r>
            <a:r>
              <a:rPr lang="zh-CN" altLang="zh-CN" sz="2400" dirty="0">
                <a:solidFill>
                  <a:srgbClr val="FF0000"/>
                </a:solidFill>
              </a:rPr>
              <a:t>高级</a:t>
            </a:r>
            <a:r>
              <a:rPr lang="zh-CN" altLang="zh-CN" sz="2400" dirty="0">
                <a:solidFill>
                  <a:srgbClr val="FF0000"/>
                </a:solidFill>
              </a:rPr>
              <a:t>词汇</a:t>
            </a:r>
            <a:r>
              <a:rPr lang="zh-CN" altLang="zh-CN" sz="2400" dirty="0"/>
              <a:t>、</a:t>
            </a:r>
            <a:r>
              <a:rPr lang="zh-CN" altLang="zh-CN" sz="2400" dirty="0">
                <a:solidFill>
                  <a:srgbClr val="FF0000"/>
                </a:solidFill>
              </a:rPr>
              <a:t>句型</a:t>
            </a:r>
            <a:r>
              <a:rPr lang="zh-CN" altLang="zh-CN" sz="2400" dirty="0"/>
              <a:t>或者</a:t>
            </a:r>
            <a:r>
              <a:rPr lang="zh-CN" altLang="zh-CN" sz="2400" dirty="0">
                <a:solidFill>
                  <a:srgbClr val="FF0000"/>
                </a:solidFill>
              </a:rPr>
              <a:t>连接成分</a:t>
            </a:r>
            <a:r>
              <a:rPr lang="zh-CN" altLang="zh-CN" sz="2400" dirty="0"/>
              <a:t>，恰当地变换</a:t>
            </a:r>
            <a:r>
              <a:rPr lang="zh-CN" altLang="zh-CN" sz="2400" dirty="0">
                <a:solidFill>
                  <a:srgbClr val="FF0000"/>
                </a:solidFill>
              </a:rPr>
              <a:t>词汇</a:t>
            </a:r>
            <a:r>
              <a:rPr lang="zh-CN" altLang="zh-CN" sz="2400" dirty="0"/>
              <a:t>或</a:t>
            </a:r>
            <a:r>
              <a:rPr lang="zh-CN" altLang="zh-CN" sz="2400" dirty="0">
                <a:solidFill>
                  <a:srgbClr val="FF0000"/>
                </a:solidFill>
              </a:rPr>
              <a:t>短语</a:t>
            </a:r>
            <a:r>
              <a:rPr lang="zh-CN" altLang="zh-CN" sz="2400" dirty="0"/>
              <a:t>。有时，即使只有一处点睛之笔，也能使文章增加亮点，给目标读者耳目一新的感觉。</a:t>
            </a:r>
            <a:endParaRPr lang="zh-CN" altLang="zh-CN" sz="2400" dirty="0"/>
          </a:p>
          <a:p>
            <a:endParaRPr lang="zh-CN" altLang="zh-CN" sz="24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832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8644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1575" y="249555"/>
            <a:ext cx="45275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书写美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096645" y="234315"/>
            <a:ext cx="46031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185" name="标题 1"/>
          <p:cNvSpPr>
            <a:spLocks noGrp="1" noChangeArrowheads="1"/>
          </p:cNvSpPr>
          <p:nvPr>
            <p:ph type="title"/>
          </p:nvPr>
        </p:nvSpPr>
        <p:spPr>
          <a:xfrm>
            <a:off x="1740972" y="419899"/>
            <a:ext cx="8307388" cy="10080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中学手写作文“人体印刷机”</a:t>
            </a:r>
            <a:endParaRPr lang="zh-CN" altLang="en-US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3190" name="Picture 3" descr="C:\Users\Administrator\Desktop\中国教育电视台《中国课堂》主讲教师相关文件\0545b9a4ff7d42dba2669086a62682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" y="1130300"/>
            <a:ext cx="3792855" cy="365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4" descr="C:\Users\Administrator\Desktop\中国教育电视台《中国课堂》主讲教师相关文件\8aa1789eb2294bf5a5e0234244ffab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945" y="1145540"/>
            <a:ext cx="3831590" cy="363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1575" y="147955"/>
            <a:ext cx="62503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典型例题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---2019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朝阳一模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104265" y="127000"/>
            <a:ext cx="493204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17575" y="894715"/>
            <a:ext cx="7326630" cy="37210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dirty="0">
                <a:latin typeface="+mn-ea"/>
                <a:cs typeface="+mn-ea"/>
              </a:rPr>
              <a:t>第一节</a:t>
            </a:r>
            <a:r>
              <a:rPr lang="en-US" b="0" dirty="0">
                <a:latin typeface="+mn-ea"/>
                <a:cs typeface="+mn-ea"/>
              </a:rPr>
              <a:t> </a:t>
            </a:r>
            <a:r>
              <a:rPr lang="zh-CN" b="0" dirty="0">
                <a:latin typeface="+mn-ea"/>
                <a:cs typeface="+mn-ea"/>
              </a:rPr>
              <a:t>（</a:t>
            </a:r>
            <a:r>
              <a:rPr lang="en-US" b="0" dirty="0">
                <a:latin typeface="+mn-ea"/>
                <a:cs typeface="+mn-ea"/>
              </a:rPr>
              <a:t>15</a:t>
            </a:r>
            <a:r>
              <a:rPr lang="zh-CN" b="0" dirty="0">
                <a:latin typeface="+mn-ea"/>
                <a:cs typeface="+mn-ea"/>
              </a:rPr>
              <a:t>分）</a:t>
            </a:r>
            <a:endParaRPr lang="zh-CN" b="0" dirty="0">
              <a:latin typeface="+mn-ea"/>
              <a:cs typeface="+mn-ea"/>
            </a:endParaRPr>
          </a:p>
          <a:p>
            <a:r>
              <a:rPr lang="zh-CN" b="0" dirty="0">
                <a:latin typeface="+mn-ea"/>
                <a:cs typeface="+mn-ea"/>
              </a:rPr>
              <a:t>假设你是红星中学高三的学生李华。</a:t>
            </a:r>
            <a:r>
              <a:rPr lang="zh-CN" b="0" dirty="0">
                <a:latin typeface="+mn-ea"/>
                <a:cs typeface="+mn-ea"/>
                <a:hlinkClick r:id="rId3" action="ppaction://hlinksldjump"/>
              </a:rPr>
              <a:t>你班交换生</a:t>
            </a:r>
            <a:r>
              <a:rPr lang="en-US" b="0" dirty="0">
                <a:latin typeface="+mn-ea"/>
                <a:cs typeface="+mn-ea"/>
                <a:hlinkClick r:id="rId3" action="ppaction://hlinksldjump"/>
              </a:rPr>
              <a:t>Jim</a:t>
            </a:r>
            <a:r>
              <a:rPr lang="zh-CN" b="0" dirty="0">
                <a:latin typeface="+mn-ea"/>
                <a:cs typeface="+mn-ea"/>
                <a:hlinkClick r:id="rId3" action="ppaction://hlinksldjump"/>
              </a:rPr>
              <a:t>将要参加“学在中国”留学生汉语演讲比赛，来信向你咨询。</a:t>
            </a:r>
            <a:r>
              <a:rPr lang="zh-CN" b="0" dirty="0">
                <a:latin typeface="+mn-ea"/>
                <a:cs typeface="+mn-ea"/>
              </a:rPr>
              <a:t>请你给他写一封邮件，内容包括：</a:t>
            </a:r>
            <a:endParaRPr lang="en-US" b="0" dirty="0">
              <a:latin typeface="+mn-ea"/>
              <a:cs typeface="+mn-ea"/>
            </a:endParaRPr>
          </a:p>
          <a:p>
            <a:r>
              <a:rPr lang="en-US" b="0" dirty="0">
                <a:latin typeface="+mn-ea"/>
                <a:cs typeface="+mn-ea"/>
                <a:hlinkClick r:id="rId3" action="ppaction://hlinksldjump"/>
              </a:rPr>
              <a:t>1. </a:t>
            </a:r>
            <a:r>
              <a:rPr lang="zh-CN" b="0" dirty="0">
                <a:latin typeface="+mn-ea"/>
                <a:cs typeface="+mn-ea"/>
                <a:hlinkClick r:id="rId3" action="ppaction://hlinksldjump"/>
              </a:rPr>
              <a:t>推荐一个演讲话题；</a:t>
            </a:r>
            <a:endParaRPr lang="en-US" b="0" dirty="0">
              <a:latin typeface="+mn-ea"/>
              <a:cs typeface="+mn-ea"/>
              <a:hlinkClick r:id="rId3" action="ppaction://hlinksldjump"/>
            </a:endParaRPr>
          </a:p>
          <a:p>
            <a:r>
              <a:rPr lang="en-US" b="0" dirty="0">
                <a:latin typeface="+mn-ea"/>
                <a:cs typeface="+mn-ea"/>
                <a:hlinkClick r:id="rId3" action="ppaction://hlinksldjump"/>
              </a:rPr>
              <a:t>2. </a:t>
            </a:r>
            <a:r>
              <a:rPr lang="zh-CN" b="0" dirty="0">
                <a:latin typeface="+mn-ea"/>
                <a:cs typeface="+mn-ea"/>
                <a:hlinkClick r:id="rId3" action="ppaction://hlinksldjump"/>
              </a:rPr>
              <a:t>说明推荐的理由；</a:t>
            </a:r>
            <a:endParaRPr lang="en-US" b="0" dirty="0">
              <a:latin typeface="+mn-ea"/>
              <a:cs typeface="+mn-ea"/>
            </a:endParaRPr>
          </a:p>
          <a:p>
            <a:r>
              <a:rPr lang="en-US" b="0" dirty="0">
                <a:latin typeface="+mn-ea"/>
                <a:cs typeface="+mn-ea"/>
                <a:hlinkClick r:id="rId3" action="ppaction://hlinksldjump"/>
              </a:rPr>
              <a:t>3. </a:t>
            </a:r>
            <a:r>
              <a:rPr lang="zh-CN" b="0" dirty="0">
                <a:latin typeface="+mn-ea"/>
                <a:cs typeface="+mn-ea"/>
                <a:hlinkClick r:id="rId3" action="ppaction://hlinksldjump"/>
              </a:rPr>
              <a:t>建议他做哪些准备工作。</a:t>
            </a:r>
            <a:endParaRPr lang="zh-CN" b="0" dirty="0">
              <a:latin typeface="+mn-ea"/>
              <a:cs typeface="+mn-ea"/>
            </a:endParaRPr>
          </a:p>
          <a:p>
            <a:r>
              <a:rPr lang="zh-CN" b="0" dirty="0">
                <a:latin typeface="+mn-ea"/>
                <a:cs typeface="+mn-ea"/>
              </a:rPr>
              <a:t>注意：</a:t>
            </a:r>
            <a:r>
              <a:rPr lang="en-US" b="0" dirty="0">
                <a:latin typeface="+mn-ea"/>
                <a:cs typeface="+mn-ea"/>
              </a:rPr>
              <a:t>1. </a:t>
            </a:r>
            <a:r>
              <a:rPr lang="zh-CN" b="0" dirty="0">
                <a:latin typeface="+mn-ea"/>
                <a:cs typeface="+mn-ea"/>
              </a:rPr>
              <a:t>词数不少于</a:t>
            </a:r>
            <a:r>
              <a:rPr lang="en-US" b="0" dirty="0">
                <a:latin typeface="+mn-ea"/>
                <a:cs typeface="+mn-ea"/>
              </a:rPr>
              <a:t>50</a:t>
            </a:r>
            <a:r>
              <a:rPr lang="zh-CN" b="0" dirty="0">
                <a:latin typeface="+mn-ea"/>
                <a:cs typeface="+mn-ea"/>
              </a:rPr>
              <a:t>； </a:t>
            </a:r>
            <a:endParaRPr lang="en-US" b="0" dirty="0">
              <a:latin typeface="+mn-ea"/>
              <a:cs typeface="+mn-ea"/>
            </a:endParaRPr>
          </a:p>
          <a:p>
            <a:r>
              <a:rPr lang="en-US" b="0" dirty="0">
                <a:latin typeface="+mn-ea"/>
                <a:cs typeface="+mn-ea"/>
              </a:rPr>
              <a:t>          2. </a:t>
            </a:r>
            <a:r>
              <a:rPr lang="zh-CN" b="0" dirty="0">
                <a:latin typeface="+mn-ea"/>
                <a:cs typeface="+mn-ea"/>
              </a:rPr>
              <a:t>邮件的开头和结尾已给出，不计入总词数。</a:t>
            </a:r>
            <a:endParaRPr lang="en-US" b="0" i="1" dirty="0">
              <a:latin typeface="+mn-ea"/>
              <a:cs typeface="+mn-ea"/>
            </a:endParaRPr>
          </a:p>
          <a:p>
            <a:r>
              <a:rPr lang="en-US" b="0" i="1" dirty="0">
                <a:latin typeface="+mn-ea"/>
                <a:cs typeface="+mn-ea"/>
              </a:rPr>
              <a:t>Dear Jim,</a:t>
            </a:r>
            <a:endParaRPr lang="en-US" b="0" dirty="0">
              <a:latin typeface="+mn-ea"/>
              <a:cs typeface="+mn-ea"/>
            </a:endParaRPr>
          </a:p>
          <a:p>
            <a:r>
              <a:rPr lang="en-US" b="0" dirty="0" smtClean="0">
                <a:latin typeface="+mn-ea"/>
                <a:cs typeface="+mn-ea"/>
              </a:rPr>
              <a:t>_________________________________________________________________</a:t>
            </a:r>
            <a:endParaRPr lang="en-US" b="0" dirty="0" smtClean="0">
              <a:latin typeface="+mn-ea"/>
              <a:cs typeface="+mn-ea"/>
            </a:endParaRPr>
          </a:p>
          <a:p>
            <a:r>
              <a:rPr lang="en-US" b="0" i="1" dirty="0" smtClean="0">
                <a:latin typeface="+mn-ea"/>
                <a:cs typeface="+mn-ea"/>
              </a:rPr>
              <a:t>Yours</a:t>
            </a:r>
            <a:r>
              <a:rPr lang="en-US" b="0" i="1" dirty="0">
                <a:latin typeface="+mn-ea"/>
                <a:cs typeface="+mn-ea"/>
              </a:rPr>
              <a:t>,</a:t>
            </a:r>
            <a:endParaRPr lang="en-US" b="0" i="1" dirty="0">
              <a:latin typeface="+mn-ea"/>
              <a:cs typeface="+mn-ea"/>
            </a:endParaRPr>
          </a:p>
          <a:p>
            <a:r>
              <a:rPr lang="en-US" b="0" i="1" dirty="0">
                <a:latin typeface="+mn-ea"/>
                <a:cs typeface="+mn-ea"/>
              </a:rPr>
              <a:t>Li </a:t>
            </a:r>
            <a:r>
              <a:rPr lang="en-US" b="0" i="1" dirty="0" err="1">
                <a:latin typeface="+mn-ea"/>
                <a:cs typeface="+mn-ea"/>
              </a:rPr>
              <a:t>Hua</a:t>
            </a:r>
            <a:endParaRPr lang="en-US" altLang="en-US" b="0" i="1" dirty="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1575" y="147955"/>
            <a:ext cx="49295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典型例题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---2019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朝阳一模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104265" y="127000"/>
            <a:ext cx="49968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6955" y="798195"/>
            <a:ext cx="71437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Dear Jim,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I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glad to k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now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that you’ll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take part in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the “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Studying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in China” speech contest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 like to give you some suggestions.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recommend that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you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talk about the courses on Chinese traditional culture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 attended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. The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major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reason is that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introduce the real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treasure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human history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Besides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since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you’ve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taken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the courses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systematically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, you’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 sure to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have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deep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understanding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them.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do it well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, I think you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should choose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impressive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examples to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gain the recognition of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the judges.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Moreover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, you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to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practice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spoken Chinese to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 yourself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more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clear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ly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fluently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peaking skills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are also needed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they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can help </a:t>
            </a:r>
            <a:r>
              <a:rPr lang="en-US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maximize the effectiveness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of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speech.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I really hope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advice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 will be helpful.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ish you a great success. 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Yours,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 Hua</a:t>
            </a:r>
            <a:endParaRPr lang="en-US" alt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61967" y="902499"/>
            <a:ext cx="1005098" cy="6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启</a:t>
            </a:r>
            <a:endParaRPr lang="zh-CN" altLang="en-US" sz="4000" b="1" dirty="0" smtClean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92318" y="1644030"/>
            <a:ext cx="1005098" cy="6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承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6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62473" y="2672581"/>
            <a:ext cx="1005098" cy="6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4000" b="1" dirty="0" smtClean="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</a:rPr>
              <a:t>转</a:t>
            </a:r>
            <a:endParaRPr lang="zh-CN" altLang="en-US" sz="4000" b="1" dirty="0" smtClean="0">
              <a:solidFill>
                <a:srgbClr val="FF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6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962473" y="3678788"/>
            <a:ext cx="1005098" cy="683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40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合</a:t>
            </a:r>
            <a:endParaRPr lang="zh-CN" altLang="en-US" sz="40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5279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324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46164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C:\Users\Administrator\Desktop\二轮复习用书\短文改错\书面表达 (2).jpeg"/>
          <p:cNvPicPr/>
          <p:nvPr/>
        </p:nvPicPr>
        <p:blipFill>
          <a:blip r:embed="rId3" cstate="print">
            <a:lum contrast="10000"/>
          </a:blip>
          <a:srcRect l="802" t="1634" r="766" b="1471"/>
          <a:stretch>
            <a:fillRect/>
          </a:stretch>
        </p:blipFill>
        <p:spPr bwMode="auto">
          <a:xfrm>
            <a:off x="974090" y="552450"/>
            <a:ext cx="789178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1214755" y="93980"/>
            <a:ext cx="327406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小结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1017270" y="78740"/>
            <a:ext cx="3041650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97835" y="2067560"/>
            <a:ext cx="49593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/>
              <a:t>15</a:t>
            </a:r>
            <a:r>
              <a:rPr lang="zh-CN" altLang="en-US" sz="800"/>
              <a:t>分</a:t>
            </a:r>
            <a:endParaRPr lang="zh-CN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21510" y="2205990"/>
            <a:ext cx="37020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800"/>
              <a:t>按 </a:t>
            </a:r>
            <a:r>
              <a:rPr lang="en-US" sz="800"/>
              <a:t>4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15" y="1683385"/>
            <a:ext cx="2207260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755" y="180340"/>
            <a:ext cx="5311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 </a:t>
            </a: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策略总结及备考建议</a:t>
            </a:r>
            <a:endParaRPr lang="zh-CN" alt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147445" y="159385"/>
            <a:ext cx="5102225" cy="54991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1172210" y="942975"/>
            <a:ext cx="6483350" cy="58928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2210" y="2022475"/>
            <a:ext cx="6483985" cy="5778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2210" y="3173730"/>
            <a:ext cx="6483350" cy="6000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n>
                <a:solidFill>
                  <a:sysClr val="windowText" lastClr="000000"/>
                </a:solidFill>
              </a:ln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1575" y="878205"/>
            <a:ext cx="6584950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注意格式规范、语气合理、交际感强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行文流畅、感情真挚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切合题意、简明扼要、要点全面、交际得体</a:t>
            </a:r>
            <a:endParaRPr lang="zh-CN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216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7" y="2360620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82" y="3508022"/>
            <a:ext cx="420525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7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37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1413" y="36296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 smtClean="0"/>
              <a:t>目   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045" y="96520"/>
            <a:ext cx="8857615" cy="488569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endParaRPr lang="zh-CN" altLang="en-US" sz="2000" dirty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</a:pPr>
            <a:r>
              <a:rPr sz="2000">
                <a:solidFill>
                  <a:srgbClr val="FF0000"/>
                </a:solidFill>
                <a:sym typeface="+mn-ea"/>
              </a:rPr>
              <a:t>教学内容</a:t>
            </a:r>
            <a:r>
              <a:rPr lang="zh-CN" altLang="en-US" sz="2000" dirty="0"/>
              <a:t>：应用文写作专题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教学目标</a:t>
            </a:r>
            <a:r>
              <a:rPr lang="zh-CN" altLang="en-US" sz="2000" dirty="0"/>
              <a:t>：通过梳理</a:t>
            </a:r>
            <a:r>
              <a:rPr lang="en-US" altLang="zh-CN" sz="2000" dirty="0"/>
              <a:t>2019</a:t>
            </a:r>
            <a:r>
              <a:rPr lang="zh-CN" altLang="en-US" sz="2000" dirty="0"/>
              <a:t>高三东西海朝一模二模试题，总结并归纳其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2000" dirty="0"/>
              <a:t>                 出题规律、思路，点播备考策略，给出备考建议。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</a:t>
            </a:r>
            <a:r>
              <a:rPr lang="zh-CN" altLang="en-US" sz="2000" dirty="0">
                <a:solidFill>
                  <a:srgbClr val="FF0000"/>
                </a:solidFill>
              </a:rPr>
              <a:t>准备</a:t>
            </a:r>
            <a:r>
              <a:rPr lang="zh-CN" altLang="en-US" sz="2000" dirty="0"/>
              <a:t>：</a:t>
            </a:r>
            <a:r>
              <a:rPr lang="en-US" altLang="zh-CN" sz="2000" dirty="0"/>
              <a:t>2019</a:t>
            </a:r>
            <a:r>
              <a:rPr sz="2000" dirty="0"/>
              <a:t>年高三一模二模应用文写作试题</a:t>
            </a:r>
            <a:r>
              <a:rPr lang="en-US" altLang="zh-CN" sz="2000" dirty="0"/>
              <a:t>+</a:t>
            </a:r>
            <a:r>
              <a:rPr sz="2000" dirty="0"/>
              <a:t>范文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教学过程</a:t>
            </a:r>
            <a:r>
              <a:rPr lang="zh-CN" altLang="en-US" sz="2000" dirty="0" smtClean="0"/>
              <a:t>：</a:t>
            </a:r>
            <a:r>
              <a:rPr lang="en-US" altLang="zh-CN" sz="2000" dirty="0"/>
              <a:t>1.</a:t>
            </a:r>
            <a:r>
              <a:rPr lang="zh-CN" altLang="en-US" sz="2000" dirty="0"/>
              <a:t>试题总体分析及话题考查点归类；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2</a:t>
            </a:r>
            <a:r>
              <a:rPr lang="en-US" altLang="zh-CN" sz="2000" dirty="0"/>
              <a:t>.</a:t>
            </a:r>
            <a:r>
              <a:rPr sz="2000" dirty="0"/>
              <a:t>应用文写作策略</a:t>
            </a:r>
            <a:r>
              <a:rPr lang="zh-CN" altLang="en-US" sz="2000" dirty="0"/>
              <a:t>点拨；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3</a:t>
            </a:r>
            <a:r>
              <a:rPr lang="en-US" altLang="zh-CN" sz="2000" dirty="0"/>
              <a:t>.</a:t>
            </a:r>
            <a:r>
              <a:rPr sz="2000" dirty="0"/>
              <a:t>应用文写作典型例题分析；</a:t>
            </a:r>
            <a:endParaRPr sz="2000" dirty="0"/>
          </a:p>
          <a:p>
            <a:pPr marL="0" indent="0">
              <a:lnSpc>
                <a:spcPts val="2200"/>
              </a:lnSpc>
              <a:buNone/>
            </a:pPr>
            <a:r>
              <a:rPr sz="2000" dirty="0"/>
              <a:t>                 </a:t>
            </a:r>
            <a:r>
              <a:rPr lang="en-US" altLang="zh-CN" sz="2000" dirty="0"/>
              <a:t>4.</a:t>
            </a:r>
            <a:r>
              <a:rPr sz="2000">
                <a:sym typeface="+mn-ea"/>
              </a:rPr>
              <a:t>应用文写作策略总结及备考建议。</a:t>
            </a:r>
            <a:endParaRPr sz="2000" dirty="0"/>
          </a:p>
          <a:p>
            <a:pPr marL="0" indent="0">
              <a:lnSpc>
                <a:spcPts val="2200"/>
              </a:lnSpc>
              <a:buNone/>
            </a:pPr>
            <a:endParaRPr sz="2000" dirty="0"/>
          </a:p>
          <a:p>
            <a:pPr marL="0" indent="0">
              <a:lnSpc>
                <a:spcPts val="2200"/>
              </a:lnSpc>
              <a:buNone/>
            </a:pPr>
            <a:r>
              <a:rPr sz="2000" dirty="0"/>
              <a:t>                 </a:t>
            </a:r>
            <a:endParaRPr lang="zh-CN" altLang="en-US" sz="2000" dirty="0"/>
          </a:p>
          <a:p>
            <a:endParaRPr lang="en-US" altLang="zh-CN" sz="2400" dirty="0" smtClean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7832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70350" y="478898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2210" y="173990"/>
            <a:ext cx="7534910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1. 2019</a:t>
            </a:r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高三一模应用文写作分析及话题考查点归类</a:t>
            </a:r>
            <a:endParaRPr lang="zh-CN" altLang="en-US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97585" y="668655"/>
          <a:ext cx="7868285" cy="405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05"/>
                <a:gridCol w="1942465"/>
                <a:gridCol w="2259965"/>
                <a:gridCol w="2305050"/>
              </a:tblGrid>
              <a:tr h="641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2019</a:t>
                      </a:r>
                      <a:r>
                        <a:rPr lang="zh-CN" altLang="en-US" sz="1800"/>
                        <a:t>一模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800"/>
                        <a:t>应用文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写作体裁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写作内容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话题考查点</a:t>
                      </a:r>
                      <a:endParaRPr lang="zh-CN" altLang="en-US" sz="2800"/>
                    </a:p>
                  </a:txBody>
                  <a:tcPr/>
                </a:tc>
              </a:tr>
              <a:tr h="9182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朝阳区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推荐信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/>
                        <a:t>“学在中国”留学生汉语演讲比赛</a:t>
                      </a:r>
                      <a:r>
                        <a:rPr lang="en-US" altLang="zh-CN" sz="1350"/>
                        <a:t>---</a:t>
                      </a:r>
                      <a:r>
                        <a:rPr lang="zh-CN" altLang="en-US" sz="1350"/>
                        <a:t>推荐一个演讲话题；</a:t>
                      </a:r>
                      <a:endParaRPr lang="zh-CN" altLang="en-US" sz="1350"/>
                    </a:p>
                    <a:p>
                      <a:pPr>
                        <a:buNone/>
                      </a:pPr>
                      <a:r>
                        <a:rPr lang="zh-CN" altLang="en-US" sz="1350"/>
                        <a:t>说明推荐的理由； 建议他做哪些准备工作</a:t>
                      </a:r>
                      <a:endParaRPr lang="zh-CN" altLang="en-US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“人与社会”</a:t>
                      </a:r>
                      <a:endParaRPr lang="zh-CN" altLang="en-US" sz="2800"/>
                    </a:p>
                  </a:txBody>
                  <a:tcPr/>
                </a:tc>
              </a:tr>
              <a:tr h="71056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东城区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介绍信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介绍</a:t>
                      </a:r>
                      <a:r>
                        <a:rPr lang="zh-CN" altLang="en-US"/>
                        <a:t>北京近几年发生了怎样的变化</a:t>
                      </a:r>
                      <a:r>
                        <a:rPr lang="en-US" altLang="zh-CN"/>
                        <a:t>--</a:t>
                      </a:r>
                      <a:r>
                        <a:rPr lang="zh-CN" altLang="en-US"/>
                        <a:t>具体变化；原因；感受。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“人与社会”</a:t>
                      </a:r>
                      <a:endParaRPr lang="zh-CN" altLang="en-US" sz="280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西城区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介绍信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介绍学生社会实践活动</a:t>
                      </a:r>
                      <a:r>
                        <a:rPr lang="en-US" altLang="zh-CN"/>
                        <a:t>---学校有哪些社会实践活动；你最喜欢哪一类活动；喜欢的原因。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“人与自我”</a:t>
                      </a:r>
                      <a:endParaRPr lang="zh-CN" altLang="en-US" sz="2800"/>
                    </a:p>
                  </a:txBody>
                  <a:tcPr/>
                </a:tc>
              </a:tr>
              <a:tr h="87058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海淀区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推荐信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/>
                        <a:t>“外国人唱中国歌大赛”---推荐曲目;推荐理由；你的祝愿。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“人与社会”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对角圆角矩形 4"/>
          <p:cNvSpPr/>
          <p:nvPr/>
        </p:nvSpPr>
        <p:spPr>
          <a:xfrm>
            <a:off x="1165225" y="127000"/>
            <a:ext cx="621220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80359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70350" y="481946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2210" y="133350"/>
            <a:ext cx="7534910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1. 2019</a:t>
            </a:r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高三二模应用文写作分析及话题考查点归类</a:t>
            </a:r>
            <a:endParaRPr lang="zh-CN" altLang="en-US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997585" y="577215"/>
          <a:ext cx="7868285" cy="42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05"/>
                <a:gridCol w="1942465"/>
                <a:gridCol w="2259965"/>
                <a:gridCol w="2305050"/>
              </a:tblGrid>
              <a:tr h="6743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2019</a:t>
                      </a:r>
                      <a:r>
                        <a:rPr lang="zh-CN" altLang="en-US" sz="1800"/>
                        <a:t>二模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800"/>
                        <a:t>应用文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写作体裁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写作内容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话题考查点</a:t>
                      </a:r>
                      <a:endParaRPr lang="zh-CN" altLang="en-US" sz="2800"/>
                    </a:p>
                  </a:txBody>
                  <a:tcPr/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/>
                        <a:t>朝阳区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推荐信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sz="1350"/>
                        <a:t>“美化家园”和“社区讲堂”两次志愿者活动</a:t>
                      </a:r>
                      <a:r>
                        <a:rPr lang="zh-CN" sz="1350"/>
                        <a:t>推荐</a:t>
                      </a:r>
                      <a:r>
                        <a:rPr lang="en-US" altLang="zh-CN" sz="1350"/>
                        <a:t>---推荐一项活动；简述可做的事情；表达愿望。</a:t>
                      </a:r>
                      <a:endParaRPr lang="en-US" altLang="zh-CN" sz="13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“人与社会”</a:t>
                      </a:r>
                      <a:endParaRPr lang="zh-CN" altLang="en-US" sz="280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/>
                        <a:t>东城区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介绍信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350">
                          <a:sym typeface="+mn-ea"/>
                        </a:rPr>
                        <a:t>介绍你的</a:t>
                      </a:r>
                      <a:r>
                        <a:t>高三生活情况</a:t>
                      </a:r>
                      <a:r>
                        <a:rPr lang="en-US"/>
                        <a:t>---近况；感受；愿望。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“人与自我”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西城区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介绍信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t>擅长书法的你决定写一幅书法作品寄给</a:t>
                      </a:r>
                      <a:r>
                        <a:rPr lang="en-US"/>
                        <a:t>Jim</a:t>
                      </a:r>
                      <a:r>
                        <a:rPr lang="zh-CN" altLang="en-US"/>
                        <a:t>鼓励他参加中国书法俱乐部</a:t>
                      </a:r>
                      <a:r>
                        <a:rPr lang="en-US" altLang="zh-CN"/>
                        <a:t>---作品的内容</a:t>
                      </a:r>
                      <a:r>
                        <a:rPr lang="zh-CN" altLang="en-US"/>
                        <a:t>；送该作品的原因；.表示愿意提供帮助。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“人与自我”</a:t>
                      </a:r>
                      <a:endParaRPr lang="zh-CN" altLang="en-US" sz="280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800"/>
                        <a:t>海淀区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申请信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zh-CN" altLang="en-US"/>
                        <a:t>2020年第18届世界中学生运动会招募志愿者</a:t>
                      </a:r>
                      <a:r>
                        <a:rPr lang="en-US" altLang="zh-CN"/>
                        <a:t>--- 申请理由；自身优势；表达期待。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“人与社会”</a:t>
                      </a: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对角圆角矩形 4"/>
          <p:cNvSpPr/>
          <p:nvPr/>
        </p:nvSpPr>
        <p:spPr>
          <a:xfrm>
            <a:off x="1165225" y="127000"/>
            <a:ext cx="621220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7955"/>
            <a:ext cx="7694930" cy="414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近三年高考应用文写作考查方向与出题规律</a:t>
            </a:r>
            <a:endParaRPr lang="en-US" altLang="zh-CN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6" name="内容占位符 15"/>
          <p:cNvSpPr>
            <a:spLocks noGrp="1"/>
          </p:cNvSpPr>
          <p:nvPr/>
        </p:nvSpPr>
        <p:spPr>
          <a:xfrm>
            <a:off x="1068070" y="621665"/>
            <a:ext cx="7614920" cy="430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1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）主题语境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高考北京卷书面表达的主题语境以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“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人与社会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”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和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“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人与自我</a:t>
            </a:r>
            <a:r>
              <a:rPr lang="en-US" altLang="zh-CN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”</a:t>
            </a: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为主。涉及了个人、家庭、社区以及学校生活等话题。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2）文章体裁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 书信是近几年考查频率最高的形式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3</a:t>
            </a:r>
            <a:r>
              <a:rPr lang="zh-CN" altLang="en-US" sz="1700" b="1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uLnTx/>
                <a:uFillTx/>
                <a:latin typeface="+mn-ea"/>
                <a:cs typeface="+mn-ea"/>
                <a:sym typeface="+mn-ea"/>
              </a:rPr>
              <a:t>）命题特点</a:t>
            </a:r>
            <a:endParaRPr lang="zh-CN" altLang="en-US" sz="1700" b="1" noProof="0" dirty="0">
              <a:ln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提纲类作文，题目给出核心要点，但是很具开放性：鼓励考生最大限度地利用其知识储备和语言运用能力，拓宽考生个性化展示的空间。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7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 更加突出应用文的功能性和语言的交流性，考生需要精炼和组织好语言，让读信人清楚明了地获取到准确信息。</a:t>
            </a:r>
            <a:endParaRPr lang="zh-CN" altLang="en-US" sz="17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165225" y="127000"/>
            <a:ext cx="616013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681035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2167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</a:t>
            </a:r>
            <a:endParaRPr lang="en-US" altLang="zh-CN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104265" y="127000"/>
            <a:ext cx="302704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362710" y="601980"/>
            <a:ext cx="6653530" cy="58864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为判卷老师传递幸福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798195" y="1317625"/>
            <a:ext cx="7548245" cy="1876425"/>
          </a:xfrm>
          <a:prstGeom prst="upArrow">
            <a:avLst>
              <a:gd name="adj1" fmla="val 56944"/>
              <a:gd name="adj2" fmla="val 5022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none" anchor="ctr"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1895477" y="1734822"/>
            <a:ext cx="528637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写出好文章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Group 35"/>
          <p:cNvGrpSpPr/>
          <p:nvPr/>
        </p:nvGrpSpPr>
        <p:grpSpPr bwMode="auto">
          <a:xfrm>
            <a:off x="214630" y="2820035"/>
            <a:ext cx="2085340" cy="2071370"/>
            <a:chOff x="555" y="2823"/>
            <a:chExt cx="973" cy="1065"/>
          </a:xfrm>
        </p:grpSpPr>
        <p:pic>
          <p:nvPicPr>
            <p:cNvPr id="20" name="Picture 3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24" name="Picture 33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99929" y="3210930"/>
            <a:ext cx="2071688" cy="9233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结构</a:t>
            </a:r>
            <a:endParaRPr kumimoji="1"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Group 37"/>
          <p:cNvGrpSpPr/>
          <p:nvPr/>
        </p:nvGrpSpPr>
        <p:grpSpPr bwMode="auto">
          <a:xfrm>
            <a:off x="2571750" y="2820035"/>
            <a:ext cx="1943100" cy="2071370"/>
            <a:chOff x="555" y="2823"/>
            <a:chExt cx="973" cy="1065"/>
          </a:xfrm>
        </p:grpSpPr>
        <p:pic>
          <p:nvPicPr>
            <p:cNvPr id="27" name="Picture 38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val 3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31" name="Picture 42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44"/>
          <p:cNvGrpSpPr/>
          <p:nvPr/>
        </p:nvGrpSpPr>
        <p:grpSpPr bwMode="auto">
          <a:xfrm>
            <a:off x="4786630" y="2736215"/>
            <a:ext cx="2037715" cy="2155190"/>
            <a:chOff x="555" y="2823"/>
            <a:chExt cx="973" cy="1065"/>
          </a:xfrm>
        </p:grpSpPr>
        <p:pic>
          <p:nvPicPr>
            <p:cNvPr id="33" name="Picture 45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4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38" name="Picture 49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51"/>
          <p:cNvGrpSpPr/>
          <p:nvPr/>
        </p:nvGrpSpPr>
        <p:grpSpPr bwMode="auto">
          <a:xfrm>
            <a:off x="7000875" y="2782570"/>
            <a:ext cx="2037715" cy="2037715"/>
            <a:chOff x="555" y="2823"/>
            <a:chExt cx="973" cy="1065"/>
          </a:xfrm>
        </p:grpSpPr>
        <p:pic>
          <p:nvPicPr>
            <p:cNvPr id="40" name="Picture 5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Oval 5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Oval 5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44" name="Picture 56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5025256" y="3196200"/>
            <a:ext cx="2071688" cy="9233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语言</a:t>
            </a:r>
            <a:endParaRPr kumimoji="1"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2733954" y="3224265"/>
            <a:ext cx="1876425" cy="9233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kumimoji="1"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7239952" y="3129650"/>
            <a:ext cx="1843088" cy="9233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书写</a:t>
            </a:r>
            <a:endParaRPr kumimoji="1" lang="en-US" altLang="zh-CN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/>
      <p:bldP spid="2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3" name="组合 31"/>
          <p:cNvGrpSpPr/>
          <p:nvPr/>
        </p:nvGrpSpPr>
        <p:grpSpPr bwMode="auto">
          <a:xfrm>
            <a:off x="1061403" y="906359"/>
            <a:ext cx="1674812" cy="3507316"/>
            <a:chOff x="778084" y="1038958"/>
            <a:chExt cx="1850186" cy="2900945"/>
          </a:xfrm>
        </p:grpSpPr>
        <p:sp>
          <p:nvSpPr>
            <p:cNvPr id="33" name="圆角矩形 32"/>
            <p:cNvSpPr/>
            <p:nvPr/>
          </p:nvSpPr>
          <p:spPr>
            <a:xfrm>
              <a:off x="886815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78084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402412" y="1648209"/>
              <a:ext cx="601529" cy="600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latin typeface="Impact" panose="020B0806030902050204" pitchFamily="34" charset="0"/>
              </a:endParaRPr>
            </a:p>
          </p:txBody>
        </p:sp>
        <p:sp>
          <p:nvSpPr>
            <p:cNvPr id="38917" name="文本框 11"/>
            <p:cNvSpPr txBox="1">
              <a:spLocks noChangeArrowheads="1"/>
            </p:cNvSpPr>
            <p:nvPr/>
          </p:nvSpPr>
          <p:spPr bwMode="auto">
            <a:xfrm>
              <a:off x="1304926" y="1222952"/>
              <a:ext cx="839367" cy="4773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01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18" name="文本框 64"/>
            <p:cNvSpPr txBox="1">
              <a:spLocks noChangeArrowheads="1"/>
            </p:cNvSpPr>
            <p:nvPr/>
          </p:nvSpPr>
          <p:spPr bwMode="auto">
            <a:xfrm>
              <a:off x="1148007" y="2434566"/>
              <a:ext cx="1110344" cy="7446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启</a:t>
              </a:r>
              <a:endParaRPr lang="en-US" altLang="zh-CN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38"/>
          <p:cNvGrpSpPr/>
          <p:nvPr/>
        </p:nvGrpSpPr>
        <p:grpSpPr bwMode="auto">
          <a:xfrm>
            <a:off x="2884448" y="906359"/>
            <a:ext cx="1676400" cy="3515616"/>
            <a:chOff x="2712313" y="1038958"/>
            <a:chExt cx="1850186" cy="2907810"/>
          </a:xfrm>
        </p:grpSpPr>
        <p:sp>
          <p:nvSpPr>
            <p:cNvPr id="40" name="圆角矩形 39"/>
            <p:cNvSpPr/>
            <p:nvPr/>
          </p:nvSpPr>
          <p:spPr>
            <a:xfrm>
              <a:off x="2799261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712313" y="1954447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316121" y="1648209"/>
              <a:ext cx="599208" cy="600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latin typeface="Impact" panose="020B0806030902050204" pitchFamily="34" charset="0"/>
              </a:endParaRPr>
            </a:p>
          </p:txBody>
        </p:sp>
        <p:sp>
          <p:nvSpPr>
            <p:cNvPr id="38924" name="文本框 48"/>
            <p:cNvSpPr txBox="1">
              <a:spLocks noChangeArrowheads="1"/>
            </p:cNvSpPr>
            <p:nvPr/>
          </p:nvSpPr>
          <p:spPr bwMode="auto">
            <a:xfrm>
              <a:off x="3185327" y="1222952"/>
              <a:ext cx="894944" cy="4773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02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25" name="文本框 66"/>
            <p:cNvSpPr txBox="1">
              <a:spLocks noChangeArrowheads="1"/>
            </p:cNvSpPr>
            <p:nvPr/>
          </p:nvSpPr>
          <p:spPr bwMode="auto">
            <a:xfrm>
              <a:off x="3060555" y="2434566"/>
              <a:ext cx="1110344" cy="7446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承</a:t>
              </a:r>
              <a:endParaRPr lang="zh-HK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45"/>
          <p:cNvGrpSpPr/>
          <p:nvPr/>
        </p:nvGrpSpPr>
        <p:grpSpPr bwMode="auto">
          <a:xfrm>
            <a:off x="4684648" y="906359"/>
            <a:ext cx="1674812" cy="3515616"/>
            <a:chOff x="4628364" y="1038958"/>
            <a:chExt cx="1850186" cy="2907810"/>
          </a:xfrm>
        </p:grpSpPr>
        <p:sp>
          <p:nvSpPr>
            <p:cNvPr id="47" name="圆角矩形 46"/>
            <p:cNvSpPr/>
            <p:nvPr/>
          </p:nvSpPr>
          <p:spPr>
            <a:xfrm>
              <a:off x="4711913" y="1038958"/>
              <a:ext cx="1632723" cy="1502119"/>
            </a:xfrm>
            <a:prstGeom prst="roundRect">
              <a:avLst>
                <a:gd name="adj" fmla="val 93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4628364" y="1954447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227510" y="1648209"/>
              <a:ext cx="601529" cy="6004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latin typeface="Impact" panose="020B0806030902050204" pitchFamily="34" charset="0"/>
              </a:endParaRPr>
            </a:p>
          </p:txBody>
        </p:sp>
        <p:sp>
          <p:nvSpPr>
            <p:cNvPr id="38931" name="文本框 54"/>
            <p:cNvSpPr txBox="1">
              <a:spLocks noChangeArrowheads="1"/>
            </p:cNvSpPr>
            <p:nvPr/>
          </p:nvSpPr>
          <p:spPr bwMode="auto">
            <a:xfrm>
              <a:off x="5044295" y="1222952"/>
              <a:ext cx="978584" cy="4773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03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2" name="文本框 68"/>
            <p:cNvSpPr txBox="1">
              <a:spLocks noChangeArrowheads="1"/>
            </p:cNvSpPr>
            <p:nvPr/>
          </p:nvSpPr>
          <p:spPr bwMode="auto">
            <a:xfrm>
              <a:off x="4973104" y="2434566"/>
              <a:ext cx="1110344" cy="7446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转</a:t>
              </a:r>
              <a:endParaRPr lang="zh-HK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52"/>
          <p:cNvGrpSpPr/>
          <p:nvPr/>
        </p:nvGrpSpPr>
        <p:grpSpPr bwMode="auto">
          <a:xfrm>
            <a:off x="6465254" y="906359"/>
            <a:ext cx="1676400" cy="3507316"/>
            <a:chOff x="6515731" y="1038958"/>
            <a:chExt cx="1850186" cy="2900945"/>
          </a:xfrm>
        </p:grpSpPr>
        <p:sp>
          <p:nvSpPr>
            <p:cNvPr id="54" name="圆角矩形 53"/>
            <p:cNvSpPr/>
            <p:nvPr/>
          </p:nvSpPr>
          <p:spPr>
            <a:xfrm>
              <a:off x="6624359" y="1038958"/>
              <a:ext cx="1632929" cy="1502119"/>
            </a:xfrm>
            <a:prstGeom prst="roundRect">
              <a:avLst>
                <a:gd name="adj" fmla="val 93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6515731" y="1947582"/>
              <a:ext cx="1850186" cy="199232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7141219" y="1648209"/>
              <a:ext cx="599208" cy="6004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/>
              <a:endParaRPr lang="zh-HK" altLang="en-US" noProof="1">
                <a:latin typeface="Impact" panose="020B0806030902050204" pitchFamily="34" charset="0"/>
              </a:endParaRPr>
            </a:p>
          </p:txBody>
        </p:sp>
        <p:sp>
          <p:nvSpPr>
            <p:cNvPr id="38938" name="文本框 60"/>
            <p:cNvSpPr txBox="1">
              <a:spLocks noChangeArrowheads="1"/>
            </p:cNvSpPr>
            <p:nvPr/>
          </p:nvSpPr>
          <p:spPr bwMode="auto">
            <a:xfrm>
              <a:off x="6988992" y="1222952"/>
              <a:ext cx="876275" cy="4773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en-US" altLang="zh-HK" sz="330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itchFamily="2" charset="-122"/>
                </a:rPr>
                <a:t>04</a:t>
              </a:r>
              <a:endParaRPr lang="zh-HK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itchFamily="2" charset="-122"/>
              </a:endParaRPr>
            </a:p>
          </p:txBody>
        </p:sp>
        <p:sp>
          <p:nvSpPr>
            <p:cNvPr id="38939" name="文本框 70"/>
            <p:cNvSpPr txBox="1">
              <a:spLocks noChangeArrowheads="1"/>
            </p:cNvSpPr>
            <p:nvPr/>
          </p:nvSpPr>
          <p:spPr bwMode="auto">
            <a:xfrm>
              <a:off x="6885653" y="2434566"/>
              <a:ext cx="1110344" cy="7446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合</a:t>
              </a:r>
              <a:endParaRPr lang="en-US" altLang="zh-CN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71575" y="147955"/>
            <a:ext cx="45275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结构美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096645" y="132715"/>
            <a:ext cx="46031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98160" y="478579"/>
            <a:ext cx="2719334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等线"/>
              </a:rPr>
              <a:t>启 </a:t>
            </a:r>
            <a:r>
              <a:rPr lang="zh-CN" altLang="en-US" sz="41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等线"/>
              </a:rPr>
              <a:t>承 转 合</a:t>
            </a:r>
            <a:endParaRPr lang="zh-CN" altLang="en-US" sz="41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等线"/>
            </a:endParaRP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587375" y="1179195"/>
            <a:ext cx="8341995" cy="3258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启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就是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开头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，提出主题，吸引读者关注主题。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承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承接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上文，加以申述。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转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转折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，用来表示不同或相反的情况，指出存在的矛盾和困难，提出疑问，常含有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but, however, As for, When it comes to…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等词。</a:t>
            </a:r>
            <a:endParaRPr lang="en-US" altLang="zh-CN" sz="28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“合”即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</a:rPr>
              <a:t>，引出解决问题的方法和建议；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hlinkClick r:id="rId3" action="ppaction://hlinksldjump"/>
              </a:rPr>
              <a:t>应用文可以指交际方面的呼应。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1575" y="147955"/>
            <a:ext cx="45275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结构美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1096645" y="132715"/>
            <a:ext cx="46031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1575" y="249555"/>
            <a:ext cx="45275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应用文写作高分建议---</a:t>
            </a:r>
            <a:r>
              <a:rPr lang="zh-CN" altLang="en-US" sz="21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要点齐</a:t>
            </a:r>
            <a:endParaRPr lang="zh-CN" altLang="en-US" sz="21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096645" y="234315"/>
            <a:ext cx="4603115" cy="4445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314256" y="683677"/>
            <a:ext cx="8748464" cy="313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/>
              <a:t> </a:t>
            </a:r>
            <a:endParaRPr lang="zh-CN" altLang="zh-CN" sz="14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 smtClean="0">
                <a:solidFill>
                  <a:srgbClr val="0000FF"/>
                </a:solidFill>
              </a:rPr>
              <a:t>审体裁</a:t>
            </a:r>
            <a:r>
              <a:rPr lang="zh-CN" altLang="zh-CN" sz="2400" dirty="0" smtClean="0"/>
              <a:t>。根据情景提示首先要弄清写何种体裁文章。</a:t>
            </a:r>
            <a:endParaRPr lang="zh-CN" altLang="zh-CN" sz="24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 smtClean="0">
                <a:solidFill>
                  <a:srgbClr val="0000FF"/>
                </a:solidFill>
              </a:rPr>
              <a:t>审结构</a:t>
            </a:r>
            <a:r>
              <a:rPr lang="zh-CN" altLang="zh-CN" sz="2400" dirty="0" smtClean="0">
                <a:solidFill>
                  <a:schemeClr val="tx1"/>
                </a:solidFill>
              </a:rPr>
              <a:t>。</a:t>
            </a:r>
            <a:r>
              <a:rPr lang="zh-CN" altLang="zh-CN" sz="2400" dirty="0" smtClean="0"/>
              <a:t>明确开始部分、正文部分和结尾部分，定好段落。</a:t>
            </a:r>
            <a:endParaRPr lang="zh-CN" altLang="zh-CN" sz="24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 smtClean="0">
                <a:solidFill>
                  <a:srgbClr val="0000FF"/>
                </a:solidFill>
              </a:rPr>
              <a:t>审格式</a:t>
            </a:r>
            <a:r>
              <a:rPr lang="zh-CN" altLang="zh-CN" sz="2400" dirty="0" smtClean="0"/>
              <a:t>。如日记、便条、书信、通知的格式等。</a:t>
            </a:r>
            <a:endParaRPr lang="zh-CN" altLang="zh-CN" sz="2400" dirty="0" smtClean="0"/>
          </a:p>
          <a:p>
            <a:pPr lv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 smtClean="0">
                <a:solidFill>
                  <a:srgbClr val="0000FF"/>
                </a:solidFill>
              </a:rPr>
              <a:t>审内容</a:t>
            </a:r>
            <a:r>
              <a:rPr lang="zh-CN" altLang="zh-CN" sz="2400" dirty="0" smtClean="0"/>
              <a:t>。弄清要点间的逻辑关系，哪些重点写，哪些略写。</a:t>
            </a:r>
            <a:endParaRPr lang="zh-CN" altLang="zh-CN" sz="2400" dirty="0" smtClean="0"/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dirty="0" smtClean="0">
                <a:solidFill>
                  <a:srgbClr val="0000FF"/>
                </a:solidFill>
              </a:rPr>
              <a:t>审人称和时态</a:t>
            </a:r>
            <a:r>
              <a:rPr lang="zh-CN" altLang="zh-CN" sz="2400" dirty="0" smtClean="0"/>
              <a:t>。弄清书面表达要求用何种人称，根据材料确定短文的基本时态。不同命题形式的书面表达审题时有不同的侧重点。</a:t>
            </a:r>
            <a:endParaRPr lang="zh-CN" altLang="zh-CN" sz="2400" dirty="0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3.xml><?xml version="1.0" encoding="utf-8"?>
<p:tagLst xmlns:p="http://schemas.openxmlformats.org/presentationml/2006/main">
  <p:tag name="KSO_WM_UNIT_TABLE_BEAUTIFY" val="smartTable{97ce7ae0-33a4-4885-bbee-591fa31b92cd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UNIT_TABLE_BEAUTIFY" val="smartTable{97ce7ae0-33a4-4885-bbee-591fa31b92cd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2939</Words>
  <Application>WPS 演示</Application>
  <PresentationFormat>全屏显示(16:9)</PresentationFormat>
  <Paragraphs>262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楷体</vt:lpstr>
      <vt:lpstr>华文新魏</vt:lpstr>
      <vt:lpstr>Impact</vt:lpstr>
      <vt:lpstr>张海山锐谐体2.0-授权联系：Samtype@QQ.com</vt:lpstr>
      <vt:lpstr>等线</vt:lpstr>
      <vt:lpstr>Times New Roman</vt:lpstr>
      <vt:lpstr>黑体</vt:lpstr>
      <vt:lpstr>Arial Unicode MS</vt:lpstr>
      <vt:lpstr>Office 主题​​</vt:lpstr>
      <vt:lpstr>应用文写作</vt:lpstr>
      <vt:lpstr>目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XX中学手写作文“人体印刷机”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Little Hope</cp:lastModifiedBy>
  <cp:revision>161</cp:revision>
  <dcterms:created xsi:type="dcterms:W3CDTF">2019-06-28T01:33:00Z</dcterms:created>
  <dcterms:modified xsi:type="dcterms:W3CDTF">2020-02-14T15:40:58Z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