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heme/theme2.xml" ContentType="application/vnd.openxmlformats-officedocument.theme+xml"/>
  <Override PartName="/ppt/tags/tag156.xml" ContentType="application/vnd.openxmlformats-officedocument.presentationml.tags+xml"/>
  <Override PartName="/ppt/notesSlides/notesSlide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2.xml" ContentType="application/vnd.openxmlformats-officedocument.presentationml.tags+xml"/>
  <Override PartName="/ppt/tags/tag1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11" r:id="rId2"/>
    <p:sldId id="383" r:id="rId3"/>
    <p:sldId id="316" r:id="rId4"/>
    <p:sldId id="384" r:id="rId5"/>
    <p:sldId id="279" r:id="rId6"/>
    <p:sldId id="308" r:id="rId7"/>
    <p:sldId id="386" r:id="rId8"/>
    <p:sldId id="387" r:id="rId9"/>
    <p:sldId id="388" r:id="rId10"/>
    <p:sldId id="389" r:id="rId11"/>
    <p:sldId id="390" r:id="rId12"/>
    <p:sldId id="404" r:id="rId13"/>
    <p:sldId id="391" r:id="rId14"/>
    <p:sldId id="392" r:id="rId15"/>
    <p:sldId id="393" r:id="rId16"/>
    <p:sldId id="405" r:id="rId17"/>
    <p:sldId id="395" r:id="rId18"/>
    <p:sldId id="394" r:id="rId19"/>
    <p:sldId id="396" r:id="rId20"/>
    <p:sldId id="406" r:id="rId21"/>
    <p:sldId id="398" r:id="rId22"/>
    <p:sldId id="399" r:id="rId23"/>
    <p:sldId id="397" r:id="rId24"/>
    <p:sldId id="407" r:id="rId25"/>
    <p:sldId id="400" r:id="rId26"/>
    <p:sldId id="401" r:id="rId27"/>
    <p:sldId id="402" r:id="rId28"/>
    <p:sldId id="315" r:id="rId29"/>
    <p:sldId id="408"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15:guide id="1" orient="horz" pos="1559">
          <p15:clr>
            <a:srgbClr val="A4A3A4"/>
          </p15:clr>
        </p15:guide>
        <p15:guide id="2" pos="2834">
          <p15:clr>
            <a:srgbClr val="A4A3A4"/>
          </p15:clr>
        </p15:guide>
      </p15:sldGuideLst>
    </p:ext>
    <p:ext uri="{505F2C04-C923-438B-8C0F-E0CD2BADF298}">
      <wppc:fontMiss xmlns:wppc="http://www.wps.cn/officeDocument/PresentationCustomData" xmlns=""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97" y="-48"/>
      </p:cViewPr>
      <p:guideLst>
        <p:guide orient="horz" pos="1559"/>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4#1" qsCatId="simple" csTypeId="urn:microsoft.com/office/officeart/2005/8/colors/accent1_2#1" csCatId="accent1" phldr="1"/>
      <dgm:spPr/>
      <dgm:t>
        <a:bodyPr/>
        <a:lstStyle/>
        <a:p>
          <a:endParaRPr lang="zh-CN" altLang="en-US"/>
        </a:p>
      </dgm:t>
    </dgm:pt>
    <dgm:pt modelId="{B910B71F-6E5F-44E8-88D5-331700B5797C}">
      <dgm:prSet phldr="0" custT="0"/>
      <dgm:spPr/>
      <dgm:t>
        <a:bodyPr vert="horz" wrap="square"/>
        <a:lstStyle/>
        <a:p>
          <a:pPr>
            <a:lnSpc>
              <a:spcPct val="100000"/>
            </a:lnSpc>
            <a:spcBef>
              <a:spcPct val="0"/>
            </a:spcBef>
            <a:spcAft>
              <a:spcPct val="35000"/>
            </a:spcAft>
          </a:pPr>
          <a:r>
            <a:rPr lang="zh-CN" dirty="0"/>
            <a:t>设题类型</a:t>
          </a:r>
        </a:p>
      </dgm:t>
    </dgm:pt>
    <dgm:pt modelId="{43FDA2D2-E9C3-4D5D-8CDB-B85E1DC72F75}" type="parTrans" cxnId="{4277274E-024F-45E9-B175-EF9B8B6EBA9E}">
      <dgm:prSet/>
      <dgm:spPr/>
      <dgm:t>
        <a:bodyPr/>
        <a:lstStyle/>
        <a:p>
          <a:endParaRPr lang="zh-CN" altLang="en-US"/>
        </a:p>
      </dgm:t>
    </dgm:pt>
    <dgm:pt modelId="{AA7BC745-A7D8-40A7-A35D-CF86497603D0}" type="sibTrans" cxnId="{4277274E-024F-45E9-B175-EF9B8B6EBA9E}">
      <dgm:prSet/>
      <dgm:spPr/>
      <dgm:t>
        <a:bodyPr/>
        <a:lstStyle/>
        <a:p>
          <a:endParaRPr lang="zh-CN" altLang="en-US"/>
        </a:p>
      </dgm:t>
    </dgm:pt>
    <dgm:pt modelId="{8859295B-AA11-4189-B18D-4BD8F7CAED2D}">
      <dgm:prSet phldr="0" custT="1"/>
      <dgm:spPr/>
      <dgm:t>
        <a:bodyPr vert="horz" wrap="square"/>
        <a:lstStyle/>
        <a:p>
          <a:pPr>
            <a:lnSpc>
              <a:spcPct val="100000"/>
            </a:lnSpc>
            <a:spcBef>
              <a:spcPct val="0"/>
            </a:spcBef>
            <a:spcAft>
              <a:spcPct val="15000"/>
            </a:spcAft>
          </a:pPr>
          <a:r>
            <a:rPr lang="zh-CN" altLang="en-US" sz="1600" dirty="0"/>
            <a:t>主旨大意</a:t>
          </a:r>
        </a:p>
      </dgm:t>
    </dgm:pt>
    <dgm:pt modelId="{E13E21F6-9284-48E9-856A-82D49401ACBA}" type="parTrans" cxnId="{3CAF1556-1AEC-42E6-B6B8-63F604A94CAE}">
      <dgm:prSet/>
      <dgm:spPr/>
      <dgm:t>
        <a:bodyPr/>
        <a:lstStyle/>
        <a:p>
          <a:endParaRPr lang="zh-CN" altLang="en-US"/>
        </a:p>
      </dgm:t>
    </dgm:pt>
    <dgm:pt modelId="{9EEA37FB-B399-4498-88F9-A6B691898001}" type="sibTrans" cxnId="{3CAF1556-1AEC-42E6-B6B8-63F604A94CAE}">
      <dgm:prSet/>
      <dgm:spPr/>
      <dgm:t>
        <a:bodyPr/>
        <a:lstStyle/>
        <a:p>
          <a:endParaRPr lang="zh-CN" altLang="en-US"/>
        </a:p>
      </dgm:t>
    </dgm:pt>
    <dgm:pt modelId="{B3B7763A-0A15-4363-8530-CDCE7482A192}">
      <dgm:prSet phldr="0" custT="1"/>
      <dgm:spPr/>
      <dgm:t>
        <a:bodyPr vert="horz" wrap="square"/>
        <a:lstStyle/>
        <a:p>
          <a:pPr>
            <a:lnSpc>
              <a:spcPct val="100000"/>
            </a:lnSpc>
            <a:spcBef>
              <a:spcPct val="0"/>
            </a:spcBef>
            <a:spcAft>
              <a:spcPct val="15000"/>
            </a:spcAft>
          </a:pPr>
          <a:r>
            <a:rPr lang="zh-CN" altLang="en-US" sz="1600" dirty="0"/>
            <a:t>内容一致</a:t>
          </a:r>
        </a:p>
      </dgm:t>
    </dgm:pt>
    <dgm:pt modelId="{DBBD5655-ADC8-40D7-9D5B-A6E29B2E1778}" type="parTrans" cxnId="{5C4B84D5-55FF-4192-A22B-08F797450AA9}">
      <dgm:prSet/>
      <dgm:spPr/>
      <dgm:t>
        <a:bodyPr/>
        <a:lstStyle/>
        <a:p>
          <a:endParaRPr lang="zh-CN" altLang="en-US"/>
        </a:p>
      </dgm:t>
    </dgm:pt>
    <dgm:pt modelId="{2CDCA7BD-8867-4781-8A16-FBEDC5919CA8}" type="sibTrans" cxnId="{5C4B84D5-55FF-4192-A22B-08F797450AA9}">
      <dgm:prSet/>
      <dgm:spPr/>
      <dgm:t>
        <a:bodyPr/>
        <a:lstStyle/>
        <a:p>
          <a:endParaRPr lang="zh-CN" altLang="en-US"/>
        </a:p>
      </dgm:t>
    </dgm:pt>
    <dgm:pt modelId="{ECF52B99-7D50-4B74-BAAF-7F466158BD39}">
      <dgm:prSet phldr="0" custT="1"/>
      <dgm:spPr/>
      <dgm:t>
        <a:bodyPr vert="horz" wrap="square"/>
        <a:lstStyle/>
        <a:p>
          <a:pPr>
            <a:lnSpc>
              <a:spcPct val="100000"/>
            </a:lnSpc>
            <a:spcBef>
              <a:spcPct val="0"/>
            </a:spcBef>
            <a:spcAft>
              <a:spcPct val="15000"/>
            </a:spcAft>
          </a:pPr>
          <a:r>
            <a:rPr lang="zh-CN" altLang="en-US" sz="1600" dirty="0"/>
            <a:t>逻辑关系</a:t>
          </a:r>
        </a:p>
      </dgm:t>
    </dgm:pt>
    <dgm:pt modelId="{1FCF873A-CC06-463D-AF8C-9F55924FE58B}" type="parTrans" cxnId="{7DEFD0FA-76B4-4DC9-9203-832583F1D1B2}">
      <dgm:prSet/>
      <dgm:spPr/>
      <dgm:t>
        <a:bodyPr/>
        <a:lstStyle/>
        <a:p>
          <a:endParaRPr lang="zh-CN" altLang="en-US"/>
        </a:p>
      </dgm:t>
    </dgm:pt>
    <dgm:pt modelId="{AE367809-A2D1-4485-A729-444813C1B4F0}" type="sibTrans" cxnId="{7DEFD0FA-76B4-4DC9-9203-832583F1D1B2}">
      <dgm:prSet/>
      <dgm:spPr/>
      <dgm:t>
        <a:bodyPr/>
        <a:lstStyle/>
        <a:p>
          <a:endParaRPr lang="zh-CN" altLang="en-US"/>
        </a:p>
      </dgm:t>
    </dgm:pt>
    <dgm:pt modelId="{8D0AB5C4-ADA6-42D1-BD87-45D6D7DB264D}">
      <dgm:prSet phldrT="[文本]" phldr="0" custT="1"/>
      <dgm:spPr/>
      <dgm:t>
        <a:bodyPr vert="horz" wrap="square"/>
        <a:lstStyle/>
        <a:p>
          <a:pPr>
            <a:lnSpc>
              <a:spcPct val="100000"/>
            </a:lnSpc>
            <a:spcBef>
              <a:spcPct val="0"/>
            </a:spcBef>
            <a:spcAft>
              <a:spcPct val="15000"/>
            </a:spcAft>
          </a:pPr>
          <a:r>
            <a:rPr lang="zh-CN" altLang="en-US" sz="1600" dirty="0">
              <a:solidFill>
                <a:schemeClr val="tx1"/>
              </a:solidFill>
            </a:rPr>
            <a:t>主题语境多为：人与社会、人与自我</a:t>
          </a:r>
        </a:p>
      </dgm:t>
    </dgm:pt>
    <dgm:pt modelId="{5363056E-8C4B-4EFE-941C-AA172423AF57}" type="parTrans" cxnId="{D91D6219-2D6A-4E78-9309-FC927C651BB1}">
      <dgm:prSet/>
      <dgm:spPr/>
      <dgm:t>
        <a:bodyPr/>
        <a:lstStyle/>
        <a:p>
          <a:endParaRPr lang="zh-CN" altLang="en-US"/>
        </a:p>
      </dgm:t>
    </dgm:pt>
    <dgm:pt modelId="{4ABC54C3-4AE0-4EFD-A54E-CEC370BC508F}" type="sibTrans" cxnId="{D91D6219-2D6A-4E78-9309-FC927C651BB1}">
      <dgm:prSet/>
      <dgm:spPr/>
      <dgm:t>
        <a:bodyPr/>
        <a:lstStyle/>
        <a:p>
          <a:endParaRPr lang="zh-CN" altLang="en-US"/>
        </a:p>
      </dgm:t>
    </dgm:pt>
    <dgm:pt modelId="{A42BDE9F-435D-4BAA-9B72-4063B77D6A2F}">
      <dgm:prSet phldrT="[文本]" phldr="0" custT="1"/>
      <dgm:spPr/>
      <dgm:t>
        <a:bodyPr vert="horz" wrap="square"/>
        <a:lstStyle/>
        <a:p>
          <a:pPr>
            <a:lnSpc>
              <a:spcPct val="100000"/>
            </a:lnSpc>
            <a:spcBef>
              <a:spcPct val="0"/>
            </a:spcBef>
            <a:spcAft>
              <a:spcPct val="15000"/>
            </a:spcAft>
          </a:pPr>
          <a:r>
            <a:rPr lang="zh-CN" altLang="en-US" sz="1600" dirty="0">
              <a:solidFill>
                <a:schemeClr val="tx1"/>
              </a:solidFill>
            </a:rPr>
            <a:t>文章体裁以说明文为主</a:t>
          </a:r>
        </a:p>
      </dgm:t>
    </dgm:pt>
    <dgm:pt modelId="{A0901806-2504-454B-AE2B-411A82814C7C}" type="parTrans" cxnId="{4B48041E-06C0-46A9-838F-BA0CB171056F}">
      <dgm:prSet/>
      <dgm:spPr/>
      <dgm:t>
        <a:bodyPr/>
        <a:lstStyle/>
        <a:p>
          <a:endParaRPr lang="zh-CN" altLang="en-US"/>
        </a:p>
      </dgm:t>
    </dgm:pt>
    <dgm:pt modelId="{258C9C65-B764-453E-9CA0-BC78FA81CE61}" type="sibTrans" cxnId="{4B48041E-06C0-46A9-838F-BA0CB171056F}">
      <dgm:prSet/>
      <dgm:spPr/>
      <dgm:t>
        <a:bodyPr/>
        <a:lstStyle/>
        <a:p>
          <a:endParaRPr lang="zh-CN" altLang="en-US"/>
        </a:p>
      </dgm:t>
    </dgm:pt>
    <dgm:pt modelId="{89695651-BECD-429D-9925-8C30DD5C3709}">
      <dgm:prSet phldrT="[文本]" phldr="0" custT="1"/>
      <dgm:spPr/>
      <dgm:t>
        <a:bodyPr vert="horz" wrap="square"/>
        <a:lstStyle/>
        <a:p>
          <a:pPr>
            <a:lnSpc>
              <a:spcPct val="100000"/>
            </a:lnSpc>
            <a:spcBef>
              <a:spcPct val="0"/>
            </a:spcBef>
            <a:spcAft>
              <a:spcPct val="15000"/>
            </a:spcAft>
          </a:pPr>
          <a:r>
            <a:rPr lang="zh-CN" altLang="en-US" sz="1600" dirty="0">
              <a:solidFill>
                <a:schemeClr val="tx1"/>
              </a:solidFill>
            </a:rPr>
            <a:t>主要考察考生以下阅读能力：</a:t>
          </a:r>
        </a:p>
      </dgm:t>
    </dgm:pt>
    <dgm:pt modelId="{2D2EF8B5-9D23-433D-9B95-6B13EB8FA4EE}" type="parTrans" cxnId="{203943E4-05D3-40DD-9F3B-0C28B256AC6A}">
      <dgm:prSet/>
      <dgm:spPr/>
      <dgm:t>
        <a:bodyPr/>
        <a:lstStyle/>
        <a:p>
          <a:endParaRPr lang="zh-CN" altLang="en-US"/>
        </a:p>
      </dgm:t>
    </dgm:pt>
    <dgm:pt modelId="{34A48FD4-71F6-4A98-AC0E-A3174EEAD769}" type="sibTrans" cxnId="{203943E4-05D3-40DD-9F3B-0C28B256AC6A}">
      <dgm:prSet/>
      <dgm:spPr/>
      <dgm:t>
        <a:bodyPr/>
        <a:lstStyle/>
        <a:p>
          <a:endParaRPr lang="zh-CN" altLang="en-US"/>
        </a:p>
      </dgm:t>
    </dgm:pt>
    <dgm:pt modelId="{A484B16A-D33B-49BA-80C2-13C962B6C989}">
      <dgm:prSet phldrT="[文本]" phldr="0" custT="0"/>
      <dgm:spPr/>
      <dgm:t>
        <a:bodyPr vert="horz" wrap="square"/>
        <a:lstStyle/>
        <a:p>
          <a:pPr>
            <a:lnSpc>
              <a:spcPct val="100000"/>
            </a:lnSpc>
            <a:spcBef>
              <a:spcPct val="0"/>
            </a:spcBef>
            <a:spcAft>
              <a:spcPct val="35000"/>
            </a:spcAft>
          </a:pPr>
          <a:r>
            <a:rPr lang="zh-CN" altLang="en-US" dirty="0"/>
            <a:t>命题特点</a:t>
          </a:r>
        </a:p>
      </dgm:t>
    </dgm:pt>
    <dgm:pt modelId="{A5EBB2B7-A37E-4898-A92E-017C79366253}" type="sibTrans" cxnId="{D4813A2B-FEAE-48E8-B1CA-B8B5D90E76DD}">
      <dgm:prSet/>
      <dgm:spPr/>
      <dgm:t>
        <a:bodyPr/>
        <a:lstStyle/>
        <a:p>
          <a:endParaRPr lang="zh-CN" altLang="en-US"/>
        </a:p>
      </dgm:t>
    </dgm:pt>
    <dgm:pt modelId="{57CF6C04-37F5-4AE7-BD5A-88A90D22B7DF}" type="parTrans" cxnId="{D4813A2B-FEAE-48E8-B1CA-B8B5D90E76DD}">
      <dgm:prSet/>
      <dgm:spPr/>
      <dgm:t>
        <a:bodyPr/>
        <a:lstStyle/>
        <a:p>
          <a:endParaRPr lang="zh-CN" altLang="en-US"/>
        </a:p>
      </dgm:t>
    </dgm:pt>
    <dgm:pt modelId="{E99BF571-593F-4F70-8145-123882B37905}">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0641A2FD-29AF-48E8-82E9-61D413D8D127}" type="parTrans" cxnId="{4513F6F9-C2AC-4F5B-B5A6-1B4F9FD13C19}">
      <dgm:prSet/>
      <dgm:spPr/>
      <dgm:t>
        <a:bodyPr/>
        <a:lstStyle/>
        <a:p>
          <a:endParaRPr lang="zh-CN" altLang="en-US"/>
        </a:p>
      </dgm:t>
    </dgm:pt>
    <dgm:pt modelId="{1530DAE5-6B56-4F3F-9F68-44F94FF91E2A}" type="sibTrans" cxnId="{4513F6F9-C2AC-4F5B-B5A6-1B4F9FD13C19}">
      <dgm:prSet/>
      <dgm:spPr/>
      <dgm:t>
        <a:bodyPr/>
        <a:lstStyle/>
        <a:p>
          <a:endParaRPr lang="zh-CN" altLang="en-US"/>
        </a:p>
      </dgm:t>
    </dgm:pt>
    <dgm:pt modelId="{72AED9FA-E622-45AE-ABB9-EAD39A6D2AE3}">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8B0B528B-07FE-4F32-AD04-12D27E1EDF38}" type="parTrans" cxnId="{5FF771B2-FB15-4A9C-B7F0-AADD1FFAFE41}">
      <dgm:prSet/>
      <dgm:spPr/>
      <dgm:t>
        <a:bodyPr/>
        <a:lstStyle/>
        <a:p>
          <a:endParaRPr lang="zh-CN" altLang="en-US"/>
        </a:p>
      </dgm:t>
    </dgm:pt>
    <dgm:pt modelId="{BA051689-820F-45C1-9A62-DF7274797812}" type="sibTrans" cxnId="{5FF771B2-FB15-4A9C-B7F0-AADD1FFAFE41}">
      <dgm:prSet/>
      <dgm:spPr/>
      <dgm:t>
        <a:bodyPr/>
        <a:lstStyle/>
        <a:p>
          <a:endParaRPr lang="zh-CN" altLang="en-US"/>
        </a:p>
      </dgm:t>
    </dgm:pt>
    <dgm:pt modelId="{625490AD-B5C4-4294-864B-FB9B5404EED9}">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8AA4B6AD-7867-4F4F-9F60-3184F512EBE4}" type="parTrans" cxnId="{B1E2726B-BE6C-4C32-8E86-69A29578A471}">
      <dgm:prSet/>
      <dgm:spPr/>
      <dgm:t>
        <a:bodyPr/>
        <a:lstStyle/>
        <a:p>
          <a:endParaRPr lang="zh-CN" altLang="en-US"/>
        </a:p>
      </dgm:t>
    </dgm:pt>
    <dgm:pt modelId="{9F0FF649-EC82-4E80-8B4F-BB2658A97696}" type="sibTrans" cxnId="{B1E2726B-BE6C-4C32-8E86-69A29578A471}">
      <dgm:prSet/>
      <dgm:spPr/>
      <dgm:t>
        <a:bodyPr/>
        <a:lstStyle/>
        <a:p>
          <a:endParaRPr lang="zh-CN" altLang="en-US"/>
        </a:p>
      </dgm:t>
    </dgm:pt>
    <dgm:pt modelId="{9A318876-F70C-418A-B0DC-D89083023756}">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77742BEB-9A8F-4F9A-BB4A-63EDD524CA10}" type="parTrans" cxnId="{66086396-4252-4C14-A09D-716C6A25AA5D}">
      <dgm:prSet/>
      <dgm:spPr/>
      <dgm:t>
        <a:bodyPr/>
        <a:lstStyle/>
        <a:p>
          <a:endParaRPr lang="zh-CN" altLang="en-US"/>
        </a:p>
      </dgm:t>
    </dgm:pt>
    <dgm:pt modelId="{B6115555-2AF2-4708-A5EE-9952F731F708}" type="sibTrans" cxnId="{66086396-4252-4C14-A09D-716C6A25AA5D}">
      <dgm:prSet/>
      <dgm:spPr/>
      <dgm:t>
        <a:bodyPr/>
        <a:lstStyle/>
        <a:p>
          <a:endParaRPr lang="zh-CN" altLang="en-US"/>
        </a:p>
      </dgm:t>
    </dgm:pt>
    <dgm:pt modelId="{04ECCC80-F900-4E66-9C29-3A5AA964C365}">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293D6475-BEF3-4CC6-9C0D-6FF165F9CDB7}" type="parTrans" cxnId="{944272EE-5B68-4407-92B3-4C5F95AD752D}">
      <dgm:prSet/>
      <dgm:spPr/>
      <dgm:t>
        <a:bodyPr/>
        <a:lstStyle/>
        <a:p>
          <a:endParaRPr lang="zh-CN" altLang="en-US"/>
        </a:p>
      </dgm:t>
    </dgm:pt>
    <dgm:pt modelId="{0B4F5AFB-0AFA-411B-915A-92C6A0F9B5B4}" type="sibTrans" cxnId="{944272EE-5B68-4407-92B3-4C5F95AD752D}">
      <dgm:prSet/>
      <dgm:spPr/>
      <dgm:t>
        <a:bodyPr/>
        <a:lstStyle/>
        <a:p>
          <a:endParaRPr lang="zh-CN" altLang="en-US"/>
        </a:p>
      </dgm:t>
    </dgm:pt>
    <dgm:pt modelId="{2C1D21CE-EBF3-4081-A836-FE68C603F678}">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32810230-6F30-41DD-8C16-B746404F0CEA}" type="parTrans" cxnId="{E9F915CE-3EAD-44C3-916A-A0C585A9A533}">
      <dgm:prSet/>
      <dgm:spPr/>
      <dgm:t>
        <a:bodyPr/>
        <a:lstStyle/>
        <a:p>
          <a:endParaRPr lang="zh-CN" altLang="en-US"/>
        </a:p>
      </dgm:t>
    </dgm:pt>
    <dgm:pt modelId="{A97D7957-CAF6-4DD9-BA34-0459CD057E61}" type="sibTrans" cxnId="{E9F915CE-3EAD-44C3-916A-A0C585A9A533}">
      <dgm:prSet/>
      <dgm:spPr/>
      <dgm:t>
        <a:bodyPr/>
        <a:lstStyle/>
        <a:p>
          <a:endParaRPr lang="zh-CN" altLang="en-US"/>
        </a:p>
      </dgm:t>
    </dgm:pt>
    <dgm:pt modelId="{7D4C47C7-A1C9-4F14-A34F-009EA2FFBCBF}">
      <dgm:prSet phldrT="[文本]" phldr="0" custT="0"/>
      <dgm:spPr/>
      <dgm:t>
        <a:bodyPr vert="horz" wrap="square"/>
        <a:lstStyle/>
        <a:p>
          <a:pPr>
            <a:lnSpc>
              <a:spcPct val="100000"/>
            </a:lnSpc>
            <a:spcBef>
              <a:spcPct val="0"/>
            </a:spcBef>
            <a:spcAft>
              <a:spcPct val="15000"/>
            </a:spcAft>
          </a:pPr>
          <a:endParaRPr lang="zh-CN" altLang="en-US" sz="1300" dirty="0">
            <a:solidFill>
              <a:schemeClr val="tx1"/>
            </a:solidFill>
          </a:endParaRPr>
        </a:p>
      </dgm:t>
    </dgm:pt>
    <dgm:pt modelId="{9D0360EB-DED7-4BED-A022-F850B1F0441C}" type="parTrans" cxnId="{F58C9375-99E9-4134-90FA-262DB04B88D1}">
      <dgm:prSet/>
      <dgm:spPr/>
      <dgm:t>
        <a:bodyPr/>
        <a:lstStyle/>
        <a:p>
          <a:endParaRPr lang="zh-CN" altLang="en-US"/>
        </a:p>
      </dgm:t>
    </dgm:pt>
    <dgm:pt modelId="{FB64F819-722D-4D8A-A8AE-18C85DEC5CEE}" type="sibTrans" cxnId="{F58C9375-99E9-4134-90FA-262DB04B88D1}">
      <dgm:prSet/>
      <dgm:spPr/>
      <dgm:t>
        <a:bodyPr/>
        <a:lstStyle/>
        <a:p>
          <a:endParaRPr lang="zh-CN" altLang="en-US"/>
        </a:p>
      </dgm:t>
    </dgm:pt>
    <dgm:pt modelId="{2BA181E9-A1D9-4481-9296-81485A678685}">
      <dgm:prSet phldr="0" custT="0"/>
      <dgm:spPr/>
      <dgm:t>
        <a:bodyPr vert="horz" wrap="square"/>
        <a:lstStyle/>
        <a:p>
          <a:r>
            <a:rPr lang="zh-CN" altLang="en-US" dirty="0"/>
            <a:t>阅读策略</a:t>
          </a:r>
          <a:endParaRPr lang="zh-CN" dirty="0"/>
        </a:p>
      </dgm:t>
    </dgm:pt>
    <dgm:pt modelId="{949EE736-9071-4F61-B526-74F6A7F3F79E}" type="parTrans" cxnId="{D32AD8BF-CF6A-474B-A805-1993E79DEB2D}">
      <dgm:prSet/>
      <dgm:spPr/>
      <dgm:t>
        <a:bodyPr/>
        <a:lstStyle/>
        <a:p>
          <a:endParaRPr lang="zh-CN" altLang="en-US"/>
        </a:p>
      </dgm:t>
    </dgm:pt>
    <dgm:pt modelId="{247E7F86-8273-4A8F-A829-618D8305F185}" type="sibTrans" cxnId="{D32AD8BF-CF6A-474B-A805-1993E79DEB2D}">
      <dgm:prSet/>
      <dgm:spPr/>
      <dgm:t>
        <a:bodyPr/>
        <a:lstStyle/>
        <a:p>
          <a:endParaRPr lang="zh-CN" altLang="en-US"/>
        </a:p>
      </dgm:t>
    </dgm:pt>
    <dgm:pt modelId="{5E86B01B-BA25-4C35-9DD6-30B483825BBE}">
      <dgm:prSet phldr="0" custT="1"/>
      <dgm:spPr/>
      <dgm:t>
        <a:bodyPr vert="horz" wrap="square"/>
        <a:lstStyle/>
        <a:p>
          <a:r>
            <a:rPr lang="zh-CN" altLang="en-US" sz="1600" dirty="0"/>
            <a:t>关注语篇特征，抓主旨和结构</a:t>
          </a:r>
        </a:p>
      </dgm:t>
    </dgm:pt>
    <dgm:pt modelId="{507AE9A6-7331-46BE-9131-466BFA44848D}" type="parTrans" cxnId="{CA30DB2A-DCAB-4D01-860F-D9A21C6819B1}">
      <dgm:prSet/>
      <dgm:spPr/>
      <dgm:t>
        <a:bodyPr/>
        <a:lstStyle/>
        <a:p>
          <a:endParaRPr lang="zh-CN" altLang="en-US"/>
        </a:p>
      </dgm:t>
    </dgm:pt>
    <dgm:pt modelId="{E19ADF07-30FA-4B1E-86EE-689D7E87F323}" type="sibTrans" cxnId="{CA30DB2A-DCAB-4D01-860F-D9A21C6819B1}">
      <dgm:prSet/>
      <dgm:spPr/>
      <dgm:t>
        <a:bodyPr/>
        <a:lstStyle/>
        <a:p>
          <a:endParaRPr lang="zh-CN" altLang="en-US"/>
        </a:p>
      </dgm:t>
    </dgm:pt>
    <dgm:pt modelId="{07EF83E6-255F-425D-863B-8FA819BD9B66}">
      <dgm:prSet phldr="0" custT="1"/>
      <dgm:spPr/>
      <dgm:t>
        <a:bodyPr vert="horz" wrap="square"/>
        <a:lstStyle/>
        <a:p>
          <a:r>
            <a:rPr lang="zh-CN" altLang="en-US" sz="1600" dirty="0"/>
            <a:t>把握段意</a:t>
          </a:r>
        </a:p>
      </dgm:t>
    </dgm:pt>
    <dgm:pt modelId="{7AB30266-76FB-49E7-9834-54118185D934}" type="parTrans" cxnId="{43C62524-AA40-4BA7-BF82-3642E76BCAD7}">
      <dgm:prSet/>
      <dgm:spPr/>
      <dgm:t>
        <a:bodyPr/>
        <a:lstStyle/>
        <a:p>
          <a:endParaRPr lang="zh-CN" altLang="en-US"/>
        </a:p>
      </dgm:t>
    </dgm:pt>
    <dgm:pt modelId="{9490EE81-A392-4E40-AEFF-9F18842CFC14}" type="sibTrans" cxnId="{43C62524-AA40-4BA7-BF82-3642E76BCAD7}">
      <dgm:prSet/>
      <dgm:spPr/>
      <dgm:t>
        <a:bodyPr/>
        <a:lstStyle/>
        <a:p>
          <a:endParaRPr lang="zh-CN" altLang="en-US"/>
        </a:p>
      </dgm:t>
    </dgm:pt>
    <dgm:pt modelId="{04FEC4CC-AFB9-4339-8805-8867F97C65E7}">
      <dgm:prSet phldr="0" custT="1"/>
      <dgm:spPr/>
      <dgm:t>
        <a:bodyPr vert="horz" wrap="square"/>
        <a:lstStyle/>
        <a:p>
          <a:r>
            <a:rPr lang="zh-CN" altLang="en-US" sz="1600" dirty="0"/>
            <a:t>分析句间关系</a:t>
          </a:r>
        </a:p>
      </dgm:t>
    </dgm:pt>
    <dgm:pt modelId="{D09BCC97-05E4-4AA3-BD4C-A66FFDCC1E57}" type="parTrans" cxnId="{68F4577E-A8C5-41D1-B8E9-F00D48DB3526}">
      <dgm:prSet/>
      <dgm:spPr/>
      <dgm:t>
        <a:bodyPr/>
        <a:lstStyle/>
        <a:p>
          <a:endParaRPr lang="zh-CN" altLang="en-US"/>
        </a:p>
      </dgm:t>
    </dgm:pt>
    <dgm:pt modelId="{0A996225-B6B2-4D35-B64D-9CD39933B5CB}" type="sibTrans" cxnId="{68F4577E-A8C5-41D1-B8E9-F00D48DB3526}">
      <dgm:prSet/>
      <dgm:spPr/>
      <dgm:t>
        <a:bodyPr/>
        <a:lstStyle/>
        <a:p>
          <a:endParaRPr lang="zh-CN" altLang="en-US"/>
        </a:p>
      </dgm:t>
    </dgm:pt>
    <dgm:pt modelId="{2866B1F5-08C4-49F8-8B7C-490142560A8B}">
      <dgm:prSet phldr="0" custT="1"/>
      <dgm:spPr/>
      <dgm:t>
        <a:bodyPr vert="horz" wrap="square"/>
        <a:lstStyle/>
        <a:p>
          <a:r>
            <a:rPr lang="zh-CN" altLang="en-US" sz="1600" dirty="0"/>
            <a:t>排除干扰选项</a:t>
          </a:r>
        </a:p>
      </dgm:t>
    </dgm:pt>
    <dgm:pt modelId="{440CFDC3-8FAE-4FC9-B465-7876722560BB}" type="parTrans" cxnId="{1C9174CA-C61F-4832-A05D-C1B9977A2ADF}">
      <dgm:prSet/>
      <dgm:spPr/>
      <dgm:t>
        <a:bodyPr/>
        <a:lstStyle/>
        <a:p>
          <a:endParaRPr lang="zh-CN" altLang="en-US"/>
        </a:p>
      </dgm:t>
    </dgm:pt>
    <dgm:pt modelId="{05BC8E9D-DEE0-4DA6-8EF3-A729033CF870}" type="sibTrans" cxnId="{1C9174CA-C61F-4832-A05D-C1B9977A2ADF}">
      <dgm:prSet/>
      <dgm:spPr/>
      <dgm:t>
        <a:bodyPr/>
        <a:lstStyle/>
        <a:p>
          <a:endParaRPr lang="zh-CN" altLang="en-US"/>
        </a:p>
      </dgm:t>
    </dgm:pt>
    <dgm:pt modelId="{72B93922-CF60-4295-8B3D-C3035A414E48}">
      <dgm:prSet phldr="0" custT="1"/>
      <dgm:spPr/>
      <dgm:t>
        <a:bodyPr vert="horz" wrap="square"/>
        <a:lstStyle/>
        <a:p>
          <a:pPr>
            <a:lnSpc>
              <a:spcPct val="100000"/>
            </a:lnSpc>
            <a:spcBef>
              <a:spcPct val="0"/>
            </a:spcBef>
            <a:spcAft>
              <a:spcPct val="15000"/>
            </a:spcAft>
          </a:pPr>
          <a:r>
            <a:rPr lang="zh-CN" altLang="en-US" sz="1600" dirty="0"/>
            <a:t>连贯衔接</a:t>
          </a:r>
        </a:p>
      </dgm:t>
    </dgm:pt>
    <dgm:pt modelId="{33B5EED1-7FFB-4937-944B-4089315355A3}" type="parTrans" cxnId="{FA6B3159-74DC-4158-B600-7886BD8B6D87}">
      <dgm:prSet/>
      <dgm:spPr/>
      <dgm:t>
        <a:bodyPr/>
        <a:lstStyle/>
        <a:p>
          <a:endParaRPr lang="zh-CN" altLang="en-US"/>
        </a:p>
      </dgm:t>
    </dgm:pt>
    <dgm:pt modelId="{75FCCCA5-7A25-4D51-B2A0-907588F1B9F8}" type="sibTrans" cxnId="{FA6B3159-74DC-4158-B600-7886BD8B6D87}">
      <dgm:prSet/>
      <dgm:spPr/>
      <dgm:t>
        <a:bodyPr/>
        <a:lstStyle/>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t>
        <a:bodyPr/>
        <a:lstStyle/>
        <a:p>
          <a:endParaRPr lang="zh-CN" altLang="en-US"/>
        </a:p>
      </dgm:t>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0" presStyleCnt="3" custScaleX="113906" custLinFactNeighborX="-98" custLinFactNeighborY="3734">
        <dgm:presLayoutVars>
          <dgm:chMax val="0"/>
          <dgm:chPref val="0"/>
          <dgm:bulletEnabled val="1"/>
        </dgm:presLayoutVars>
      </dgm:prSet>
      <dgm:spPr/>
      <dgm:t>
        <a:bodyPr/>
        <a:lstStyle/>
        <a:p>
          <a:endParaRPr lang="zh-CN" altLang="en-US"/>
        </a:p>
      </dgm:t>
    </dgm:pt>
    <dgm:pt modelId="{8E8B5376-0863-491C-83DC-52E304B5A1D3}" type="pres">
      <dgm:prSet presAssocID="{A484B16A-D33B-49BA-80C2-13C962B6C989}" presName="desTx" presStyleLbl="alignAccFollowNode1" presStyleIdx="0" presStyleCnt="3" custScaleX="114087" custLinFactNeighborX="-796" custLinFactNeighborY="1600">
        <dgm:presLayoutVars>
          <dgm:bulletEnabled val="1"/>
        </dgm:presLayoutVars>
      </dgm:prSet>
      <dgm:spPr/>
      <dgm:t>
        <a:bodyPr/>
        <a:lstStyle/>
        <a:p>
          <a:endParaRPr lang="zh-CN" altLang="en-US"/>
        </a:p>
      </dgm:t>
    </dgm:pt>
    <dgm:pt modelId="{AADCB290-D269-4BDF-8107-1213112050D2}" type="pres">
      <dgm:prSet presAssocID="{A5EBB2B7-A37E-4898-A92E-017C79366253}" presName="space" presStyleCnt="0"/>
      <dgm:spPr/>
    </dgm:pt>
    <dgm:pt modelId="{5F63412B-BC0C-46A0-9760-6E7552914E02}" type="pres">
      <dgm:prSet presAssocID="{B910B71F-6E5F-44E8-88D5-331700B5797C}" presName="composite" presStyleCnt="0"/>
      <dgm:spPr/>
    </dgm:pt>
    <dgm:pt modelId="{8392F448-B993-4ADC-9056-3224336A5B00}" type="pres">
      <dgm:prSet presAssocID="{B910B71F-6E5F-44E8-88D5-331700B5797C}" presName="parTx" presStyleLbl="alignNode1" presStyleIdx="1" presStyleCnt="3" custScaleX="44695" custLinFactNeighborX="-5724" custLinFactNeighborY="1335">
        <dgm:presLayoutVars>
          <dgm:chMax val="0"/>
          <dgm:chPref val="0"/>
          <dgm:bulletEnabled val="1"/>
        </dgm:presLayoutVars>
      </dgm:prSet>
      <dgm:spPr/>
      <dgm:t>
        <a:bodyPr/>
        <a:lstStyle/>
        <a:p>
          <a:endParaRPr lang="zh-CN" altLang="en-US"/>
        </a:p>
      </dgm:t>
    </dgm:pt>
    <dgm:pt modelId="{F8D67AE7-C16D-4DDD-AEF2-893C6CD781E9}" type="pres">
      <dgm:prSet presAssocID="{B910B71F-6E5F-44E8-88D5-331700B5797C}" presName="desTx" presStyleLbl="alignAccFollowNode1" presStyleIdx="1" presStyleCnt="3" custScaleX="44291" custLinFactNeighborX="-5688" custLinFactNeighborY="1312">
        <dgm:presLayoutVars>
          <dgm:bulletEnabled val="1"/>
        </dgm:presLayoutVars>
      </dgm:prSet>
      <dgm:spPr/>
      <dgm:t>
        <a:bodyPr/>
        <a:lstStyle/>
        <a:p>
          <a:endParaRPr lang="zh-CN" altLang="en-US"/>
        </a:p>
      </dgm:t>
    </dgm:pt>
    <dgm:pt modelId="{13E851A4-AF92-4D7E-930B-BBBF1E3FE17B}" type="pres">
      <dgm:prSet presAssocID="{AA7BC745-A7D8-40A7-A35D-CF86497603D0}" presName="space" presStyleCnt="0"/>
      <dgm:spPr/>
    </dgm:pt>
    <dgm:pt modelId="{733B856B-8C53-4525-A1EB-0DD0E09C769E}" type="pres">
      <dgm:prSet presAssocID="{2BA181E9-A1D9-4481-9296-81485A678685}" presName="composite" presStyleCnt="0"/>
      <dgm:spPr/>
    </dgm:pt>
    <dgm:pt modelId="{1A540779-0EE2-4565-A30D-9F9E2F382B31}" type="pres">
      <dgm:prSet presAssocID="{2BA181E9-A1D9-4481-9296-81485A678685}" presName="parTx" presStyleLbl="alignNode1" presStyleIdx="2" presStyleCnt="3" custScaleX="47536" custLinFactNeighborX="-12390" custLinFactNeighborY="-1203">
        <dgm:presLayoutVars>
          <dgm:chMax val="0"/>
          <dgm:chPref val="0"/>
          <dgm:bulletEnabled val="1"/>
        </dgm:presLayoutVars>
      </dgm:prSet>
      <dgm:spPr/>
      <dgm:t>
        <a:bodyPr/>
        <a:lstStyle/>
        <a:p>
          <a:endParaRPr lang="zh-CN" altLang="en-US"/>
        </a:p>
      </dgm:t>
    </dgm:pt>
    <dgm:pt modelId="{CC712E69-8BEE-4394-B5A0-D9CFE6F3BF8F}" type="pres">
      <dgm:prSet presAssocID="{2BA181E9-A1D9-4481-9296-81485A678685}" presName="desTx" presStyleLbl="alignAccFollowNode1" presStyleIdx="2" presStyleCnt="3" custScaleX="47628" custLinFactNeighborX="-12705" custLinFactNeighborY="1199">
        <dgm:presLayoutVars>
          <dgm:bulletEnabled val="1"/>
        </dgm:presLayoutVars>
      </dgm:prSet>
      <dgm:spPr/>
      <dgm:t>
        <a:bodyPr/>
        <a:lstStyle/>
        <a:p>
          <a:endParaRPr lang="zh-CN" altLang="en-US"/>
        </a:p>
      </dgm:t>
    </dgm:pt>
  </dgm:ptLst>
  <dgm:cxnLst>
    <dgm:cxn modelId="{43C62524-AA40-4BA7-BF82-3642E76BCAD7}" srcId="{2BA181E9-A1D9-4481-9296-81485A678685}" destId="{07EF83E6-255F-425D-863B-8FA819BD9B66}" srcOrd="1" destOrd="0" parTransId="{7AB30266-76FB-49E7-9834-54118185D934}" sibTransId="{9490EE81-A392-4E40-AEFF-9F18842CFC14}"/>
    <dgm:cxn modelId="{F70A4169-3F97-4918-8976-2EBF83ADCDB5}" type="presOf" srcId="{5E86B01B-BA25-4C35-9DD6-30B483825BBE}" destId="{CC712E69-8BEE-4394-B5A0-D9CFE6F3BF8F}" srcOrd="0" destOrd="0" presId="urn:microsoft.com/office/officeart/2005/8/layout/hList1"/>
    <dgm:cxn modelId="{944272EE-5B68-4407-92B3-4C5F95AD752D}" srcId="{A484B16A-D33B-49BA-80C2-13C962B6C989}" destId="{04ECCC80-F900-4E66-9C29-3A5AA964C365}" srcOrd="7" destOrd="0" parTransId="{293D6475-BEF3-4CC6-9C0D-6FF165F9CDB7}" sibTransId="{0B4F5AFB-0AFA-411B-915A-92C6A0F9B5B4}"/>
    <dgm:cxn modelId="{1C9174CA-C61F-4832-A05D-C1B9977A2ADF}" srcId="{2BA181E9-A1D9-4481-9296-81485A678685}" destId="{2866B1F5-08C4-49F8-8B7C-490142560A8B}" srcOrd="3" destOrd="0" parTransId="{440CFDC3-8FAE-4FC9-B465-7876722560BB}" sibTransId="{05BC8E9D-DEE0-4DA6-8EF3-A729033CF870}"/>
    <dgm:cxn modelId="{4B48041E-06C0-46A9-838F-BA0CB171056F}" srcId="{A484B16A-D33B-49BA-80C2-13C962B6C989}" destId="{A42BDE9F-435D-4BAA-9B72-4063B77D6A2F}" srcOrd="1" destOrd="0" parTransId="{A0901806-2504-454B-AE2B-411A82814C7C}" sibTransId="{258C9C65-B764-453E-9CA0-BC78FA81CE61}"/>
    <dgm:cxn modelId="{A3AA3BDC-A3B6-4F6E-AAD9-A7A8324C3EA7}" type="presOf" srcId="{8D0AB5C4-ADA6-42D1-BD87-45D6D7DB264D}" destId="{8E8B5376-0863-491C-83DC-52E304B5A1D3}" srcOrd="0" destOrd="0" presId="urn:microsoft.com/office/officeart/2005/8/layout/hList1"/>
    <dgm:cxn modelId="{D91D6219-2D6A-4E78-9309-FC927C651BB1}" srcId="{A484B16A-D33B-49BA-80C2-13C962B6C989}" destId="{8D0AB5C4-ADA6-42D1-BD87-45D6D7DB264D}" srcOrd="0" destOrd="0" parTransId="{5363056E-8C4B-4EFE-941C-AA172423AF57}" sibTransId="{4ABC54C3-4AE0-4EFD-A54E-CEC370BC508F}"/>
    <dgm:cxn modelId="{90520289-FA92-40B8-B5FE-C667C3770B84}" type="presOf" srcId="{89695651-BECD-429D-9925-8C30DD5C3709}" destId="{8E8B5376-0863-491C-83DC-52E304B5A1D3}" srcOrd="0" destOrd="2" presId="urn:microsoft.com/office/officeart/2005/8/layout/hList1"/>
    <dgm:cxn modelId="{CA30DB2A-DCAB-4D01-860F-D9A21C6819B1}" srcId="{2BA181E9-A1D9-4481-9296-81485A678685}" destId="{5E86B01B-BA25-4C35-9DD6-30B483825BBE}" srcOrd="0" destOrd="0" parTransId="{507AE9A6-7331-46BE-9131-466BFA44848D}" sibTransId="{E19ADF07-30FA-4B1E-86EE-689D7E87F323}"/>
    <dgm:cxn modelId="{5C4B84D5-55FF-4192-A22B-08F797450AA9}" srcId="{B910B71F-6E5F-44E8-88D5-331700B5797C}" destId="{B3B7763A-0A15-4363-8530-CDCE7482A192}" srcOrd="2" destOrd="0" parTransId="{DBBD5655-ADC8-40D7-9D5B-A6E29B2E1778}" sibTransId="{2CDCA7BD-8867-4781-8A16-FBEDC5919CA8}"/>
    <dgm:cxn modelId="{86525D93-0804-408E-AE55-4CA0286564F4}" type="presOf" srcId="{7D4C47C7-A1C9-4F14-A34F-009EA2FFBCBF}" destId="{8E8B5376-0863-491C-83DC-52E304B5A1D3}" srcOrd="0" destOrd="8" presId="urn:microsoft.com/office/officeart/2005/8/layout/hList1"/>
    <dgm:cxn modelId="{3CAF1556-1AEC-42E6-B6B8-63F604A94CAE}" srcId="{B910B71F-6E5F-44E8-88D5-331700B5797C}" destId="{8859295B-AA11-4189-B18D-4BD8F7CAED2D}" srcOrd="0" destOrd="0" parTransId="{E13E21F6-9284-48E9-856A-82D49401ACBA}" sibTransId="{9EEA37FB-B399-4498-88F9-A6B691898001}"/>
    <dgm:cxn modelId="{203943E4-05D3-40DD-9F3B-0C28B256AC6A}" srcId="{A484B16A-D33B-49BA-80C2-13C962B6C989}" destId="{89695651-BECD-429D-9925-8C30DD5C3709}" srcOrd="2" destOrd="0" parTransId="{2D2EF8B5-9D23-433D-9B95-6B13EB8FA4EE}" sibTransId="{34A48FD4-71F6-4A98-AC0E-A3174EEAD769}"/>
    <dgm:cxn modelId="{E1ECFE7B-848B-4B4D-8CC4-BEC4C9084424}" type="presOf" srcId="{2BA181E9-A1D9-4481-9296-81485A678685}" destId="{1A540779-0EE2-4565-A30D-9F9E2F382B31}" srcOrd="0" destOrd="0" presId="urn:microsoft.com/office/officeart/2005/8/layout/hList1"/>
    <dgm:cxn modelId="{9F8A9B36-D8EC-45CC-8957-0535362A213E}" type="presOf" srcId="{8859295B-AA11-4189-B18D-4BD8F7CAED2D}" destId="{F8D67AE7-C16D-4DDD-AEF2-893C6CD781E9}" srcOrd="0" destOrd="0" presId="urn:microsoft.com/office/officeart/2005/8/layout/hList1"/>
    <dgm:cxn modelId="{D4813A2B-FEAE-48E8-B1CA-B8B5D90E76DD}" srcId="{49F218E0-E72F-4FB4-B861-C83F0E35F934}" destId="{A484B16A-D33B-49BA-80C2-13C962B6C989}" srcOrd="0" destOrd="0" parTransId="{57CF6C04-37F5-4AE7-BD5A-88A90D22B7DF}" sibTransId="{A5EBB2B7-A37E-4898-A92E-017C79366253}"/>
    <dgm:cxn modelId="{9BE501B2-A7D3-4C6C-A1EB-8C168B5E63DF}" type="presOf" srcId="{04FEC4CC-AFB9-4339-8805-8867F97C65E7}" destId="{CC712E69-8BEE-4394-B5A0-D9CFE6F3BF8F}" srcOrd="0" destOrd="2" presId="urn:microsoft.com/office/officeart/2005/8/layout/hList1"/>
    <dgm:cxn modelId="{101E0666-AE05-459A-A845-9ECDA5AF47CF}" type="presOf" srcId="{49F218E0-E72F-4FB4-B861-C83F0E35F934}" destId="{7CF2E237-A323-4932-9A99-5C3801C407F7}" srcOrd="0" destOrd="0" presId="urn:microsoft.com/office/officeart/2005/8/layout/hList1"/>
    <dgm:cxn modelId="{E9F915CE-3EAD-44C3-916A-A0C585A9A533}" srcId="{A484B16A-D33B-49BA-80C2-13C962B6C989}" destId="{2C1D21CE-EBF3-4081-A836-FE68C603F678}" srcOrd="9" destOrd="0" parTransId="{32810230-6F30-41DD-8C16-B746404F0CEA}" sibTransId="{A97D7957-CAF6-4DD9-BA34-0459CD057E61}"/>
    <dgm:cxn modelId="{CF4076E5-ABA5-463F-8183-C39F52DED9A4}" type="presOf" srcId="{B3B7763A-0A15-4363-8530-CDCE7482A192}" destId="{F8D67AE7-C16D-4DDD-AEF2-893C6CD781E9}" srcOrd="0" destOrd="2" presId="urn:microsoft.com/office/officeart/2005/8/layout/hList1"/>
    <dgm:cxn modelId="{F44E960A-503A-44E4-A30C-D38CA13C7160}" type="presOf" srcId="{72AED9FA-E622-45AE-ABB9-EAD39A6D2AE3}" destId="{8E8B5376-0863-491C-83DC-52E304B5A1D3}" srcOrd="0" destOrd="4" presId="urn:microsoft.com/office/officeart/2005/8/layout/hList1"/>
    <dgm:cxn modelId="{23A9B675-7FB8-48EC-BB4A-E079661D78BC}" type="presOf" srcId="{B910B71F-6E5F-44E8-88D5-331700B5797C}" destId="{8392F448-B993-4ADC-9056-3224336A5B00}" srcOrd="0" destOrd="0" presId="urn:microsoft.com/office/officeart/2005/8/layout/hList1"/>
    <dgm:cxn modelId="{4FB0C67C-1148-4F6B-B155-452E0DBFB02F}" type="presOf" srcId="{72B93922-CF60-4295-8B3D-C3035A414E48}" destId="{F8D67AE7-C16D-4DDD-AEF2-893C6CD781E9}" srcOrd="0" destOrd="1" presId="urn:microsoft.com/office/officeart/2005/8/layout/hList1"/>
    <dgm:cxn modelId="{D32AD8BF-CF6A-474B-A805-1993E79DEB2D}" srcId="{49F218E0-E72F-4FB4-B861-C83F0E35F934}" destId="{2BA181E9-A1D9-4481-9296-81485A678685}" srcOrd="2" destOrd="0" parTransId="{949EE736-9071-4F61-B526-74F6A7F3F79E}" sibTransId="{247E7F86-8273-4A8F-A829-618D8305F185}"/>
    <dgm:cxn modelId="{4513F6F9-C2AC-4F5B-B5A6-1B4F9FD13C19}" srcId="{A484B16A-D33B-49BA-80C2-13C962B6C989}" destId="{E99BF571-593F-4F70-8145-123882B37905}" srcOrd="3" destOrd="0" parTransId="{0641A2FD-29AF-48E8-82E9-61D413D8D127}" sibTransId="{1530DAE5-6B56-4F3F-9F68-44F94FF91E2A}"/>
    <dgm:cxn modelId="{4277274E-024F-45E9-B175-EF9B8B6EBA9E}" srcId="{49F218E0-E72F-4FB4-B861-C83F0E35F934}" destId="{B910B71F-6E5F-44E8-88D5-331700B5797C}" srcOrd="1" destOrd="0" parTransId="{43FDA2D2-E9C3-4D5D-8CDB-B85E1DC72F75}" sibTransId="{AA7BC745-A7D8-40A7-A35D-CF86497603D0}"/>
    <dgm:cxn modelId="{FA6B3159-74DC-4158-B600-7886BD8B6D87}" srcId="{B910B71F-6E5F-44E8-88D5-331700B5797C}" destId="{72B93922-CF60-4295-8B3D-C3035A414E48}" srcOrd="1" destOrd="0" parTransId="{33B5EED1-7FFB-4937-944B-4089315355A3}" sibTransId="{75FCCCA5-7A25-4D51-B2A0-907588F1B9F8}"/>
    <dgm:cxn modelId="{B1E2726B-BE6C-4C32-8E86-69A29578A471}" srcId="{A484B16A-D33B-49BA-80C2-13C962B6C989}" destId="{625490AD-B5C4-4294-864B-FB9B5404EED9}" srcOrd="5" destOrd="0" parTransId="{8AA4B6AD-7867-4F4F-9F60-3184F512EBE4}" sibTransId="{9F0FF649-EC82-4E80-8B4F-BB2658A97696}"/>
    <dgm:cxn modelId="{7DEFD0FA-76B4-4DC9-9203-832583F1D1B2}" srcId="{B910B71F-6E5F-44E8-88D5-331700B5797C}" destId="{ECF52B99-7D50-4B74-BAAF-7F466158BD39}" srcOrd="3" destOrd="0" parTransId="{1FCF873A-CC06-463D-AF8C-9F55924FE58B}" sibTransId="{AE367809-A2D1-4485-A729-444813C1B4F0}"/>
    <dgm:cxn modelId="{68F4577E-A8C5-41D1-B8E9-F00D48DB3526}" srcId="{2BA181E9-A1D9-4481-9296-81485A678685}" destId="{04FEC4CC-AFB9-4339-8805-8867F97C65E7}" srcOrd="2" destOrd="0" parTransId="{D09BCC97-05E4-4AA3-BD4C-A66FFDCC1E57}" sibTransId="{0A996225-B6B2-4D35-B64D-9CD39933B5CB}"/>
    <dgm:cxn modelId="{66086396-4252-4C14-A09D-716C6A25AA5D}" srcId="{A484B16A-D33B-49BA-80C2-13C962B6C989}" destId="{9A318876-F70C-418A-B0DC-D89083023756}" srcOrd="6" destOrd="0" parTransId="{77742BEB-9A8F-4F9A-BB4A-63EDD524CA10}" sibTransId="{B6115555-2AF2-4708-A5EE-9952F731F708}"/>
    <dgm:cxn modelId="{F58C9375-99E9-4134-90FA-262DB04B88D1}" srcId="{A484B16A-D33B-49BA-80C2-13C962B6C989}" destId="{7D4C47C7-A1C9-4F14-A34F-009EA2FFBCBF}" srcOrd="8" destOrd="0" parTransId="{9D0360EB-DED7-4BED-A022-F850B1F0441C}" sibTransId="{FB64F819-722D-4D8A-A8AE-18C85DEC5CEE}"/>
    <dgm:cxn modelId="{AFC4DD2F-DDD7-4956-AB16-EDB033B9E0F7}" type="presOf" srcId="{ECF52B99-7D50-4B74-BAAF-7F466158BD39}" destId="{F8D67AE7-C16D-4DDD-AEF2-893C6CD781E9}" srcOrd="0" destOrd="3" presId="urn:microsoft.com/office/officeart/2005/8/layout/hList1"/>
    <dgm:cxn modelId="{0B8B0C31-70A2-4949-94D2-2A727B34FE41}" type="presOf" srcId="{A42BDE9F-435D-4BAA-9B72-4063B77D6A2F}" destId="{8E8B5376-0863-491C-83DC-52E304B5A1D3}" srcOrd="0" destOrd="1" presId="urn:microsoft.com/office/officeart/2005/8/layout/hList1"/>
    <dgm:cxn modelId="{4AB19A2C-E6F2-44E3-9690-6CD390DF05F8}" type="presOf" srcId="{2C1D21CE-EBF3-4081-A836-FE68C603F678}" destId="{8E8B5376-0863-491C-83DC-52E304B5A1D3}" srcOrd="0" destOrd="9" presId="urn:microsoft.com/office/officeart/2005/8/layout/hList1"/>
    <dgm:cxn modelId="{CD246B03-49CA-42AE-BFAC-8BB2CF0EE3DF}" type="presOf" srcId="{07EF83E6-255F-425D-863B-8FA819BD9B66}" destId="{CC712E69-8BEE-4394-B5A0-D9CFE6F3BF8F}" srcOrd="0" destOrd="1" presId="urn:microsoft.com/office/officeart/2005/8/layout/hList1"/>
    <dgm:cxn modelId="{D1C07A07-AD40-425B-A818-FC0BC19230E8}" type="presOf" srcId="{E99BF571-593F-4F70-8145-123882B37905}" destId="{8E8B5376-0863-491C-83DC-52E304B5A1D3}" srcOrd="0" destOrd="3" presId="urn:microsoft.com/office/officeart/2005/8/layout/hList1"/>
    <dgm:cxn modelId="{86E87AC0-59C5-41DF-945E-4DCAE69D81B3}" type="presOf" srcId="{A484B16A-D33B-49BA-80C2-13C962B6C989}" destId="{85F0829B-F0D0-4040-B2D6-0D289700BD62}" srcOrd="0" destOrd="0" presId="urn:microsoft.com/office/officeart/2005/8/layout/hList1"/>
    <dgm:cxn modelId="{2391996F-6E68-457A-AFAA-018BD58FF1DD}" type="presOf" srcId="{2866B1F5-08C4-49F8-8B7C-490142560A8B}" destId="{CC712E69-8BEE-4394-B5A0-D9CFE6F3BF8F}" srcOrd="0" destOrd="3" presId="urn:microsoft.com/office/officeart/2005/8/layout/hList1"/>
    <dgm:cxn modelId="{F424F5C2-FA24-4D6D-928D-0F5EE18E82CF}" type="presOf" srcId="{9A318876-F70C-418A-B0DC-D89083023756}" destId="{8E8B5376-0863-491C-83DC-52E304B5A1D3}" srcOrd="0" destOrd="6" presId="urn:microsoft.com/office/officeart/2005/8/layout/hList1"/>
    <dgm:cxn modelId="{6C868E05-F0DF-4BEF-8CAF-42FC4911C969}" type="presOf" srcId="{625490AD-B5C4-4294-864B-FB9B5404EED9}" destId="{8E8B5376-0863-491C-83DC-52E304B5A1D3}" srcOrd="0" destOrd="5" presId="urn:microsoft.com/office/officeart/2005/8/layout/hList1"/>
    <dgm:cxn modelId="{5FF771B2-FB15-4A9C-B7F0-AADD1FFAFE41}" srcId="{A484B16A-D33B-49BA-80C2-13C962B6C989}" destId="{72AED9FA-E622-45AE-ABB9-EAD39A6D2AE3}" srcOrd="4" destOrd="0" parTransId="{8B0B528B-07FE-4F32-AD04-12D27E1EDF38}" sibTransId="{BA051689-820F-45C1-9A62-DF7274797812}"/>
    <dgm:cxn modelId="{F0B158E0-44A2-457B-A72C-05FD8302F824}" type="presOf" srcId="{04ECCC80-F900-4E66-9C29-3A5AA964C365}" destId="{8E8B5376-0863-491C-83DC-52E304B5A1D3}" srcOrd="0" destOrd="7" presId="urn:microsoft.com/office/officeart/2005/8/layout/hList1"/>
    <dgm:cxn modelId="{7C71CA38-4093-4EA8-B885-C299D1E2E1EF}" type="presParOf" srcId="{7CF2E237-A323-4932-9A99-5C3801C407F7}" destId="{AF734243-87E9-4C66-B7B8-A3E0E4E6C1E3}" srcOrd="0" destOrd="0" presId="urn:microsoft.com/office/officeart/2005/8/layout/hList1"/>
    <dgm:cxn modelId="{87E0052B-79DF-491A-BCAA-2C392450AE5E}" type="presParOf" srcId="{AF734243-87E9-4C66-B7B8-A3E0E4E6C1E3}" destId="{85F0829B-F0D0-4040-B2D6-0D289700BD62}" srcOrd="0" destOrd="0" presId="urn:microsoft.com/office/officeart/2005/8/layout/hList1"/>
    <dgm:cxn modelId="{BCACB367-3A28-4A3D-8AAA-AC6EE25CA4D5}" type="presParOf" srcId="{AF734243-87E9-4C66-B7B8-A3E0E4E6C1E3}" destId="{8E8B5376-0863-491C-83DC-52E304B5A1D3}" srcOrd="1" destOrd="0" presId="urn:microsoft.com/office/officeart/2005/8/layout/hList1"/>
    <dgm:cxn modelId="{68EA7DD1-EE15-4963-95D5-9A0D75C4F010}" type="presParOf" srcId="{7CF2E237-A323-4932-9A99-5C3801C407F7}" destId="{AADCB290-D269-4BDF-8107-1213112050D2}" srcOrd="1" destOrd="0" presId="urn:microsoft.com/office/officeart/2005/8/layout/hList1"/>
    <dgm:cxn modelId="{290185D8-AC9E-4391-AC0A-5F7E70A36217}" type="presParOf" srcId="{7CF2E237-A323-4932-9A99-5C3801C407F7}" destId="{5F63412B-BC0C-46A0-9760-6E7552914E02}" srcOrd="2" destOrd="0" presId="urn:microsoft.com/office/officeart/2005/8/layout/hList1"/>
    <dgm:cxn modelId="{99043C79-C9D0-47BD-BA7D-58BF932F9E16}" type="presParOf" srcId="{5F63412B-BC0C-46A0-9760-6E7552914E02}" destId="{8392F448-B993-4ADC-9056-3224336A5B00}" srcOrd="0" destOrd="0" presId="urn:microsoft.com/office/officeart/2005/8/layout/hList1"/>
    <dgm:cxn modelId="{29572FE3-5EA9-4C0B-A6CC-446C5DB2FD05}" type="presParOf" srcId="{5F63412B-BC0C-46A0-9760-6E7552914E02}" destId="{F8D67AE7-C16D-4DDD-AEF2-893C6CD781E9}" srcOrd="1" destOrd="0" presId="urn:microsoft.com/office/officeart/2005/8/layout/hList1"/>
    <dgm:cxn modelId="{0E8CBE29-582D-4380-8465-FF5C0E27FDDB}" type="presParOf" srcId="{7CF2E237-A323-4932-9A99-5C3801C407F7}" destId="{13E851A4-AF92-4D7E-930B-BBBF1E3FE17B}" srcOrd="3" destOrd="0" presId="urn:microsoft.com/office/officeart/2005/8/layout/hList1"/>
    <dgm:cxn modelId="{29B6FDFD-8C67-4EF8-81F2-C112A5AAECB8}" type="presParOf" srcId="{7CF2E237-A323-4932-9A99-5C3801C407F7}" destId="{733B856B-8C53-4525-A1EB-0DD0E09C769E}" srcOrd="4" destOrd="0" presId="urn:microsoft.com/office/officeart/2005/8/layout/hList1"/>
    <dgm:cxn modelId="{F7AAB63F-B9AC-479D-818E-6B40B3070880}" type="presParOf" srcId="{733B856B-8C53-4525-A1EB-0DD0E09C769E}" destId="{1A540779-0EE2-4565-A30D-9F9E2F382B31}" srcOrd="0" destOrd="0" presId="urn:microsoft.com/office/officeart/2005/8/layout/hList1"/>
    <dgm:cxn modelId="{3E79FC6D-A247-440F-A181-69BF1B9EEE68}" type="presParOf" srcId="{733B856B-8C53-4525-A1EB-0DD0E09C769E}" destId="{CC712E69-8BEE-4394-B5A0-D9CFE6F3BF8F}"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1" loCatId="list" qsTypeId="urn:microsoft.com/office/officeart/2005/8/quickstyle/simple1#1" qsCatId="simple" csTypeId="urn:microsoft.com/office/officeart/2005/8/colors/accent1_2#2" csCatId="accent1" phldr="1"/>
      <dgm:spPr/>
      <dgm:t>
        <a:bodyPr/>
        <a:lstStyle/>
        <a:p>
          <a:endParaRPr lang="zh-CN" altLang="en-US"/>
        </a:p>
      </dgm:t>
    </dgm:pt>
    <dgm:pt modelId="{79F64CC5-B0A0-473A-A647-A8DB6562D23B}">
      <dgm:prSet phldrT="[文本]" phldr="0" custT="1"/>
      <dgm:spPr/>
      <dgm:t>
        <a:bodyPr vert="horz" wrap="square"/>
        <a:lstStyle/>
        <a:p>
          <a:pPr>
            <a:lnSpc>
              <a:spcPct val="100000"/>
            </a:lnSpc>
            <a:spcBef>
              <a:spcPct val="0"/>
            </a:spcBef>
            <a:spcAft>
              <a:spcPct val="35000"/>
            </a:spcAft>
          </a:pPr>
          <a:r>
            <a:rPr lang="zh-CN" altLang="en-US" sz="1600" dirty="0"/>
            <a:t>抓住关键词，总结文章大意和段落大意。</a:t>
          </a:r>
        </a:p>
      </dgm:t>
    </dgm:pt>
    <dgm:pt modelId="{702F6268-E14C-45D5-8115-297DAA4B759C}" type="parTrans" cxnId="{05377692-65AE-409B-90F9-2B87F3722244}">
      <dgm:prSet/>
      <dgm:spPr/>
      <dgm:t>
        <a:bodyPr/>
        <a:lstStyle/>
        <a:p>
          <a:endParaRPr lang="zh-CN" altLang="en-US" sz="2000"/>
        </a:p>
      </dgm:t>
    </dgm:pt>
    <dgm:pt modelId="{981E424B-A63B-4DF7-BC97-1D5B2B7044B1}" type="sibTrans" cxnId="{05377692-65AE-409B-90F9-2B87F3722244}">
      <dgm:prSet/>
      <dgm:spPr/>
      <dgm:t>
        <a:bodyPr/>
        <a:lstStyle/>
        <a:p>
          <a:endParaRPr lang="zh-CN" altLang="en-US" sz="2000"/>
        </a:p>
      </dgm:t>
    </dgm:pt>
    <dgm:pt modelId="{D4AB1542-9F74-4E45-B615-57F5DFDC43EE}">
      <dgm:prSet phldrT="[文本]" phldr="0" custT="1"/>
      <dgm:spPr/>
      <dgm:t>
        <a:bodyPr vert="horz" wrap="square"/>
        <a:lstStyle/>
        <a:p>
          <a:pPr>
            <a:lnSpc>
              <a:spcPct val="100000"/>
            </a:lnSpc>
            <a:spcBef>
              <a:spcPct val="0"/>
            </a:spcBef>
            <a:spcAft>
              <a:spcPct val="35000"/>
            </a:spcAft>
          </a:pPr>
          <a:r>
            <a:rPr lang="zh-CN" altLang="en-US" sz="1600" dirty="0">
              <a:solidFill>
                <a:schemeClr val="bg1"/>
              </a:solidFill>
            </a:rPr>
            <a:t>切忌词对词，读懂选项，排除干扰。</a:t>
          </a:r>
        </a:p>
      </dgm:t>
    </dgm:pt>
    <dgm:pt modelId="{DCA1BD93-FD98-4A06-8ECE-28E6935BECED}" type="parTrans" cxnId="{C721BB29-1D1B-4D0E-82A0-CCB388AAA24E}">
      <dgm:prSet/>
      <dgm:spPr/>
      <dgm:t>
        <a:bodyPr/>
        <a:lstStyle/>
        <a:p>
          <a:endParaRPr lang="zh-CN" altLang="en-US" sz="2000"/>
        </a:p>
      </dgm:t>
    </dgm:pt>
    <dgm:pt modelId="{69748832-ECC5-4F63-A6AC-8504A7E906B9}" type="sibTrans" cxnId="{C721BB29-1D1B-4D0E-82A0-CCB388AAA24E}">
      <dgm:prSet/>
      <dgm:spPr/>
      <dgm:t>
        <a:bodyPr/>
        <a:lstStyle/>
        <a:p>
          <a:endParaRPr lang="zh-CN" altLang="en-US" sz="2000"/>
        </a:p>
      </dgm:t>
    </dgm:pt>
    <dgm:pt modelId="{E484A0DB-ADE2-41BB-B1F9-A397557174FE}">
      <dgm:prSet phldrT="[文本]" phldr="0" custT="1"/>
      <dgm:spPr/>
      <dgm:t>
        <a:bodyPr vert="horz" wrap="square"/>
        <a:lstStyle/>
        <a:p>
          <a:pPr>
            <a:lnSpc>
              <a:spcPct val="100000"/>
            </a:lnSpc>
            <a:spcBef>
              <a:spcPct val="0"/>
            </a:spcBef>
            <a:spcAft>
              <a:spcPct val="35000"/>
            </a:spcAft>
          </a:pPr>
          <a:r>
            <a:rPr lang="zh-CN" altLang="en-US" sz="1600" dirty="0">
              <a:solidFill>
                <a:schemeClr val="bg1"/>
              </a:solidFill>
            </a:rPr>
            <a:t>连贯衔接：承上启下，代词指代前文内容等。</a:t>
          </a:r>
        </a:p>
      </dgm:t>
    </dgm:pt>
    <dgm:pt modelId="{0D3844BD-A934-4ADF-8CEC-4B7101CACCC9}" type="parTrans" cxnId="{BDB86BF7-5307-4C93-96D8-BF31BEA9DD9E}">
      <dgm:prSet/>
      <dgm:spPr/>
      <dgm:t>
        <a:bodyPr/>
        <a:lstStyle/>
        <a:p>
          <a:endParaRPr lang="zh-CN" altLang="en-US" sz="2000"/>
        </a:p>
      </dgm:t>
    </dgm:pt>
    <dgm:pt modelId="{FC59B45A-A616-4E16-B98F-7EBC1D5DDF85}" type="sibTrans" cxnId="{BDB86BF7-5307-4C93-96D8-BF31BEA9DD9E}">
      <dgm:prSet/>
      <dgm:spPr/>
      <dgm:t>
        <a:bodyPr/>
        <a:lstStyle/>
        <a:p>
          <a:endParaRPr lang="zh-CN" altLang="en-US" sz="2000"/>
        </a:p>
      </dgm:t>
    </dgm:pt>
    <dgm:pt modelId="{31DAD47D-C41D-465C-8275-8D0F873E63F2}">
      <dgm:prSet phldr="0" custT="1"/>
      <dgm:spPr/>
      <dgm:t>
        <a:bodyPr vert="horz" wrap="square"/>
        <a:lstStyle/>
        <a:p>
          <a:pPr>
            <a:lnSpc>
              <a:spcPct val="100000"/>
            </a:lnSpc>
            <a:spcBef>
              <a:spcPct val="0"/>
            </a:spcBef>
            <a:spcAft>
              <a:spcPct val="35000"/>
            </a:spcAft>
          </a:pPr>
          <a:r>
            <a:rPr lang="zh-CN" altLang="en-US" sz="1600" dirty="0"/>
            <a:t>逻辑关系：</a:t>
          </a:r>
          <a:r>
            <a:rPr lang="zh-CN" altLang="en-US" sz="1600" dirty="0">
              <a:solidFill>
                <a:schemeClr val="bg1"/>
              </a:solidFill>
            </a:rPr>
            <a:t>概括与例证关系、转折、次序关系、因果关系等。</a:t>
          </a:r>
        </a:p>
      </dgm:t>
    </dgm:pt>
    <dgm:pt modelId="{9C02A428-D625-45B0-B770-398027A90CBE}" type="parTrans" cxnId="{2058C617-AFD5-49B6-8C8D-342C9BA08289}">
      <dgm:prSet/>
      <dgm:spPr/>
      <dgm:t>
        <a:bodyPr/>
        <a:lstStyle/>
        <a:p>
          <a:endParaRPr lang="zh-CN" altLang="en-US" sz="2000"/>
        </a:p>
      </dgm:t>
    </dgm:pt>
    <dgm:pt modelId="{049DB271-F639-4BD2-95BB-46294115A499}" type="sibTrans" cxnId="{2058C617-AFD5-49B6-8C8D-342C9BA08289}">
      <dgm:prSet/>
      <dgm:spPr/>
      <dgm:t>
        <a:bodyPr/>
        <a:lstStyle/>
        <a:p>
          <a:endParaRPr lang="zh-CN" altLang="en-US" sz="2000"/>
        </a:p>
      </dgm:t>
    </dgm:pt>
    <dgm:pt modelId="{EE3CB678-3AF3-48EB-A9A3-4C9B3B638DF4}" type="pres">
      <dgm:prSet presAssocID="{501C80C4-3C37-4B06-AC2A-25F05322FDE0}" presName="linear" presStyleCnt="0">
        <dgm:presLayoutVars>
          <dgm:dir/>
          <dgm:animLvl val="lvl"/>
          <dgm:resizeHandles val="exact"/>
        </dgm:presLayoutVars>
      </dgm:prSet>
      <dgm:spPr/>
      <dgm:t>
        <a:bodyPr/>
        <a:lstStyle/>
        <a:p>
          <a:endParaRPr lang="zh-CN" altLang="en-US"/>
        </a:p>
      </dgm:t>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t>
        <a:bodyPr/>
        <a:lstStyle/>
        <a:p>
          <a:endParaRPr lang="zh-CN" altLang="en-US"/>
        </a:p>
      </dgm:t>
    </dgm:pt>
    <dgm:pt modelId="{2968AA41-C1D3-4EDF-9DB3-378F66B2FD39}" type="pres">
      <dgm:prSet presAssocID="{79F64CC5-B0A0-473A-A647-A8DB6562D23B}" presName="parentText" presStyleLbl="node1" presStyleIdx="0" presStyleCnt="4" custScaleX="157296" custScaleY="108817">
        <dgm:presLayoutVars>
          <dgm:chMax val="0"/>
          <dgm:bulletEnabled val="1"/>
        </dgm:presLayoutVars>
      </dgm:prSet>
      <dgm:spPr/>
      <dgm:t>
        <a:bodyPr/>
        <a:lstStyle/>
        <a:p>
          <a:endParaRPr lang="zh-CN" altLang="en-US"/>
        </a:p>
      </dgm:t>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t>
        <a:bodyPr/>
        <a:lstStyle/>
        <a:p>
          <a:endParaRPr lang="zh-CN" altLang="en-US"/>
        </a:p>
      </dgm:t>
    </dgm:pt>
    <dgm:pt modelId="{48FABA9F-C289-434B-8864-E8FC1B5C2F60}" type="pres">
      <dgm:prSet presAssocID="{D4AB1542-9F74-4E45-B615-57F5DFDC43EE}" presName="parentText" presStyleLbl="node1" presStyleIdx="1" presStyleCnt="4" custScaleX="142857">
        <dgm:presLayoutVars>
          <dgm:chMax val="0"/>
          <dgm:bulletEnabled val="1"/>
        </dgm:presLayoutVars>
      </dgm:prSet>
      <dgm:spPr/>
      <dgm:t>
        <a:bodyPr/>
        <a:lstStyle/>
        <a:p>
          <a:endParaRPr lang="zh-CN" altLang="en-US"/>
        </a:p>
      </dgm:t>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t>
        <a:bodyPr/>
        <a:lstStyle/>
        <a:p>
          <a:endParaRPr lang="zh-CN" altLang="en-US"/>
        </a:p>
      </dgm:t>
    </dgm:pt>
    <dgm:pt modelId="{E2F3FA2F-E1C7-4C05-8B05-C32B42A9A930}" type="pres">
      <dgm:prSet presAssocID="{E484A0DB-ADE2-41BB-B1F9-A397557174FE}" presName="parentText" presStyleLbl="node1" presStyleIdx="2" presStyleCnt="4" custScaleX="142857" custLinFactNeighborX="-10407" custLinFactNeighborY="10412">
        <dgm:presLayoutVars>
          <dgm:chMax val="0"/>
          <dgm:bulletEnabled val="1"/>
        </dgm:presLayoutVars>
      </dgm:prSet>
      <dgm:spPr/>
      <dgm:t>
        <a:bodyPr/>
        <a:lstStyle/>
        <a:p>
          <a:endParaRPr lang="zh-CN" altLang="en-US"/>
        </a:p>
      </dgm:t>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3DBA4654-0CA1-4FFF-A63E-A968569F4F64}" type="pres">
      <dgm:prSet presAssocID="{FC59B45A-A616-4E16-B98F-7EBC1D5DDF85}" presName="spaceBetweenRectangles" presStyleCnt="0"/>
      <dgm:spPr/>
    </dgm:pt>
    <dgm:pt modelId="{8E673290-935C-4A7F-AC23-A6C7AF30F358}" type="pres">
      <dgm:prSet presAssocID="{31DAD47D-C41D-465C-8275-8D0F873E63F2}" presName="parentLin" presStyleCnt="0"/>
      <dgm:spPr/>
    </dgm:pt>
    <dgm:pt modelId="{4D4F9698-1D7A-4541-BA91-D3ABB421D632}" type="pres">
      <dgm:prSet presAssocID="{31DAD47D-C41D-465C-8275-8D0F873E63F2}" presName="parentLeftMargin" presStyleLbl="node1" presStyleIdx="2" presStyleCnt="4"/>
      <dgm:spPr/>
      <dgm:t>
        <a:bodyPr/>
        <a:lstStyle/>
        <a:p>
          <a:endParaRPr lang="zh-CN" altLang="en-US"/>
        </a:p>
      </dgm:t>
    </dgm:pt>
    <dgm:pt modelId="{985A0703-F130-49F1-8F5C-4D86B8B72BE1}" type="pres">
      <dgm:prSet presAssocID="{31DAD47D-C41D-465C-8275-8D0F873E63F2}" presName="parentText" presStyleLbl="node1" presStyleIdx="3" presStyleCnt="4" custScaleX="142857">
        <dgm:presLayoutVars>
          <dgm:chMax val="0"/>
          <dgm:bulletEnabled val="1"/>
        </dgm:presLayoutVars>
      </dgm:prSet>
      <dgm:spPr/>
      <dgm:t>
        <a:bodyPr/>
        <a:lstStyle/>
        <a:p>
          <a:endParaRPr lang="zh-CN" altLang="en-US"/>
        </a:p>
      </dgm:t>
    </dgm:pt>
    <dgm:pt modelId="{3050D929-E5C3-41C2-904F-050773C4D8FF}" type="pres">
      <dgm:prSet presAssocID="{31DAD47D-C41D-465C-8275-8D0F873E63F2}" presName="negativeSpace" presStyleCnt="0"/>
      <dgm:spPr/>
    </dgm:pt>
    <dgm:pt modelId="{FAB75D7A-5BC4-4179-AFA4-17C4DA0548BB}" type="pres">
      <dgm:prSet presAssocID="{31DAD47D-C41D-465C-8275-8D0F873E63F2}" presName="childText" presStyleLbl="conFgAcc1" presStyleIdx="3" presStyleCnt="4">
        <dgm:presLayoutVars>
          <dgm:bulletEnabled val="1"/>
        </dgm:presLayoutVars>
      </dgm:prSet>
      <dgm:spPr/>
    </dgm:pt>
  </dgm:ptLst>
  <dgm:cxnLst>
    <dgm:cxn modelId="{591DAACD-4796-44DD-B685-70C9EB39EB4C}" type="presOf" srcId="{D4AB1542-9F74-4E45-B615-57F5DFDC43EE}" destId="{3559B5A5-3E91-49F5-A868-297DBB575668}" srcOrd="0" destOrd="0" presId="urn:microsoft.com/office/officeart/2005/8/layout/list1#1"/>
    <dgm:cxn modelId="{C44C087A-6675-4C15-8C28-D51F28E83065}" type="presOf" srcId="{501C80C4-3C37-4B06-AC2A-25F05322FDE0}" destId="{EE3CB678-3AF3-48EB-A9A3-4C9B3B638DF4}" srcOrd="0" destOrd="0" presId="urn:microsoft.com/office/officeart/2005/8/layout/list1#1"/>
    <dgm:cxn modelId="{BF4835BD-B202-412D-BA25-11E60F391CA4}" type="presOf" srcId="{E484A0DB-ADE2-41BB-B1F9-A397557174FE}" destId="{E2F3FA2F-E1C7-4C05-8B05-C32B42A9A930}" srcOrd="1" destOrd="0" presId="urn:microsoft.com/office/officeart/2005/8/layout/list1#1"/>
    <dgm:cxn modelId="{05377692-65AE-409B-90F9-2B87F3722244}" srcId="{501C80C4-3C37-4B06-AC2A-25F05322FDE0}" destId="{79F64CC5-B0A0-473A-A647-A8DB6562D23B}" srcOrd="0" destOrd="0" parTransId="{702F6268-E14C-45D5-8115-297DAA4B759C}" sibTransId="{981E424B-A63B-4DF7-BC97-1D5B2B7044B1}"/>
    <dgm:cxn modelId="{40A3E598-1BA4-470D-97A2-08181443D768}" type="presOf" srcId="{E484A0DB-ADE2-41BB-B1F9-A397557174FE}" destId="{06AA40BB-9886-4B46-8ECB-F4B42996D2E4}" srcOrd="0" destOrd="0" presId="urn:microsoft.com/office/officeart/2005/8/layout/list1#1"/>
    <dgm:cxn modelId="{E77B8C0A-3EC3-4506-9120-9CC213CA083D}" type="presOf" srcId="{D4AB1542-9F74-4E45-B615-57F5DFDC43EE}" destId="{48FABA9F-C289-434B-8864-E8FC1B5C2F60}" srcOrd="1" destOrd="0" presId="urn:microsoft.com/office/officeart/2005/8/layout/list1#1"/>
    <dgm:cxn modelId="{C721BB29-1D1B-4D0E-82A0-CCB388AAA24E}" srcId="{501C80C4-3C37-4B06-AC2A-25F05322FDE0}" destId="{D4AB1542-9F74-4E45-B615-57F5DFDC43EE}" srcOrd="1" destOrd="0" parTransId="{DCA1BD93-FD98-4A06-8ECE-28E6935BECED}" sibTransId="{69748832-ECC5-4F63-A6AC-8504A7E906B9}"/>
    <dgm:cxn modelId="{52CDE155-2B9E-4CAE-80DB-7D3C39D918C7}" type="presOf" srcId="{79F64CC5-B0A0-473A-A647-A8DB6562D23B}" destId="{2968AA41-C1D3-4EDF-9DB3-378F66B2FD39}" srcOrd="1" destOrd="0" presId="urn:microsoft.com/office/officeart/2005/8/layout/list1#1"/>
    <dgm:cxn modelId="{77500EA2-7830-484B-865D-3EB58FCB479A}" type="presOf" srcId="{31DAD47D-C41D-465C-8275-8D0F873E63F2}" destId="{4D4F9698-1D7A-4541-BA91-D3ABB421D632}" srcOrd="0" destOrd="0" presId="urn:microsoft.com/office/officeart/2005/8/layout/list1#1"/>
    <dgm:cxn modelId="{9A37D781-A6E1-48AC-8E73-BBA618BA73DB}" type="presOf" srcId="{31DAD47D-C41D-465C-8275-8D0F873E63F2}" destId="{985A0703-F130-49F1-8F5C-4D86B8B72BE1}" srcOrd="1" destOrd="0" presId="urn:microsoft.com/office/officeart/2005/8/layout/list1#1"/>
    <dgm:cxn modelId="{7C9A9489-FE27-4A8D-BEF0-C79EDA19B9EC}" type="presOf" srcId="{79F64CC5-B0A0-473A-A647-A8DB6562D23B}" destId="{0797CEA2-9F9D-4159-A8DC-2F0D60611F3B}" srcOrd="0" destOrd="0" presId="urn:microsoft.com/office/officeart/2005/8/layout/list1#1"/>
    <dgm:cxn modelId="{2058C617-AFD5-49B6-8C8D-342C9BA08289}" srcId="{501C80C4-3C37-4B06-AC2A-25F05322FDE0}" destId="{31DAD47D-C41D-465C-8275-8D0F873E63F2}" srcOrd="3" destOrd="0" parTransId="{9C02A428-D625-45B0-B770-398027A90CBE}" sibTransId="{049DB271-F639-4BD2-95BB-46294115A499}"/>
    <dgm:cxn modelId="{BDB86BF7-5307-4C93-96D8-BF31BEA9DD9E}" srcId="{501C80C4-3C37-4B06-AC2A-25F05322FDE0}" destId="{E484A0DB-ADE2-41BB-B1F9-A397557174FE}" srcOrd="2" destOrd="0" parTransId="{0D3844BD-A934-4ADF-8CEC-4B7101CACCC9}" sibTransId="{FC59B45A-A616-4E16-B98F-7EBC1D5DDF85}"/>
    <dgm:cxn modelId="{6915BBE7-1D9D-42A8-8D43-803F390978D1}" type="presParOf" srcId="{EE3CB678-3AF3-48EB-A9A3-4C9B3B638DF4}" destId="{A787D67B-DDA1-4988-8415-DCD48FC3EA83}" srcOrd="0" destOrd="0" presId="urn:microsoft.com/office/officeart/2005/8/layout/list1#1"/>
    <dgm:cxn modelId="{2CD896E9-E2FC-48DC-A174-857CF048E4AE}" type="presParOf" srcId="{A787D67B-DDA1-4988-8415-DCD48FC3EA83}" destId="{0797CEA2-9F9D-4159-A8DC-2F0D60611F3B}" srcOrd="0" destOrd="0" presId="urn:microsoft.com/office/officeart/2005/8/layout/list1#1"/>
    <dgm:cxn modelId="{03AA4675-1E19-4E1D-A546-B4FA10285935}" type="presParOf" srcId="{A787D67B-DDA1-4988-8415-DCD48FC3EA83}" destId="{2968AA41-C1D3-4EDF-9DB3-378F66B2FD39}" srcOrd="1" destOrd="0" presId="urn:microsoft.com/office/officeart/2005/8/layout/list1#1"/>
    <dgm:cxn modelId="{38C0C68A-7CD9-4760-9B78-5EDE77641F31}" type="presParOf" srcId="{EE3CB678-3AF3-48EB-A9A3-4C9B3B638DF4}" destId="{D61417B3-60F3-4BE3-8E8F-9CEC27ECBCDA}" srcOrd="1" destOrd="0" presId="urn:microsoft.com/office/officeart/2005/8/layout/list1#1"/>
    <dgm:cxn modelId="{B2C4E7F7-F373-48B7-8D8F-24736C94D5EE}" type="presParOf" srcId="{EE3CB678-3AF3-48EB-A9A3-4C9B3B638DF4}" destId="{D167D85B-ED5F-4134-9F18-E6B4BAE0C614}" srcOrd="2" destOrd="0" presId="urn:microsoft.com/office/officeart/2005/8/layout/list1#1"/>
    <dgm:cxn modelId="{A673AD65-E75A-4A3B-9333-455B153030F9}" type="presParOf" srcId="{EE3CB678-3AF3-48EB-A9A3-4C9B3B638DF4}" destId="{6402558A-B637-4118-8793-2FA57B2393DA}" srcOrd="3" destOrd="0" presId="urn:microsoft.com/office/officeart/2005/8/layout/list1#1"/>
    <dgm:cxn modelId="{0B8ADED2-F20E-4971-B0EB-02823A5FDCE2}" type="presParOf" srcId="{EE3CB678-3AF3-48EB-A9A3-4C9B3B638DF4}" destId="{8E561E53-8519-43F2-B9E7-546C3EB01970}" srcOrd="4" destOrd="0" presId="urn:microsoft.com/office/officeart/2005/8/layout/list1#1"/>
    <dgm:cxn modelId="{B1C1D6B4-14F1-4D71-8436-103A9D5375FE}" type="presParOf" srcId="{8E561E53-8519-43F2-B9E7-546C3EB01970}" destId="{3559B5A5-3E91-49F5-A868-297DBB575668}" srcOrd="0" destOrd="0" presId="urn:microsoft.com/office/officeart/2005/8/layout/list1#1"/>
    <dgm:cxn modelId="{58C621FC-425D-434E-A356-E98EDA697076}" type="presParOf" srcId="{8E561E53-8519-43F2-B9E7-546C3EB01970}" destId="{48FABA9F-C289-434B-8864-E8FC1B5C2F60}" srcOrd="1" destOrd="0" presId="urn:microsoft.com/office/officeart/2005/8/layout/list1#1"/>
    <dgm:cxn modelId="{B87EC8B0-99F5-4B5B-8317-F254E56246E3}" type="presParOf" srcId="{EE3CB678-3AF3-48EB-A9A3-4C9B3B638DF4}" destId="{72F65D9D-7898-4EE1-ADBC-A6F5139DEC13}" srcOrd="5" destOrd="0" presId="urn:microsoft.com/office/officeart/2005/8/layout/list1#1"/>
    <dgm:cxn modelId="{55A8AFA3-2BAE-406B-B1F4-7521AA0B6F92}" type="presParOf" srcId="{EE3CB678-3AF3-48EB-A9A3-4C9B3B638DF4}" destId="{6B4B0D2A-F76A-4881-A678-1599A9C1764F}" srcOrd="6" destOrd="0" presId="urn:microsoft.com/office/officeart/2005/8/layout/list1#1"/>
    <dgm:cxn modelId="{9154017E-3E00-45D8-8201-6B3C069F4FF1}" type="presParOf" srcId="{EE3CB678-3AF3-48EB-A9A3-4C9B3B638DF4}" destId="{4CCA9E30-BEB2-4B5D-BA10-E5FCB43776E3}" srcOrd="7" destOrd="0" presId="urn:microsoft.com/office/officeart/2005/8/layout/list1#1"/>
    <dgm:cxn modelId="{DE039C13-703C-484B-9F0E-01C9E5AAED22}" type="presParOf" srcId="{EE3CB678-3AF3-48EB-A9A3-4C9B3B638DF4}" destId="{E366F1EF-FE80-457B-9C6A-8A0AC673FB1B}" srcOrd="8" destOrd="0" presId="urn:microsoft.com/office/officeart/2005/8/layout/list1#1"/>
    <dgm:cxn modelId="{141ACFDD-60B0-4BA9-9F55-5596A07FBF10}" type="presParOf" srcId="{E366F1EF-FE80-457B-9C6A-8A0AC673FB1B}" destId="{06AA40BB-9886-4B46-8ECB-F4B42996D2E4}" srcOrd="0" destOrd="0" presId="urn:microsoft.com/office/officeart/2005/8/layout/list1#1"/>
    <dgm:cxn modelId="{F5ACFCC0-86E9-4AB0-ABCC-4E3126FD6B4C}" type="presParOf" srcId="{E366F1EF-FE80-457B-9C6A-8A0AC673FB1B}" destId="{E2F3FA2F-E1C7-4C05-8B05-C32B42A9A930}" srcOrd="1" destOrd="0" presId="urn:microsoft.com/office/officeart/2005/8/layout/list1#1"/>
    <dgm:cxn modelId="{18F6F6A3-6D54-44CD-A5AB-48EC8D64DE29}" type="presParOf" srcId="{EE3CB678-3AF3-48EB-A9A3-4C9B3B638DF4}" destId="{C36A5161-621C-488B-95ED-161DD8C18700}" srcOrd="9" destOrd="0" presId="urn:microsoft.com/office/officeart/2005/8/layout/list1#1"/>
    <dgm:cxn modelId="{07FA588E-796A-4373-8B5D-E296EDA8996E}" type="presParOf" srcId="{EE3CB678-3AF3-48EB-A9A3-4C9B3B638DF4}" destId="{F2D507D6-5CB7-4C81-896F-18FAF0126329}" srcOrd="10" destOrd="0" presId="urn:microsoft.com/office/officeart/2005/8/layout/list1#1"/>
    <dgm:cxn modelId="{B898575B-F74A-4C89-83D9-4603F1EA18F5}" type="presParOf" srcId="{EE3CB678-3AF3-48EB-A9A3-4C9B3B638DF4}" destId="{3DBA4654-0CA1-4FFF-A63E-A968569F4F64}" srcOrd="11" destOrd="0" presId="urn:microsoft.com/office/officeart/2005/8/layout/list1#1"/>
    <dgm:cxn modelId="{4A85989B-5626-4507-B3DD-6DE88629B53A}" type="presParOf" srcId="{EE3CB678-3AF3-48EB-A9A3-4C9B3B638DF4}" destId="{8E673290-935C-4A7F-AC23-A6C7AF30F358}" srcOrd="12" destOrd="0" presId="urn:microsoft.com/office/officeart/2005/8/layout/list1#1"/>
    <dgm:cxn modelId="{132C9817-CDDE-4944-B5F6-6B00E059C4EB}" type="presParOf" srcId="{8E673290-935C-4A7F-AC23-A6C7AF30F358}" destId="{4D4F9698-1D7A-4541-BA91-D3ABB421D632}" srcOrd="0" destOrd="0" presId="urn:microsoft.com/office/officeart/2005/8/layout/list1#1"/>
    <dgm:cxn modelId="{B785085B-8591-4CBA-9300-53C6244FC8D7}" type="presParOf" srcId="{8E673290-935C-4A7F-AC23-A6C7AF30F358}" destId="{985A0703-F130-49F1-8F5C-4D86B8B72BE1}" srcOrd="1" destOrd="0" presId="urn:microsoft.com/office/officeart/2005/8/layout/list1#1"/>
    <dgm:cxn modelId="{63C636AE-E8C2-41D1-B506-D8366C62B131}" type="presParOf" srcId="{EE3CB678-3AF3-48EB-A9A3-4C9B3B638DF4}" destId="{3050D929-E5C3-41C2-904F-050773C4D8FF}" srcOrd="13" destOrd="0" presId="urn:microsoft.com/office/officeart/2005/8/layout/list1#1"/>
    <dgm:cxn modelId="{F8C7763E-C3D6-46CF-9113-E45F4DCA153B}" type="presParOf" srcId="{EE3CB678-3AF3-48EB-A9A3-4C9B3B638DF4}" destId="{FAB75D7A-5BC4-4179-AFA4-17C4DA0548BB}" srcOrd="14" destOrd="0" presId="urn:microsoft.com/office/officeart/2005/8/layout/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0829B-F0D0-4040-B2D6-0D289700BD62}">
      <dsp:nvSpPr>
        <dsp:cNvPr id="0" name=""/>
        <dsp:cNvSpPr/>
      </dsp:nvSpPr>
      <dsp:spPr>
        <a:xfrm>
          <a:off x="3163" y="29375"/>
          <a:ext cx="4280644" cy="632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100000"/>
            </a:lnSpc>
            <a:spcBef>
              <a:spcPct val="0"/>
            </a:spcBef>
            <a:spcAft>
              <a:spcPct val="35000"/>
            </a:spcAft>
          </a:pPr>
          <a:r>
            <a:rPr lang="zh-CN" altLang="en-US" sz="2100" kern="1200" dirty="0"/>
            <a:t>命题特点</a:t>
          </a:r>
        </a:p>
      </dsp:txBody>
      <dsp:txXfrm>
        <a:off x="3163" y="29375"/>
        <a:ext cx="4280644" cy="632875"/>
      </dsp:txXfrm>
    </dsp:sp>
    <dsp:sp modelId="{8E8B5376-0863-491C-83DC-52E304B5A1D3}">
      <dsp:nvSpPr>
        <dsp:cNvPr id="0" name=""/>
        <dsp:cNvSpPr/>
      </dsp:nvSpPr>
      <dsp:spPr>
        <a:xfrm>
          <a:off x="0" y="644362"/>
          <a:ext cx="4287446" cy="2939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zh-CN" altLang="en-US" sz="1600" kern="1200" dirty="0">
              <a:solidFill>
                <a:schemeClr val="tx1"/>
              </a:solidFill>
            </a:rPr>
            <a:t>主题语境多为：人与社会、人与自我</a:t>
          </a:r>
        </a:p>
        <a:p>
          <a:pPr marL="171450" lvl="1" indent="-171450" algn="l" defTabSz="711200">
            <a:lnSpc>
              <a:spcPct val="100000"/>
            </a:lnSpc>
            <a:spcBef>
              <a:spcPct val="0"/>
            </a:spcBef>
            <a:spcAft>
              <a:spcPct val="15000"/>
            </a:spcAft>
            <a:buChar char="••"/>
          </a:pPr>
          <a:r>
            <a:rPr lang="zh-CN" altLang="en-US" sz="1600" kern="1200" dirty="0">
              <a:solidFill>
                <a:schemeClr val="tx1"/>
              </a:solidFill>
            </a:rPr>
            <a:t>文章体裁以说明文为主</a:t>
          </a:r>
        </a:p>
        <a:p>
          <a:pPr marL="171450" lvl="1" indent="-171450" algn="l" defTabSz="711200">
            <a:lnSpc>
              <a:spcPct val="100000"/>
            </a:lnSpc>
            <a:spcBef>
              <a:spcPct val="0"/>
            </a:spcBef>
            <a:spcAft>
              <a:spcPct val="15000"/>
            </a:spcAft>
            <a:buChar char="••"/>
          </a:pPr>
          <a:r>
            <a:rPr lang="zh-CN" altLang="en-US" sz="1600" kern="1200" dirty="0">
              <a:solidFill>
                <a:schemeClr val="tx1"/>
              </a:solidFill>
            </a:rPr>
            <a:t>主要考察考生以下阅读能力：</a:t>
          </a: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a:p>
          <a:pPr marL="114300" lvl="1" indent="-114300" algn="l" defTabSz="577850">
            <a:lnSpc>
              <a:spcPct val="100000"/>
            </a:lnSpc>
            <a:spcBef>
              <a:spcPct val="0"/>
            </a:spcBef>
            <a:spcAft>
              <a:spcPct val="15000"/>
            </a:spcAft>
            <a:buChar char="••"/>
          </a:pPr>
          <a:endParaRPr lang="zh-CN" altLang="en-US" sz="1300" kern="1200" dirty="0">
            <a:solidFill>
              <a:schemeClr val="tx1"/>
            </a:solidFill>
          </a:endParaRPr>
        </a:p>
      </dsp:txBody>
      <dsp:txXfrm>
        <a:off x="0" y="644362"/>
        <a:ext cx="4287446" cy="2939894"/>
      </dsp:txXfrm>
    </dsp:sp>
    <dsp:sp modelId="{8392F448-B993-4ADC-9056-3224336A5B00}">
      <dsp:nvSpPr>
        <dsp:cNvPr id="0" name=""/>
        <dsp:cNvSpPr/>
      </dsp:nvSpPr>
      <dsp:spPr>
        <a:xfrm>
          <a:off x="4601908" y="14192"/>
          <a:ext cx="1679660" cy="632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100000"/>
            </a:lnSpc>
            <a:spcBef>
              <a:spcPct val="0"/>
            </a:spcBef>
            <a:spcAft>
              <a:spcPct val="35000"/>
            </a:spcAft>
          </a:pPr>
          <a:r>
            <a:rPr lang="zh-CN" sz="2100" kern="1200" dirty="0"/>
            <a:t>设题类型</a:t>
          </a:r>
        </a:p>
      </dsp:txBody>
      <dsp:txXfrm>
        <a:off x="4601908" y="14192"/>
        <a:ext cx="1679660" cy="632875"/>
      </dsp:txXfrm>
    </dsp:sp>
    <dsp:sp modelId="{F8D67AE7-C16D-4DDD-AEF2-893C6CD781E9}">
      <dsp:nvSpPr>
        <dsp:cNvPr id="0" name=""/>
        <dsp:cNvSpPr/>
      </dsp:nvSpPr>
      <dsp:spPr>
        <a:xfrm>
          <a:off x="4610852" y="644362"/>
          <a:ext cx="1664477" cy="2939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zh-CN" altLang="en-US" sz="1600" kern="1200" dirty="0"/>
            <a:t>主旨大意</a:t>
          </a:r>
        </a:p>
        <a:p>
          <a:pPr marL="171450" lvl="1" indent="-171450" algn="l" defTabSz="711200">
            <a:lnSpc>
              <a:spcPct val="100000"/>
            </a:lnSpc>
            <a:spcBef>
              <a:spcPct val="0"/>
            </a:spcBef>
            <a:spcAft>
              <a:spcPct val="15000"/>
            </a:spcAft>
            <a:buChar char="••"/>
          </a:pPr>
          <a:r>
            <a:rPr lang="zh-CN" altLang="en-US" sz="1600" kern="1200" dirty="0"/>
            <a:t>连贯衔接</a:t>
          </a:r>
        </a:p>
        <a:p>
          <a:pPr marL="171450" lvl="1" indent="-171450" algn="l" defTabSz="711200">
            <a:lnSpc>
              <a:spcPct val="100000"/>
            </a:lnSpc>
            <a:spcBef>
              <a:spcPct val="0"/>
            </a:spcBef>
            <a:spcAft>
              <a:spcPct val="15000"/>
            </a:spcAft>
            <a:buChar char="••"/>
          </a:pPr>
          <a:r>
            <a:rPr lang="zh-CN" altLang="en-US" sz="1600" kern="1200" dirty="0"/>
            <a:t>内容一致</a:t>
          </a:r>
        </a:p>
        <a:p>
          <a:pPr marL="171450" lvl="1" indent="-171450" algn="l" defTabSz="711200">
            <a:lnSpc>
              <a:spcPct val="100000"/>
            </a:lnSpc>
            <a:spcBef>
              <a:spcPct val="0"/>
            </a:spcBef>
            <a:spcAft>
              <a:spcPct val="15000"/>
            </a:spcAft>
            <a:buChar char="••"/>
          </a:pPr>
          <a:r>
            <a:rPr lang="zh-CN" altLang="en-US" sz="1600" kern="1200" dirty="0"/>
            <a:t>逻辑关系</a:t>
          </a:r>
        </a:p>
      </dsp:txBody>
      <dsp:txXfrm>
        <a:off x="4610852" y="644362"/>
        <a:ext cx="1664477" cy="2939894"/>
      </dsp:txXfrm>
    </dsp:sp>
    <dsp:sp modelId="{1A540779-0EE2-4565-A30D-9F9E2F382B31}">
      <dsp:nvSpPr>
        <dsp:cNvPr id="0" name=""/>
        <dsp:cNvSpPr/>
      </dsp:nvSpPr>
      <dsp:spPr>
        <a:xfrm>
          <a:off x="6558912" y="0"/>
          <a:ext cx="1786426" cy="632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CN" altLang="en-US" sz="2100" kern="1200" dirty="0"/>
            <a:t>阅读策略</a:t>
          </a:r>
          <a:endParaRPr lang="zh-CN" sz="2100" kern="1200" dirty="0"/>
        </a:p>
      </dsp:txBody>
      <dsp:txXfrm>
        <a:off x="6558912" y="0"/>
        <a:ext cx="1786426" cy="632875"/>
      </dsp:txXfrm>
    </dsp:sp>
    <dsp:sp modelId="{CC712E69-8BEE-4394-B5A0-D9CFE6F3BF8F}">
      <dsp:nvSpPr>
        <dsp:cNvPr id="0" name=""/>
        <dsp:cNvSpPr/>
      </dsp:nvSpPr>
      <dsp:spPr>
        <a:xfrm>
          <a:off x="6545346" y="644362"/>
          <a:ext cx="1789884" cy="2939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关注语篇特征，抓主旨和结构</a:t>
          </a:r>
        </a:p>
        <a:p>
          <a:pPr marL="171450" lvl="1" indent="-171450" algn="l" defTabSz="711200">
            <a:lnSpc>
              <a:spcPct val="90000"/>
            </a:lnSpc>
            <a:spcBef>
              <a:spcPct val="0"/>
            </a:spcBef>
            <a:spcAft>
              <a:spcPct val="15000"/>
            </a:spcAft>
            <a:buChar char="••"/>
          </a:pPr>
          <a:r>
            <a:rPr lang="zh-CN" altLang="en-US" sz="1600" kern="1200" dirty="0"/>
            <a:t>把握段意</a:t>
          </a:r>
        </a:p>
        <a:p>
          <a:pPr marL="171450" lvl="1" indent="-171450" algn="l" defTabSz="711200">
            <a:lnSpc>
              <a:spcPct val="90000"/>
            </a:lnSpc>
            <a:spcBef>
              <a:spcPct val="0"/>
            </a:spcBef>
            <a:spcAft>
              <a:spcPct val="15000"/>
            </a:spcAft>
            <a:buChar char="••"/>
          </a:pPr>
          <a:r>
            <a:rPr lang="zh-CN" altLang="en-US" sz="1600" kern="1200" dirty="0"/>
            <a:t>分析句间关系</a:t>
          </a:r>
        </a:p>
        <a:p>
          <a:pPr marL="171450" lvl="1" indent="-171450" algn="l" defTabSz="711200">
            <a:lnSpc>
              <a:spcPct val="90000"/>
            </a:lnSpc>
            <a:spcBef>
              <a:spcPct val="0"/>
            </a:spcBef>
            <a:spcAft>
              <a:spcPct val="15000"/>
            </a:spcAft>
            <a:buChar char="••"/>
          </a:pPr>
          <a:r>
            <a:rPr lang="zh-CN" altLang="en-US" sz="1600" kern="1200" dirty="0"/>
            <a:t>排除干扰选项</a:t>
          </a:r>
        </a:p>
      </dsp:txBody>
      <dsp:txXfrm>
        <a:off x="6545346" y="644362"/>
        <a:ext cx="1789884" cy="293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090026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28</a:t>
            </a:fld>
            <a:endParaRPr lang="zh-CN" altLang="en-US"/>
          </a:p>
        </p:txBody>
      </p:sp>
    </p:spTree>
    <p:extLst>
      <p:ext uri="{BB962C8B-B14F-4D97-AF65-F5344CB8AC3E}">
        <p14:creationId xmlns:p14="http://schemas.microsoft.com/office/powerpoint/2010/main" val="1575337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1.xml"/><Relationship Id="rId5" Type="http://schemas.openxmlformats.org/officeDocument/2006/relationships/tags" Target="../tags/tag155.xml"/><Relationship Id="rId4" Type="http://schemas.openxmlformats.org/officeDocument/2006/relationships/tags" Target="../tags/tag154.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17" name="页脚占位符 16"/>
          <p:cNvSpPr>
            <a:spLocks noGrp="1"/>
          </p:cNvSpPr>
          <p:nvPr>
            <p:ph type="ftr" sz="quarter" idx="11"/>
            <p:custDataLst>
              <p:tags r:id="rId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707"/>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9144000" cy="5145035"/>
          </a:xfrm>
          <a:prstGeom prst="rect">
            <a:avLst/>
          </a:prstGeom>
        </p:spPr>
      </p:pic>
      <p:sp>
        <p:nvSpPr>
          <p:cNvPr id="3" name="日期占位符 2"/>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707"/>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707"/>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3"/>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707"/>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707"/>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3328"/>
            <a:ext cx="9144000" cy="441707"/>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1195"/>
            <a:ext cx="9143999" cy="993840"/>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707"/>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5" name="页脚占位符 4"/>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0"/>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88"/>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2020/2/17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16456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5" name="页脚占位符 4"/>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707"/>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6" name="页脚占位符 5"/>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707"/>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8" name="页脚占位符 7"/>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412"/>
            <a:ext cx="3291840" cy="1852213"/>
          </a:xfrm>
          <a:prstGeom prst="rect">
            <a:avLst/>
          </a:prstGeom>
        </p:spPr>
      </p:pic>
      <p:pic>
        <p:nvPicPr>
          <p:cNvPr id="6" name="图片 5"/>
          <p:cNvPicPr/>
          <p:nvPr>
            <p:custDataLst>
              <p:tags r:id="rId2"/>
            </p:custDataLst>
          </p:nvPr>
        </p:nvPicPr>
        <p:blipFill>
          <a:blip r:embed="rId10" r:link="rId11" cstate="screen"/>
          <a:stretch>
            <a:fillRect/>
          </a:stretch>
        </p:blipFill>
        <p:spPr>
          <a:xfrm>
            <a:off x="1" y="4703328"/>
            <a:ext cx="540068" cy="441707"/>
          </a:xfrm>
          <a:prstGeom prst="rect">
            <a:avLst/>
          </a:prstGeom>
        </p:spPr>
      </p:pic>
      <p:sp>
        <p:nvSpPr>
          <p:cNvPr id="2" name="标题 1"/>
          <p:cNvSpPr>
            <a:spLocks noGrp="1"/>
          </p:cNvSpPr>
          <p:nvPr>
            <p:ph type="title"/>
            <p:custDataLst>
              <p:tags r:id="rId3"/>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4" name="页脚占位符 3"/>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3" name="页脚占位符 2"/>
          <p:cNvSpPr>
            <a:spLocks noGrp="1"/>
          </p:cNvSpPr>
          <p:nvPr>
            <p:ph type="ftr" sz="quarter" idx="11"/>
            <p:custDataLst>
              <p:tags r:id="rId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707"/>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2020/2/17</a:t>
            </a:fld>
            <a:endParaRPr lang="zh-CN" altLang="en-US" dirty="0"/>
          </a:p>
        </p:txBody>
      </p:sp>
      <p:sp>
        <p:nvSpPr>
          <p:cNvPr id="6" name="页脚占位符 5"/>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707"/>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5" name="页脚占位符 4"/>
          <p:cNvSpPr>
            <a:spLocks noGrp="1"/>
          </p:cNvSpPr>
          <p:nvPr>
            <p:ph type="ftr" sz="quarter" idx="11"/>
            <p:custDataLst>
              <p:tags r:id="rId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2020/2/17</a:t>
            </a:fld>
            <a:endParaRPr lang="zh-CN" altLang="en-US"/>
          </a:p>
        </p:txBody>
      </p:sp>
      <p:sp>
        <p:nvSpPr>
          <p:cNvPr id="5" name="页脚占位符 4"/>
          <p:cNvSpPr>
            <a:spLocks noGrp="1"/>
          </p:cNvSpPr>
          <p:nvPr>
            <p:ph type="ftr" sz="quarter" idx="3"/>
            <p:custDataLst>
              <p:tags r:id="rId25"/>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80"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9.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5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708530" cy="1407756"/>
          </a:xfrm>
        </p:spPr>
        <p:txBody>
          <a:bodyPr>
            <a:normAutofit/>
          </a:bodyPr>
          <a:lstStyle/>
          <a:p>
            <a:pPr algn="ctr"/>
            <a:r>
              <a:rPr lang="zh-CN" altLang="en-US" sz="2000" b="1" dirty="0">
                <a:solidFill>
                  <a:srgbClr val="FF0000"/>
                </a:solidFill>
                <a:latin typeface="+mn-ea"/>
                <a:ea typeface="+mn-ea"/>
              </a:rPr>
              <a:t>阅读</a:t>
            </a:r>
            <a:r>
              <a:rPr lang="zh-CN" altLang="en-US" sz="2000" b="1" dirty="0" smtClean="0">
                <a:solidFill>
                  <a:srgbClr val="FF0000"/>
                </a:solidFill>
                <a:latin typeface="+mn-ea"/>
                <a:ea typeface="+mn-ea"/>
              </a:rPr>
              <a:t>理解</a:t>
            </a:r>
            <a:r>
              <a:rPr lang="en-US" altLang="zh-CN" sz="2000" b="1" smtClean="0">
                <a:solidFill>
                  <a:srgbClr val="FF0000"/>
                </a:solidFill>
                <a:latin typeface="+mn-ea"/>
                <a:ea typeface="+mn-ea"/>
              </a:rPr>
              <a:t>—</a:t>
            </a:r>
            <a:r>
              <a:rPr lang="zh-CN" altLang="en-US" sz="2000" b="1" smtClean="0">
                <a:solidFill>
                  <a:srgbClr val="FF0000"/>
                </a:solidFill>
                <a:latin typeface="+mn-ea"/>
                <a:ea typeface="+mn-ea"/>
              </a:rPr>
              <a:t>七</a:t>
            </a:r>
            <a:r>
              <a:rPr lang="zh-CN" altLang="en-US" sz="2000" b="1" dirty="0">
                <a:solidFill>
                  <a:srgbClr val="FF0000"/>
                </a:solidFill>
                <a:latin typeface="+mn-ea"/>
                <a:ea typeface="+mn-ea"/>
              </a:rPr>
              <a:t>选五</a:t>
            </a:r>
            <a:endParaRPr lang="zh-CN" sz="2000" b="1" dirty="0">
              <a:solidFill>
                <a:srgbClr val="FF0000"/>
              </a:solidFill>
              <a:latin typeface="+mn-ea"/>
              <a:ea typeface="+mn-ea"/>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9" name="文本框 8"/>
          <p:cNvSpPr txBox="1"/>
          <p:nvPr/>
        </p:nvSpPr>
        <p:spPr>
          <a:xfrm>
            <a:off x="3324225" y="3699960"/>
            <a:ext cx="5289550" cy="499622"/>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mj-ea"/>
                <a:cs typeface="宋体" panose="02010600030101010101" pitchFamily="2" charset="-122"/>
              </a:rPr>
              <a:t>二外附中 李晶</a:t>
            </a:r>
          </a:p>
        </p:txBody>
      </p:sp>
      <p:sp>
        <p:nvSpPr>
          <p:cNvPr id="3" name="文本框 2"/>
          <p:cNvSpPr txBox="1"/>
          <p:nvPr/>
        </p:nvSpPr>
        <p:spPr>
          <a:xfrm>
            <a:off x="4066699" y="1194409"/>
            <a:ext cx="4406265" cy="460375"/>
          </a:xfrm>
          <a:prstGeom prst="rect">
            <a:avLst/>
          </a:prstGeom>
          <a:noFill/>
        </p:spPr>
        <p:txBody>
          <a:bodyPr wrap="square" rtlCol="0">
            <a:spAutoFit/>
          </a:bodyPr>
          <a:lstStyle/>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a:extLst>
              <a:ext uri="{FF2B5EF4-FFF2-40B4-BE49-F238E27FC236}">
                <a16:creationId xmlns:a16="http://schemas.microsoft.com/office/drawing/2014/main" xmlns="" id="{DF081941-DE7E-4D99-8070-9D4E85BF88BC}"/>
              </a:ext>
            </a:extLst>
          </p:cNvPr>
          <p:cNvSpPr/>
          <p:nvPr/>
        </p:nvSpPr>
        <p:spPr>
          <a:xfrm>
            <a:off x="468885" y="1361475"/>
            <a:ext cx="8206230" cy="1323439"/>
          </a:xfrm>
          <a:prstGeom prst="rect">
            <a:avLst/>
          </a:prstGeom>
        </p:spPr>
        <p:txBody>
          <a:bodyPr wrap="square">
            <a:spAutoFit/>
          </a:bodyPr>
          <a:lstStyle/>
          <a:p>
            <a:pPr indent="266700" algn="just"/>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____50 </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G. This study is part of the research looking into what makes us eat more than we actually need.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Physical signals—that full stomach feeling—</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are only part of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what tells us we’ve finished a meal.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research suggests that psychological effects, such as habituation, also influence how much a person eats.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It may lead to new behavioral techniques for people looking to eat more healthily, or have control over other habits. </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
        <p:nvSpPr>
          <p:cNvPr id="15" name="矩形 14">
            <a:extLst>
              <a:ext uri="{FF2B5EF4-FFF2-40B4-BE49-F238E27FC236}">
                <a16:creationId xmlns:a16="http://schemas.microsoft.com/office/drawing/2014/main" xmlns="" id="{4D72978C-B1F7-467C-969B-5E13E3168F81}"/>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xmlns="" id="{5094ED52-B1D8-4C2A-A8C1-D861A4386523}"/>
              </a:ext>
            </a:extLst>
          </p:cNvPr>
          <p:cNvSpPr txBox="1"/>
          <p:nvPr/>
        </p:nvSpPr>
        <p:spPr>
          <a:xfrm>
            <a:off x="214684" y="2752502"/>
            <a:ext cx="8929316" cy="1077218"/>
          </a:xfrm>
          <a:prstGeom prst="rect">
            <a:avLst/>
          </a:prstGeom>
          <a:noFill/>
        </p:spPr>
        <p:txBody>
          <a:bodyPr wrap="square" rtlCol="0">
            <a:spAutoFit/>
          </a:bodyPr>
          <a:lstStyle/>
          <a:p>
            <a:r>
              <a:rPr lang="zh-CN" altLang="en-US" sz="1600" dirty="0"/>
              <a:t>解析：设空为结尾段句首，总结全文。 后文说，身体信号</a:t>
            </a:r>
            <a:r>
              <a:rPr lang="en-US" altLang="zh-CN" sz="1600" dirty="0"/>
              <a:t>——</a:t>
            </a:r>
            <a:r>
              <a:rPr lang="zh-CN" altLang="en-US" sz="1600" dirty="0"/>
              <a:t>胃感觉饱了</a:t>
            </a:r>
            <a:r>
              <a:rPr lang="en-US" altLang="zh-CN" sz="1600" dirty="0"/>
              <a:t>——</a:t>
            </a:r>
            <a:r>
              <a:rPr lang="zh-CN" altLang="en-US" sz="1600" dirty="0"/>
              <a:t>只是告诉我们我们吃完了的其中一个信号。研究表明，心理影响，如本文提到的“习惯化”也会影响一个人吃多少。因此，</a:t>
            </a:r>
            <a:r>
              <a:rPr lang="en-US" altLang="zh-CN" sz="1600" dirty="0"/>
              <a:t> G</a:t>
            </a:r>
            <a:r>
              <a:rPr lang="zh-CN" altLang="en-US" sz="1600" dirty="0"/>
              <a:t>项，这项研究是调查“什么让我们吃的比实际需要的多”的研究的一部分，为正确答案。此空考察考生对</a:t>
            </a:r>
            <a:r>
              <a:rPr lang="zh-CN" altLang="en-US" sz="1600" b="1" dirty="0">
                <a:solidFill>
                  <a:srgbClr val="C00000"/>
                </a:solidFill>
              </a:rPr>
              <a:t>主旨大意</a:t>
            </a:r>
            <a:r>
              <a:rPr lang="zh-CN" altLang="en-US" sz="1600" dirty="0"/>
              <a:t>的理解。</a:t>
            </a:r>
          </a:p>
        </p:txBody>
      </p:sp>
      <p:sp>
        <p:nvSpPr>
          <p:cNvPr id="11" name="文本框 10">
            <a:extLst>
              <a:ext uri="{FF2B5EF4-FFF2-40B4-BE49-F238E27FC236}">
                <a16:creationId xmlns:a16="http://schemas.microsoft.com/office/drawing/2014/main" xmlns="" id="{B06B4C0D-E3D3-4263-A608-00DDD130D482}"/>
              </a:ext>
            </a:extLst>
          </p:cNvPr>
          <p:cNvSpPr txBox="1"/>
          <p:nvPr/>
        </p:nvSpPr>
        <p:spPr>
          <a:xfrm>
            <a:off x="3095967" y="939606"/>
            <a:ext cx="3758191" cy="307777"/>
          </a:xfrm>
          <a:prstGeom prst="rect">
            <a:avLst/>
          </a:prstGeom>
          <a:solidFill>
            <a:srgbClr val="FF6600"/>
          </a:solidFill>
        </p:spPr>
        <p:txBody>
          <a:bodyPr wrap="square" rtlCol="0">
            <a:spAutoFit/>
          </a:bodyPr>
          <a:lstStyle/>
          <a:p>
            <a:r>
              <a:rPr lang="zh-CN" altLang="en-US" sz="1400" dirty="0"/>
              <a:t>说明结论：心理影响对吃东西多少的影响。</a:t>
            </a:r>
          </a:p>
        </p:txBody>
      </p:sp>
    </p:spTree>
    <p:custDataLst>
      <p:tags r:id="rId1"/>
    </p:custDataLst>
    <p:extLst>
      <p:ext uri="{BB962C8B-B14F-4D97-AF65-F5344CB8AC3E}">
        <p14:creationId xmlns:p14="http://schemas.microsoft.com/office/powerpoint/2010/main" val="38515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
        <p:nvSpPr>
          <p:cNvPr id="15" name="矩形 14">
            <a:extLst>
              <a:ext uri="{FF2B5EF4-FFF2-40B4-BE49-F238E27FC236}">
                <a16:creationId xmlns:a16="http://schemas.microsoft.com/office/drawing/2014/main" xmlns="" id="{4D72978C-B1F7-467C-969B-5E13E3168F81}"/>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xmlns="" id="{6012F785-0AB4-45B0-BA4B-1BEDD3E72533}"/>
              </a:ext>
            </a:extLst>
          </p:cNvPr>
          <p:cNvSpPr/>
          <p:nvPr/>
        </p:nvSpPr>
        <p:spPr>
          <a:xfrm>
            <a:off x="465636" y="957750"/>
            <a:ext cx="8212727" cy="1797928"/>
          </a:xfrm>
          <a:prstGeom prst="rect">
            <a:avLst/>
          </a:prstGeom>
        </p:spPr>
        <p:txBody>
          <a:bodyPr wrap="square">
            <a:spAutoFit/>
          </a:bodyPr>
          <a:lstStyle/>
          <a:p>
            <a:pPr algn="just">
              <a:lnSpc>
                <a:spcPts val="1900"/>
              </a:lnSpc>
              <a:spcBef>
                <a:spcPts val="360"/>
              </a:spcBef>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A. What’s more, this only works with the specific food you’ve imagined.</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1900"/>
              </a:lnSpc>
            </a:pPr>
            <a:r>
              <a:rPr lang="en-US" altLang="zh-CN" sz="1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 People were advised to try different methods to perform the experiment.</a:t>
            </a:r>
            <a:endParaRPr lang="zh-CN" altLang="zh-CN" sz="16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algn="just">
              <a:lnSpc>
                <a:spcPts val="1900"/>
              </a:lnSpc>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C. For example, a tenth bite is desired less than the first bite, according to the study.</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marL="200025" indent="-200025" algn="just">
              <a:lnSpc>
                <a:spcPts val="1900"/>
              </a:lnSpc>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D. All of them then ate freely from bowls containing the same amount of chocolate each.</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marL="200025" indent="-200025" algn="just">
              <a:lnSpc>
                <a:spcPts val="1900"/>
              </a:lnSpc>
            </a:pPr>
            <a:r>
              <a:rPr lang="en-US" altLang="zh-CN" sz="16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E. It meant those who repeatedly imagined eating would concern about some specific food.</a:t>
            </a:r>
            <a:endParaRPr lang="zh-CN" altLang="zh-CN" sz="16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marL="200025" indent="-200025" algn="just">
              <a:lnSpc>
                <a:spcPts val="1900"/>
              </a:lnSpc>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F. This requires the same motor skills as eating small chocolates from a packet, the study says.</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ts val="1900"/>
              </a:lnSpc>
            </a:pP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G. This study is part of the research looking into what makes us eat more than we actually need.</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xmlns="" id="{AFB67A63-D078-4291-A3CC-521F6FDC8292}"/>
              </a:ext>
            </a:extLst>
          </p:cNvPr>
          <p:cNvSpPr txBox="1"/>
          <p:nvPr/>
        </p:nvSpPr>
        <p:spPr>
          <a:xfrm>
            <a:off x="561244" y="2981406"/>
            <a:ext cx="8212727" cy="830997"/>
          </a:xfrm>
          <a:prstGeom prst="rect">
            <a:avLst/>
          </a:prstGeom>
          <a:noFill/>
        </p:spPr>
        <p:txBody>
          <a:bodyPr wrap="square" rtlCol="0">
            <a:spAutoFit/>
          </a:bodyPr>
          <a:lstStyle/>
          <a:p>
            <a:r>
              <a:rPr lang="zh-CN" altLang="en-US" sz="1600" dirty="0"/>
              <a:t>干扰选项分析：</a:t>
            </a:r>
            <a:endParaRPr lang="en-US" altLang="zh-CN" sz="1600" dirty="0"/>
          </a:p>
          <a:p>
            <a:r>
              <a:rPr lang="en-US" altLang="zh-CN" sz="1600" dirty="0"/>
              <a:t>B</a:t>
            </a:r>
            <a:r>
              <a:rPr lang="zh-CN" altLang="en-US" sz="1600" dirty="0"/>
              <a:t>，人们被建议尝试不同的方法去实施实验。文章未提及。</a:t>
            </a:r>
            <a:endParaRPr lang="en-US" altLang="zh-CN" sz="1600" dirty="0"/>
          </a:p>
          <a:p>
            <a:r>
              <a:rPr lang="en-US" altLang="zh-CN" sz="1600" dirty="0"/>
              <a:t>E</a:t>
            </a:r>
            <a:r>
              <a:rPr lang="zh-CN" altLang="en-US" sz="1600" dirty="0"/>
              <a:t>，这意味着那些反复想象吃东西的人会担心一些特定食物。与文章内容不符。</a:t>
            </a:r>
          </a:p>
        </p:txBody>
      </p:sp>
    </p:spTree>
    <p:custDataLst>
      <p:tags r:id="rId1"/>
    </p:custDataLst>
    <p:extLst>
      <p:ext uri="{BB962C8B-B14F-4D97-AF65-F5344CB8AC3E}">
        <p14:creationId xmlns:p14="http://schemas.microsoft.com/office/powerpoint/2010/main" val="2844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10482" y="230055"/>
            <a:ext cx="5589270" cy="707886"/>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a:p>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5" name="矩形 14">
            <a:extLst>
              <a:ext uri="{FF2B5EF4-FFF2-40B4-BE49-F238E27FC236}">
                <a16:creationId xmlns:a16="http://schemas.microsoft.com/office/drawing/2014/main" xmlns="" id="{550777B7-CE2C-4DA6-9CC9-F7377F7BA009}"/>
              </a:ext>
            </a:extLst>
          </p:cNvPr>
          <p:cNvSpPr/>
          <p:nvPr/>
        </p:nvSpPr>
        <p:spPr>
          <a:xfrm>
            <a:off x="1052260" y="1395470"/>
            <a:ext cx="7577361" cy="1116331"/>
          </a:xfrm>
          <a:prstGeom prst="rect">
            <a:avLst/>
          </a:prstGeom>
        </p:spPr>
        <p:txBody>
          <a:bodyPr wrap="square">
            <a:spAutoFit/>
          </a:bodyPr>
          <a:lstStyle/>
          <a:p>
            <a:pPr>
              <a:lnSpc>
                <a:spcPct val="200000"/>
              </a:lnSpc>
            </a:pPr>
            <a:r>
              <a:rPr lang="zh-CN" altLang="en-US" dirty="0"/>
              <a:t>主旨大意题主要考察考生</a:t>
            </a:r>
            <a:r>
              <a:rPr lang="zh-CN" altLang="en-US" b="1" dirty="0">
                <a:solidFill>
                  <a:srgbClr val="C00000"/>
                </a:solidFill>
              </a:rPr>
              <a:t>归纳文章主旨</a:t>
            </a:r>
            <a:r>
              <a:rPr lang="zh-CN" altLang="en-US" dirty="0"/>
              <a:t>，</a:t>
            </a:r>
            <a:r>
              <a:rPr lang="zh-CN" altLang="en-US" b="1" dirty="0">
                <a:solidFill>
                  <a:srgbClr val="C00000"/>
                </a:solidFill>
              </a:rPr>
              <a:t>把握段落大意</a:t>
            </a:r>
            <a:r>
              <a:rPr lang="zh-CN" altLang="en-US" dirty="0"/>
              <a:t>的能力。</a:t>
            </a:r>
            <a:endParaRPr lang="en-US" altLang="zh-CN" dirty="0"/>
          </a:p>
          <a:p>
            <a:pPr>
              <a:lnSpc>
                <a:spcPct val="200000"/>
              </a:lnSpc>
            </a:pPr>
            <a:r>
              <a:rPr lang="zh-CN" altLang="en-US" dirty="0"/>
              <a:t>考生需要根据文章和段落中的</a:t>
            </a:r>
            <a:r>
              <a:rPr lang="zh-CN" altLang="en-US" b="1" dirty="0">
                <a:solidFill>
                  <a:srgbClr val="C00000"/>
                </a:solidFill>
              </a:rPr>
              <a:t>关键词</a:t>
            </a:r>
            <a:r>
              <a:rPr lang="zh-CN" altLang="en-US" dirty="0"/>
              <a:t>，进行总结归纳。</a:t>
            </a:r>
          </a:p>
        </p:txBody>
      </p:sp>
    </p:spTree>
    <p:custDataLst>
      <p:tags r:id="rId1"/>
    </p:custDataLst>
    <p:extLst>
      <p:ext uri="{BB962C8B-B14F-4D97-AF65-F5344CB8AC3E}">
        <p14:creationId xmlns:p14="http://schemas.microsoft.com/office/powerpoint/2010/main" val="187222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707886"/>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a:p>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东城一模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xmlns="" id="{BDA85D82-5010-4586-88F5-607863F13ACE}"/>
              </a:ext>
            </a:extLst>
          </p:cNvPr>
          <p:cNvSpPr/>
          <p:nvPr/>
        </p:nvSpPr>
        <p:spPr>
          <a:xfrm>
            <a:off x="199939" y="918901"/>
            <a:ext cx="8865870" cy="830997"/>
          </a:xfrm>
          <a:prstGeom prst="rect">
            <a:avLst/>
          </a:prstGeom>
        </p:spPr>
        <p:txBody>
          <a:bodyPr wrap="square">
            <a:spAutoFit/>
          </a:bodyPr>
          <a:lstStyle/>
          <a:p>
            <a:r>
              <a:rPr lang="en-GB" altLang="zh-CN" sz="1600" kern="100" dirty="0">
                <a:latin typeface="Times New Roman" panose="02020603050405020304" pitchFamily="18" charset="0"/>
                <a:ea typeface="宋体" panose="02010600030101010101" pitchFamily="2" charset="-122"/>
              </a:rPr>
              <a:t>        </a:t>
            </a:r>
            <a:r>
              <a:rPr lang="en-GB" altLang="zh-CN" sz="1600" u="sng" kern="100" dirty="0">
                <a:latin typeface="Times New Roman" panose="02020603050405020304" pitchFamily="18" charset="0"/>
                <a:ea typeface="宋体" panose="02010600030101010101" pitchFamily="2" charset="-122"/>
              </a:rPr>
              <a:t>   49   </a:t>
            </a:r>
            <a:r>
              <a:rPr lang="en-GB" altLang="zh-CN" sz="1600" kern="100" dirty="0">
                <a:latin typeface="Times New Roman" panose="02020603050405020304" pitchFamily="18" charset="0"/>
                <a:ea typeface="宋体" panose="02010600030101010101" pitchFamily="2" charset="-122"/>
              </a:rPr>
              <a:t> </a:t>
            </a:r>
            <a:r>
              <a:rPr lang="en-GB" altLang="zh-CN" sz="1600" kern="100" dirty="0">
                <a:solidFill>
                  <a:srgbClr val="C00000"/>
                </a:solidFill>
                <a:latin typeface="Times New Roman" panose="02020603050405020304" pitchFamily="18" charset="0"/>
                <a:ea typeface="宋体" panose="02010600030101010101" pitchFamily="2" charset="-122"/>
              </a:rPr>
              <a:t>We realize that failing at any enterprise doesn’t mean that we are a failure. Without failures, we’ll never learn from our mistakes; </a:t>
            </a:r>
            <a:r>
              <a:rPr lang="en-GB" altLang="zh-CN" sz="1600" kern="100" dirty="0">
                <a:latin typeface="Times New Roman" panose="02020603050405020304" pitchFamily="18" charset="0"/>
                <a:ea typeface="宋体" panose="02010600030101010101" pitchFamily="2" charset="-122"/>
              </a:rPr>
              <a:t>we’ll never move forward in our lives. Those who succeed have made countless mistakes. The important thing is to learn from our error, forgive ourselves and move on.</a:t>
            </a:r>
            <a:endParaRPr lang="zh-CN" altLang="en-US" sz="1600" dirty="0"/>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50884" y="518534"/>
            <a:ext cx="6247119" cy="369332"/>
          </a:xfrm>
          <a:prstGeom prst="rect">
            <a:avLst/>
          </a:prstGeom>
          <a:solidFill>
            <a:srgbClr val="FF6600"/>
          </a:solidFill>
        </p:spPr>
        <p:txBody>
          <a:bodyPr wrap="square" rtlCol="0">
            <a:spAutoFit/>
          </a:bodyPr>
          <a:lstStyle/>
          <a:p>
            <a:r>
              <a:rPr lang="zh-CN" altLang="en-US" dirty="0"/>
              <a:t>文章大意：</a:t>
            </a:r>
            <a:r>
              <a:rPr lang="zh-CN" altLang="en-US" kern="1200" dirty="0">
                <a:solidFill>
                  <a:schemeClr val="tx1"/>
                </a:solidFill>
              </a:rPr>
              <a:t>完美主义的表现，原因和坏处，以及如何避免。 </a:t>
            </a:r>
            <a:endParaRPr lang="zh-CN" altLang="en-US" dirty="0"/>
          </a:p>
        </p:txBody>
      </p:sp>
      <p:sp>
        <p:nvSpPr>
          <p:cNvPr id="12" name="矩形 11">
            <a:extLst>
              <a:ext uri="{FF2B5EF4-FFF2-40B4-BE49-F238E27FC236}">
                <a16:creationId xmlns:a16="http://schemas.microsoft.com/office/drawing/2014/main" xmlns="" id="{BA8ABB87-533E-448D-B1E3-A9E70B9453C4}"/>
              </a:ext>
            </a:extLst>
          </p:cNvPr>
          <p:cNvSpPr/>
          <p:nvPr/>
        </p:nvSpPr>
        <p:spPr>
          <a:xfrm>
            <a:off x="199939" y="1733823"/>
            <a:ext cx="8865870" cy="2062103"/>
          </a:xfrm>
          <a:prstGeom prst="rect">
            <a:avLst/>
          </a:prstGeom>
        </p:spPr>
        <p:txBody>
          <a:bodyPr wrap="square">
            <a:spAutoFit/>
          </a:bodyPr>
          <a:lstStyle/>
          <a:p>
            <a:pPr algn="just"/>
            <a:r>
              <a:rPr lang="en-GB" altLang="zh-CN" sz="1600" kern="100" dirty="0">
                <a:latin typeface="Times New Roman" panose="02020603050405020304" pitchFamily="18" charset="0"/>
                <a:ea typeface="宋体" panose="02010600030101010101" pitchFamily="2" charset="-122"/>
              </a:rPr>
              <a:t>A. Do you hold an idealized vision that is impossible to realize?</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solidFill>
                  <a:srgbClr val="0000FF"/>
                </a:solidFill>
                <a:latin typeface="Times New Roman" panose="02020603050405020304" pitchFamily="18" charset="0"/>
                <a:ea typeface="宋体" panose="02010600030101010101" pitchFamily="2" charset="-122"/>
              </a:rPr>
              <a:t>B. A cure to perfectionism is to make room for our human shortcomings.  </a:t>
            </a:r>
            <a:endParaRPr lang="zh-CN" altLang="zh-CN" sz="1600" kern="100" dirty="0">
              <a:solidFill>
                <a:srgbClr val="0000FF"/>
              </a:solidFill>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C. Do you fear that others will be horrified by what you judge about yourself?</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D. The addiction to staying perfect protects us from any sign of being imperfect.</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E. There’s nothing wrong with wanting to do our best and self-correcting along the way.  </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F. People who are addicted to perfection are often isolated, even if they seem outgoing and popular.</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G. By accepting ourselves as we are and doing our best, we begin to rid the shame that drives perfectionism.</a:t>
            </a:r>
            <a:endParaRPr lang="zh-CN" altLang="zh-CN" sz="1600" kern="100" dirty="0">
              <a:latin typeface="Times New Roman" panose="02020603050405020304" pitchFamily="18" charset="0"/>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278130" y="3809100"/>
            <a:ext cx="8560482" cy="830997"/>
          </a:xfrm>
          <a:prstGeom prst="rect">
            <a:avLst/>
          </a:prstGeom>
          <a:noFill/>
        </p:spPr>
        <p:txBody>
          <a:bodyPr wrap="square" rtlCol="0">
            <a:spAutoFit/>
          </a:bodyPr>
          <a:lstStyle/>
          <a:p>
            <a:r>
              <a:rPr lang="zh-CN" altLang="en-US" sz="1600" dirty="0"/>
              <a:t>解析：本题设空在段首，考察</a:t>
            </a:r>
            <a:r>
              <a:rPr lang="zh-CN" altLang="en-US" sz="1600" dirty="0">
                <a:solidFill>
                  <a:srgbClr val="C00000"/>
                </a:solidFill>
              </a:rPr>
              <a:t>总结段落大意</a:t>
            </a:r>
            <a:r>
              <a:rPr lang="zh-CN" altLang="en-US" sz="1600" dirty="0"/>
              <a:t>的能力。后文提到错误不意味着失败。重要的是在错误中学习，原谅自己并向前看。因此</a:t>
            </a:r>
            <a:r>
              <a:rPr lang="en-US" altLang="zh-CN" sz="1600" dirty="0"/>
              <a:t>B</a:t>
            </a:r>
            <a:r>
              <a:rPr lang="zh-CN" altLang="en-US" sz="1600" dirty="0"/>
              <a:t>选项，治愈完美主义的方法是去为我们的缺点留出空间，为正确选项。</a:t>
            </a:r>
          </a:p>
        </p:txBody>
      </p:sp>
    </p:spTree>
    <p:custDataLst>
      <p:tags r:id="rId1"/>
    </p:custDataLst>
    <p:extLst>
      <p:ext uri="{BB962C8B-B14F-4D97-AF65-F5344CB8AC3E}">
        <p14:creationId xmlns:p14="http://schemas.microsoft.com/office/powerpoint/2010/main" val="14776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海淀二模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48</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xmlns="" id="{BDA85D82-5010-4586-88F5-607863F13ACE}"/>
              </a:ext>
            </a:extLst>
          </p:cNvPr>
          <p:cNvSpPr/>
          <p:nvPr/>
        </p:nvSpPr>
        <p:spPr>
          <a:xfrm>
            <a:off x="199939" y="1072213"/>
            <a:ext cx="8865870" cy="830997"/>
          </a:xfrm>
          <a:prstGeom prst="rect">
            <a:avLst/>
          </a:prstGeom>
        </p:spPr>
        <p:txBody>
          <a:bodyPr wrap="square">
            <a:spAutoFit/>
          </a:bodyPr>
          <a:lstStyle/>
          <a:p>
            <a:r>
              <a:rPr lang="en-GB" altLang="zh-CN" sz="1600" kern="100" dirty="0">
                <a:latin typeface="Times New Roman" panose="02020603050405020304" pitchFamily="18" charset="0"/>
                <a:ea typeface="宋体" panose="02010600030101010101" pitchFamily="2" charset="-122"/>
              </a:rPr>
              <a:t>           </a:t>
            </a:r>
            <a:r>
              <a:rPr lang="en-US" altLang="zh-CN" sz="1600" dirty="0">
                <a:latin typeface="Times New Roman" panose="02020603050405020304" pitchFamily="18" charset="0"/>
                <a:cs typeface="Times New Roman" panose="02020603050405020304" pitchFamily="18" charset="0"/>
              </a:rPr>
              <a:t>___48___ </a:t>
            </a:r>
            <a:r>
              <a:rPr lang="en-US" altLang="zh-CN" sz="1600" dirty="0">
                <a:solidFill>
                  <a:srgbClr val="C00000"/>
                </a:solidFill>
                <a:latin typeface="Times New Roman" panose="02020603050405020304" pitchFamily="18" charset="0"/>
                <a:cs typeface="Times New Roman" panose="02020603050405020304" pitchFamily="18" charset="0"/>
              </a:rPr>
              <a:t>Some</a:t>
            </a:r>
            <a:r>
              <a:rPr lang="en-US" altLang="zh-CN" sz="1600" dirty="0">
                <a:latin typeface="Times New Roman" panose="02020603050405020304" pitchFamily="18" charset="0"/>
                <a:cs typeface="Times New Roman" panose="02020603050405020304" pitchFamily="18" charset="0"/>
              </a:rPr>
              <a:t> choose to </a:t>
            </a:r>
            <a:r>
              <a:rPr lang="en-US" altLang="zh-CN" sz="1600" dirty="0">
                <a:solidFill>
                  <a:srgbClr val="C00000"/>
                </a:solidFill>
                <a:latin typeface="Times New Roman" panose="02020603050405020304" pitchFamily="18" charset="0"/>
                <a:cs typeface="Times New Roman" panose="02020603050405020304" pitchFamily="18" charset="0"/>
              </a:rPr>
              <a:t>ignore the problem</a:t>
            </a:r>
            <a:r>
              <a:rPr lang="en-US" altLang="zh-CN" sz="1600" dirty="0">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while others don’t review </a:t>
            </a:r>
            <a:r>
              <a:rPr lang="en-US" altLang="zh-CN" sz="1600" dirty="0">
                <a:latin typeface="Times New Roman" panose="02020603050405020304" pitchFamily="18" charset="0"/>
                <a:cs typeface="Times New Roman" panose="02020603050405020304" pitchFamily="18" charset="0"/>
              </a:rPr>
              <a:t>because they think they will do badly anyway and even miss exams due to the anxiety. It can also be really easy to think that if you don’t try and then you fail, you won’t feel as bad as if you fail after trying really hard.</a:t>
            </a:r>
            <a:endParaRPr lang="zh-CN" altLang="zh-CN" sz="16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696942" y="434778"/>
            <a:ext cx="6247119" cy="646331"/>
          </a:xfrm>
          <a:prstGeom prst="rect">
            <a:avLst/>
          </a:prstGeom>
          <a:solidFill>
            <a:srgbClr val="FF6600"/>
          </a:solidFill>
        </p:spPr>
        <p:txBody>
          <a:bodyPr wrap="square" rtlCol="0">
            <a:spAutoFit/>
          </a:bodyPr>
          <a:lstStyle/>
          <a:p>
            <a:r>
              <a:rPr lang="zh-CN" altLang="en-US" dirty="0"/>
              <a:t>文章大意：考试焦虑的表现，影响，人们的错误处理方式和作者的建议。</a:t>
            </a:r>
            <a:endParaRPr lang="zh-CN" altLang="en-US" dirty="0">
              <a:latin typeface="宋体" panose="02010600030101010101" pitchFamily="2" charset="-122"/>
              <a:ea typeface="宋体" panose="02010600030101010101" pitchFamily="2" charset="-122"/>
            </a:endParaRPr>
          </a:p>
        </p:txBody>
      </p:sp>
      <p:sp>
        <p:nvSpPr>
          <p:cNvPr id="12" name="矩形 11">
            <a:extLst>
              <a:ext uri="{FF2B5EF4-FFF2-40B4-BE49-F238E27FC236}">
                <a16:creationId xmlns:a16="http://schemas.microsoft.com/office/drawing/2014/main" xmlns="" id="{BA8ABB87-533E-448D-B1E3-A9E70B9453C4}"/>
              </a:ext>
            </a:extLst>
          </p:cNvPr>
          <p:cNvSpPr/>
          <p:nvPr/>
        </p:nvSpPr>
        <p:spPr>
          <a:xfrm>
            <a:off x="278130" y="1842151"/>
            <a:ext cx="8865870" cy="1815882"/>
          </a:xfrm>
          <a:prstGeom prst="rect">
            <a:avLst/>
          </a:prstGeom>
        </p:spPr>
        <p:txBody>
          <a:bodyPr wrap="square">
            <a:spAutoFit/>
          </a:bodyPr>
          <a:lstStyle/>
          <a:p>
            <a:pPr algn="just"/>
            <a:r>
              <a:rPr lang="en-US" altLang="zh-CN" sz="1600" kern="100" dirty="0">
                <a:latin typeface="Times New Roman" panose="02020603050405020304" pitchFamily="18" charset="0"/>
                <a:ea typeface="宋体" panose="02010600030101010101" pitchFamily="2" charset="-122"/>
              </a:rPr>
              <a:t>A. The first thing you should do is to be prepared.</a:t>
            </a:r>
          </a:p>
          <a:p>
            <a:pPr algn="just"/>
            <a:r>
              <a:rPr lang="en-US" altLang="zh-CN" sz="1600" kern="100" dirty="0">
                <a:solidFill>
                  <a:srgbClr val="0000FF"/>
                </a:solidFill>
                <a:latin typeface="Times New Roman" panose="02020603050405020304" pitchFamily="18" charset="0"/>
                <a:ea typeface="宋体" panose="02010600030101010101" pitchFamily="2" charset="-122"/>
              </a:rPr>
              <a:t>B. People often deal with exam stress in many unhelpful ways.</a:t>
            </a:r>
          </a:p>
          <a:p>
            <a:pPr algn="just"/>
            <a:r>
              <a:rPr lang="en-US" altLang="zh-CN" sz="1600" kern="100" dirty="0">
                <a:latin typeface="Times New Roman" panose="02020603050405020304" pitchFamily="18" charset="0"/>
                <a:ea typeface="宋体" panose="02010600030101010101" pitchFamily="2" charset="-122"/>
              </a:rPr>
              <a:t>C. If these classic signs of exam anxiety sound familiar, you’re not alone!</a:t>
            </a:r>
          </a:p>
          <a:p>
            <a:pPr algn="just"/>
            <a:r>
              <a:rPr lang="en-US" altLang="zh-CN" sz="1600" kern="100" dirty="0">
                <a:latin typeface="Times New Roman" panose="02020603050405020304" pitchFamily="18" charset="0"/>
                <a:ea typeface="宋体" panose="02010600030101010101" pitchFamily="2" charset="-122"/>
              </a:rPr>
              <a:t>D. Therefore, people need an appropriate amount of pressure to help deal with exams.</a:t>
            </a:r>
          </a:p>
          <a:p>
            <a:pPr algn="just"/>
            <a:r>
              <a:rPr lang="en-US" altLang="zh-CN" sz="1600" kern="100" dirty="0">
                <a:latin typeface="Times New Roman" panose="02020603050405020304" pitchFamily="18" charset="0"/>
                <a:ea typeface="宋体" panose="02010600030101010101" pitchFamily="2" charset="-122"/>
              </a:rPr>
              <a:t>E. Realizing time is almost up and that there’s still a lot of blank space will make you desperate.</a:t>
            </a:r>
          </a:p>
          <a:p>
            <a:pPr algn="just"/>
            <a:r>
              <a:rPr lang="en-US" altLang="zh-CN" sz="1600" kern="100" dirty="0">
                <a:latin typeface="Times New Roman" panose="02020603050405020304" pitchFamily="18" charset="0"/>
                <a:ea typeface="宋体" panose="02010600030101010101" pitchFamily="2" charset="-122"/>
              </a:rPr>
              <a:t>F. However, if you are overly anxious about the result, you may be unable to focus on your work.</a:t>
            </a:r>
          </a:p>
          <a:p>
            <a:pPr algn="just"/>
            <a:r>
              <a:rPr lang="en-US" altLang="zh-CN" sz="1600" kern="100" dirty="0">
                <a:latin typeface="Times New Roman" panose="02020603050405020304" pitchFamily="18" charset="0"/>
                <a:ea typeface="宋体" panose="02010600030101010101" pitchFamily="2" charset="-122"/>
              </a:rPr>
              <a:t>G. After you get the paper, dive right in by getting some questions done to build up your confidence.</a:t>
            </a: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99939" y="3762934"/>
            <a:ext cx="8560482" cy="584775"/>
          </a:xfrm>
          <a:prstGeom prst="rect">
            <a:avLst/>
          </a:prstGeom>
          <a:noFill/>
        </p:spPr>
        <p:txBody>
          <a:bodyPr wrap="square" rtlCol="0">
            <a:spAutoFit/>
          </a:bodyPr>
          <a:lstStyle/>
          <a:p>
            <a:r>
              <a:rPr lang="zh-CN" altLang="en-US" sz="1600" dirty="0"/>
              <a:t>解析：本题设空在段首，考察</a:t>
            </a:r>
            <a:r>
              <a:rPr lang="zh-CN" altLang="en-US" sz="1600" b="1" dirty="0">
                <a:solidFill>
                  <a:srgbClr val="C00000"/>
                </a:solidFill>
              </a:rPr>
              <a:t>总结段落大意</a:t>
            </a:r>
            <a:r>
              <a:rPr lang="zh-CN" altLang="en-US" sz="1600" dirty="0"/>
              <a:t>的能力。后文列举人们通常消极地面对和处理考试焦虑这一问题。因此</a:t>
            </a:r>
            <a:r>
              <a:rPr lang="en-US" altLang="zh-CN" sz="1600" dirty="0"/>
              <a:t>48</a:t>
            </a:r>
            <a:r>
              <a:rPr lang="zh-CN" altLang="en-US" sz="1600" dirty="0"/>
              <a:t>答案为</a:t>
            </a:r>
            <a:r>
              <a:rPr lang="en-US" altLang="zh-CN" sz="1600" dirty="0"/>
              <a:t>B</a:t>
            </a:r>
            <a:r>
              <a:rPr lang="zh-CN" altLang="en-US" sz="1600" dirty="0"/>
              <a:t>选项，人们通常以没有帮助的方式处理考试压力。</a:t>
            </a:r>
          </a:p>
        </p:txBody>
      </p:sp>
    </p:spTree>
    <p:custDataLst>
      <p:tags r:id="rId1"/>
    </p:custDataLst>
    <p:extLst>
      <p:ext uri="{BB962C8B-B14F-4D97-AF65-F5344CB8AC3E}">
        <p14:creationId xmlns:p14="http://schemas.microsoft.com/office/powerpoint/2010/main" val="24450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主旨大意</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59492" y="496202"/>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朝阳二模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文章大意：根据电脑游戏改编的电影不受欢迎的原因。</a:t>
            </a:r>
            <a:endParaRPr lang="zh-CN" altLang="en-US" dirty="0">
              <a:latin typeface="宋体" panose="02010600030101010101" pitchFamily="2" charset="-122"/>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82032" y="3816301"/>
            <a:ext cx="8758408" cy="830997"/>
          </a:xfrm>
          <a:prstGeom prst="rect">
            <a:avLst/>
          </a:prstGeom>
          <a:noFill/>
        </p:spPr>
        <p:txBody>
          <a:bodyPr wrap="square" rtlCol="0">
            <a:spAutoFit/>
          </a:bodyPr>
          <a:lstStyle/>
          <a:p>
            <a:r>
              <a:rPr lang="zh-CN" altLang="en-US" sz="1600" dirty="0"/>
              <a:t>解析：</a:t>
            </a:r>
            <a:r>
              <a:rPr lang="en-US" altLang="zh-CN" sz="1600" dirty="0"/>
              <a:t>49</a:t>
            </a:r>
            <a:r>
              <a:rPr lang="zh-CN" altLang="en-US" sz="1600" dirty="0"/>
              <a:t>题设空在段首，考察总结段落大意的能力。本段提到电影导演不能给观众展示一些持续保持兴奋和紧张的东西，而电脑游戏可以。因此答案为</a:t>
            </a:r>
            <a:r>
              <a:rPr lang="en-US" altLang="zh-CN" sz="1600" dirty="0"/>
              <a:t>A</a:t>
            </a:r>
            <a:r>
              <a:rPr lang="zh-CN" altLang="en-US" sz="1600" dirty="0"/>
              <a:t>，从另一角度而言，摄像很重要。本段和上一段从两个角度论述根据游戏改编的电影让人失望的原因。</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28552"/>
            <a:ext cx="8775166" cy="1323439"/>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___49___</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 a film </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the director doesn’t show you some things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to keep you have the feeling of excitement or anxiety.</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For example, you wouldn’t be interested in watching the film if you knew the identity of the murderer. But this is not true for computer games. When you play a game, you have to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do certain tasks to continue to the new level</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___50___</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You are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always in control as a player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while in the cinema you never control the action. You just sit and watch.</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165274" y="2083569"/>
            <a:ext cx="8796694" cy="1815882"/>
          </a:xfrm>
          <a:prstGeom prst="rect">
            <a:avLst/>
          </a:prstGeom>
        </p:spPr>
        <p:txBody>
          <a:bodyPr wrap="square">
            <a:spAutoFit/>
          </a:bodyPr>
          <a:lstStyle/>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Cameras matter in another sense, too.</a:t>
            </a:r>
            <a:endParaRPr lang="zh-CN" altLang="zh-CN" sz="1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The success of a game usually lies in the use of special effects.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You can’t influence what happens at all in the computer games.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Computer games may show the action from a number of views easily.</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The game has a good chance of being as successful as the film on which it is based.</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 You must be able to have access to all the information in order to decide what to do next.</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However, the difficulty for film producers appears to be knowing where and when to stop.</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4667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48902" y="341976"/>
            <a:ext cx="5589270" cy="707886"/>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a:p>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4" name="矩形 3">
            <a:extLst>
              <a:ext uri="{FF2B5EF4-FFF2-40B4-BE49-F238E27FC236}">
                <a16:creationId xmlns:a16="http://schemas.microsoft.com/office/drawing/2014/main" xmlns="" id="{E84FEDB4-6188-45ED-8101-D4FC4790F521}"/>
              </a:ext>
            </a:extLst>
          </p:cNvPr>
          <p:cNvSpPr/>
          <p:nvPr/>
        </p:nvSpPr>
        <p:spPr>
          <a:xfrm>
            <a:off x="640111" y="1697793"/>
            <a:ext cx="8225759" cy="873957"/>
          </a:xfrm>
          <a:prstGeom prst="rect">
            <a:avLst/>
          </a:prstGeom>
        </p:spPr>
        <p:txBody>
          <a:bodyPr wrap="square">
            <a:spAutoFit/>
          </a:bodyPr>
          <a:lstStyle/>
          <a:p>
            <a:pPr>
              <a:lnSpc>
                <a:spcPct val="150000"/>
              </a:lnSpc>
            </a:pPr>
            <a:r>
              <a:rPr lang="zh-CN" altLang="en-US" dirty="0"/>
              <a:t>此类题考察考生分析语篇的</a:t>
            </a:r>
            <a:r>
              <a:rPr lang="zh-CN" altLang="en-US" b="1" dirty="0">
                <a:solidFill>
                  <a:srgbClr val="C00000"/>
                </a:solidFill>
              </a:rPr>
              <a:t>连贯性和衔接手段</a:t>
            </a:r>
            <a:r>
              <a:rPr lang="zh-CN" altLang="en-US" dirty="0"/>
              <a:t>的能力；</a:t>
            </a:r>
            <a:endParaRPr lang="en-US" altLang="zh-CN" dirty="0"/>
          </a:p>
          <a:p>
            <a:pPr>
              <a:lnSpc>
                <a:spcPct val="150000"/>
              </a:lnSpc>
            </a:pPr>
            <a:r>
              <a:rPr lang="zh-CN" altLang="en-US" b="1" dirty="0">
                <a:solidFill>
                  <a:srgbClr val="C00000"/>
                </a:solidFill>
              </a:rPr>
              <a:t>承上启下，连接词、代词指代前文内容等</a:t>
            </a:r>
            <a:r>
              <a:rPr lang="zh-CN" altLang="en-US" dirty="0"/>
              <a:t>都是常见的体现连贯性和衔接的方式。</a:t>
            </a:r>
          </a:p>
        </p:txBody>
      </p:sp>
    </p:spTree>
    <p:custDataLst>
      <p:tags r:id="rId1"/>
    </p:custDataLst>
    <p:extLst>
      <p:ext uri="{BB962C8B-B14F-4D97-AF65-F5344CB8AC3E}">
        <p14:creationId xmlns:p14="http://schemas.microsoft.com/office/powerpoint/2010/main" val="146619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海淀一模，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47</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文章大意：运动给人带来身体、精神和社交方面的好处。</a:t>
            </a:r>
            <a:endParaRPr lang="zh-CN" altLang="en-US" dirty="0">
              <a:latin typeface="宋体" panose="02010600030101010101" pitchFamily="2" charset="-122"/>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82032" y="3816301"/>
            <a:ext cx="8758408" cy="830997"/>
          </a:xfrm>
          <a:prstGeom prst="rect">
            <a:avLst/>
          </a:prstGeom>
          <a:noFill/>
        </p:spPr>
        <p:txBody>
          <a:bodyPr wrap="square" rtlCol="0">
            <a:spAutoFit/>
          </a:bodyPr>
          <a:lstStyle/>
          <a:p>
            <a:r>
              <a:rPr lang="zh-CN" altLang="en-US" sz="1600" dirty="0"/>
              <a:t>解析：</a:t>
            </a:r>
            <a:r>
              <a:rPr lang="en-US" altLang="zh-CN" sz="1600" dirty="0"/>
              <a:t>47</a:t>
            </a:r>
            <a:r>
              <a:rPr lang="zh-CN" altLang="en-US" sz="1600" dirty="0"/>
              <a:t>题上一段介绍运动给人身体带来的好处，</a:t>
            </a:r>
            <a:r>
              <a:rPr lang="en-US" altLang="zh-CN" sz="1600" dirty="0"/>
              <a:t>47</a:t>
            </a:r>
            <a:r>
              <a:rPr lang="zh-CN" altLang="en-US" sz="1600" dirty="0"/>
              <a:t>后面说运动对心理有好处，帮助提升自信和自我价值。选项</a:t>
            </a:r>
            <a:r>
              <a:rPr lang="en-US" altLang="zh-CN" sz="1600" dirty="0"/>
              <a:t>A</a:t>
            </a:r>
            <a:r>
              <a:rPr lang="zh-CN" altLang="en-US" sz="1600" dirty="0"/>
              <a:t>，不只是身体可以能运动中获益，为正确答案。此选项起到</a:t>
            </a:r>
            <a:r>
              <a:rPr lang="zh-CN" altLang="en-US" sz="1600" b="1" dirty="0">
                <a:solidFill>
                  <a:srgbClr val="C00000"/>
                </a:solidFill>
              </a:rPr>
              <a:t>承上启下</a:t>
            </a:r>
            <a:r>
              <a:rPr lang="zh-CN" altLang="en-US" sz="1600" dirty="0"/>
              <a:t>的作用，本题考察</a:t>
            </a:r>
            <a:r>
              <a:rPr lang="zh-CN" altLang="en-US" sz="1600" b="1" dirty="0">
                <a:solidFill>
                  <a:srgbClr val="C00000"/>
                </a:solidFill>
              </a:rPr>
              <a:t>语篇连贯衔接手法</a:t>
            </a:r>
            <a:r>
              <a:rPr lang="zh-CN" altLang="en-US" sz="1600" dirty="0"/>
              <a:t>。</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28552"/>
            <a:ext cx="8775166" cy="1323439"/>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___47___ Playing sports contributes to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mental health</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helping to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increase confidence and self-worth.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A pat on the back, high-five from a teammate, or handshake after a match really boosts a child’s confidence. Words of praise and encouragement from the coach, parents and other players raise the self-worth. ____48____ So after a game, it’s a better idea to ask “Did you enjoy the game?” rather than “Did you win?”</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165274" y="2083569"/>
            <a:ext cx="8796694" cy="1815882"/>
          </a:xfrm>
          <a:prstGeom prst="rect">
            <a:avLst/>
          </a:prstGeom>
        </p:spPr>
        <p:txBody>
          <a:bodyPr wrap="square">
            <a:spAutoFit/>
          </a:bodyPr>
          <a:lstStyle/>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It’s not just your body that benefits from sports.</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Therefore, playing sports is going to make you more fit.</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But remember, a child’s self-worth should not be distinguished by victory or loss.</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If you play group sports, you’ll be part of a team that takes direction from a coach.</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Nearly every sport requires physical activity and the skills needed to be competitive.</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 Among these, learning how to function as part of a team is the most important advantage.</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Only with strict discipline can you be successful both in the classroom and in the sports field.</a:t>
            </a:r>
          </a:p>
        </p:txBody>
      </p:sp>
    </p:spTree>
    <p:custDataLst>
      <p:tags r:id="rId1"/>
    </p:custDataLst>
    <p:extLst>
      <p:ext uri="{BB962C8B-B14F-4D97-AF65-F5344CB8AC3E}">
        <p14:creationId xmlns:p14="http://schemas.microsoft.com/office/powerpoint/2010/main" val="34584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朝阳二模，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46</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文章大意：根据电脑游戏改编的电影不受欢迎的原因。</a:t>
            </a: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65274" y="3749073"/>
            <a:ext cx="8758408" cy="830997"/>
          </a:xfrm>
          <a:prstGeom prst="rect">
            <a:avLst/>
          </a:prstGeom>
          <a:noFill/>
        </p:spPr>
        <p:txBody>
          <a:bodyPr wrap="square" rtlCol="0">
            <a:spAutoFit/>
          </a:bodyPr>
          <a:lstStyle/>
          <a:p>
            <a:r>
              <a:rPr lang="zh-CN" altLang="en-US" sz="1600" dirty="0"/>
              <a:t>解析：</a:t>
            </a:r>
            <a:r>
              <a:rPr lang="en-US" altLang="zh-CN" sz="1600" dirty="0"/>
              <a:t>46</a:t>
            </a:r>
            <a:r>
              <a:rPr lang="zh-CN" altLang="en-US" sz="1600" dirty="0"/>
              <a:t>空后说，现在电影也用同样的方式制作。选项</a:t>
            </a:r>
            <a:r>
              <a:rPr lang="en-US" altLang="zh-CN" sz="1600" dirty="0"/>
              <a:t>B</a:t>
            </a:r>
            <a:r>
              <a:rPr lang="zh-CN" altLang="en-US" sz="1600" dirty="0"/>
              <a:t>，电脑游戏的成功存在于特效的使用。后面的</a:t>
            </a:r>
            <a:r>
              <a:rPr lang="en-US" altLang="zh-CN" sz="1600" dirty="0"/>
              <a:t>similar ones</a:t>
            </a:r>
            <a:r>
              <a:rPr lang="zh-CN" altLang="en-US" sz="1600" dirty="0"/>
              <a:t>指代的是</a:t>
            </a:r>
            <a:r>
              <a:rPr lang="en-US" altLang="zh-CN" sz="1600" dirty="0"/>
              <a:t>B</a:t>
            </a:r>
            <a:r>
              <a:rPr lang="zh-CN" altLang="en-US" sz="1600" dirty="0"/>
              <a:t>选项中的</a:t>
            </a:r>
            <a:r>
              <a:rPr lang="en-US" altLang="zh-CN" sz="1600" dirty="0"/>
              <a:t>special effects. </a:t>
            </a:r>
            <a:r>
              <a:rPr lang="zh-CN" altLang="en-US" sz="1600" dirty="0"/>
              <a:t>现在电影也运用相似的特效。本题考察</a:t>
            </a:r>
            <a:r>
              <a:rPr lang="zh-CN" altLang="en-US" sz="1600" b="1" dirty="0">
                <a:solidFill>
                  <a:srgbClr val="C00000"/>
                </a:solidFill>
              </a:rPr>
              <a:t>语篇连贯衔接中代词的使用</a:t>
            </a:r>
            <a:r>
              <a:rPr lang="zh-CN" altLang="en-US" sz="1600" dirty="0"/>
              <a:t>。</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60406"/>
            <a:ext cx="8871150" cy="1077218"/>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Making a film out of a best-selling computer game can guarantee a large audience. ___46___ Nowadays films are made with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similar ones</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They have attractive action scenes relying on fantasy effects as well. Gaming markets consist of science-fiction games, and film-makers have also set films in science-fiction worlds. ___47___ Any attempt to borrow more than the setting from a game is certain to fail.</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202502" y="1920032"/>
            <a:ext cx="8796694" cy="1815882"/>
          </a:xfrm>
          <a:prstGeom prst="rect">
            <a:avLst/>
          </a:prstGeom>
        </p:spPr>
        <p:txBody>
          <a:bodyPr wrap="square">
            <a:spAutoFit/>
          </a:bodyPr>
          <a:lstStyle/>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Cameras matter in another sense, too.</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The success of a game usually lies in the use of special effects.</a:t>
            </a:r>
            <a:endParaRPr lang="zh-CN" altLang="zh-CN" sz="1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You can’t influence what happens at all in the computer games.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Computer games may show the action from a number of views easily.</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The game has a good chance of being as successful as the film on which it is based.</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 You must be able to have access to all the information in order to decide what to do next.</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However, the difficulty for film producers appears to be knowing where and when to stop.</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1321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连贯衔接</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西城二模，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48</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文章大意：商店物品摆放位置影响人们的购物选择。</a:t>
            </a:r>
            <a:endParaRPr lang="zh-CN" altLang="en-US" dirty="0">
              <a:latin typeface="宋体" panose="02010600030101010101" pitchFamily="2" charset="-122"/>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07462" y="3693414"/>
            <a:ext cx="8928962" cy="584775"/>
          </a:xfrm>
          <a:prstGeom prst="rect">
            <a:avLst/>
          </a:prstGeom>
          <a:noFill/>
        </p:spPr>
        <p:txBody>
          <a:bodyPr wrap="square" rtlCol="0">
            <a:spAutoFit/>
          </a:bodyPr>
          <a:lstStyle/>
          <a:p>
            <a:r>
              <a:rPr lang="zh-CN" altLang="en-US" sz="1600" dirty="0"/>
              <a:t>解析：</a:t>
            </a:r>
            <a:r>
              <a:rPr lang="en-US" altLang="zh-CN" sz="1600" dirty="0"/>
              <a:t>48</a:t>
            </a:r>
            <a:r>
              <a:rPr lang="zh-CN" altLang="en-US" sz="1600" dirty="0"/>
              <a:t>空后说，它一直与</a:t>
            </a:r>
            <a:r>
              <a:rPr lang="en-US" altLang="zh-CN" sz="1600" dirty="0"/>
              <a:t>1000</a:t>
            </a:r>
            <a:r>
              <a:rPr lang="zh-CN" altLang="en-US" sz="1600" dirty="0"/>
              <a:t>多家商店店主合作，鼓励他们订购和推销健康食物。</a:t>
            </a:r>
            <a:r>
              <a:rPr lang="en-US" altLang="zh-CN" sz="1600" dirty="0"/>
              <a:t>E</a:t>
            </a:r>
            <a:r>
              <a:rPr lang="zh-CN" altLang="en-US" sz="1600" dirty="0"/>
              <a:t>选项，这些发现引起纽约市健康部门的关注。后面的</a:t>
            </a:r>
            <a:r>
              <a:rPr lang="en-US" altLang="zh-CN" sz="1600" dirty="0"/>
              <a:t>It</a:t>
            </a:r>
            <a:r>
              <a:rPr lang="zh-CN" altLang="en-US" sz="1600" dirty="0"/>
              <a:t>指代</a:t>
            </a:r>
            <a:r>
              <a:rPr lang="en-US" altLang="zh-CN" sz="1600" dirty="0"/>
              <a:t>E</a:t>
            </a:r>
            <a:r>
              <a:rPr lang="zh-CN" altLang="en-US" sz="1600" dirty="0"/>
              <a:t>选项中的</a:t>
            </a:r>
            <a:r>
              <a:rPr lang="en-US" altLang="zh-CN" sz="1600" dirty="0"/>
              <a:t>New York City Department of Health.</a:t>
            </a:r>
            <a:endParaRPr lang="zh-CN" altLang="en-US" sz="1600" dirty="0"/>
          </a:p>
        </p:txBody>
      </p:sp>
      <p:sp>
        <p:nvSpPr>
          <p:cNvPr id="4" name="矩形 3">
            <a:extLst>
              <a:ext uri="{FF2B5EF4-FFF2-40B4-BE49-F238E27FC236}">
                <a16:creationId xmlns:a16="http://schemas.microsoft.com/office/drawing/2014/main" xmlns="" id="{5040C8FC-4EAA-4EED-B289-073B72F46A1C}"/>
              </a:ext>
            </a:extLst>
          </p:cNvPr>
          <p:cNvSpPr/>
          <p:nvPr/>
        </p:nvSpPr>
        <p:spPr>
          <a:xfrm>
            <a:off x="165274" y="860406"/>
            <a:ext cx="8871150" cy="1077218"/>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___48___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It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has been working with more than 1,000 store owners to encourage them to order and promote nutritious foods. “We know that the stores are full of cues (</a:t>
            </a:r>
            <a:r>
              <a:rPr lang="zh-CN" altLang="en-US" sz="1600" kern="100" dirty="0">
                <a:latin typeface="Times New Roman" panose="02020603050405020304" pitchFamily="18" charset="0"/>
                <a:ea typeface="宋体" panose="02010600030101010101" pitchFamily="2" charset="-122"/>
                <a:cs typeface="Times New Roman" panose="02020603050405020304" pitchFamily="18" charset="0"/>
              </a:rPr>
              <a:t>暗示</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meant to encourage consumption,” says Tamar </a:t>
            </a:r>
            <a:r>
              <a:rPr lang="en-US" altLang="zh-CN" sz="1600" kern="100" dirty="0" err="1">
                <a:latin typeface="Times New Roman" panose="02020603050405020304" pitchFamily="18" charset="0"/>
                <a:ea typeface="宋体" panose="02010600030101010101" pitchFamily="2" charset="-122"/>
                <a:cs typeface="Times New Roman" panose="02020603050405020304" pitchFamily="18" charset="0"/>
              </a:rPr>
              <a:t>Adjoian</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a research scientist at the department, “Making healthy foods more convenient or appealing can lead to increased sales of those products.”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47706" y="1842778"/>
            <a:ext cx="9351469" cy="1815882"/>
          </a:xfrm>
          <a:prstGeom prst="rect">
            <a:avLst/>
          </a:prstGeom>
        </p:spPr>
        <p:txBody>
          <a:bodyPr wrap="square">
            <a:spAutoFit/>
          </a:bodyPr>
          <a:lstStyle/>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These foods give people more energy.</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They bought unhealthy foods 40 percent less often.</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And it may make or break some healthy eating habits.</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The supermarkets began to offer nutritious, lower-calorie foods.</a:t>
            </a:r>
          </a:p>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 These findings caught the attention of New York City Department of Health.</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 They replaced candies and cookies with fruits and nuts near the checkout counter.</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And a few studies have suggested that simply swapping in healthier options can change customer behavior.</a:t>
            </a:r>
          </a:p>
        </p:txBody>
      </p:sp>
    </p:spTree>
    <p:custDataLst>
      <p:tags r:id="rId1"/>
    </p:custDataLst>
    <p:extLst>
      <p:ext uri="{BB962C8B-B14F-4D97-AF65-F5344CB8AC3E}">
        <p14:creationId xmlns:p14="http://schemas.microsoft.com/office/powerpoint/2010/main" val="243060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68"/>
            <a:ext cx="1775298" cy="486085"/>
          </a:xfrm>
          <a:solidFill>
            <a:srgbClr val="00B0F0"/>
          </a:solidFill>
        </p:spPr>
        <p:txBody>
          <a:bodyPr>
            <a:normAutofit fontScale="90000"/>
          </a:bodyPr>
          <a:lstStyle/>
          <a:p>
            <a:pPr algn="ctr"/>
            <a:r>
              <a:rPr lang="zh-CN" altLang="en-US" sz="2800" dirty="0"/>
              <a:t>目   录</a:t>
            </a:r>
          </a:p>
        </p:txBody>
      </p:sp>
      <p:pic>
        <p:nvPicPr>
          <p:cNvPr id="4"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5" name="内容占位符 12"/>
          <p:cNvPicPr>
            <a:picLocks noChangeAspect="1"/>
          </p:cNvPicPr>
          <p:nvPr/>
        </p:nvPicPr>
        <p:blipFill>
          <a:blip r:embed="rId3"/>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6"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内容占位符 2"/>
          <p:cNvSpPr>
            <a:spLocks noGrp="1"/>
          </p:cNvSpPr>
          <p:nvPr>
            <p:ph idx="1"/>
          </p:nvPr>
        </p:nvSpPr>
        <p:spPr>
          <a:xfrm>
            <a:off x="492919" y="1085850"/>
            <a:ext cx="8494713" cy="2955952"/>
          </a:xfrm>
          <a:ln w="19050">
            <a:solidFill>
              <a:schemeClr val="accent1"/>
            </a:solidFill>
          </a:ln>
        </p:spPr>
        <p:txBody>
          <a:bodyPr>
            <a:normAutofit/>
          </a:bodyPr>
          <a:lstStyle/>
          <a:p>
            <a:pPr>
              <a:lnSpc>
                <a:spcPct val="120000"/>
              </a:lnSpc>
            </a:pPr>
            <a:r>
              <a:rPr lang="zh-CN" altLang="en-US" sz="1600" dirty="0">
                <a:solidFill>
                  <a:srgbClr val="FF0000"/>
                </a:solidFill>
              </a:rPr>
              <a:t>教学内容：</a:t>
            </a:r>
            <a:r>
              <a:rPr lang="zh-CN" altLang="en-US" sz="1600" dirty="0"/>
              <a:t>北京</a:t>
            </a:r>
            <a:r>
              <a:rPr lang="en-US" altLang="zh-CN" sz="1600" dirty="0"/>
              <a:t>2019</a:t>
            </a:r>
            <a:r>
              <a:rPr lang="zh-CN" altLang="en-US" sz="1600" dirty="0"/>
              <a:t>朝阳区、东城区、西城区、海淀区高三一模、二模七选五阅读。</a:t>
            </a:r>
            <a:endParaRPr lang="en-US" altLang="zh-CN" sz="1600" dirty="0"/>
          </a:p>
          <a:p>
            <a:pPr>
              <a:lnSpc>
                <a:spcPct val="120000"/>
              </a:lnSpc>
            </a:pPr>
            <a:r>
              <a:rPr lang="zh-CN" altLang="en-US" sz="1600" dirty="0">
                <a:solidFill>
                  <a:srgbClr val="FF0000"/>
                </a:solidFill>
              </a:rPr>
              <a:t>教学目标：</a:t>
            </a:r>
            <a:r>
              <a:rPr lang="zh-CN" altLang="en-US" sz="1600" dirty="0"/>
              <a:t>通过对八篇七选五阅读典型试题的分析，提高学生归纳文章大意和段落大意，分析设空前后句之间内容和逻辑关系的能力。</a:t>
            </a:r>
            <a:endParaRPr lang="en-US" altLang="zh-CN" sz="1600" dirty="0"/>
          </a:p>
          <a:p>
            <a:pPr>
              <a:lnSpc>
                <a:spcPts val="2200"/>
              </a:lnSpc>
            </a:pPr>
            <a:r>
              <a:rPr lang="zh-CN" altLang="en-US" sz="1600" dirty="0">
                <a:solidFill>
                  <a:srgbClr val="FF0000"/>
                </a:solidFill>
              </a:rPr>
              <a:t>教学准备</a:t>
            </a:r>
            <a:r>
              <a:rPr lang="zh-CN" altLang="en-US" sz="1600" dirty="0"/>
              <a:t>：</a:t>
            </a:r>
            <a:r>
              <a:rPr lang="en-US" altLang="zh-CN" sz="1600" dirty="0"/>
              <a:t>2019</a:t>
            </a:r>
            <a:r>
              <a:rPr lang="zh-CN" altLang="en-US" sz="1600" dirty="0"/>
              <a:t>朝阳、东城、西城、海淀四区一模、二模七选五试题。</a:t>
            </a:r>
            <a:endParaRPr lang="en-US" altLang="zh-CN" sz="1600" dirty="0"/>
          </a:p>
          <a:p>
            <a:pPr>
              <a:lnSpc>
                <a:spcPts val="1500"/>
              </a:lnSpc>
            </a:pPr>
            <a:r>
              <a:rPr lang="zh-CN" altLang="en-US" sz="1600" dirty="0">
                <a:solidFill>
                  <a:srgbClr val="FF0000"/>
                </a:solidFill>
              </a:rPr>
              <a:t>教学过程</a:t>
            </a:r>
            <a:r>
              <a:rPr lang="zh-CN" altLang="en-US" sz="1600" dirty="0"/>
              <a:t>：</a:t>
            </a:r>
            <a:r>
              <a:rPr lang="en-US" altLang="zh-CN" sz="1600" dirty="0"/>
              <a:t>1. 2019</a:t>
            </a:r>
            <a:r>
              <a:rPr lang="zh-CN" altLang="en-US" sz="1600" dirty="0"/>
              <a:t>四区七选五试题整体分析及考点统计；</a:t>
            </a:r>
            <a:endParaRPr lang="en-US" altLang="zh-CN" sz="1600" dirty="0"/>
          </a:p>
          <a:p>
            <a:pPr marL="0" indent="0">
              <a:lnSpc>
                <a:spcPts val="1500"/>
              </a:lnSpc>
              <a:buNone/>
            </a:pPr>
            <a:r>
              <a:rPr lang="en-US" altLang="zh-CN" sz="1600" dirty="0"/>
              <a:t>                 2.</a:t>
            </a:r>
            <a:r>
              <a:rPr lang="zh-CN" altLang="en-US" sz="1600" dirty="0"/>
              <a:t>七选五题型特点分析及</a:t>
            </a:r>
            <a:r>
              <a:rPr lang="zh-CN" altLang="en-US" sz="1600" dirty="0">
                <a:latin typeface="微软雅黑" panose="020B0503020204020204" charset="-122"/>
                <a:cs typeface="微软雅黑" panose="020B0503020204020204" charset="-122"/>
              </a:rPr>
              <a:t>阅读策略点拨；</a:t>
            </a:r>
            <a:endParaRPr lang="en-US" altLang="zh-CN" sz="1600" dirty="0"/>
          </a:p>
          <a:p>
            <a:pPr marL="0" indent="0">
              <a:lnSpc>
                <a:spcPts val="1500"/>
              </a:lnSpc>
              <a:buNone/>
            </a:pPr>
            <a:r>
              <a:rPr lang="en-US" altLang="zh-CN" sz="1600" dirty="0"/>
              <a:t>                 3.</a:t>
            </a:r>
            <a:r>
              <a:rPr lang="zh-CN" altLang="en-US" sz="1600" dirty="0"/>
              <a:t>各区期末</a:t>
            </a:r>
            <a:r>
              <a:rPr lang="zh-CN" altLang="en-US" sz="1600" dirty="0">
                <a:latin typeface="微软雅黑" panose="020B0503020204020204" charset="-122"/>
                <a:ea typeface="微软雅黑" panose="020B0503020204020204" charset="-122"/>
                <a:cs typeface="微软雅黑" panose="020B0503020204020204" charset="-122"/>
              </a:rPr>
              <a:t>七选五典型试题解析</a:t>
            </a:r>
            <a:r>
              <a:rPr lang="zh-CN" altLang="en-US" sz="1600" dirty="0"/>
              <a:t>；</a:t>
            </a:r>
          </a:p>
          <a:p>
            <a:pPr marL="0" indent="0">
              <a:lnSpc>
                <a:spcPts val="1500"/>
              </a:lnSpc>
              <a:buNone/>
            </a:pPr>
            <a:r>
              <a:rPr lang="en-US" altLang="zh-CN" sz="1600" dirty="0"/>
              <a:t>                 4.</a:t>
            </a:r>
            <a:r>
              <a:rPr lang="zh-CN" altLang="en-US" sz="1600" dirty="0"/>
              <a:t>七选五阅读解题思路总结。</a:t>
            </a:r>
          </a:p>
        </p:txBody>
      </p:sp>
    </p:spTree>
    <p:extLst>
      <p:ext uri="{BB962C8B-B14F-4D97-AF65-F5344CB8AC3E}">
        <p14:creationId xmlns:p14="http://schemas.microsoft.com/office/powerpoint/2010/main" val="161666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10482" y="230055"/>
            <a:ext cx="5589270" cy="707886"/>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a:p>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5" name="矩形 4">
            <a:extLst>
              <a:ext uri="{FF2B5EF4-FFF2-40B4-BE49-F238E27FC236}">
                <a16:creationId xmlns:a16="http://schemas.microsoft.com/office/drawing/2014/main" xmlns="" id="{42B13E3A-6747-4BF6-BAE8-DF7B13D813B9}"/>
              </a:ext>
            </a:extLst>
          </p:cNvPr>
          <p:cNvSpPr/>
          <p:nvPr/>
        </p:nvSpPr>
        <p:spPr>
          <a:xfrm>
            <a:off x="826034" y="1659347"/>
            <a:ext cx="7069611" cy="1289456"/>
          </a:xfrm>
          <a:prstGeom prst="rect">
            <a:avLst/>
          </a:prstGeom>
        </p:spPr>
        <p:txBody>
          <a:bodyPr wrap="square">
            <a:spAutoFit/>
          </a:bodyPr>
          <a:lstStyle/>
          <a:p>
            <a:pPr>
              <a:lnSpc>
                <a:spcPct val="150000"/>
              </a:lnSpc>
            </a:pPr>
            <a:r>
              <a:rPr lang="zh-CN" altLang="en-US" dirty="0"/>
              <a:t>内容一致类题主要考察考生在把握段落大意的基础上，对段落中关键信息进行</a:t>
            </a:r>
            <a:r>
              <a:rPr lang="zh-CN" altLang="en-US" b="1" dirty="0">
                <a:solidFill>
                  <a:srgbClr val="C00000"/>
                </a:solidFill>
              </a:rPr>
              <a:t>内容上的关联</a:t>
            </a:r>
            <a:r>
              <a:rPr lang="zh-CN" altLang="en-US" dirty="0"/>
              <a:t>。</a:t>
            </a:r>
            <a:endParaRPr lang="en-US" altLang="zh-CN" dirty="0"/>
          </a:p>
          <a:p>
            <a:pPr>
              <a:lnSpc>
                <a:spcPct val="150000"/>
              </a:lnSpc>
            </a:pPr>
            <a:r>
              <a:rPr lang="zh-CN" altLang="en-US" dirty="0"/>
              <a:t>此题的难点在于考生能否</a:t>
            </a:r>
            <a:r>
              <a:rPr lang="zh-CN" altLang="en-US" b="1" dirty="0">
                <a:solidFill>
                  <a:srgbClr val="C00000"/>
                </a:solidFill>
              </a:rPr>
              <a:t>准确把握段落大意，排除干扰选项</a:t>
            </a:r>
            <a:r>
              <a:rPr lang="zh-CN" altLang="en-US" dirty="0">
                <a:solidFill>
                  <a:srgbClr val="C00000"/>
                </a:solidFill>
              </a:rPr>
              <a:t>。</a:t>
            </a:r>
          </a:p>
        </p:txBody>
      </p:sp>
    </p:spTree>
    <p:custDataLst>
      <p:tags r:id="rId1"/>
    </p:custDataLst>
    <p:extLst>
      <p:ext uri="{BB962C8B-B14F-4D97-AF65-F5344CB8AC3E}">
        <p14:creationId xmlns:p14="http://schemas.microsoft.com/office/powerpoint/2010/main" val="217239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59492" y="496202"/>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朝阳二模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50</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文章大意：根据电脑游戏改编的电影不受欢迎的原因。</a:t>
            </a:r>
            <a:endParaRPr lang="zh-CN" altLang="en-US" dirty="0">
              <a:latin typeface="宋体" panose="02010600030101010101" pitchFamily="2" charset="-122"/>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82032" y="3816301"/>
            <a:ext cx="8758408" cy="1077218"/>
          </a:xfrm>
          <a:prstGeom prst="rect">
            <a:avLst/>
          </a:prstGeom>
          <a:noFill/>
        </p:spPr>
        <p:txBody>
          <a:bodyPr wrap="square" rtlCol="0">
            <a:spAutoFit/>
          </a:bodyPr>
          <a:lstStyle/>
          <a:p>
            <a:r>
              <a:rPr lang="zh-CN" altLang="en-US" sz="1600" dirty="0"/>
              <a:t>解析：本段讲摄像机很重要，拍摄很重要。</a:t>
            </a:r>
            <a:r>
              <a:rPr lang="en-US" altLang="zh-CN" sz="1600" dirty="0"/>
              <a:t>50</a:t>
            </a:r>
            <a:r>
              <a:rPr lang="zh-CN" altLang="en-US" sz="1600" dirty="0"/>
              <a:t>空前和空后都在列举玩电脑游戏过程中，玩家能持续保持兴奋的原因。设空前译为，你需要完成任务通关，选项</a:t>
            </a:r>
            <a:r>
              <a:rPr lang="en-US" altLang="zh-CN" sz="1600" dirty="0"/>
              <a:t>F</a:t>
            </a:r>
            <a:r>
              <a:rPr lang="zh-CN" altLang="en-US" sz="1600" dirty="0"/>
              <a:t>，你必须能得到所有信息从而决定下一步做什么，空后，作为玩家你总在控制进程，而你无法控制电影的动作。选项</a:t>
            </a:r>
            <a:r>
              <a:rPr lang="en-US" altLang="zh-CN" sz="1600" dirty="0"/>
              <a:t>F</a:t>
            </a:r>
            <a:r>
              <a:rPr lang="zh-CN" altLang="en-US" sz="1600" dirty="0"/>
              <a:t>与前后</a:t>
            </a:r>
            <a:r>
              <a:rPr lang="zh-CN" altLang="en-US" sz="1600" b="1" dirty="0">
                <a:solidFill>
                  <a:srgbClr val="C00000"/>
                </a:solidFill>
              </a:rPr>
              <a:t>内容一致</a:t>
            </a:r>
            <a:r>
              <a:rPr lang="zh-CN" altLang="en-US" sz="1600" dirty="0"/>
              <a:t>。</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28552"/>
            <a:ext cx="8775166" cy="1323439"/>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___49___</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In a film the director doesn’t show you some things to keep you have the feeling of excitement or anxiety. For example, you wouldn’t be interested in watching the film if you knew the identity of the murderer. But this is not true for computer games.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When you play a game, you have to do certain tasks to continue to the new level.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___50___</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You are </a:t>
            </a:r>
            <a:r>
              <a:rPr lang="en-US" altLang="zh-CN" sz="1600" kern="1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always in control as a player</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while in the cinema you never control the action. You just sit and watch.</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165274" y="2083569"/>
            <a:ext cx="8796694" cy="1815882"/>
          </a:xfrm>
          <a:prstGeom prst="rect">
            <a:avLst/>
          </a:prstGeom>
        </p:spPr>
        <p:txBody>
          <a:bodyPr wrap="square">
            <a:spAutoFit/>
          </a:bodyPr>
          <a:lstStyle/>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Cameras matter in another sense, too.</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The success of a game usually lies in the use of special effects.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You can’t influence what happens at all in the computer games.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Computer games may show the action from a number of views easily.</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The game has a good chance of being as successful as the film on which it is based.</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a:t>
            </a: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You must be able to have access to all the information in order to decide what to do next.</a:t>
            </a:r>
            <a:endParaRPr lang="zh-CN" altLang="zh-CN" sz="1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However, the difficulty for film producers appears to be knowing where and when to stop.</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5499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707886"/>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a:p>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东城一模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46</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xmlns="" id="{BDA85D82-5010-4586-88F5-607863F13ACE}"/>
              </a:ext>
            </a:extLst>
          </p:cNvPr>
          <p:cNvSpPr/>
          <p:nvPr/>
        </p:nvSpPr>
        <p:spPr>
          <a:xfrm>
            <a:off x="199939" y="918901"/>
            <a:ext cx="8865870" cy="830997"/>
          </a:xfrm>
          <a:prstGeom prst="rect">
            <a:avLst/>
          </a:prstGeom>
        </p:spPr>
        <p:txBody>
          <a:bodyPr wrap="square">
            <a:spAutoFit/>
          </a:bodyPr>
          <a:lstStyle/>
          <a:p>
            <a:r>
              <a:rPr lang="en-US" altLang="zh-CN" sz="1600" kern="100" dirty="0">
                <a:latin typeface="Times New Roman" panose="02020603050405020304" pitchFamily="18" charset="0"/>
                <a:ea typeface="宋体" panose="02010600030101010101" pitchFamily="2" charset="-122"/>
              </a:rPr>
              <a:t>       Do you struggle for a goal that is beyond your reach?  </a:t>
            </a:r>
            <a:r>
              <a:rPr lang="en-US" altLang="zh-CN" sz="1600" u="sng" kern="100" dirty="0">
                <a:latin typeface="Times New Roman" panose="02020603050405020304" pitchFamily="18" charset="0"/>
                <a:ea typeface="宋体" panose="02010600030101010101" pitchFamily="2" charset="-122"/>
              </a:rPr>
              <a:t>      46      </a:t>
            </a:r>
            <a:r>
              <a:rPr lang="en-US" altLang="zh-CN" sz="1600" kern="100" dirty="0">
                <a:latin typeface="Times New Roman" panose="02020603050405020304" pitchFamily="18" charset="0"/>
                <a:ea typeface="宋体" panose="02010600030101010101" pitchFamily="2" charset="-122"/>
              </a:rPr>
              <a:t>Are you setting yourself up for failure and shame when you can’t achieve the unachievable? Understanding what drives perfectionism is the first step toward releasing this self-created anchor that keeps us stuck.</a:t>
            </a:r>
            <a:endParaRPr lang="zh-CN" altLang="en-US" sz="1600" dirty="0"/>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50884" y="518534"/>
            <a:ext cx="6247119" cy="369332"/>
          </a:xfrm>
          <a:prstGeom prst="rect">
            <a:avLst/>
          </a:prstGeom>
          <a:solidFill>
            <a:srgbClr val="FF6600"/>
          </a:solidFill>
        </p:spPr>
        <p:txBody>
          <a:bodyPr wrap="square" rtlCol="0">
            <a:spAutoFit/>
          </a:bodyPr>
          <a:lstStyle/>
          <a:p>
            <a:r>
              <a:rPr lang="zh-CN" altLang="en-US" dirty="0"/>
              <a:t>文章大意：</a:t>
            </a:r>
            <a:r>
              <a:rPr lang="zh-CN" altLang="en-US" kern="1200" dirty="0">
                <a:solidFill>
                  <a:schemeClr val="tx1"/>
                </a:solidFill>
              </a:rPr>
              <a:t>完美主义的表现，原因和坏处，以及如何避免。 </a:t>
            </a:r>
            <a:endParaRPr lang="zh-CN" altLang="en-US" dirty="0"/>
          </a:p>
        </p:txBody>
      </p:sp>
      <p:sp>
        <p:nvSpPr>
          <p:cNvPr id="12" name="矩形 11">
            <a:extLst>
              <a:ext uri="{FF2B5EF4-FFF2-40B4-BE49-F238E27FC236}">
                <a16:creationId xmlns:a16="http://schemas.microsoft.com/office/drawing/2014/main" xmlns="" id="{BA8ABB87-533E-448D-B1E3-A9E70B9453C4}"/>
              </a:ext>
            </a:extLst>
          </p:cNvPr>
          <p:cNvSpPr/>
          <p:nvPr/>
        </p:nvSpPr>
        <p:spPr>
          <a:xfrm>
            <a:off x="199939" y="1733823"/>
            <a:ext cx="8865870" cy="2062103"/>
          </a:xfrm>
          <a:prstGeom prst="rect">
            <a:avLst/>
          </a:prstGeom>
        </p:spPr>
        <p:txBody>
          <a:bodyPr wrap="square">
            <a:spAutoFit/>
          </a:bodyPr>
          <a:lstStyle/>
          <a:p>
            <a:pPr algn="just"/>
            <a:r>
              <a:rPr lang="en-GB" altLang="zh-CN" sz="1600" kern="100" dirty="0">
                <a:solidFill>
                  <a:srgbClr val="0000FF"/>
                </a:solidFill>
                <a:latin typeface="Times New Roman" panose="02020603050405020304" pitchFamily="18" charset="0"/>
                <a:ea typeface="宋体" panose="02010600030101010101" pitchFamily="2" charset="-122"/>
              </a:rPr>
              <a:t>A. Do you hold an idealized vision that is impossible to realize?</a:t>
            </a:r>
            <a:endParaRPr lang="zh-CN" altLang="zh-CN" sz="1600" kern="100" dirty="0">
              <a:solidFill>
                <a:srgbClr val="0000FF"/>
              </a:solidFill>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B. A cure to perfectionism is to make room for our human shortcomings.  </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b="1" kern="100" dirty="0">
                <a:solidFill>
                  <a:srgbClr val="C00000"/>
                </a:solidFill>
                <a:latin typeface="Times New Roman" panose="02020603050405020304" pitchFamily="18" charset="0"/>
                <a:ea typeface="宋体" panose="02010600030101010101" pitchFamily="2" charset="-122"/>
              </a:rPr>
              <a:t>C. Do you fear that others will be horrified by what you judge about yourself?</a:t>
            </a:r>
            <a:endParaRPr lang="zh-CN" altLang="zh-CN" sz="1600" b="1" kern="100" dirty="0">
              <a:solidFill>
                <a:srgbClr val="C00000"/>
              </a:solidFill>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D. The addiction to staying perfect protects us from any sign of being imperfect.</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E. There’s nothing wrong with wanting to do our best and self-correcting along the way.  </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F. People who are addicted to perfection are often isolated, even if they seem outgoing and popular.</a:t>
            </a:r>
            <a:endParaRPr lang="zh-CN" altLang="zh-CN" sz="1600" kern="100" dirty="0">
              <a:latin typeface="Times New Roman" panose="02020603050405020304" pitchFamily="18" charset="0"/>
              <a:ea typeface="宋体" panose="02010600030101010101" pitchFamily="2" charset="-122"/>
            </a:endParaRPr>
          </a:p>
          <a:p>
            <a:pPr algn="just"/>
            <a:r>
              <a:rPr lang="en-GB" altLang="zh-CN" sz="1600" kern="100" dirty="0">
                <a:latin typeface="Times New Roman" panose="02020603050405020304" pitchFamily="18" charset="0"/>
                <a:ea typeface="宋体" panose="02010600030101010101" pitchFamily="2" charset="-122"/>
              </a:rPr>
              <a:t>G. By accepting ourselves as we are and doing our best, we begin to rid the shame that drives perfectionism.</a:t>
            </a:r>
            <a:endParaRPr lang="zh-CN" altLang="zh-CN" sz="1600" kern="100" dirty="0">
              <a:latin typeface="Times New Roman" panose="02020603050405020304" pitchFamily="18" charset="0"/>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214684" y="3687002"/>
            <a:ext cx="8560482" cy="1077218"/>
          </a:xfrm>
          <a:prstGeom prst="rect">
            <a:avLst/>
          </a:prstGeom>
          <a:noFill/>
        </p:spPr>
        <p:txBody>
          <a:bodyPr wrap="square" rtlCol="0">
            <a:spAutoFit/>
          </a:bodyPr>
          <a:lstStyle/>
          <a:p>
            <a:r>
              <a:rPr lang="zh-CN" altLang="en-US" sz="1600" dirty="0"/>
              <a:t>解析：</a:t>
            </a:r>
            <a:r>
              <a:rPr lang="en-US" altLang="zh-CN" sz="1600" dirty="0"/>
              <a:t>46</a:t>
            </a:r>
            <a:r>
              <a:rPr lang="zh-CN" altLang="en-US" sz="1600" dirty="0"/>
              <a:t>设空前后都在列举完美主义者的具体表现。</a:t>
            </a:r>
            <a:r>
              <a:rPr lang="en-US" altLang="zh-CN" sz="1600" dirty="0"/>
              <a:t>A</a:t>
            </a:r>
            <a:r>
              <a:rPr lang="zh-CN" altLang="en-US" sz="1600" dirty="0"/>
              <a:t>选项，你有没有一个不能实现的理想化的幻象？与前后内容一致，因此答案为</a:t>
            </a:r>
            <a:r>
              <a:rPr lang="en-US" altLang="zh-CN" sz="1600" dirty="0"/>
              <a:t>A</a:t>
            </a:r>
            <a:r>
              <a:rPr lang="zh-CN" altLang="en-US" sz="1600" dirty="0"/>
              <a:t>。</a:t>
            </a:r>
            <a:r>
              <a:rPr lang="en-US" altLang="zh-CN" sz="1600" dirty="0"/>
              <a:t>C</a:t>
            </a:r>
            <a:r>
              <a:rPr lang="zh-CN" altLang="en-US" sz="1600" dirty="0"/>
              <a:t>选项也是一个问句，看似和</a:t>
            </a:r>
            <a:r>
              <a:rPr lang="en-US" altLang="zh-CN" sz="1600" dirty="0"/>
              <a:t>46</a:t>
            </a:r>
            <a:r>
              <a:rPr lang="zh-CN" altLang="en-US" sz="1600" dirty="0"/>
              <a:t>空前后句式统一，但是</a:t>
            </a:r>
            <a:r>
              <a:rPr lang="en-US" altLang="zh-CN" sz="1600" dirty="0"/>
              <a:t>C</a:t>
            </a:r>
            <a:r>
              <a:rPr lang="zh-CN" altLang="en-US" sz="1600" dirty="0"/>
              <a:t>译为你会不会害怕别人会被你对自己的判断吓到？这句并不是完美主义的具体表现，故排除</a:t>
            </a:r>
            <a:r>
              <a:rPr lang="en-US" altLang="zh-CN" sz="1600" dirty="0"/>
              <a:t>C</a:t>
            </a:r>
            <a:r>
              <a:rPr lang="zh-CN" altLang="en-US" sz="1600" dirty="0"/>
              <a:t>。</a:t>
            </a:r>
          </a:p>
        </p:txBody>
      </p:sp>
    </p:spTree>
    <p:custDataLst>
      <p:tags r:id="rId1"/>
    </p:custDataLst>
    <p:extLst>
      <p:ext uri="{BB962C8B-B14F-4D97-AF65-F5344CB8AC3E}">
        <p14:creationId xmlns:p14="http://schemas.microsoft.com/office/powerpoint/2010/main" val="347757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内容一致</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西城一模，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5901471" cy="369332"/>
          </a:xfrm>
          <a:prstGeom prst="rect">
            <a:avLst/>
          </a:prstGeom>
          <a:solidFill>
            <a:srgbClr val="FF6600"/>
          </a:solidFill>
        </p:spPr>
        <p:txBody>
          <a:bodyPr wrap="square" rtlCol="0">
            <a:spAutoFit/>
          </a:bodyPr>
          <a:lstStyle/>
          <a:p>
            <a:r>
              <a:rPr lang="zh-CN" altLang="en-US" dirty="0"/>
              <a:t>文章大意：</a:t>
            </a:r>
            <a:r>
              <a:rPr lang="zh-CN" altLang="en-US" kern="1200" dirty="0">
                <a:solidFill>
                  <a:schemeClr val="tx1"/>
                </a:solidFill>
              </a:rPr>
              <a:t>列举理解作者写作目的的策略。</a:t>
            </a: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07462" y="3605949"/>
            <a:ext cx="8928962" cy="1077218"/>
          </a:xfrm>
          <a:prstGeom prst="rect">
            <a:avLst/>
          </a:prstGeom>
          <a:noFill/>
        </p:spPr>
        <p:txBody>
          <a:bodyPr wrap="square" rtlCol="0">
            <a:spAutoFit/>
          </a:bodyPr>
          <a:lstStyle/>
          <a:p>
            <a:r>
              <a:rPr lang="zh-CN" altLang="en-US" sz="1600" dirty="0"/>
              <a:t>解析：本段大意为把它（作者写作目的）与学生的写作联系在一起，</a:t>
            </a:r>
            <a:r>
              <a:rPr lang="en-US" altLang="zh-CN" sz="1600" dirty="0"/>
              <a:t>49</a:t>
            </a:r>
            <a:r>
              <a:rPr lang="zh-CN" altLang="en-US" sz="1600" dirty="0"/>
              <a:t>空后一句说，当学生被要求写一个他们认为大家都知道的话题时，为了解释一个过程或分享一个个人记忆，他们将会更</a:t>
            </a:r>
            <a:r>
              <a:rPr lang="zh-CN" altLang="en-US" sz="1600"/>
              <a:t>关注作者如何写作</a:t>
            </a:r>
            <a:r>
              <a:rPr lang="zh-CN" altLang="en-US" sz="1600" dirty="0"/>
              <a:t>的。选项</a:t>
            </a:r>
            <a:r>
              <a:rPr lang="en-US" altLang="zh-CN" sz="1600" dirty="0"/>
              <a:t>F</a:t>
            </a:r>
            <a:r>
              <a:rPr lang="zh-CN" altLang="en-US" sz="1600" dirty="0"/>
              <a:t>，通过让他们为不同目的写作，增强学生对作者写作目的的意识。此选项与本段</a:t>
            </a:r>
            <a:r>
              <a:rPr lang="zh-CN" altLang="en-US" sz="1600" b="1" dirty="0">
                <a:solidFill>
                  <a:srgbClr val="C00000"/>
                </a:solidFill>
              </a:rPr>
              <a:t>内容一致</a:t>
            </a:r>
            <a:r>
              <a:rPr lang="zh-CN" altLang="en-US" sz="1600" dirty="0"/>
              <a:t>，并且和下一句构成</a:t>
            </a:r>
            <a:r>
              <a:rPr lang="zh-CN" altLang="en-US" sz="1600" b="1" dirty="0">
                <a:solidFill>
                  <a:srgbClr val="C00000"/>
                </a:solidFill>
              </a:rPr>
              <a:t>概括与例证关系</a:t>
            </a:r>
            <a:r>
              <a:rPr lang="zh-CN" altLang="en-US" sz="1600" dirty="0"/>
              <a:t>。</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60406"/>
            <a:ext cx="8871150" cy="1077218"/>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Connect it to students’ own writing. It doesn’t have to be said that writing and reading go hand in hand. ___49___ When students are asked to write about a topic that they think everyone should know about, to explain a procedure or to share a personal memory, they’ll become more conscious of how authors approach writing.</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246488" y="1877532"/>
            <a:ext cx="9351469" cy="1815882"/>
          </a:xfrm>
          <a:prstGeom prst="rect">
            <a:avLst/>
          </a:prstGeom>
        </p:spPr>
        <p:txBody>
          <a:bodyPr wrap="square">
            <a:spAutoFit/>
          </a:bodyPr>
          <a:lstStyle/>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Get to the heart.</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Identify the topic.</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The readers may get more advanced in their work with informational text.</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For example, an author may include a funny anecdote (</a:t>
            </a:r>
            <a:r>
              <a:rPr lang="zh-CN" altLang="en-US" sz="1600" kern="100" dirty="0">
                <a:latin typeface="Times New Roman" panose="02020603050405020304" pitchFamily="18" charset="0"/>
                <a:ea typeface="Times New Roman" panose="02020603050405020304" pitchFamily="18" charset="0"/>
                <a:cs typeface="Times New Roman" panose="02020603050405020304" pitchFamily="18" charset="0"/>
              </a:rPr>
              <a:t>轶事</a:t>
            </a: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 to draw the reader in.</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In particular, they'll need to figure out author’s purpose and draw their own conclusions.</a:t>
            </a:r>
          </a:p>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F. Expand students' awareness of why people write by having them write for different purposes.</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Or keep a running Author's Purpose board with a list of the various reasons that authors write.</a:t>
            </a:r>
          </a:p>
        </p:txBody>
      </p:sp>
    </p:spTree>
    <p:custDataLst>
      <p:tags r:id="rId1"/>
    </p:custDataLst>
    <p:extLst>
      <p:ext uri="{BB962C8B-B14F-4D97-AF65-F5344CB8AC3E}">
        <p14:creationId xmlns:p14="http://schemas.microsoft.com/office/powerpoint/2010/main" val="3406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10482" y="23005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7" name="文本框 6">
            <a:extLst>
              <a:ext uri="{FF2B5EF4-FFF2-40B4-BE49-F238E27FC236}">
                <a16:creationId xmlns:a16="http://schemas.microsoft.com/office/drawing/2014/main" xmlns="" id="{A3851F3B-4525-4DA6-979A-D31B47F175E6}"/>
              </a:ext>
            </a:extLst>
          </p:cNvPr>
          <p:cNvSpPr txBox="1"/>
          <p:nvPr/>
        </p:nvSpPr>
        <p:spPr>
          <a:xfrm>
            <a:off x="917539" y="1855205"/>
            <a:ext cx="7609399" cy="1372555"/>
          </a:xfrm>
          <a:prstGeom prst="rect">
            <a:avLst/>
          </a:prstGeom>
          <a:noFill/>
        </p:spPr>
        <p:txBody>
          <a:bodyPr wrap="square" rtlCol="0">
            <a:spAutoFit/>
          </a:bodyPr>
          <a:lstStyle/>
          <a:p>
            <a:pPr lvl="0">
              <a:lnSpc>
                <a:spcPct val="150000"/>
              </a:lnSpc>
              <a:spcBef>
                <a:spcPct val="0"/>
              </a:spcBef>
              <a:spcAft>
                <a:spcPct val="15000"/>
              </a:spcAft>
            </a:pPr>
            <a:r>
              <a:rPr lang="zh-CN" altLang="en-US" dirty="0"/>
              <a:t>此类题考察考生理解语篇成分之间的</a:t>
            </a:r>
            <a:r>
              <a:rPr lang="zh-CN" altLang="en-US" b="1" dirty="0">
                <a:solidFill>
                  <a:srgbClr val="C00000"/>
                </a:solidFill>
              </a:rPr>
              <a:t>逻辑语义关系</a:t>
            </a:r>
            <a:r>
              <a:rPr lang="zh-CN" altLang="en-US" dirty="0"/>
              <a:t>；</a:t>
            </a:r>
            <a:endParaRPr lang="en-US" altLang="zh-CN" dirty="0"/>
          </a:p>
          <a:p>
            <a:pPr lvl="0">
              <a:lnSpc>
                <a:spcPct val="150000"/>
              </a:lnSpc>
              <a:spcBef>
                <a:spcPct val="0"/>
              </a:spcBef>
              <a:spcAft>
                <a:spcPct val="15000"/>
              </a:spcAft>
            </a:pPr>
            <a:r>
              <a:rPr lang="zh-CN" altLang="en-US" dirty="0"/>
              <a:t>常见逻辑关系：</a:t>
            </a:r>
            <a:r>
              <a:rPr lang="zh-CN" altLang="en-US" b="1" dirty="0">
                <a:solidFill>
                  <a:srgbClr val="C00000"/>
                </a:solidFill>
              </a:rPr>
              <a:t>次序关系、因果关系、转折、概括与例证关系等</a:t>
            </a:r>
            <a:r>
              <a:rPr lang="zh-CN" altLang="en-US" dirty="0">
                <a:solidFill>
                  <a:srgbClr val="C00000"/>
                </a:solidFill>
              </a:rPr>
              <a:t>；</a:t>
            </a:r>
            <a:endParaRPr lang="en-US" altLang="zh-CN" dirty="0">
              <a:solidFill>
                <a:srgbClr val="C00000"/>
              </a:solidFill>
            </a:endParaRPr>
          </a:p>
          <a:p>
            <a:pPr lvl="0">
              <a:lnSpc>
                <a:spcPct val="150000"/>
              </a:lnSpc>
              <a:spcBef>
                <a:spcPct val="0"/>
              </a:spcBef>
              <a:spcAft>
                <a:spcPct val="15000"/>
              </a:spcAft>
            </a:pPr>
            <a:r>
              <a:rPr lang="zh-CN" altLang="en-US" dirty="0">
                <a:solidFill>
                  <a:schemeClr val="tx1"/>
                </a:solidFill>
              </a:rPr>
              <a:t>此题通常为难度较高的试题。</a:t>
            </a:r>
          </a:p>
        </p:txBody>
      </p:sp>
    </p:spTree>
    <p:custDataLst>
      <p:tags r:id="rId1"/>
    </p:custDataLst>
    <p:extLst>
      <p:ext uri="{BB962C8B-B14F-4D97-AF65-F5344CB8AC3E}">
        <p14:creationId xmlns:p14="http://schemas.microsoft.com/office/powerpoint/2010/main" val="75785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1059492" y="496202"/>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朝阳二模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47</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6247119" cy="369332"/>
          </a:xfrm>
          <a:prstGeom prst="rect">
            <a:avLst/>
          </a:prstGeom>
          <a:solidFill>
            <a:srgbClr val="FF6600"/>
          </a:solidFill>
        </p:spPr>
        <p:txBody>
          <a:bodyPr wrap="square" rtlCol="0">
            <a:spAutoFit/>
          </a:bodyPr>
          <a:lstStyle/>
          <a:p>
            <a:r>
              <a:rPr lang="zh-CN" altLang="en-US" dirty="0"/>
              <a:t>文章大意：根据电脑游戏改编的电影不受欢迎的原因。</a:t>
            </a:r>
            <a:endParaRPr lang="zh-CN" altLang="en-US" dirty="0">
              <a:latin typeface="宋体" panose="02010600030101010101" pitchFamily="2" charset="-122"/>
              <a:ea typeface="宋体" panose="02010600030101010101" pitchFamily="2" charset="-122"/>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82032" y="3816301"/>
            <a:ext cx="8758408" cy="830997"/>
          </a:xfrm>
          <a:prstGeom prst="rect">
            <a:avLst/>
          </a:prstGeom>
          <a:noFill/>
        </p:spPr>
        <p:txBody>
          <a:bodyPr wrap="square" rtlCol="0">
            <a:spAutoFit/>
          </a:bodyPr>
          <a:lstStyle/>
          <a:p>
            <a:r>
              <a:rPr lang="zh-CN" altLang="en-US" sz="1600" dirty="0"/>
              <a:t>解析：</a:t>
            </a:r>
            <a:r>
              <a:rPr lang="en-US" altLang="zh-CN" sz="1600" dirty="0"/>
              <a:t>47</a:t>
            </a:r>
            <a:r>
              <a:rPr lang="zh-CN" altLang="en-US" sz="1600" dirty="0"/>
              <a:t>题设空前一句，电影制作者也把电影引入科幻世界。后一句，任何从游戏中借鉴除了背景以外的尝试肯定会失败。因此</a:t>
            </a:r>
            <a:r>
              <a:rPr lang="en-US" altLang="zh-CN" sz="1600" dirty="0"/>
              <a:t>47</a:t>
            </a:r>
            <a:r>
              <a:rPr lang="zh-CN" altLang="en-US" sz="1600" dirty="0"/>
              <a:t>空应与前一句构成转折，</a:t>
            </a:r>
            <a:r>
              <a:rPr lang="en-US" altLang="zh-CN" sz="1600" dirty="0"/>
              <a:t>G</a:t>
            </a:r>
            <a:r>
              <a:rPr lang="zh-CN" altLang="en-US" sz="1600" dirty="0"/>
              <a:t>选项，但是电影制作者的困难似乎是不知道在哪和什么时候停下来。可以构成</a:t>
            </a:r>
            <a:r>
              <a:rPr lang="zh-CN" altLang="en-US" sz="1600" b="1" dirty="0">
                <a:solidFill>
                  <a:srgbClr val="C00000"/>
                </a:solidFill>
              </a:rPr>
              <a:t>转折关系</a:t>
            </a:r>
            <a:r>
              <a:rPr lang="zh-CN" altLang="en-US" sz="1600" dirty="0"/>
              <a:t>，因此</a:t>
            </a:r>
            <a:r>
              <a:rPr lang="en-US" altLang="zh-CN" sz="1600" dirty="0"/>
              <a:t>G</a:t>
            </a:r>
            <a:r>
              <a:rPr lang="zh-CN" altLang="en-US" sz="1600" dirty="0"/>
              <a:t>为正确选项。</a:t>
            </a:r>
            <a:endParaRPr lang="en-US" altLang="zh-CN" sz="1600" dirty="0"/>
          </a:p>
        </p:txBody>
      </p:sp>
      <p:sp>
        <p:nvSpPr>
          <p:cNvPr id="4" name="矩形 3">
            <a:extLst>
              <a:ext uri="{FF2B5EF4-FFF2-40B4-BE49-F238E27FC236}">
                <a16:creationId xmlns:a16="http://schemas.microsoft.com/office/drawing/2014/main" xmlns="" id="{5040C8FC-4EAA-4EED-B289-073B72F46A1C}"/>
              </a:ext>
            </a:extLst>
          </p:cNvPr>
          <p:cNvSpPr/>
          <p:nvPr/>
        </p:nvSpPr>
        <p:spPr>
          <a:xfrm>
            <a:off x="136425" y="923656"/>
            <a:ext cx="8871150" cy="1077218"/>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Making a film out of a best-selling computer game can guarantee a large audience. ___46___ Nowadays films are made with similar ones. They have attractive action scenes relying on fantasy effects as well. Gaming markets consist of science-fiction games, and film-makers have also set films in science-fiction worlds. ___47___ Any attempt to borrow more than the setting from a game is certain to fail.</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165274" y="1940445"/>
            <a:ext cx="8796694" cy="1815882"/>
          </a:xfrm>
          <a:prstGeom prst="rect">
            <a:avLst/>
          </a:prstGeom>
        </p:spPr>
        <p:txBody>
          <a:bodyPr wrap="square">
            <a:spAutoFit/>
          </a:bodyPr>
          <a:lstStyle/>
          <a:p>
            <a:pPr fontAlgn="ctr"/>
            <a:r>
              <a:rPr lang="en-US" altLang="zh-CN" sz="16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Cameras matter in another sense, too.</a:t>
            </a:r>
            <a:endParaRPr lang="zh-CN" altLang="zh-CN" sz="16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The success of a game usually lies in the use of special effects.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You can’t influence what happens at all in the computer games.</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D. Computer games may show the action from a number of views easily.</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The game has a good chance of being as successful as the film on which it is based.</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F. You must be able to have access to all the information in order to decide what to do next.</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 However, the difficulty for film producers appears to be not knowing where and when to stop.</a:t>
            </a:r>
            <a:endParaRPr lang="zh-CN" altLang="zh-CN" sz="1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0507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西城一模，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50</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789305" y="471629"/>
            <a:ext cx="5901471" cy="369332"/>
          </a:xfrm>
          <a:prstGeom prst="rect">
            <a:avLst/>
          </a:prstGeom>
          <a:solidFill>
            <a:srgbClr val="FF6600"/>
          </a:solidFill>
        </p:spPr>
        <p:txBody>
          <a:bodyPr wrap="square" rtlCol="0">
            <a:spAutoFit/>
          </a:bodyPr>
          <a:lstStyle/>
          <a:p>
            <a:r>
              <a:rPr lang="zh-CN" altLang="en-US" dirty="0"/>
              <a:t>文章大意：</a:t>
            </a:r>
            <a:r>
              <a:rPr lang="zh-CN" altLang="en-US" kern="1200" dirty="0">
                <a:solidFill>
                  <a:schemeClr val="tx1"/>
                </a:solidFill>
              </a:rPr>
              <a:t>列举理解作者写作目的的策略。</a:t>
            </a: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107519" y="3770524"/>
            <a:ext cx="8928962" cy="830997"/>
          </a:xfrm>
          <a:prstGeom prst="rect">
            <a:avLst/>
          </a:prstGeom>
          <a:noFill/>
        </p:spPr>
        <p:txBody>
          <a:bodyPr wrap="square" rtlCol="0">
            <a:spAutoFit/>
          </a:bodyPr>
          <a:lstStyle/>
          <a:p>
            <a:r>
              <a:rPr lang="zh-CN" altLang="en-US" sz="1600" dirty="0"/>
              <a:t>解析：</a:t>
            </a:r>
            <a:r>
              <a:rPr lang="en-US" altLang="zh-CN" sz="1600" dirty="0"/>
              <a:t>50</a:t>
            </a:r>
            <a:r>
              <a:rPr lang="zh-CN" altLang="en-US" sz="1600" dirty="0"/>
              <a:t>题前一句，作者的目的通常作为整体被研究，但是在一篇文章中，作者也会有不同的写作原因。</a:t>
            </a:r>
            <a:r>
              <a:rPr lang="en-US" altLang="zh-CN" sz="1600" dirty="0"/>
              <a:t>D</a:t>
            </a:r>
            <a:r>
              <a:rPr lang="zh-CN" altLang="en-US" sz="1600" dirty="0"/>
              <a:t>选项，例如，一个作者也许用一个好笑的轶事来吸引读者。空后，然后他也许列举一些事实让读者感觉沮丧。</a:t>
            </a:r>
            <a:r>
              <a:rPr lang="en-US" altLang="zh-CN" sz="1600" dirty="0"/>
              <a:t>D</a:t>
            </a:r>
            <a:r>
              <a:rPr lang="zh-CN" altLang="en-US" sz="1600" dirty="0"/>
              <a:t>选项与前一句构成</a:t>
            </a:r>
            <a:r>
              <a:rPr lang="zh-CN" altLang="en-US" sz="1600" b="1" dirty="0">
                <a:solidFill>
                  <a:srgbClr val="C00000"/>
                </a:solidFill>
              </a:rPr>
              <a:t>概括与例证关系</a:t>
            </a:r>
            <a:r>
              <a:rPr lang="zh-CN" altLang="en-US" sz="1600" dirty="0"/>
              <a:t>，与后一句为</a:t>
            </a:r>
            <a:r>
              <a:rPr lang="zh-CN" altLang="en-US" sz="1600" b="1" dirty="0">
                <a:solidFill>
                  <a:srgbClr val="C00000"/>
                </a:solidFill>
              </a:rPr>
              <a:t>次序关系。</a:t>
            </a:r>
          </a:p>
        </p:txBody>
      </p:sp>
      <p:sp>
        <p:nvSpPr>
          <p:cNvPr id="4" name="矩形 3">
            <a:extLst>
              <a:ext uri="{FF2B5EF4-FFF2-40B4-BE49-F238E27FC236}">
                <a16:creationId xmlns:a16="http://schemas.microsoft.com/office/drawing/2014/main" xmlns="" id="{5040C8FC-4EAA-4EED-B289-073B72F46A1C}"/>
              </a:ext>
            </a:extLst>
          </p:cNvPr>
          <p:cNvSpPr/>
          <p:nvPr/>
        </p:nvSpPr>
        <p:spPr>
          <a:xfrm>
            <a:off x="165274" y="860406"/>
            <a:ext cx="8978726" cy="1323439"/>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Observe how purpose changes within a text. Author’s purpose is often studied through the text as a whole, but authors have different reasons for writing within texts as well. ___50___ Then, he</a:t>
            </a:r>
            <a:r>
              <a:rPr lang="zh-CN" altLang="en-US" sz="16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may launch into a list of facts that make the reader feel discouraged about the situation. And finally, they may conclude with an appeal. Take a short article and break it apart, identifying the different purposes so that students see how author’s purpose changes as they read.</a:t>
            </a:r>
            <a:endParaRPr lang="zh-CN"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EAF88970-85C7-488B-8C39-E2E2BF6008AA}"/>
              </a:ext>
            </a:extLst>
          </p:cNvPr>
          <p:cNvSpPr/>
          <p:nvPr/>
        </p:nvSpPr>
        <p:spPr>
          <a:xfrm>
            <a:off x="254439" y="2055270"/>
            <a:ext cx="9351469" cy="1815882"/>
          </a:xfrm>
          <a:prstGeom prst="rect">
            <a:avLst/>
          </a:prstGeom>
        </p:spPr>
        <p:txBody>
          <a:bodyPr wrap="square">
            <a:spAutoFit/>
          </a:bodyPr>
          <a:lstStyle/>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A. Get to the heart.</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B. Identify the topic.</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C. The readers may get more advanced in their work with informational text.</a:t>
            </a:r>
          </a:p>
          <a:p>
            <a:pPr fontAlgn="ct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For example, an author may include a funny anecdote (</a:t>
            </a:r>
            <a:r>
              <a:rPr lang="zh-CN" altLang="en-US"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轶事</a:t>
            </a:r>
            <a:r>
              <a:rPr lang="en-US" altLang="zh-CN" sz="1600" kern="1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to draw the reader in.</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E. In particular, they'll need to figure out author’s purpose and draw their own conclusions.</a:t>
            </a:r>
          </a:p>
          <a:p>
            <a:pPr fontAlgn="ctr"/>
            <a:r>
              <a:rPr lang="en-US" altLang="zh-CN" sz="16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 Expand students' awareness of why people write by having them write for different purposes.</a:t>
            </a:r>
          </a:p>
          <a:p>
            <a:pPr fontAlgn="ctr"/>
            <a:r>
              <a:rPr lang="en-US" altLang="zh-CN" sz="1600" kern="100" dirty="0">
                <a:latin typeface="Times New Roman" panose="02020603050405020304" pitchFamily="18" charset="0"/>
                <a:ea typeface="Times New Roman" panose="02020603050405020304" pitchFamily="18" charset="0"/>
                <a:cs typeface="Times New Roman" panose="02020603050405020304" pitchFamily="18" charset="0"/>
              </a:rPr>
              <a:t>G. Or keep a running Author's Purpose board with a list of the various reasons that authors write.</a:t>
            </a:r>
          </a:p>
        </p:txBody>
      </p:sp>
    </p:spTree>
    <p:custDataLst>
      <p:tags r:id="rId1"/>
    </p:custDataLst>
    <p:extLst>
      <p:ext uri="{BB962C8B-B14F-4D97-AF65-F5344CB8AC3E}">
        <p14:creationId xmlns:p14="http://schemas.microsoft.com/office/powerpoint/2010/main" val="28898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40011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逻辑关系</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矩形 10">
            <a:extLst>
              <a:ext uri="{FF2B5EF4-FFF2-40B4-BE49-F238E27FC236}">
                <a16:creationId xmlns:a16="http://schemas.microsoft.com/office/drawing/2014/main" xmlns="" id="{1192414B-B330-4F5F-99AC-6B04B2197B42}"/>
              </a:ext>
            </a:extLst>
          </p:cNvPr>
          <p:cNvSpPr/>
          <p:nvPr/>
        </p:nvSpPr>
        <p:spPr>
          <a:xfrm>
            <a:off x="951916" y="479921"/>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东城二模，</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50</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题</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xmlns="" id="{4CC33C82-7B68-4D7A-99BD-64859B918262}"/>
              </a:ext>
            </a:extLst>
          </p:cNvPr>
          <p:cNvSpPr txBox="1"/>
          <p:nvPr/>
        </p:nvSpPr>
        <p:spPr>
          <a:xfrm>
            <a:off x="2988253" y="419006"/>
            <a:ext cx="5376519" cy="369332"/>
          </a:xfrm>
          <a:prstGeom prst="rect">
            <a:avLst/>
          </a:prstGeom>
          <a:solidFill>
            <a:srgbClr val="FF6600"/>
          </a:solidFill>
        </p:spPr>
        <p:txBody>
          <a:bodyPr wrap="square" rtlCol="0">
            <a:spAutoFit/>
          </a:bodyPr>
          <a:lstStyle/>
          <a:p>
            <a:r>
              <a:rPr lang="zh-CN" altLang="en-US" dirty="0"/>
              <a:t>文章大意：不同国家私人空间的不同</a:t>
            </a:r>
            <a:endParaRPr lang="zh-CN" altLang="en-US" kern="1200" dirty="0">
              <a:solidFill>
                <a:schemeClr val="tx1"/>
              </a:solidFill>
            </a:endParaRPr>
          </a:p>
        </p:txBody>
      </p:sp>
      <p:sp>
        <p:nvSpPr>
          <p:cNvPr id="16" name="文本框 15">
            <a:extLst>
              <a:ext uri="{FF2B5EF4-FFF2-40B4-BE49-F238E27FC236}">
                <a16:creationId xmlns:a16="http://schemas.microsoft.com/office/drawing/2014/main" xmlns="" id="{4D183876-D5FE-4CF3-9623-ABE1154A3361}"/>
              </a:ext>
            </a:extLst>
          </p:cNvPr>
          <p:cNvSpPr txBox="1"/>
          <p:nvPr/>
        </p:nvSpPr>
        <p:spPr>
          <a:xfrm>
            <a:off x="43908" y="3658807"/>
            <a:ext cx="8928962" cy="830997"/>
          </a:xfrm>
          <a:prstGeom prst="rect">
            <a:avLst/>
          </a:prstGeom>
          <a:noFill/>
        </p:spPr>
        <p:txBody>
          <a:bodyPr wrap="square" rtlCol="0">
            <a:spAutoFit/>
          </a:bodyPr>
          <a:lstStyle/>
          <a:p>
            <a:r>
              <a:rPr lang="zh-CN" altLang="en-US" sz="1600" dirty="0"/>
              <a:t>解析：</a:t>
            </a:r>
            <a:r>
              <a:rPr lang="en-US" altLang="zh-CN" sz="1600" dirty="0"/>
              <a:t>50</a:t>
            </a:r>
            <a:r>
              <a:rPr lang="zh-CN" altLang="en-US" sz="1600" dirty="0"/>
              <a:t>题前面列举对不同国家的人，我们应注意不同的私人空间。</a:t>
            </a:r>
            <a:r>
              <a:rPr lang="en-US" altLang="zh-CN" sz="1600" dirty="0"/>
              <a:t>D</a:t>
            </a:r>
            <a:r>
              <a:rPr lang="zh-CN" altLang="en-US" sz="1600" dirty="0"/>
              <a:t>选项，如果你和一个挪威人关系很好，不要往后退。与后一句面，他们比任何人都喜欢站的更近一些，构成</a:t>
            </a:r>
            <a:r>
              <a:rPr lang="zh-CN" altLang="en-US" sz="1600" b="1" dirty="0">
                <a:solidFill>
                  <a:srgbClr val="C00000"/>
                </a:solidFill>
              </a:rPr>
              <a:t>因果关系</a:t>
            </a:r>
            <a:r>
              <a:rPr lang="zh-CN" altLang="en-US" sz="1600" dirty="0"/>
              <a:t>。与前一句为</a:t>
            </a:r>
            <a:r>
              <a:rPr lang="zh-CN" altLang="en-US" sz="1600" b="1" dirty="0">
                <a:solidFill>
                  <a:srgbClr val="C00000"/>
                </a:solidFill>
              </a:rPr>
              <a:t>并列关系</a:t>
            </a:r>
            <a:r>
              <a:rPr lang="zh-CN" altLang="en-US" sz="1600" dirty="0"/>
              <a:t>。</a:t>
            </a:r>
          </a:p>
        </p:txBody>
      </p:sp>
      <p:sp>
        <p:nvSpPr>
          <p:cNvPr id="4" name="矩形 3">
            <a:extLst>
              <a:ext uri="{FF2B5EF4-FFF2-40B4-BE49-F238E27FC236}">
                <a16:creationId xmlns:a16="http://schemas.microsoft.com/office/drawing/2014/main" xmlns="" id="{5040C8FC-4EAA-4EED-B289-073B72F46A1C}"/>
              </a:ext>
            </a:extLst>
          </p:cNvPr>
          <p:cNvSpPr/>
          <p:nvPr/>
        </p:nvSpPr>
        <p:spPr>
          <a:xfrm>
            <a:off x="274662" y="978002"/>
            <a:ext cx="8615062" cy="1077218"/>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The academics leading this study admit that there is a lot more to do. But what we do know is to keep your distance in Canada; prepare for a hug in Argentina</a:t>
            </a:r>
            <a:r>
              <a:rPr lang="en-US" altLang="zh-CN" sz="1600" u="sng" kern="100" dirty="0">
                <a:latin typeface="Times New Roman" panose="02020603050405020304" pitchFamily="18" charset="0"/>
                <a:ea typeface="宋体" panose="02010600030101010101" pitchFamily="2" charset="-122"/>
                <a:cs typeface="Times New Roman" panose="02020603050405020304" pitchFamily="18" charset="0"/>
              </a:rPr>
              <a:t>.       50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They like to stand closer than anybody. To keep warm, perhaps.</a:t>
            </a:r>
          </a:p>
          <a:p>
            <a:pPr indent="266700" fontAlgn="ctr"/>
            <a:endParaRPr lang="en-US" altLang="zh-CN" sz="1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xmlns="" id="{13E6C70E-7086-4718-9AB9-BE5691E15126}"/>
              </a:ext>
            </a:extLst>
          </p:cNvPr>
          <p:cNvSpPr/>
          <p:nvPr/>
        </p:nvSpPr>
        <p:spPr>
          <a:xfrm>
            <a:off x="-190832" y="1752660"/>
            <a:ext cx="9398442" cy="1815882"/>
          </a:xfrm>
          <a:prstGeom prst="rect">
            <a:avLst/>
          </a:prstGeom>
        </p:spPr>
        <p:txBody>
          <a:bodyPr wrap="square">
            <a:spAutoFit/>
          </a:bodyPr>
          <a:lstStyle/>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A. It’s important to get the distance right, though.</a:t>
            </a:r>
          </a:p>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B. Romanians clearly take longer to establish trust.  </a:t>
            </a:r>
          </a:p>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C. How close we stand to other people varies widely between countries.</a:t>
            </a:r>
          </a:p>
          <a:p>
            <a:pPr indent="266700" fontAlgn="ctr"/>
            <a:r>
              <a:rPr lang="en-US" altLang="zh-CN" sz="16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 And if you end up on good terms with a Norwegian, don’t draw back. </a:t>
            </a:r>
          </a:p>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E. However, in India people will pack into trains and buses without a second thought. </a:t>
            </a:r>
          </a:p>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F. One theory the researchers wanted to test was whether climate affects personal space.  </a:t>
            </a:r>
          </a:p>
          <a:p>
            <a:pPr indent="266700" fontAlgn="ct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G. The study certainly found that climate, age and gender have an effect on personal distance across cultures.  </a:t>
            </a:r>
          </a:p>
        </p:txBody>
      </p:sp>
    </p:spTree>
    <p:custDataLst>
      <p:tags r:id="rId1"/>
    </p:custDataLst>
    <p:extLst>
      <p:ext uri="{BB962C8B-B14F-4D97-AF65-F5344CB8AC3E}">
        <p14:creationId xmlns:p14="http://schemas.microsoft.com/office/powerpoint/2010/main" val="2645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15108"/>
            <a:ext cx="991553" cy="941070"/>
          </a:xfrm>
          <a:prstGeom prst="rect">
            <a:avLst/>
          </a:prstGeom>
        </p:spPr>
      </p:pic>
      <p:sp>
        <p:nvSpPr>
          <p:cNvPr id="13" name="文本框 12"/>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pic>
        <p:nvPicPr>
          <p:cNvPr id="14"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1301750" y="187960"/>
            <a:ext cx="5027930" cy="460375"/>
          </a:xfrm>
          <a:prstGeom prst="rect">
            <a:avLst/>
          </a:prstGeom>
          <a:noFill/>
        </p:spPr>
        <p:txBody>
          <a:bodyPr wrap="square" rtlCol="0">
            <a:spAutoFit/>
          </a:bodyPr>
          <a:lstStyle/>
          <a:p>
            <a:r>
              <a:rPr lang="en-US" altLang="zh-CN" sz="2400" dirty="0">
                <a:sym typeface="+mn-ea"/>
              </a:rPr>
              <a:t>4.</a:t>
            </a:r>
            <a:r>
              <a:rPr lang="zh-CN" altLang="en-US" sz="2400" dirty="0">
                <a:sym typeface="+mn-ea"/>
              </a:rPr>
              <a:t>七选五阅读解题思路总结</a:t>
            </a:r>
            <a:endParaRPr lang="zh-CN" altLang="en-US" sz="2400" dirty="0"/>
          </a:p>
        </p:txBody>
      </p:sp>
      <p:graphicFrame>
        <p:nvGraphicFramePr>
          <p:cNvPr id="8" name="图示 7">
            <a:extLst>
              <a:ext uri="{FF2B5EF4-FFF2-40B4-BE49-F238E27FC236}">
                <a16:creationId xmlns:a16="http://schemas.microsoft.com/office/drawing/2014/main" xmlns="" id="{C388B8D4-F123-40BB-A066-8A81CBAF930D}"/>
              </a:ext>
            </a:extLst>
          </p:cNvPr>
          <p:cNvGraphicFramePr/>
          <p:nvPr>
            <p:extLst>
              <p:ext uri="{D42A27DB-BD31-4B8C-83A1-F6EECF244321}">
                <p14:modId xmlns:p14="http://schemas.microsoft.com/office/powerpoint/2010/main" val="413875484"/>
              </p:ext>
            </p:extLst>
          </p:nvPr>
        </p:nvGraphicFramePr>
        <p:xfrm>
          <a:off x="1171575" y="701040"/>
          <a:ext cx="6203315" cy="3741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369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398308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4" name="文本框 3"/>
          <p:cNvSpPr txBox="1"/>
          <p:nvPr/>
        </p:nvSpPr>
        <p:spPr>
          <a:xfrm>
            <a:off x="1392751" y="311336"/>
            <a:ext cx="7512367" cy="415498"/>
          </a:xfrm>
          <a:prstGeom prst="rect">
            <a:avLst/>
          </a:prstGeom>
          <a:noFill/>
        </p:spPr>
        <p:txBody>
          <a:bodyPr wrap="square" rtlCol="0">
            <a:spAutoFit/>
          </a:bodyPr>
          <a:lstStyle/>
          <a:p>
            <a:r>
              <a:rPr lang="en-US" altLang="zh-CN" sz="2100" dirty="0">
                <a:sym typeface="+mn-ea"/>
              </a:rPr>
              <a:t>1. 2019</a:t>
            </a:r>
            <a:r>
              <a:rPr lang="zh-CN" altLang="en-US" sz="2100" dirty="0">
                <a:sym typeface="+mn-ea"/>
              </a:rPr>
              <a:t>四城区一模七选五试题整体分析及考点统计</a:t>
            </a:r>
            <a:endParaRPr lang="en-US" altLang="zh-CN" sz="2100" dirty="0">
              <a:sym typeface="+mn-ea"/>
            </a:endParaRPr>
          </a:p>
        </p:txBody>
      </p:sp>
      <p:graphicFrame>
        <p:nvGraphicFramePr>
          <p:cNvPr id="7" name="表格 6">
            <a:extLst>
              <a:ext uri="{FF2B5EF4-FFF2-40B4-BE49-F238E27FC236}">
                <a16:creationId xmlns:a16="http://schemas.microsoft.com/office/drawing/2014/main" xmlns="" id="{55E4735F-A5AE-48F5-B5C4-89EA2AC2E2E4}"/>
              </a:ext>
            </a:extLst>
          </p:cNvPr>
          <p:cNvGraphicFramePr>
            <a:graphicFrameLocks noGrp="1"/>
          </p:cNvGraphicFramePr>
          <p:nvPr>
            <p:extLst>
              <p:ext uri="{D42A27DB-BD31-4B8C-83A1-F6EECF244321}">
                <p14:modId xmlns:p14="http://schemas.microsoft.com/office/powerpoint/2010/main" val="3607146815"/>
              </p:ext>
            </p:extLst>
          </p:nvPr>
        </p:nvGraphicFramePr>
        <p:xfrm>
          <a:off x="231273" y="1132840"/>
          <a:ext cx="8681453" cy="3125534"/>
        </p:xfrm>
        <a:graphic>
          <a:graphicData uri="http://schemas.openxmlformats.org/drawingml/2006/table">
            <a:tbl>
              <a:tblPr>
                <a:tableStyleId>{5940675A-B579-460E-94D1-54222C63F5DA}</a:tableStyleId>
              </a:tblPr>
              <a:tblGrid>
                <a:gridCol w="839577">
                  <a:extLst>
                    <a:ext uri="{9D8B030D-6E8A-4147-A177-3AD203B41FA5}">
                      <a16:colId xmlns:a16="http://schemas.microsoft.com/office/drawing/2014/main" xmlns="" val="1255969440"/>
                    </a:ext>
                  </a:extLst>
                </a:gridCol>
                <a:gridCol w="1340093">
                  <a:extLst>
                    <a:ext uri="{9D8B030D-6E8A-4147-A177-3AD203B41FA5}">
                      <a16:colId xmlns:a16="http://schemas.microsoft.com/office/drawing/2014/main" xmlns="" val="1874075204"/>
                    </a:ext>
                  </a:extLst>
                </a:gridCol>
                <a:gridCol w="1676210">
                  <a:extLst>
                    <a:ext uri="{9D8B030D-6E8A-4147-A177-3AD203B41FA5}">
                      <a16:colId xmlns:a16="http://schemas.microsoft.com/office/drawing/2014/main" xmlns="" val="1093471891"/>
                    </a:ext>
                  </a:extLst>
                </a:gridCol>
                <a:gridCol w="1751960">
                  <a:extLst>
                    <a:ext uri="{9D8B030D-6E8A-4147-A177-3AD203B41FA5}">
                      <a16:colId xmlns:a16="http://schemas.microsoft.com/office/drawing/2014/main" xmlns="" val="3493696285"/>
                    </a:ext>
                  </a:extLst>
                </a:gridCol>
                <a:gridCol w="1576998">
                  <a:extLst>
                    <a:ext uri="{9D8B030D-6E8A-4147-A177-3AD203B41FA5}">
                      <a16:colId xmlns:a16="http://schemas.microsoft.com/office/drawing/2014/main" xmlns="" val="2484985367"/>
                    </a:ext>
                  </a:extLst>
                </a:gridCol>
                <a:gridCol w="1496615">
                  <a:extLst>
                    <a:ext uri="{9D8B030D-6E8A-4147-A177-3AD203B41FA5}">
                      <a16:colId xmlns:a16="http://schemas.microsoft.com/office/drawing/2014/main" xmlns="" val="2901386032"/>
                    </a:ext>
                  </a:extLst>
                </a:gridCol>
              </a:tblGrid>
              <a:tr h="254445">
                <a:tc>
                  <a:txBody>
                    <a:bodyPr/>
                    <a:lstStyle/>
                    <a:p>
                      <a:pPr algn="l" fontAlgn="b"/>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dirty="0">
                          <a:effectLst/>
                        </a:rPr>
                        <a:t>城区</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朝阳</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东城</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西城</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海淀</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extLst>
                  <a:ext uri="{0D108BD9-81ED-4DB2-BD59-A6C34878D82A}">
                    <a16:rowId xmlns:a16="http://schemas.microsoft.com/office/drawing/2014/main" xmlns="" val="3118247760"/>
                  </a:ext>
                </a:extLst>
              </a:tr>
              <a:tr h="794981">
                <a:tc rowSpan="2">
                  <a:txBody>
                    <a:bodyPr/>
                    <a:lstStyle/>
                    <a:p>
                      <a:pPr algn="ctr" fontAlgn="b"/>
                      <a:r>
                        <a:rPr lang="zh-CN" altLang="en-US" sz="1600" u="none" strike="noStrike">
                          <a:effectLst/>
                        </a:rPr>
                        <a:t>语篇解读</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dirty="0">
                          <a:effectLst/>
                        </a:rPr>
                        <a:t>标题</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en-US" sz="1600" u="none" strike="noStrike" dirty="0">
                          <a:effectLst/>
                        </a:rPr>
                        <a:t>Can we stop food longing through imaginary eating?</a:t>
                      </a:r>
                      <a:endParaRPr lang="en-US" sz="16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b"/>
                      <a:r>
                        <a:rPr lang="en-US" sz="1600" u="none" strike="noStrike" dirty="0">
                          <a:effectLst/>
                        </a:rPr>
                        <a:t>Are you a prisoner of perfection?</a:t>
                      </a:r>
                      <a:endParaRPr lang="en-US" sz="16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endParaRPr lang="en-US" sz="16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600" u="none" strike="noStrike" dirty="0">
                          <a:effectLst/>
                        </a:rPr>
                        <a:t>Benefit of sports</a:t>
                      </a:r>
                      <a:endParaRPr lang="en-US" sz="1600" b="0" i="0" u="none" strike="noStrike" dirty="0">
                        <a:solidFill>
                          <a:srgbClr val="000000"/>
                        </a:solidFill>
                        <a:effectLst/>
                        <a:latin typeface="Times New Roman" panose="02020603050405020304" pitchFamily="18" charset="0"/>
                        <a:ea typeface="等线" panose="02010600030101010101" pitchFamily="2" charset="-122"/>
                      </a:endParaRPr>
                    </a:p>
                  </a:txBody>
                  <a:tcPr marL="6350" marR="6350" marT="6350" marB="0"/>
                </a:tc>
                <a:extLst>
                  <a:ext uri="{0D108BD9-81ED-4DB2-BD59-A6C34878D82A}">
                    <a16:rowId xmlns:a16="http://schemas.microsoft.com/office/drawing/2014/main" xmlns="" val="491632193"/>
                  </a:ext>
                </a:extLst>
              </a:tr>
              <a:tr h="1021976">
                <a:tc vMerge="1">
                  <a:txBody>
                    <a:bodyPr/>
                    <a:lstStyle/>
                    <a:p>
                      <a:endParaRPr lang="zh-CN" altLang="en-US"/>
                    </a:p>
                  </a:txBody>
                  <a:tcPr/>
                </a:tc>
                <a:tc>
                  <a:txBody>
                    <a:bodyPr/>
                    <a:lstStyle/>
                    <a:p>
                      <a:pPr algn="ctr" fontAlgn="b"/>
                      <a:r>
                        <a:rPr lang="zh-CN" altLang="en-US" sz="1600" u="none" strike="noStrike">
                          <a:effectLst/>
                        </a:rPr>
                        <a:t>话题</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dirty="0">
                          <a:effectLst/>
                        </a:rPr>
                        <a:t>想象吃东西可以降低食欲。</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kern="1200" dirty="0">
                          <a:solidFill>
                            <a:schemeClr val="tx1"/>
                          </a:solidFill>
                          <a:effectLst/>
                          <a:latin typeface="+mn-lt"/>
                          <a:ea typeface="+mn-ea"/>
                          <a:cs typeface="+mn-cs"/>
                        </a:rPr>
                        <a:t>完美主义的表现，原因和坏处，以及如何避免。</a:t>
                      </a:r>
                    </a:p>
                  </a:txBody>
                  <a:tcPr marL="6350" marR="6350" marT="6350" marB="0"/>
                </a:tc>
                <a:tc>
                  <a:txBody>
                    <a:bodyPr/>
                    <a:lstStyle/>
                    <a:p>
                      <a:pPr algn="l" fontAlgn="b"/>
                      <a:r>
                        <a:rPr lang="zh-CN" altLang="en-US" sz="1600" u="none" strike="noStrike" kern="1200" dirty="0">
                          <a:solidFill>
                            <a:schemeClr val="tx1"/>
                          </a:solidFill>
                          <a:effectLst/>
                          <a:latin typeface="+mn-lt"/>
                          <a:ea typeface="+mn-ea"/>
                          <a:cs typeface="+mn-cs"/>
                        </a:rPr>
                        <a:t>列举理解作者写作目的的策略。</a:t>
                      </a:r>
                    </a:p>
                  </a:txBody>
                  <a:tcPr marL="6350" marR="6350" marT="6350" marB="0"/>
                </a:tc>
                <a:tc>
                  <a:txBody>
                    <a:bodyPr/>
                    <a:lstStyle/>
                    <a:p>
                      <a:pPr algn="l" fontAlgn="b"/>
                      <a:r>
                        <a:rPr lang="zh-CN" altLang="en-US" sz="1600" u="none" strike="noStrike" dirty="0">
                          <a:effectLst/>
                        </a:rPr>
                        <a:t>运动给人带来身体、精神和社交方面的好处。</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826774958"/>
                  </a:ext>
                </a:extLst>
              </a:tr>
              <a:tr h="263533">
                <a:tc rowSpan="4">
                  <a:txBody>
                    <a:bodyPr/>
                    <a:lstStyle/>
                    <a:p>
                      <a:pPr algn="ctr" fontAlgn="b"/>
                      <a:r>
                        <a:rPr lang="zh-CN" altLang="en-US" sz="1600" u="none" strike="noStrike">
                          <a:effectLst/>
                        </a:rPr>
                        <a:t>考点统计</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主旨大意</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50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marL="0" algn="ctr" defTabSz="685800" rtl="0" eaLnBrk="1" fontAlgn="b" latinLnBrk="0" hangingPunct="1"/>
                      <a:r>
                        <a:rPr lang="en-US" altLang="zh-CN" sz="1600" u="none" strike="noStrike" kern="1200" dirty="0">
                          <a:solidFill>
                            <a:schemeClr val="tx1"/>
                          </a:solidFill>
                          <a:effectLst/>
                          <a:latin typeface="+mn-lt"/>
                          <a:ea typeface="+mn-ea"/>
                          <a:cs typeface="+mn-cs"/>
                        </a:rPr>
                        <a:t>48</a:t>
                      </a:r>
                    </a:p>
                  </a:txBody>
                  <a:tcPr marL="6350" marR="6350" marT="6350" marB="0"/>
                </a:tc>
                <a:tc>
                  <a:txBody>
                    <a:bodyPr/>
                    <a:lstStyle/>
                    <a:p>
                      <a:pPr algn="ctr" fontAlgn="b"/>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1973544309"/>
                  </a:ext>
                </a:extLst>
              </a:tr>
              <a:tr h="263533">
                <a:tc vMerge="1">
                  <a:txBody>
                    <a:bodyPr/>
                    <a:lstStyle/>
                    <a:p>
                      <a:endParaRPr lang="zh-CN" altLang="en-US"/>
                    </a:p>
                  </a:txBody>
                  <a:tcPr/>
                </a:tc>
                <a:tc>
                  <a:txBody>
                    <a:bodyPr/>
                    <a:lstStyle/>
                    <a:p>
                      <a:pPr algn="ctr" fontAlgn="b"/>
                      <a:r>
                        <a:rPr lang="zh-CN" altLang="en-US" sz="1600" u="none" strike="noStrike" dirty="0">
                          <a:effectLst/>
                        </a:rPr>
                        <a:t>连贯衔接</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marL="0" algn="ctr" defTabSz="685800" rtl="0" eaLnBrk="1" fontAlgn="b" latinLnBrk="0" hangingPunct="1"/>
                      <a:r>
                        <a:rPr lang="en-US" altLang="zh-CN" sz="1600" u="none" strike="noStrike" kern="1200" dirty="0">
                          <a:solidFill>
                            <a:schemeClr val="tx1"/>
                          </a:solidFill>
                          <a:effectLst/>
                          <a:latin typeface="+mn-lt"/>
                          <a:ea typeface="+mn-ea"/>
                          <a:cs typeface="+mn-cs"/>
                        </a:rPr>
                        <a:t>46</a:t>
                      </a:r>
                    </a:p>
                  </a:txBody>
                  <a:tcPr marL="6350" marR="6350" marT="6350" marB="0"/>
                </a:tc>
                <a:tc>
                  <a:txBody>
                    <a:bodyPr/>
                    <a:lstStyle/>
                    <a:p>
                      <a:pPr algn="ctr" fontAlgn="b"/>
                      <a:r>
                        <a:rPr lang="en-US" altLang="zh-CN" sz="1600" u="none" strike="noStrike" dirty="0">
                          <a:effectLst/>
                        </a:rPr>
                        <a:t>47</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1097134900"/>
                  </a:ext>
                </a:extLst>
              </a:tr>
              <a:tr h="263533">
                <a:tc vMerge="1">
                  <a:txBody>
                    <a:bodyPr/>
                    <a:lstStyle/>
                    <a:p>
                      <a:endParaRPr lang="zh-CN" altLang="en-US"/>
                    </a:p>
                  </a:txBody>
                  <a:tcPr/>
                </a:tc>
                <a:tc>
                  <a:txBody>
                    <a:bodyPr/>
                    <a:lstStyle/>
                    <a:p>
                      <a:pPr algn="ctr" fontAlgn="b"/>
                      <a:r>
                        <a:rPr lang="zh-CN" altLang="en-US" sz="1600" u="none" strike="noStrike">
                          <a:effectLst/>
                        </a:rPr>
                        <a:t>逻辑关系</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46,47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47,48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marL="0" algn="ctr" defTabSz="685800" rtl="0" eaLnBrk="1" fontAlgn="b" latinLnBrk="0" hangingPunct="1"/>
                      <a:r>
                        <a:rPr lang="en-US" altLang="zh-CN" sz="1600" u="none" strike="noStrike" kern="1200" dirty="0">
                          <a:solidFill>
                            <a:schemeClr val="tx1"/>
                          </a:solidFill>
                          <a:effectLst/>
                          <a:latin typeface="+mn-lt"/>
                          <a:ea typeface="+mn-ea"/>
                          <a:cs typeface="+mn-cs"/>
                        </a:rPr>
                        <a:t>50</a:t>
                      </a:r>
                    </a:p>
                  </a:txBody>
                  <a:tcPr marL="6350" marR="6350" marT="6350" marB="0"/>
                </a:tc>
                <a:tc>
                  <a:txBody>
                    <a:bodyPr/>
                    <a:lstStyle/>
                    <a:p>
                      <a:pPr algn="ctr" fontAlgn="b"/>
                      <a:r>
                        <a:rPr lang="en-US" altLang="zh-CN" sz="1600" u="none" strike="noStrike" dirty="0">
                          <a:effectLst/>
                        </a:rPr>
                        <a:t>46,48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3546480443"/>
                  </a:ext>
                </a:extLst>
              </a:tr>
              <a:tr h="263533">
                <a:tc vMerge="1">
                  <a:txBody>
                    <a:bodyPr/>
                    <a:lstStyle/>
                    <a:p>
                      <a:endParaRPr lang="zh-CN" altLang="en-US"/>
                    </a:p>
                  </a:txBody>
                  <a:tcPr/>
                </a:tc>
                <a:tc>
                  <a:txBody>
                    <a:bodyPr/>
                    <a:lstStyle/>
                    <a:p>
                      <a:pPr algn="ctr" fontAlgn="b"/>
                      <a:r>
                        <a:rPr lang="zh-CN" altLang="en-US" sz="1600" u="none" strike="noStrike">
                          <a:effectLst/>
                        </a:rPr>
                        <a:t>内容一致</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48,49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46,50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marL="0" algn="ctr" defTabSz="685800" rtl="0" eaLnBrk="1" fontAlgn="b" latinLnBrk="0" hangingPunct="1"/>
                      <a:r>
                        <a:rPr lang="en-US" altLang="zh-CN" sz="1600" u="none" strike="noStrike" kern="1200" dirty="0">
                          <a:solidFill>
                            <a:schemeClr val="tx1"/>
                          </a:solidFill>
                          <a:effectLst/>
                          <a:latin typeface="+mn-lt"/>
                          <a:ea typeface="+mn-ea"/>
                          <a:cs typeface="+mn-cs"/>
                        </a:rPr>
                        <a:t>47,49</a:t>
                      </a:r>
                    </a:p>
                  </a:txBody>
                  <a:tcPr marL="6350" marR="6350" marT="6350" marB="0"/>
                </a:tc>
                <a:tc>
                  <a:txBody>
                    <a:bodyPr/>
                    <a:lstStyle/>
                    <a:p>
                      <a:pPr algn="ctr" fontAlgn="b"/>
                      <a:r>
                        <a:rPr lang="en-US" altLang="zh-CN" sz="1600" u="none" strike="noStrike" dirty="0">
                          <a:effectLst/>
                        </a:rPr>
                        <a:t>49,50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3497808519"/>
                  </a:ext>
                </a:extLst>
              </a:tr>
            </a:tbl>
          </a:graphicData>
        </a:graphic>
      </p:graphicFrame>
    </p:spTree>
    <p:custDataLst>
      <p:tags r:id="rId1"/>
    </p:custDataLst>
    <p:extLst>
      <p:ext uri="{BB962C8B-B14F-4D97-AF65-F5344CB8AC3E}">
        <p14:creationId xmlns:p14="http://schemas.microsoft.com/office/powerpoint/2010/main" val="127857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4" name="文本框 3"/>
          <p:cNvSpPr txBox="1"/>
          <p:nvPr/>
        </p:nvSpPr>
        <p:spPr>
          <a:xfrm>
            <a:off x="1392751" y="311336"/>
            <a:ext cx="7512367" cy="415498"/>
          </a:xfrm>
          <a:prstGeom prst="rect">
            <a:avLst/>
          </a:prstGeom>
          <a:noFill/>
        </p:spPr>
        <p:txBody>
          <a:bodyPr wrap="square" rtlCol="0">
            <a:spAutoFit/>
          </a:bodyPr>
          <a:lstStyle/>
          <a:p>
            <a:r>
              <a:rPr lang="en-US" altLang="zh-CN" sz="2100" dirty="0">
                <a:sym typeface="+mn-ea"/>
              </a:rPr>
              <a:t>1. 2019</a:t>
            </a:r>
            <a:r>
              <a:rPr lang="zh-CN" altLang="en-US" sz="2100" dirty="0">
                <a:sym typeface="+mn-ea"/>
              </a:rPr>
              <a:t>四城区二模七选五试题整体分析及考点统计</a:t>
            </a:r>
            <a:endParaRPr lang="en-US" altLang="zh-CN" sz="2100" dirty="0">
              <a:sym typeface="+mn-ea"/>
            </a:endParaRPr>
          </a:p>
        </p:txBody>
      </p:sp>
      <p:graphicFrame>
        <p:nvGraphicFramePr>
          <p:cNvPr id="3" name="表格 2">
            <a:extLst>
              <a:ext uri="{FF2B5EF4-FFF2-40B4-BE49-F238E27FC236}">
                <a16:creationId xmlns:a16="http://schemas.microsoft.com/office/drawing/2014/main" xmlns="" id="{75A23A72-AF29-47D6-90D9-DD6F9513CF96}"/>
              </a:ext>
            </a:extLst>
          </p:cNvPr>
          <p:cNvGraphicFramePr>
            <a:graphicFrameLocks noGrp="1"/>
          </p:cNvGraphicFramePr>
          <p:nvPr>
            <p:extLst>
              <p:ext uri="{D42A27DB-BD31-4B8C-83A1-F6EECF244321}">
                <p14:modId xmlns:p14="http://schemas.microsoft.com/office/powerpoint/2010/main" val="171914258"/>
              </p:ext>
            </p:extLst>
          </p:nvPr>
        </p:nvGraphicFramePr>
        <p:xfrm>
          <a:off x="317125" y="1114042"/>
          <a:ext cx="8587993" cy="3288908"/>
        </p:xfrm>
        <a:graphic>
          <a:graphicData uri="http://schemas.openxmlformats.org/drawingml/2006/table">
            <a:tbl>
              <a:tblPr>
                <a:tableStyleId>{5940675A-B579-460E-94D1-54222C63F5DA}</a:tableStyleId>
              </a:tblPr>
              <a:tblGrid>
                <a:gridCol w="843164">
                  <a:extLst>
                    <a:ext uri="{9D8B030D-6E8A-4147-A177-3AD203B41FA5}">
                      <a16:colId xmlns:a16="http://schemas.microsoft.com/office/drawing/2014/main" xmlns="" val="631371283"/>
                    </a:ext>
                  </a:extLst>
                </a:gridCol>
                <a:gridCol w="1272492">
                  <a:extLst>
                    <a:ext uri="{9D8B030D-6E8A-4147-A177-3AD203B41FA5}">
                      <a16:colId xmlns:a16="http://schemas.microsoft.com/office/drawing/2014/main" xmlns="" val="3483422950"/>
                    </a:ext>
                  </a:extLst>
                </a:gridCol>
                <a:gridCol w="1790607">
                  <a:extLst>
                    <a:ext uri="{9D8B030D-6E8A-4147-A177-3AD203B41FA5}">
                      <a16:colId xmlns:a16="http://schemas.microsoft.com/office/drawing/2014/main" xmlns="" val="1380335257"/>
                    </a:ext>
                  </a:extLst>
                </a:gridCol>
                <a:gridCol w="1574201">
                  <a:extLst>
                    <a:ext uri="{9D8B030D-6E8A-4147-A177-3AD203B41FA5}">
                      <a16:colId xmlns:a16="http://schemas.microsoft.com/office/drawing/2014/main" xmlns="" val="3075212355"/>
                    </a:ext>
                  </a:extLst>
                </a:gridCol>
                <a:gridCol w="1512164">
                  <a:extLst>
                    <a:ext uri="{9D8B030D-6E8A-4147-A177-3AD203B41FA5}">
                      <a16:colId xmlns:a16="http://schemas.microsoft.com/office/drawing/2014/main" xmlns="" val="2499290934"/>
                    </a:ext>
                  </a:extLst>
                </a:gridCol>
                <a:gridCol w="1595365">
                  <a:extLst>
                    <a:ext uri="{9D8B030D-6E8A-4147-A177-3AD203B41FA5}">
                      <a16:colId xmlns:a16="http://schemas.microsoft.com/office/drawing/2014/main" xmlns="" val="2906479797"/>
                    </a:ext>
                  </a:extLst>
                </a:gridCol>
              </a:tblGrid>
              <a:tr h="318081">
                <a:tc>
                  <a:txBody>
                    <a:bodyPr/>
                    <a:lstStyle/>
                    <a:p>
                      <a:pPr algn="ctr" fontAlgn="b"/>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城区</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朝阳</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东城</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西城</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海淀</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extLst>
                  <a:ext uri="{0D108BD9-81ED-4DB2-BD59-A6C34878D82A}">
                    <a16:rowId xmlns:a16="http://schemas.microsoft.com/office/drawing/2014/main" xmlns="" val="1605726567"/>
                  </a:ext>
                </a:extLst>
              </a:tr>
              <a:tr h="636163">
                <a:tc rowSpan="2">
                  <a:txBody>
                    <a:bodyPr/>
                    <a:lstStyle/>
                    <a:p>
                      <a:pPr algn="ctr" fontAlgn="b"/>
                      <a:r>
                        <a:rPr lang="zh-CN" altLang="en-US" sz="1600" u="none" strike="noStrike">
                          <a:effectLst/>
                        </a:rPr>
                        <a:t>语篇解读</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标题</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en-US" sz="1600" u="none" strike="noStrike">
                          <a:effectLst/>
                        </a:rPr>
                        <a:t>Films and computer games</a:t>
                      </a:r>
                      <a:endParaRPr lang="en-US" sz="16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b"/>
                      <a:r>
                        <a:rPr lang="en-US" sz="1600" u="none" strike="noStrike">
                          <a:effectLst/>
                        </a:rPr>
                        <a:t>A culture view on personal space</a:t>
                      </a:r>
                      <a:endParaRPr lang="en-US" sz="16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600" u="none" strike="noStrike">
                          <a:effectLst/>
                        </a:rPr>
                        <a:t>Healthy see, healthy do</a:t>
                      </a:r>
                      <a:endParaRPr lang="en-US" sz="16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tc>
                  <a:txBody>
                    <a:bodyPr/>
                    <a:lstStyle/>
                    <a:p>
                      <a:pPr algn="ctr" fontAlgn="ctr"/>
                      <a:r>
                        <a:rPr lang="en-US" sz="1600" u="none" strike="noStrike">
                          <a:effectLst/>
                        </a:rPr>
                        <a:t>Exam anxiety</a:t>
                      </a:r>
                      <a:endParaRPr lang="en-US" sz="1600" b="0" i="0" u="none" strike="noStrike">
                        <a:solidFill>
                          <a:srgbClr val="000000"/>
                        </a:solidFill>
                        <a:effectLst/>
                        <a:latin typeface="Times New Roman" panose="02020603050405020304" pitchFamily="18" charset="0"/>
                        <a:ea typeface="等线" panose="02010600030101010101" pitchFamily="2" charset="-122"/>
                      </a:endParaRPr>
                    </a:p>
                  </a:txBody>
                  <a:tcPr marL="6350" marR="6350" marT="6350" marB="0"/>
                </a:tc>
                <a:extLst>
                  <a:ext uri="{0D108BD9-81ED-4DB2-BD59-A6C34878D82A}">
                    <a16:rowId xmlns:a16="http://schemas.microsoft.com/office/drawing/2014/main" xmlns="" val="2433831368"/>
                  </a:ext>
                </a:extLst>
              </a:tr>
              <a:tr h="1016900">
                <a:tc vMerge="1">
                  <a:txBody>
                    <a:bodyPr/>
                    <a:lstStyle/>
                    <a:p>
                      <a:endParaRPr lang="zh-CN" altLang="en-US"/>
                    </a:p>
                  </a:txBody>
                  <a:tcPr/>
                </a:tc>
                <a:tc>
                  <a:txBody>
                    <a:bodyPr/>
                    <a:lstStyle/>
                    <a:p>
                      <a:pPr algn="ctr" fontAlgn="b"/>
                      <a:r>
                        <a:rPr lang="zh-CN" altLang="en-US" sz="1600" u="none" strike="noStrike">
                          <a:effectLst/>
                        </a:rPr>
                        <a:t>话题</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dirty="0">
                          <a:effectLst/>
                        </a:rPr>
                        <a:t>根据电脑游戏改编的电影不受欢迎的原因。</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dirty="0">
                          <a:effectLst/>
                        </a:rPr>
                        <a:t>不同国家私人空间的不同。</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dirty="0">
                          <a:effectLst/>
                        </a:rPr>
                        <a:t>商店物品摆放位置影响人们的购物选择。</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l" fontAlgn="b"/>
                      <a:r>
                        <a:rPr lang="zh-CN" altLang="en-US" sz="1600" u="none" strike="noStrike" dirty="0">
                          <a:effectLst/>
                        </a:rPr>
                        <a:t>考试焦虑的表现，影响，人们的错误处理方式和作者的建议。</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1898178270"/>
                  </a:ext>
                </a:extLst>
              </a:tr>
              <a:tr h="329441">
                <a:tc rowSpan="4">
                  <a:txBody>
                    <a:bodyPr/>
                    <a:lstStyle/>
                    <a:p>
                      <a:pPr algn="ctr" fontAlgn="b"/>
                      <a:r>
                        <a:rPr lang="zh-CN" altLang="en-US" sz="1600" u="none" strike="noStrike">
                          <a:effectLst/>
                        </a:rPr>
                        <a:t>考点统计</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tc>
                <a:tc>
                  <a:txBody>
                    <a:bodyPr/>
                    <a:lstStyle/>
                    <a:p>
                      <a:pPr algn="ctr" fontAlgn="b"/>
                      <a:r>
                        <a:rPr lang="zh-CN" altLang="en-US" sz="1600" u="none" strike="noStrike">
                          <a:effectLst/>
                        </a:rPr>
                        <a:t>主旨大意</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45923598"/>
                  </a:ext>
                </a:extLst>
              </a:tr>
              <a:tr h="329441">
                <a:tc vMerge="1">
                  <a:txBody>
                    <a:bodyPr/>
                    <a:lstStyle/>
                    <a:p>
                      <a:endParaRPr lang="zh-CN" altLang="en-US"/>
                    </a:p>
                  </a:txBody>
                  <a:tcPr/>
                </a:tc>
                <a:tc>
                  <a:txBody>
                    <a:bodyPr/>
                    <a:lstStyle/>
                    <a:p>
                      <a:pPr algn="ctr" fontAlgn="b"/>
                      <a:r>
                        <a:rPr lang="zh-CN" altLang="en-US" sz="1600" u="none" strike="noStrike" dirty="0">
                          <a:effectLst/>
                        </a:rPr>
                        <a:t>连贯衔接</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zh-CN" altLang="en-US" sz="1600" u="none" strike="noStrike">
                          <a:effectLst/>
                        </a:rPr>
                        <a:t>　</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46</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2786740175"/>
                  </a:ext>
                </a:extLst>
              </a:tr>
              <a:tr h="329441">
                <a:tc vMerge="1">
                  <a:txBody>
                    <a:bodyPr/>
                    <a:lstStyle/>
                    <a:p>
                      <a:endParaRPr lang="zh-CN" altLang="en-US"/>
                    </a:p>
                  </a:txBody>
                  <a:tcPr/>
                </a:tc>
                <a:tc>
                  <a:txBody>
                    <a:bodyPr/>
                    <a:lstStyle/>
                    <a:p>
                      <a:pPr algn="ctr" fontAlgn="b"/>
                      <a:r>
                        <a:rPr lang="zh-CN" altLang="en-US" sz="1600" u="none" strike="noStrike">
                          <a:effectLst/>
                        </a:rPr>
                        <a:t>逻辑关系</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47,48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46,48,50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47,50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3969826624"/>
                  </a:ext>
                </a:extLst>
              </a:tr>
              <a:tr h="329441">
                <a:tc vMerge="1">
                  <a:txBody>
                    <a:bodyPr/>
                    <a:lstStyle/>
                    <a:p>
                      <a:endParaRPr lang="zh-CN" altLang="en-US"/>
                    </a:p>
                  </a:txBody>
                  <a:tcPr/>
                </a:tc>
                <a:tc>
                  <a:txBody>
                    <a:bodyPr/>
                    <a:lstStyle/>
                    <a:p>
                      <a:pPr algn="ctr" fontAlgn="b"/>
                      <a:r>
                        <a:rPr lang="zh-CN" altLang="en-US" sz="1600" u="none" strike="noStrike">
                          <a:effectLst/>
                        </a:rPr>
                        <a:t>内容一致</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50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47</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a:effectLst/>
                        </a:rPr>
                        <a:t>49,50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tc>
                <a:tc>
                  <a:txBody>
                    <a:bodyPr/>
                    <a:lstStyle/>
                    <a:p>
                      <a:pPr algn="ctr" fontAlgn="b"/>
                      <a:r>
                        <a:rPr lang="en-US" altLang="zh-CN" sz="1600" u="none" strike="noStrike" dirty="0">
                          <a:effectLst/>
                        </a:rPr>
                        <a:t>49</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tc>
                <a:extLst>
                  <a:ext uri="{0D108BD9-81ED-4DB2-BD59-A6C34878D82A}">
                    <a16:rowId xmlns:a16="http://schemas.microsoft.com/office/drawing/2014/main" xmlns="" val="684875858"/>
                  </a:ext>
                </a:extLst>
              </a:tr>
            </a:tbl>
          </a:graphicData>
        </a:graphic>
      </p:graphicFrame>
    </p:spTree>
    <p:custDataLst>
      <p:tags r:id="rId1"/>
    </p:custDataLst>
    <p:extLst>
      <p:ext uri="{BB962C8B-B14F-4D97-AF65-F5344CB8AC3E}">
        <p14:creationId xmlns:p14="http://schemas.microsoft.com/office/powerpoint/2010/main" val="292980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460492" y="323965"/>
            <a:ext cx="6097521" cy="415498"/>
          </a:xfrm>
          <a:prstGeom prst="rect">
            <a:avLst/>
          </a:prstGeom>
          <a:noFill/>
        </p:spPr>
        <p:txBody>
          <a:bodyPr wrap="square" rtlCol="0">
            <a:spAutoFit/>
          </a:bodyPr>
          <a:lstStyle/>
          <a:p>
            <a:r>
              <a:rPr lang="en-US" altLang="zh-CN" sz="2100" dirty="0">
                <a:latin typeface="微软雅黑" panose="020B0503020204020204" charset="-122"/>
                <a:ea typeface="微软雅黑" panose="020B0503020204020204" charset="-122"/>
                <a:cs typeface="微软雅黑" panose="020B0503020204020204" charset="-122"/>
              </a:rPr>
              <a:t>2. </a:t>
            </a:r>
            <a:r>
              <a:rPr lang="zh-CN" altLang="en-US" sz="2100" dirty="0">
                <a:latin typeface="微软雅黑" panose="020B0503020204020204" charset="-122"/>
                <a:ea typeface="微软雅黑" panose="020B0503020204020204" charset="-122"/>
                <a:cs typeface="微软雅黑" panose="020B0503020204020204" charset="-122"/>
              </a:rPr>
              <a:t>七选五题型特点分析及阅读策略点拨</a:t>
            </a:r>
          </a:p>
        </p:txBody>
      </p:sp>
      <p:graphicFrame>
        <p:nvGraphicFramePr>
          <p:cNvPr id="6" name="图示 5"/>
          <p:cNvGraphicFramePr/>
          <p:nvPr>
            <p:extLst>
              <p:ext uri="{D42A27DB-BD31-4B8C-83A1-F6EECF244321}">
                <p14:modId xmlns:p14="http://schemas.microsoft.com/office/powerpoint/2010/main" val="3258706138"/>
              </p:ext>
            </p:extLst>
          </p:nvPr>
        </p:nvGraphicFramePr>
        <p:xfrm>
          <a:off x="235656" y="963412"/>
          <a:ext cx="8816136" cy="3584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矩形 3">
            <a:extLst>
              <a:ext uri="{FF2B5EF4-FFF2-40B4-BE49-F238E27FC236}">
                <a16:creationId xmlns:a16="http://schemas.microsoft.com/office/drawing/2014/main" xmlns="" id="{B99E0ED7-2CD3-442C-B04A-3D1EF9D7AC1F}"/>
              </a:ext>
            </a:extLst>
          </p:cNvPr>
          <p:cNvSpPr/>
          <p:nvPr/>
        </p:nvSpPr>
        <p:spPr>
          <a:xfrm>
            <a:off x="338098" y="2904143"/>
            <a:ext cx="4118641" cy="1643527"/>
          </a:xfrm>
          <a:prstGeom prst="rect">
            <a:avLst/>
          </a:prstGeom>
        </p:spPr>
        <p:txBody>
          <a:bodyPr wrap="square">
            <a:spAutoFit/>
          </a:bodyPr>
          <a:lstStyle/>
          <a:p>
            <a:pPr lvl="0">
              <a:spcBef>
                <a:spcPct val="0"/>
              </a:spcBef>
              <a:spcAft>
                <a:spcPct val="15000"/>
              </a:spcAft>
            </a:pPr>
            <a:r>
              <a:rPr lang="en-US" altLang="zh-CN" sz="1600" dirty="0">
                <a:solidFill>
                  <a:srgbClr val="C00000"/>
                </a:solidFill>
              </a:rPr>
              <a:t>1. </a:t>
            </a:r>
            <a:r>
              <a:rPr lang="zh-CN" altLang="en-US" sz="1600" dirty="0">
                <a:solidFill>
                  <a:srgbClr val="C00000"/>
                </a:solidFill>
              </a:rPr>
              <a:t>理解语篇要义和具体信息；</a:t>
            </a:r>
            <a:endParaRPr lang="zh-CN" altLang="en-US" sz="1600" dirty="0">
              <a:solidFill>
                <a:schemeClr val="tx1"/>
              </a:solidFill>
            </a:endParaRPr>
          </a:p>
          <a:p>
            <a:pPr lvl="0">
              <a:spcBef>
                <a:spcPct val="0"/>
              </a:spcBef>
              <a:spcAft>
                <a:spcPct val="15000"/>
              </a:spcAft>
            </a:pPr>
            <a:r>
              <a:rPr lang="en-US" altLang="zh-CN" sz="1600" dirty="0">
                <a:solidFill>
                  <a:srgbClr val="C00000"/>
                </a:solidFill>
              </a:rPr>
              <a:t>2. </a:t>
            </a:r>
            <a:r>
              <a:rPr lang="zh-CN" altLang="en-US" sz="1600" dirty="0">
                <a:solidFill>
                  <a:srgbClr val="C00000"/>
                </a:solidFill>
              </a:rPr>
              <a:t>分析语篇的组织结构、文体特征和语篇中的连贯衔接手段；</a:t>
            </a:r>
            <a:endParaRPr lang="en-US" altLang="zh-CN" sz="1600" dirty="0">
              <a:solidFill>
                <a:srgbClr val="C00000"/>
              </a:solidFill>
            </a:endParaRPr>
          </a:p>
          <a:p>
            <a:pPr lvl="0">
              <a:spcBef>
                <a:spcPct val="0"/>
              </a:spcBef>
              <a:spcAft>
                <a:spcPct val="15000"/>
              </a:spcAft>
            </a:pPr>
            <a:r>
              <a:rPr lang="en-US" altLang="zh-CN" sz="1600" dirty="0">
                <a:solidFill>
                  <a:srgbClr val="C00000"/>
                </a:solidFill>
              </a:rPr>
              <a:t>3. </a:t>
            </a:r>
            <a:r>
              <a:rPr lang="zh-CN" altLang="en-US" sz="1600" dirty="0">
                <a:solidFill>
                  <a:srgbClr val="C00000"/>
                </a:solidFill>
              </a:rPr>
              <a:t>理解语篇成分</a:t>
            </a:r>
            <a:r>
              <a:rPr lang="en-US" altLang="zh-CN" sz="1600" dirty="0">
                <a:solidFill>
                  <a:srgbClr val="C00000"/>
                </a:solidFill>
              </a:rPr>
              <a:t>(</a:t>
            </a:r>
            <a:r>
              <a:rPr lang="zh-CN" altLang="en-US" sz="1600" dirty="0">
                <a:solidFill>
                  <a:srgbClr val="C00000"/>
                </a:solidFill>
              </a:rPr>
              <a:t>如句子、句群、段落</a:t>
            </a:r>
            <a:r>
              <a:rPr lang="en-US" altLang="zh-CN" sz="1600" dirty="0">
                <a:solidFill>
                  <a:srgbClr val="C00000"/>
                </a:solidFill>
              </a:rPr>
              <a:t>)</a:t>
            </a:r>
            <a:r>
              <a:rPr lang="zh-CN" altLang="en-US" sz="1600" dirty="0">
                <a:solidFill>
                  <a:srgbClr val="C00000"/>
                </a:solidFill>
              </a:rPr>
              <a:t>之间的逻辑语义关系，如次序关系、因果关系、概括与例证关系、转折关系等。</a:t>
            </a:r>
            <a:endParaRPr lang="en-US" altLang="zh-CN" sz="1600" dirty="0">
              <a:solidFill>
                <a:srgbClr val="C0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a:extLst>
              <a:ext uri="{FF2B5EF4-FFF2-40B4-BE49-F238E27FC236}">
                <a16:creationId xmlns:a16="http://schemas.microsoft.com/office/drawing/2014/main" xmlns="" id="{DF081941-DE7E-4D99-8070-9D4E85BF88BC}"/>
              </a:ext>
            </a:extLst>
          </p:cNvPr>
          <p:cNvSpPr/>
          <p:nvPr/>
        </p:nvSpPr>
        <p:spPr>
          <a:xfrm>
            <a:off x="278130" y="471629"/>
            <a:ext cx="8770124" cy="4185761"/>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                 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Are you fighting an urge to reach for chocolate? Then, let it melt in your mind, not in your mouth. According to the recent research, imagining eating a specific food reduces your interest in that food, so you eat less of it.</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This reaction to repeated exposure to food—being less interested in something because you’ve experienced it too much—is called habituation. ____46____</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The research is the first to show that habituation can occur through the power of the mind. “If you just think about the food itself—how it tastes and smells—that will increase your appetite,” said Carey </a:t>
            </a:r>
            <a:r>
              <a:rPr lang="en-US" altLang="zh-CN" sz="14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 a well-known psychologist. “It might be better to force yourself to repeatedly think about chewing and swallowing the food in order to reduce your longing. ____47____ Visualizing yourself eating chocolate wouldn’t prevent you from eating lots of cheese,” he added.</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4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 conducted an interesting experiment. 51 subjects were divided into three groups. One group was asked to imagine putting 30 coins into a laundry machine and then eating three chocolates. ____48____ Another group was asked to imagine putting three coins into a laundry machine and then eating 30 chocolates. Lastly, a control group imagined just putting 33 coins into the machine—with no chocolates. ____49____</a:t>
            </a:r>
            <a:r>
              <a:rPr lang="en-US" altLang="zh-CN"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When they said they had finished, these were taken away and weighed.</a:t>
            </a:r>
            <a:r>
              <a:rPr lang="en-US" altLang="zh-CN"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The results showed the group that had imagined eating 30 chocolates each ate fewer of the chocolates than the other groups.</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____50____</a:t>
            </a:r>
            <a:r>
              <a:rPr lang="en-US" altLang="zh-CN"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kern="100" dirty="0">
                <a:latin typeface="Times New Roman" panose="02020603050405020304" pitchFamily="18" charset="0"/>
                <a:ea typeface="宋体" panose="02010600030101010101" pitchFamily="2" charset="-122"/>
                <a:cs typeface="Times New Roman" panose="02020603050405020304" pitchFamily="18" charset="0"/>
              </a:rPr>
              <a:t>Physical signals—that full stomach feeling—are only part of what tells us we’ve finished a meal. The research suggests that psychological effects, such as habituation, also influence how much a person eats. It may lead to new behavioral techniques for people looking to eat more healthily, or have control over other habits. </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Tree>
    <p:custDataLst>
      <p:tags r:id="rId1"/>
    </p:custDataLst>
    <p:extLst>
      <p:ext uri="{BB962C8B-B14F-4D97-AF65-F5344CB8AC3E}">
        <p14:creationId xmlns:p14="http://schemas.microsoft.com/office/powerpoint/2010/main" val="21093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a:extLst>
              <a:ext uri="{FF2B5EF4-FFF2-40B4-BE49-F238E27FC236}">
                <a16:creationId xmlns:a16="http://schemas.microsoft.com/office/drawing/2014/main" xmlns="" id="{DF081941-DE7E-4D99-8070-9D4E85BF88BC}"/>
              </a:ext>
            </a:extLst>
          </p:cNvPr>
          <p:cNvSpPr/>
          <p:nvPr/>
        </p:nvSpPr>
        <p:spPr>
          <a:xfrm>
            <a:off x="413632" y="574303"/>
            <a:ext cx="6456294" cy="4154984"/>
          </a:xfrm>
          <a:prstGeom prst="rect">
            <a:avLst/>
          </a:prstGeom>
        </p:spPr>
        <p:txBody>
          <a:bodyPr wrap="square">
            <a:spAutoFit/>
          </a:bodyPr>
          <a:lstStyle/>
          <a:p>
            <a:r>
              <a:rPr lang="en-US" altLang="zh-CN" sz="1200" b="1" kern="100" dirty="0">
                <a:latin typeface="Times New Roman" panose="02020603050405020304" pitchFamily="18" charset="0"/>
                <a:ea typeface="宋体" panose="02010600030101010101" pitchFamily="2" charset="-122"/>
                <a:cs typeface="Times New Roman" panose="02020603050405020304" pitchFamily="18" charset="0"/>
              </a:rPr>
              <a:t>                 2019</a:t>
            </a:r>
            <a:r>
              <a:rPr lang="zh-CN" altLang="en-US" sz="12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2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Are you fighting an urge to reach for chocolate? Then, let it melt in your mind, not in your mouth. According to the recent research</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imagining eating a specific food reduces your interest in that food, so you eat less of it.</a:t>
            </a:r>
            <a:endParaRPr lang="zh-CN" altLang="zh-CN" sz="1200" b="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This reaction to repeated exposure to food—</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being less interested in something because you’ve experienced it too much</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—is called habituation. ____46____</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The research is the first to show that habituation can occur through the power of the mind. “If you just think about the food itself—how it tastes and smells—that will increase your appetite,” said Carey </a:t>
            </a:r>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a well-known psychologist. “It might be better to force yourself to repeatedly think about chewing and swallowing the food in order to reduce your longing. ____47____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Visualizing yourself eating chocolate wouldn’t prevent you from eating lots of cheese,</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he added.</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2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 conducted an interesting experiment. 51 subjects were divided into three groups</a:t>
            </a:r>
            <a:r>
              <a:rPr lang="en-US" altLang="zh-CN" sz="12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One group was asked to imagine putting 30 coins into a laundry machine and then eating three chocolates.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____48____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Another group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was asked to imagine putting three coins into a laundry machine and then eating 30 chocolates.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Lastly, a control group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imagined just putting 33 coins into the machine—with no chocolates. ____49____</a:t>
            </a:r>
            <a:r>
              <a:rPr lang="en-US" altLang="zh-CN" sz="1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When they said they had finished, these were taken away and weighed.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The results showed the group that had imagined eating 30 chocolates each ate fewer of the chocolates than the other groups.</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____50____</a:t>
            </a:r>
            <a:r>
              <a:rPr lang="en-US" altLang="zh-CN" sz="1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Physical signals—that full stomach feeling—</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are only part of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what tells us we’ve finished a meal. </a:t>
            </a:r>
            <a:r>
              <a:rPr lang="en-US" altLang="zh-CN" sz="12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research suggests that psychological effects, such as habituation, also influence how much a person eats. </a:t>
            </a:r>
            <a:r>
              <a:rPr lang="en-US" altLang="zh-CN" sz="1200" kern="100" dirty="0">
                <a:latin typeface="Times New Roman" panose="02020603050405020304" pitchFamily="18" charset="0"/>
                <a:ea typeface="宋体" panose="02010600030101010101" pitchFamily="2" charset="-122"/>
                <a:cs typeface="Times New Roman" panose="02020603050405020304" pitchFamily="18" charset="0"/>
              </a:rPr>
              <a:t>It may lead to new behavioral techniques for people looking to eat more healthily, or have control over other habits. </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
        <p:nvSpPr>
          <p:cNvPr id="9" name="文本框 8">
            <a:extLst>
              <a:ext uri="{FF2B5EF4-FFF2-40B4-BE49-F238E27FC236}">
                <a16:creationId xmlns:a16="http://schemas.microsoft.com/office/drawing/2014/main" xmlns="" id="{203C5598-4063-4F41-90BF-2EC618982E82}"/>
              </a:ext>
            </a:extLst>
          </p:cNvPr>
          <p:cNvSpPr txBox="1"/>
          <p:nvPr/>
        </p:nvSpPr>
        <p:spPr>
          <a:xfrm>
            <a:off x="7087770" y="574303"/>
            <a:ext cx="1984668" cy="738664"/>
          </a:xfrm>
          <a:prstGeom prst="rect">
            <a:avLst/>
          </a:prstGeom>
          <a:solidFill>
            <a:srgbClr val="FF6600"/>
          </a:solidFill>
        </p:spPr>
        <p:txBody>
          <a:bodyPr wrap="square" rtlCol="0">
            <a:spAutoFit/>
          </a:bodyPr>
          <a:lstStyle/>
          <a:p>
            <a:r>
              <a:rPr lang="zh-CN" altLang="en-US" sz="1400" dirty="0"/>
              <a:t>说明对象：想象吃特定食物会降低对这一食物的兴趣。</a:t>
            </a:r>
          </a:p>
        </p:txBody>
      </p:sp>
      <p:sp>
        <p:nvSpPr>
          <p:cNvPr id="10" name="文本框 9">
            <a:extLst>
              <a:ext uri="{FF2B5EF4-FFF2-40B4-BE49-F238E27FC236}">
                <a16:creationId xmlns:a16="http://schemas.microsoft.com/office/drawing/2014/main" xmlns="" id="{B32CE7C9-118A-4CF0-88AA-96272F56621A}"/>
              </a:ext>
            </a:extLst>
          </p:cNvPr>
          <p:cNvSpPr txBox="1"/>
          <p:nvPr/>
        </p:nvSpPr>
        <p:spPr>
          <a:xfrm>
            <a:off x="7087770" y="1365783"/>
            <a:ext cx="1984668" cy="523220"/>
          </a:xfrm>
          <a:prstGeom prst="rect">
            <a:avLst/>
          </a:prstGeom>
          <a:solidFill>
            <a:srgbClr val="FF6600"/>
          </a:solidFill>
        </p:spPr>
        <p:txBody>
          <a:bodyPr wrap="square" rtlCol="0">
            <a:spAutoFit/>
          </a:bodyPr>
          <a:lstStyle/>
          <a:p>
            <a:r>
              <a:rPr lang="zh-CN" altLang="en-US" sz="1400" dirty="0"/>
              <a:t>进一步解释这一现象：习惯化，某种特定食物</a:t>
            </a:r>
            <a:endParaRPr lang="en-US" altLang="zh-CN" sz="1400" dirty="0"/>
          </a:p>
        </p:txBody>
      </p:sp>
      <p:sp>
        <p:nvSpPr>
          <p:cNvPr id="12" name="文本框 11">
            <a:extLst>
              <a:ext uri="{FF2B5EF4-FFF2-40B4-BE49-F238E27FC236}">
                <a16:creationId xmlns:a16="http://schemas.microsoft.com/office/drawing/2014/main" xmlns="" id="{9FEBC5DC-73BA-48F7-A608-6C6E08EA4386}"/>
              </a:ext>
            </a:extLst>
          </p:cNvPr>
          <p:cNvSpPr txBox="1"/>
          <p:nvPr/>
        </p:nvSpPr>
        <p:spPr>
          <a:xfrm>
            <a:off x="7087770" y="2651254"/>
            <a:ext cx="1984668" cy="523220"/>
          </a:xfrm>
          <a:prstGeom prst="rect">
            <a:avLst/>
          </a:prstGeom>
          <a:solidFill>
            <a:srgbClr val="FF6600"/>
          </a:solidFill>
        </p:spPr>
        <p:txBody>
          <a:bodyPr wrap="square" rtlCol="0">
            <a:spAutoFit/>
          </a:bodyPr>
          <a:lstStyle/>
          <a:p>
            <a:r>
              <a:rPr lang="zh-CN" altLang="en-US" sz="1400" dirty="0"/>
              <a:t>说明手法：实验过程和结果。</a:t>
            </a:r>
          </a:p>
        </p:txBody>
      </p:sp>
      <p:sp>
        <p:nvSpPr>
          <p:cNvPr id="14" name="文本框 13">
            <a:extLst>
              <a:ext uri="{FF2B5EF4-FFF2-40B4-BE49-F238E27FC236}">
                <a16:creationId xmlns:a16="http://schemas.microsoft.com/office/drawing/2014/main" xmlns="" id="{4EB92122-CB79-4B2D-80B8-56F4621313F1}"/>
              </a:ext>
            </a:extLst>
          </p:cNvPr>
          <p:cNvSpPr txBox="1"/>
          <p:nvPr/>
        </p:nvSpPr>
        <p:spPr>
          <a:xfrm>
            <a:off x="7087770" y="3936725"/>
            <a:ext cx="1984668" cy="523220"/>
          </a:xfrm>
          <a:prstGeom prst="rect">
            <a:avLst/>
          </a:prstGeom>
          <a:solidFill>
            <a:srgbClr val="FF6600"/>
          </a:solidFill>
        </p:spPr>
        <p:txBody>
          <a:bodyPr wrap="square" rtlCol="0">
            <a:spAutoFit/>
          </a:bodyPr>
          <a:lstStyle/>
          <a:p>
            <a:r>
              <a:rPr lang="zh-CN" altLang="en-US" sz="1400" dirty="0"/>
              <a:t>说明结论：心理影响对吃东西多少的影响。</a:t>
            </a:r>
          </a:p>
        </p:txBody>
      </p:sp>
    </p:spTree>
    <p:custDataLst>
      <p:tags r:id="rId1"/>
    </p:custDataLst>
    <p:extLst>
      <p:ext uri="{BB962C8B-B14F-4D97-AF65-F5344CB8AC3E}">
        <p14:creationId xmlns:p14="http://schemas.microsoft.com/office/powerpoint/2010/main" val="3460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a:extLst>
              <a:ext uri="{FF2B5EF4-FFF2-40B4-BE49-F238E27FC236}">
                <a16:creationId xmlns:a16="http://schemas.microsoft.com/office/drawing/2014/main" xmlns="" id="{DF081941-DE7E-4D99-8070-9D4E85BF88BC}"/>
              </a:ext>
            </a:extLst>
          </p:cNvPr>
          <p:cNvSpPr/>
          <p:nvPr/>
        </p:nvSpPr>
        <p:spPr>
          <a:xfrm>
            <a:off x="71561" y="870330"/>
            <a:ext cx="7016210" cy="2554545"/>
          </a:xfrm>
          <a:prstGeom prst="rect">
            <a:avLst/>
          </a:prstGeom>
        </p:spPr>
        <p:txBody>
          <a:bodyPr wrap="square">
            <a:spAutoFit/>
          </a:bodyPr>
          <a:lstStyle/>
          <a:p>
            <a:pPr indent="266700" algn="just"/>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This reaction to repeated exposure to food—</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being less interested in something because you’ve experienced it too much</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—is called habituation. </a:t>
            </a:r>
            <a:r>
              <a:rPr lang="en-US" altLang="zh-CN" sz="1600" u="sng" kern="100" dirty="0">
                <a:latin typeface="Times New Roman" panose="02020603050405020304" pitchFamily="18" charset="0"/>
                <a:ea typeface="宋体" panose="02010600030101010101" pitchFamily="2" charset="-122"/>
                <a:cs typeface="Times New Roman" panose="02020603050405020304" pitchFamily="18" charset="0"/>
              </a:rPr>
              <a:t> 46 </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 For example, a tenth bite is desired less than the first bite, according to the study.</a:t>
            </a:r>
            <a:endParaRPr lang="zh-CN" altLang="zh-CN" sz="1600" u="sng"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The research is the first to show that habituation can occur through the power of the mind. “If you just think about the food itself—how it tastes and smells—that will increase your appetite,” said Carey </a:t>
            </a:r>
            <a:r>
              <a:rPr lang="en-US" altLang="zh-CN" sz="16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a well-known psychologist. “It might be better to force yourself to repeatedly think about chewing and swallowing the food in order to reduce your longing</a:t>
            </a:r>
            <a:r>
              <a:rPr lang="en-US" altLang="zh-CN" sz="1600" u="sng" kern="100" dirty="0">
                <a:latin typeface="Times New Roman" panose="02020603050405020304" pitchFamily="18" charset="0"/>
                <a:ea typeface="宋体" panose="02010600030101010101" pitchFamily="2" charset="-122"/>
                <a:cs typeface="Times New Roman" panose="02020603050405020304" pitchFamily="18" charset="0"/>
              </a:rPr>
              <a:t>.    47 </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What’s more, this only works with the specific food you’ve imagined.</a:t>
            </a:r>
            <a:r>
              <a:rPr lang="zh-CN" altLang="en-US"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Visualizing yourself eating chocolate wouldn’t prevent you from eating lots of cheese,</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he added.</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
        <p:nvSpPr>
          <p:cNvPr id="10" name="文本框 9">
            <a:extLst>
              <a:ext uri="{FF2B5EF4-FFF2-40B4-BE49-F238E27FC236}">
                <a16:creationId xmlns:a16="http://schemas.microsoft.com/office/drawing/2014/main" xmlns="" id="{B32CE7C9-118A-4CF0-88AA-96272F56621A}"/>
              </a:ext>
            </a:extLst>
          </p:cNvPr>
          <p:cNvSpPr txBox="1"/>
          <p:nvPr/>
        </p:nvSpPr>
        <p:spPr>
          <a:xfrm>
            <a:off x="7087771" y="1034960"/>
            <a:ext cx="1984668" cy="523220"/>
          </a:xfrm>
          <a:prstGeom prst="rect">
            <a:avLst/>
          </a:prstGeom>
          <a:solidFill>
            <a:srgbClr val="FF6600"/>
          </a:solidFill>
        </p:spPr>
        <p:txBody>
          <a:bodyPr wrap="square" rtlCol="0">
            <a:spAutoFit/>
          </a:bodyPr>
          <a:lstStyle/>
          <a:p>
            <a:r>
              <a:rPr lang="zh-CN" altLang="en-US" sz="1400" dirty="0"/>
              <a:t>进一步解释这一现象：习惯化，某种特定食物</a:t>
            </a:r>
            <a:endParaRPr lang="en-US" altLang="zh-CN" sz="1400" dirty="0"/>
          </a:p>
        </p:txBody>
      </p:sp>
      <p:sp>
        <p:nvSpPr>
          <p:cNvPr id="5" name="矩形 4">
            <a:extLst>
              <a:ext uri="{FF2B5EF4-FFF2-40B4-BE49-F238E27FC236}">
                <a16:creationId xmlns:a16="http://schemas.microsoft.com/office/drawing/2014/main" xmlns="" id="{6D9831FB-5AD2-47A6-A91C-452A8E929255}"/>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xmlns="" id="{4AD603D9-B6FD-4F78-B33A-91B0290AA1F8}"/>
              </a:ext>
            </a:extLst>
          </p:cNvPr>
          <p:cNvSpPr txBox="1"/>
          <p:nvPr/>
        </p:nvSpPr>
        <p:spPr>
          <a:xfrm>
            <a:off x="7087771" y="2048530"/>
            <a:ext cx="1984668" cy="523220"/>
          </a:xfrm>
          <a:prstGeom prst="rect">
            <a:avLst/>
          </a:prstGeom>
          <a:solidFill>
            <a:srgbClr val="FF6600"/>
          </a:solidFill>
        </p:spPr>
        <p:txBody>
          <a:bodyPr wrap="square" rtlCol="0">
            <a:spAutoFit/>
          </a:bodyPr>
          <a:lstStyle/>
          <a:p>
            <a:r>
              <a:rPr lang="zh-CN" altLang="en-US" sz="1400" dirty="0"/>
              <a:t>说明手法：实验过程和结果。</a:t>
            </a:r>
          </a:p>
        </p:txBody>
      </p:sp>
      <p:sp>
        <p:nvSpPr>
          <p:cNvPr id="11" name="文本框 10">
            <a:extLst>
              <a:ext uri="{FF2B5EF4-FFF2-40B4-BE49-F238E27FC236}">
                <a16:creationId xmlns:a16="http://schemas.microsoft.com/office/drawing/2014/main" xmlns="" id="{155D0156-23B6-4C1B-9E93-F485469CF7B0}"/>
              </a:ext>
            </a:extLst>
          </p:cNvPr>
          <p:cNvSpPr txBox="1"/>
          <p:nvPr/>
        </p:nvSpPr>
        <p:spPr>
          <a:xfrm>
            <a:off x="71561" y="3353917"/>
            <a:ext cx="8929316" cy="1323439"/>
          </a:xfrm>
          <a:prstGeom prst="rect">
            <a:avLst/>
          </a:prstGeom>
          <a:noFill/>
        </p:spPr>
        <p:txBody>
          <a:bodyPr wrap="square" rtlCol="0">
            <a:spAutoFit/>
          </a:bodyPr>
          <a:lstStyle/>
          <a:p>
            <a:r>
              <a:rPr lang="zh-CN" altLang="en-US" sz="1600" dirty="0"/>
              <a:t>解析：</a:t>
            </a:r>
            <a:r>
              <a:rPr lang="en-US" altLang="zh-CN" sz="1600" dirty="0"/>
              <a:t>46</a:t>
            </a:r>
            <a:r>
              <a:rPr lang="zh-CN" altLang="en-US" sz="1600" dirty="0"/>
              <a:t>和</a:t>
            </a:r>
            <a:r>
              <a:rPr lang="en-US" altLang="zh-CN" sz="1600" dirty="0"/>
              <a:t>47</a:t>
            </a:r>
            <a:r>
              <a:rPr lang="zh-CN" altLang="en-US" sz="1600" dirty="0"/>
              <a:t>题均考察句子之间的</a:t>
            </a:r>
            <a:r>
              <a:rPr lang="zh-CN" altLang="en-US" sz="1600" b="1" dirty="0">
                <a:solidFill>
                  <a:srgbClr val="C00000"/>
                </a:solidFill>
              </a:rPr>
              <a:t>逻辑关系</a:t>
            </a:r>
            <a:r>
              <a:rPr lang="zh-CN" altLang="en-US" sz="1600" dirty="0"/>
              <a:t>。</a:t>
            </a:r>
            <a:r>
              <a:rPr lang="en-US" altLang="zh-CN" sz="1600" dirty="0"/>
              <a:t>46</a:t>
            </a:r>
            <a:r>
              <a:rPr lang="zh-CN" altLang="en-US" sz="1600" dirty="0"/>
              <a:t>前一句解释什么是“习惯化”，即对反复接触食物的兴趣降低。</a:t>
            </a:r>
            <a:r>
              <a:rPr lang="en-US" altLang="zh-CN" sz="1600" dirty="0"/>
              <a:t>C</a:t>
            </a:r>
            <a:r>
              <a:rPr lang="zh-CN" altLang="en-US" sz="1600" dirty="0"/>
              <a:t>选项是这一现象的具体事例，例如，吃第十口食物比第一口的欲望低。</a:t>
            </a:r>
            <a:r>
              <a:rPr lang="en-US" altLang="zh-CN" sz="1600" dirty="0"/>
              <a:t>47</a:t>
            </a:r>
            <a:r>
              <a:rPr lang="zh-CN" altLang="en-US" sz="1600" dirty="0"/>
              <a:t>题空后为具体事例，想象自己吃巧克力不会阻碍吃很多芝士。因此答案为</a:t>
            </a:r>
            <a:r>
              <a:rPr lang="en-US" altLang="zh-CN" sz="1600" dirty="0"/>
              <a:t>A</a:t>
            </a:r>
            <a:r>
              <a:rPr lang="zh-CN" altLang="en-US" sz="1600" dirty="0"/>
              <a:t>，只有在想象特定食物时才管用。</a:t>
            </a:r>
            <a:r>
              <a:rPr lang="en-US" altLang="zh-CN" sz="1600" dirty="0"/>
              <a:t>46</a:t>
            </a:r>
            <a:r>
              <a:rPr lang="zh-CN" altLang="en-US" sz="1600" dirty="0"/>
              <a:t>和</a:t>
            </a:r>
            <a:r>
              <a:rPr lang="en-US" altLang="zh-CN" sz="1600" dirty="0"/>
              <a:t>47</a:t>
            </a:r>
            <a:r>
              <a:rPr lang="zh-CN" altLang="en-US" sz="1600" dirty="0"/>
              <a:t>题与前后句都是构成了</a:t>
            </a:r>
            <a:r>
              <a:rPr lang="zh-CN" altLang="en-US" sz="1600" b="1" dirty="0">
                <a:solidFill>
                  <a:srgbClr val="C00000"/>
                </a:solidFill>
              </a:rPr>
              <a:t>概括与例证</a:t>
            </a:r>
            <a:r>
              <a:rPr lang="zh-CN" altLang="en-US" sz="1600" dirty="0"/>
              <a:t>的逻辑关系。此外，</a:t>
            </a:r>
            <a:r>
              <a:rPr lang="en-US" altLang="zh-CN" sz="1600" dirty="0"/>
              <a:t>A</a:t>
            </a:r>
            <a:r>
              <a:rPr lang="zh-CN" altLang="en-US" sz="1600" dirty="0"/>
              <a:t>选项中的代词</a:t>
            </a:r>
            <a:r>
              <a:rPr lang="en-US" altLang="zh-CN" sz="1600" dirty="0"/>
              <a:t>It</a:t>
            </a:r>
            <a:r>
              <a:rPr lang="zh-CN" altLang="en-US" sz="1600" b="1" dirty="0">
                <a:solidFill>
                  <a:srgbClr val="C00000"/>
                </a:solidFill>
              </a:rPr>
              <a:t>指代</a:t>
            </a:r>
            <a:r>
              <a:rPr lang="en-US" altLang="zh-CN" sz="1600" dirty="0"/>
              <a:t>47</a:t>
            </a:r>
            <a:r>
              <a:rPr lang="zh-CN" altLang="en-US" sz="1600" dirty="0"/>
              <a:t>空前提到的反复想象咀嚼和吞咽食物来降低对此食物的渴望。</a:t>
            </a:r>
          </a:p>
        </p:txBody>
      </p:sp>
    </p:spTree>
    <p:custDataLst>
      <p:tags r:id="rId1"/>
    </p:custDataLst>
    <p:extLst>
      <p:ext uri="{BB962C8B-B14F-4D97-AF65-F5344CB8AC3E}">
        <p14:creationId xmlns:p14="http://schemas.microsoft.com/office/powerpoint/2010/main" val="37979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65468" y="1094"/>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
        <p:nvSpPr>
          <p:cNvPr id="3" name="文本框 2"/>
          <p:cNvSpPr txBox="1"/>
          <p:nvPr/>
        </p:nvSpPr>
        <p:spPr>
          <a:xfrm>
            <a:off x="1372062" y="30665"/>
            <a:ext cx="5589270" cy="398780"/>
          </a:xfrm>
          <a:prstGeom prst="rect">
            <a:avLst/>
          </a:prstGeom>
          <a:noFill/>
        </p:spPr>
        <p:txBody>
          <a:bodyPr wrap="square" rtlCol="0">
            <a:spAutoFit/>
          </a:bodyPr>
          <a:lstStyle/>
          <a:p>
            <a:r>
              <a:rPr lang="en-US" altLang="zh-CN" sz="2000" dirty="0">
                <a:latin typeface="微软雅黑" panose="020B0503020204020204" charset="-122"/>
                <a:ea typeface="微软雅黑" panose="020B0503020204020204" charset="-122"/>
                <a:cs typeface="微软雅黑" panose="020B0503020204020204" charset="-122"/>
                <a:sym typeface="+mn-ea"/>
              </a:rPr>
              <a:t>3. </a:t>
            </a:r>
            <a:r>
              <a:rPr lang="zh-CN" altLang="en-US" sz="2000" dirty="0">
                <a:latin typeface="微软雅黑" panose="020B0503020204020204" charset="-122"/>
                <a:ea typeface="微软雅黑" panose="020B0503020204020204" charset="-122"/>
                <a:cs typeface="微软雅黑" panose="020B0503020204020204" charset="-122"/>
                <a:sym typeface="+mn-ea"/>
              </a:rPr>
              <a:t>七选五典型试题解析</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矩形 5">
            <a:extLst>
              <a:ext uri="{FF2B5EF4-FFF2-40B4-BE49-F238E27FC236}">
                <a16:creationId xmlns:a16="http://schemas.microsoft.com/office/drawing/2014/main" xmlns="" id="{DF081941-DE7E-4D99-8070-9D4E85BF88BC}"/>
              </a:ext>
            </a:extLst>
          </p:cNvPr>
          <p:cNvSpPr/>
          <p:nvPr/>
        </p:nvSpPr>
        <p:spPr>
          <a:xfrm>
            <a:off x="153999" y="1229800"/>
            <a:ext cx="8836001" cy="2062103"/>
          </a:xfrm>
          <a:prstGeom prst="rect">
            <a:avLst/>
          </a:prstGeom>
        </p:spPr>
        <p:txBody>
          <a:bodyPr wrap="square">
            <a:spAutoFit/>
          </a:bodyPr>
          <a:lstStyle/>
          <a:p>
            <a:pPr indent="266700" algn="just"/>
            <a:r>
              <a:rPr lang="en-US" altLang="zh-CN" sz="1600" kern="100" dirty="0" err="1">
                <a:latin typeface="Times New Roman" panose="02020603050405020304" pitchFamily="18" charset="0"/>
                <a:ea typeface="宋体" panose="02010600030101010101" pitchFamily="2" charset="-122"/>
                <a:cs typeface="Times New Roman" panose="02020603050405020304" pitchFamily="18" charset="0"/>
              </a:rPr>
              <a:t>Morewedge</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conducted an interesting experiment. 51 subjects were divided into three groups.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One group was asked to imagine putting 30 coins into a laundry machine and then eating three chocolates. </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48  </a:t>
            </a:r>
            <a:r>
              <a:rPr lang="en-US" altLang="zh-CN" sz="1600" u="sng" dirty="0">
                <a:solidFill>
                  <a:srgbClr val="0000FF"/>
                </a:solidFill>
                <a:latin typeface="Times New Roman" panose="02020603050405020304" pitchFamily="18" charset="0"/>
                <a:cs typeface="Times New Roman" panose="02020603050405020304" pitchFamily="18" charset="0"/>
              </a:rPr>
              <a:t>F. This requires the same motor skills as eating small chocolates from a packet, the study says.</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Another group</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was asked to imagine putting three coins into a laundry machine and then eating 30 chocolates. Lastly,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 control group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imagined just putting 33 coins into the machine—with no chocolates. </a:t>
            </a:r>
            <a:r>
              <a:rPr lang="en-US" altLang="zh-CN" sz="1600"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49 D. All of them then ate freely from bowls containing the same amount of chocolate each. </a:t>
            </a:r>
            <a:r>
              <a:rPr lang="en-US" altLang="zh-CN" sz="16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When they said they had finished, these were taken away and weighed. </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The results showed the group that had imagined eating 30 chocolates each ate fewer of the chocolates than the other groups.</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6D877D72-D459-49CE-B57B-B6F53FEEA93A}"/>
              </a:ext>
            </a:extLst>
          </p:cNvPr>
          <p:cNvSpPr txBox="1"/>
          <p:nvPr/>
        </p:nvSpPr>
        <p:spPr>
          <a:xfrm>
            <a:off x="4341412" y="80865"/>
            <a:ext cx="4309607" cy="368300"/>
          </a:xfrm>
          <a:prstGeom prst="rect">
            <a:avLst/>
          </a:prstGeom>
          <a:solidFill>
            <a:srgbClr val="FF6600"/>
          </a:solidFill>
        </p:spPr>
        <p:txBody>
          <a:bodyPr wrap="square" rtlCol="0">
            <a:spAutoFit/>
          </a:bodyPr>
          <a:lstStyle/>
          <a:p>
            <a:r>
              <a:rPr lang="zh-CN" altLang="en-US" dirty="0"/>
              <a:t>文章大意：想象吃东西可以降低食欲。</a:t>
            </a:r>
          </a:p>
        </p:txBody>
      </p:sp>
      <p:sp>
        <p:nvSpPr>
          <p:cNvPr id="12" name="文本框 11">
            <a:extLst>
              <a:ext uri="{FF2B5EF4-FFF2-40B4-BE49-F238E27FC236}">
                <a16:creationId xmlns:a16="http://schemas.microsoft.com/office/drawing/2014/main" xmlns="" id="{9FEBC5DC-73BA-48F7-A608-6C6E08EA4386}"/>
              </a:ext>
            </a:extLst>
          </p:cNvPr>
          <p:cNvSpPr txBox="1"/>
          <p:nvPr/>
        </p:nvSpPr>
        <p:spPr>
          <a:xfrm>
            <a:off x="2651725" y="922023"/>
            <a:ext cx="4309607" cy="307777"/>
          </a:xfrm>
          <a:prstGeom prst="rect">
            <a:avLst/>
          </a:prstGeom>
          <a:solidFill>
            <a:srgbClr val="FF6600"/>
          </a:solidFill>
        </p:spPr>
        <p:txBody>
          <a:bodyPr wrap="square" rtlCol="0">
            <a:spAutoFit/>
          </a:bodyPr>
          <a:lstStyle/>
          <a:p>
            <a:pPr algn="ctr"/>
            <a:r>
              <a:rPr lang="zh-CN" altLang="en-US" sz="1400" dirty="0"/>
              <a:t>说明手法：实验过程和结果。</a:t>
            </a:r>
          </a:p>
        </p:txBody>
      </p:sp>
      <p:sp>
        <p:nvSpPr>
          <p:cNvPr id="15" name="矩形 14">
            <a:extLst>
              <a:ext uri="{FF2B5EF4-FFF2-40B4-BE49-F238E27FC236}">
                <a16:creationId xmlns:a16="http://schemas.microsoft.com/office/drawing/2014/main" xmlns="" id="{4D72978C-B1F7-467C-969B-5E13E3168F81}"/>
              </a:ext>
            </a:extLst>
          </p:cNvPr>
          <p:cNvSpPr/>
          <p:nvPr/>
        </p:nvSpPr>
        <p:spPr>
          <a:xfrm>
            <a:off x="1036440" y="549569"/>
            <a:ext cx="5817718" cy="307777"/>
          </a:xfrm>
          <a:prstGeom prst="rect">
            <a:avLst/>
          </a:prstGeom>
        </p:spPr>
        <p:txBody>
          <a:bodyPr wrap="square">
            <a:spAutoFit/>
          </a:bodyPr>
          <a:lstStyle/>
          <a:p>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400" b="1" kern="100" dirty="0">
                <a:latin typeface="Times New Roman" panose="02020603050405020304" pitchFamily="18" charset="0"/>
                <a:ea typeface="宋体" panose="02010600030101010101" pitchFamily="2" charset="-122"/>
                <a:cs typeface="Times New Roman" panose="02020603050405020304" pitchFamily="18" charset="0"/>
              </a:rPr>
              <a:t>朝阳一模      </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Can We Stop Food Longing Through Imaginary Eating?</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xmlns="" id="{5094ED52-B1D8-4C2A-A8C1-D861A4386523}"/>
              </a:ext>
            </a:extLst>
          </p:cNvPr>
          <p:cNvSpPr txBox="1"/>
          <p:nvPr/>
        </p:nvSpPr>
        <p:spPr>
          <a:xfrm>
            <a:off x="60684" y="3256631"/>
            <a:ext cx="8929316" cy="1569660"/>
          </a:xfrm>
          <a:prstGeom prst="rect">
            <a:avLst/>
          </a:prstGeom>
          <a:noFill/>
        </p:spPr>
        <p:txBody>
          <a:bodyPr wrap="square" rtlCol="0">
            <a:spAutoFit/>
          </a:bodyPr>
          <a:lstStyle/>
          <a:p>
            <a:r>
              <a:rPr lang="zh-CN" altLang="en-US" sz="1600" dirty="0"/>
              <a:t>解析：</a:t>
            </a:r>
            <a:r>
              <a:rPr lang="en-US" altLang="zh-CN" sz="1600" dirty="0"/>
              <a:t>48</a:t>
            </a:r>
            <a:r>
              <a:rPr lang="zh-CN" altLang="en-US" sz="1600" dirty="0"/>
              <a:t>设空前一句为一组被试被要求想象把</a:t>
            </a:r>
            <a:r>
              <a:rPr lang="en-US" altLang="zh-CN" sz="1600" dirty="0"/>
              <a:t>30</a:t>
            </a:r>
            <a:r>
              <a:rPr lang="zh-CN" altLang="en-US" sz="1600" dirty="0"/>
              <a:t>枚硬币放进洗衣机里，然后吃三块巧克力。</a:t>
            </a:r>
            <a:r>
              <a:rPr lang="en-US" altLang="zh-CN" sz="1600" dirty="0"/>
              <a:t>F</a:t>
            </a:r>
            <a:r>
              <a:rPr lang="zh-CN" altLang="en-US" sz="1600" dirty="0"/>
              <a:t>项说这要求和吃从口袋里拿出的小块巧克力一样的肌肉动作。代词</a:t>
            </a:r>
            <a:r>
              <a:rPr lang="en-US" altLang="zh-CN" sz="1600" dirty="0"/>
              <a:t>this</a:t>
            </a:r>
            <a:r>
              <a:rPr lang="zh-CN" altLang="en-US" sz="1600" dirty="0"/>
              <a:t>指代上文提到的把</a:t>
            </a:r>
            <a:r>
              <a:rPr lang="en-US" altLang="zh-CN" sz="1600" dirty="0"/>
              <a:t>30</a:t>
            </a:r>
            <a:r>
              <a:rPr lang="zh-CN" altLang="en-US" sz="1600" dirty="0"/>
              <a:t>枚硬币放进洗衣机，然后吃三块巧克力。此空考察</a:t>
            </a:r>
            <a:r>
              <a:rPr lang="zh-CN" altLang="en-US" sz="1600" b="1" dirty="0">
                <a:solidFill>
                  <a:srgbClr val="C00000"/>
                </a:solidFill>
              </a:rPr>
              <a:t>连贯衔接中的指代。</a:t>
            </a:r>
            <a:endParaRPr lang="en-US" altLang="zh-CN" sz="1600" b="1" dirty="0">
              <a:solidFill>
                <a:srgbClr val="C00000"/>
              </a:solidFill>
            </a:endParaRPr>
          </a:p>
          <a:p>
            <a:r>
              <a:rPr lang="en-US" altLang="zh-CN" sz="1600" dirty="0"/>
              <a:t>          49</a:t>
            </a:r>
            <a:r>
              <a:rPr lang="zh-CN" altLang="en-US" sz="1600" dirty="0"/>
              <a:t>题设空前介绍三组被试在实验中的不同做法，设空后说当他们都吃完后，巧克力被拿走称重，</a:t>
            </a:r>
            <a:r>
              <a:rPr lang="en-US" altLang="zh-CN" sz="1600" dirty="0"/>
              <a:t>D</a:t>
            </a:r>
            <a:r>
              <a:rPr lang="zh-CN" altLang="en-US" sz="1600" dirty="0"/>
              <a:t>项，所有人都从有相同数量巧克力的碗中自由地吃，故选</a:t>
            </a:r>
            <a:r>
              <a:rPr lang="en-US" altLang="zh-CN" sz="1600" dirty="0"/>
              <a:t>D</a:t>
            </a:r>
            <a:r>
              <a:rPr lang="zh-CN" altLang="en-US" sz="1600" dirty="0"/>
              <a:t>。与前后句构成实验过程，为</a:t>
            </a:r>
            <a:r>
              <a:rPr lang="zh-CN" altLang="en-US" sz="1600" b="1" dirty="0">
                <a:solidFill>
                  <a:srgbClr val="C00000"/>
                </a:solidFill>
              </a:rPr>
              <a:t>次序关系</a:t>
            </a:r>
            <a:r>
              <a:rPr lang="zh-CN" altLang="en-US" sz="1600" dirty="0"/>
              <a:t>。此空考察句子间</a:t>
            </a:r>
            <a:r>
              <a:rPr lang="zh-CN" altLang="en-US" sz="1600" b="1" dirty="0">
                <a:solidFill>
                  <a:srgbClr val="C00000"/>
                </a:solidFill>
              </a:rPr>
              <a:t>逻辑关系</a:t>
            </a:r>
            <a:r>
              <a:rPr lang="zh-CN" altLang="en-US" sz="1600" dirty="0"/>
              <a:t>。</a:t>
            </a:r>
          </a:p>
        </p:txBody>
      </p:sp>
    </p:spTree>
    <p:custDataLst>
      <p:tags r:id="rId1"/>
    </p:custDataLst>
    <p:extLst>
      <p:ext uri="{BB962C8B-B14F-4D97-AF65-F5344CB8AC3E}">
        <p14:creationId xmlns:p14="http://schemas.microsoft.com/office/powerpoint/2010/main" val="281972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8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6186</Words>
  <Application>Microsoft Office PowerPoint</Application>
  <PresentationFormat>全屏显示(16:9)</PresentationFormat>
  <Paragraphs>353</Paragraphs>
  <Slides>29</Slides>
  <Notes>2</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1_Office 主题​​</vt:lpstr>
      <vt:lpstr>阅读理解—七选五</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151</cp:revision>
  <dcterms:created xsi:type="dcterms:W3CDTF">2020-02-01T11:21:00Z</dcterms:created>
  <dcterms:modified xsi:type="dcterms:W3CDTF">2020-02-17T03:06:20Z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