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Default Extension="vml" ContentType="application/vnd.openxmlformats-officedocument.vmlDrawing"/>
  <Override PartName="/ppt/tags/tag157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23"/>
  </p:notesMasterIdLst>
  <p:sldIdLst>
    <p:sldId id="265" r:id="rId2"/>
    <p:sldId id="295" r:id="rId3"/>
    <p:sldId id="324" r:id="rId4"/>
    <p:sldId id="326" r:id="rId5"/>
    <p:sldId id="327" r:id="rId6"/>
    <p:sldId id="329" r:id="rId7"/>
    <p:sldId id="298" r:id="rId8"/>
    <p:sldId id="325" r:id="rId9"/>
    <p:sldId id="328" r:id="rId10"/>
    <p:sldId id="323" r:id="rId11"/>
    <p:sldId id="281" r:id="rId12"/>
    <p:sldId id="330" r:id="rId13"/>
    <p:sldId id="332" r:id="rId14"/>
    <p:sldId id="333" r:id="rId15"/>
    <p:sldId id="282" r:id="rId16"/>
    <p:sldId id="331" r:id="rId17"/>
    <p:sldId id="286" r:id="rId18"/>
    <p:sldId id="320" r:id="rId19"/>
    <p:sldId id="321" r:id="rId20"/>
    <p:sldId id="322" r:id="rId21"/>
    <p:sldId id="271" r:id="rId2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-898" y="-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37.wmf"/><Relationship Id="rId1" Type="http://schemas.openxmlformats.org/officeDocument/2006/relationships/image" Target="../media/image36.e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37.wmf"/><Relationship Id="rId1" Type="http://schemas.openxmlformats.org/officeDocument/2006/relationships/image" Target="../media/image36.emf"/><Relationship Id="rId4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e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e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8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12" Type="http://schemas.openxmlformats.org/officeDocument/2006/relationships/image" Target="../media/image67.wmf"/><Relationship Id="rId17" Type="http://schemas.openxmlformats.org/officeDocument/2006/relationships/image" Target="../media/image72.wmf"/><Relationship Id="rId2" Type="http://schemas.openxmlformats.org/officeDocument/2006/relationships/image" Target="../media/image57.wmf"/><Relationship Id="rId16" Type="http://schemas.openxmlformats.org/officeDocument/2006/relationships/image" Target="../media/image71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11" Type="http://schemas.openxmlformats.org/officeDocument/2006/relationships/image" Target="../media/image66.wmf"/><Relationship Id="rId5" Type="http://schemas.openxmlformats.org/officeDocument/2006/relationships/image" Target="../media/image60.wmf"/><Relationship Id="rId15" Type="http://schemas.openxmlformats.org/officeDocument/2006/relationships/image" Target="../media/image70.wmf"/><Relationship Id="rId10" Type="http://schemas.openxmlformats.org/officeDocument/2006/relationships/image" Target="../media/image65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Relationship Id="rId14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e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e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e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217611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2020-02-18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2020-02-18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2020-02-18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2020-02-18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2020-02-18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2020-02-18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2020-02-18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2020-02-18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2020-02-18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2020-02-18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2020-02-18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2020-02-18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2020-02-18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2020-02-18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2020-02-18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2020-02-18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2020-02-18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2020-02-18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2020-02-18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2020-02-18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Microsoft_Office_Word___6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7.docx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package" Target="../embeddings/Microsoft_Office_Word___8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package" Target="../embeddings/Microsoft_Office_Word___9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36.bin"/><Relationship Id="rId2" Type="http://schemas.openxmlformats.org/officeDocument/2006/relationships/tags" Target="../tags/tag15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package" Target="../embeddings/Microsoft_Office_Word___10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Microsoft_Office_Word___11.docx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oleObject" Target="../embeddings/oleObject49.bin"/><Relationship Id="rId18" Type="http://schemas.openxmlformats.org/officeDocument/2006/relationships/oleObject" Target="../embeddings/oleObject54.bin"/><Relationship Id="rId3" Type="http://schemas.openxmlformats.org/officeDocument/2006/relationships/slideLayout" Target="../slideLayouts/slideLayout4.xml"/><Relationship Id="rId21" Type="http://schemas.openxmlformats.org/officeDocument/2006/relationships/oleObject" Target="../embeddings/oleObject57.bin"/><Relationship Id="rId7" Type="http://schemas.openxmlformats.org/officeDocument/2006/relationships/oleObject" Target="../embeddings/oleObject43.bin"/><Relationship Id="rId12" Type="http://schemas.openxmlformats.org/officeDocument/2006/relationships/oleObject" Target="../embeddings/oleObject48.bin"/><Relationship Id="rId17" Type="http://schemas.openxmlformats.org/officeDocument/2006/relationships/oleObject" Target="../embeddings/oleObject53.bin"/><Relationship Id="rId2" Type="http://schemas.openxmlformats.org/officeDocument/2006/relationships/tags" Target="../tags/tag155.xml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6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51.bin"/><Relationship Id="rId10" Type="http://schemas.openxmlformats.org/officeDocument/2006/relationships/oleObject" Target="../embeddings/oleObject46.bin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73.jpeg"/><Relationship Id="rId9" Type="http://schemas.openxmlformats.org/officeDocument/2006/relationships/oleObject" Target="../embeddings/oleObject45.bin"/><Relationship Id="rId14" Type="http://schemas.openxmlformats.org/officeDocument/2006/relationships/oleObject" Target="../embeddings/oleObject50.bin"/><Relationship Id="rId22" Type="http://schemas.openxmlformats.org/officeDocument/2006/relationships/oleObject" Target="../embeddings/oleObject5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2.docx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3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4.docx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package" Target="../embeddings/Microsoft_Office_Word___5.docx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173390" y="2298001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计数原理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黄冈中学北京朝阳学校   吕艳香 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81891" y="1621644"/>
            <a:ext cx="8340436" cy="1405193"/>
            <a:chOff x="581891" y="1043423"/>
            <a:chExt cx="8340436" cy="1405193"/>
          </a:xfrm>
        </p:grpSpPr>
        <p:sp>
          <p:nvSpPr>
            <p:cNvPr id="7" name="矩形 6"/>
            <p:cNvSpPr/>
            <p:nvPr/>
          </p:nvSpPr>
          <p:spPr>
            <a:xfrm>
              <a:off x="581891" y="1043423"/>
              <a:ext cx="8340436" cy="1405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 smtClean="0"/>
                <a:t> </a:t>
              </a:r>
              <a:r>
                <a:rPr lang="zh-CN" altLang="zh-CN" sz="2000" b="1" dirty="0" smtClean="0">
                  <a:latin typeface="仿宋" pitchFamily="49" charset="-122"/>
                  <a:ea typeface="仿宋" pitchFamily="49" charset="-122"/>
                </a:rPr>
                <a:t>排列概念与组合概念的共同点是，都要“从</a:t>
              </a:r>
              <a:r>
                <a:rPr lang="en-US" altLang="zh-CN" sz="2000" b="1" dirty="0" smtClean="0">
                  <a:latin typeface="仿宋" pitchFamily="49" charset="-122"/>
                  <a:ea typeface="仿宋" pitchFamily="49" charset="-122"/>
                </a:rPr>
                <a:t>   </a:t>
              </a:r>
              <a:r>
                <a:rPr lang="zh-CN" altLang="zh-CN" sz="2000" b="1" dirty="0" smtClean="0">
                  <a:latin typeface="仿宋" pitchFamily="49" charset="-122"/>
                  <a:ea typeface="仿宋" pitchFamily="49" charset="-122"/>
                </a:rPr>
                <a:t>个不同元素中，任</a:t>
              </a:r>
              <a:endParaRPr lang="en-US" altLang="zh-CN" sz="2000" b="1" dirty="0" smtClean="0">
                <a:latin typeface="仿宋" pitchFamily="49" charset="-122"/>
                <a:ea typeface="仿宋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zh-CN" sz="2000" b="1" dirty="0" smtClean="0">
                  <a:latin typeface="仿宋" pitchFamily="49" charset="-122"/>
                  <a:ea typeface="仿宋" pitchFamily="49" charset="-122"/>
                </a:rPr>
                <a:t>取</a:t>
              </a:r>
              <a:r>
                <a:rPr lang="en-US" altLang="zh-CN" sz="2000" b="1" dirty="0" smtClean="0">
                  <a:latin typeface="仿宋" pitchFamily="49" charset="-122"/>
                  <a:ea typeface="仿宋" pitchFamily="49" charset="-122"/>
                </a:rPr>
                <a:t>   </a:t>
              </a: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个</a:t>
              </a:r>
              <a:r>
                <a:rPr lang="zh-CN" altLang="zh-CN" sz="2000" b="1" dirty="0" smtClean="0">
                  <a:latin typeface="仿宋" pitchFamily="49" charset="-122"/>
                  <a:ea typeface="仿宋" pitchFamily="49" charset="-122"/>
                </a:rPr>
                <a:t>元素</a:t>
              </a:r>
              <a:r>
                <a:rPr lang="en-US" altLang="zh-CN" sz="2000" b="1" dirty="0" smtClean="0">
                  <a:latin typeface="仿宋" pitchFamily="49" charset="-122"/>
                  <a:ea typeface="仿宋" pitchFamily="49" charset="-122"/>
                </a:rPr>
                <a:t>         </a:t>
              </a:r>
              <a:r>
                <a:rPr lang="zh-CN" altLang="zh-CN" sz="2000" b="1" dirty="0" smtClean="0">
                  <a:latin typeface="仿宋" pitchFamily="49" charset="-122"/>
                  <a:ea typeface="仿宋" pitchFamily="49" charset="-122"/>
                </a:rPr>
                <a:t>”，不同点是排列要“按照一定的顺序排成一列”，而组合却是“不管顺序地并成一组</a:t>
              </a: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”。</a:t>
              </a:r>
              <a:endParaRPr lang="zh-CN" altLang="en-US" sz="2000" b="1" dirty="0">
                <a:latin typeface="仿宋" pitchFamily="49" charset="-122"/>
                <a:ea typeface="仿宋" pitchFamily="49" charset="-122"/>
              </a:endParaRPr>
            </a:p>
          </p:txBody>
        </p:sp>
        <p:graphicFrame>
          <p:nvGraphicFramePr>
            <p:cNvPr id="10" name="对象 9"/>
            <p:cNvGraphicFramePr>
              <a:graphicFrameLocks noChangeAspect="1"/>
            </p:cNvGraphicFramePr>
            <p:nvPr/>
          </p:nvGraphicFramePr>
          <p:xfrm>
            <a:off x="921632" y="1658045"/>
            <a:ext cx="354023" cy="309708"/>
          </p:xfrm>
          <a:graphic>
            <a:graphicData uri="http://schemas.openxmlformats.org/presentationml/2006/ole">
              <p:oleObj spid="_x0000_s107521" name="Equation" r:id="rId4" imgW="164880" imgH="139680" progId="Equation.DSMT4">
                <p:embed/>
              </p:oleObj>
            </a:graphicData>
          </a:graphic>
        </p:graphicFrame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5649191" y="1172723"/>
            <a:ext cx="308263" cy="339089"/>
          </p:xfrm>
          <a:graphic>
            <a:graphicData uri="http://schemas.openxmlformats.org/presentationml/2006/ole">
              <p:oleObj spid="_x0000_s107522" name="Equation" r:id="rId5" imgW="126720" imgH="139680" progId="Equation.DSMT4">
                <p:embed/>
              </p:oleObj>
            </a:graphicData>
          </a:graphic>
        </p:graphicFrame>
        <p:graphicFrame>
          <p:nvGraphicFramePr>
            <p:cNvPr id="107523" name="Object 3"/>
            <p:cNvGraphicFramePr>
              <a:graphicFrameLocks noChangeAspect="1"/>
            </p:cNvGraphicFramePr>
            <p:nvPr/>
          </p:nvGraphicFramePr>
          <p:xfrm>
            <a:off x="2235262" y="1585258"/>
            <a:ext cx="1038883" cy="424873"/>
          </p:xfrm>
          <a:graphic>
            <a:graphicData uri="http://schemas.openxmlformats.org/presentationml/2006/ole">
              <p:oleObj spid="_x0000_s107523" name="Equation" r:id="rId6" imgW="495000" imgH="203040" progId="Equation.DSMT4">
                <p:embed/>
              </p:oleObj>
            </a:graphicData>
          </a:graphic>
        </p:graphicFrame>
      </p:grpSp>
      <p:sp>
        <p:nvSpPr>
          <p:cNvPr id="13" name="矩形 12"/>
          <p:cNvSpPr/>
          <p:nvPr/>
        </p:nvSpPr>
        <p:spPr>
          <a:xfrm>
            <a:off x="507308" y="371248"/>
            <a:ext cx="4161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 smtClean="0">
                <a:solidFill>
                  <a:srgbClr val="464646"/>
                </a:solidFill>
                <a:latin typeface="仿宋" pitchFamily="49" charset="-122"/>
                <a:ea typeface="仿宋" pitchFamily="49" charset="-122"/>
                <a:cs typeface="宋体" pitchFamily="2" charset="-122"/>
              </a:rPr>
              <a:t>【</a:t>
            </a:r>
            <a:r>
              <a:rPr lang="zh-CN" altLang="en-US" sz="2400" b="1" dirty="0" smtClean="0">
                <a:solidFill>
                  <a:srgbClr val="464646"/>
                </a:solidFill>
                <a:latin typeface="仿宋" pitchFamily="49" charset="-122"/>
                <a:ea typeface="仿宋" pitchFamily="49" charset="-122"/>
                <a:cs typeface="宋体" pitchFamily="2" charset="-122"/>
              </a:rPr>
              <a:t>题后反思</a:t>
            </a:r>
            <a:r>
              <a:rPr lang="zh-CN" altLang="zh-CN" sz="2400" b="1" dirty="0" smtClean="0">
                <a:solidFill>
                  <a:srgbClr val="464646"/>
                </a:solidFill>
                <a:latin typeface="仿宋" pitchFamily="49" charset="-122"/>
                <a:ea typeface="仿宋" pitchFamily="49" charset="-122"/>
                <a:cs typeface="宋体" pitchFamily="2" charset="-122"/>
              </a:rPr>
              <a:t>】</a:t>
            </a:r>
            <a:endParaRPr lang="zh-CN" altLang="zh-CN" sz="2400" dirty="0" smtClean="0">
              <a:solidFill>
                <a:schemeClr val="tx1"/>
              </a:solidFill>
              <a:latin typeface="仿宋" pitchFamily="49" charset="-122"/>
              <a:ea typeface="仿宋" pitchFamily="49" charset="-122"/>
              <a:cs typeface="宋体" pitchFamily="2" charset="-122"/>
            </a:endParaRP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608953" y="2982376"/>
            <a:ext cx="792717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宋体" pitchFamily="2" charset="-122"/>
              </a:rPr>
              <a:t>因此，在解决问题时，应当抓住“顺序”这个关键来区分排列问题与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仿宋" pitchFamily="49" charset="-122"/>
              <a:ea typeface="仿宋" pitchFamily="49" charset="-122"/>
              <a:cs typeface="宋体" pitchFamily="2" charset="-122"/>
            </a:endParaRPr>
          </a:p>
          <a:p>
            <a:pPr marL="0" marR="0" lvl="0" indent="0" algn="l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宋体" pitchFamily="2" charset="-122"/>
              </a:rPr>
              <a:t>组合问题。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宋体" pitchFamily="2" charset="-122"/>
              </a:rPr>
              <a:t>当问题既涉及排列，又与组合有关时，一般采取“先组合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仿宋" pitchFamily="49" charset="-122"/>
              <a:ea typeface="仿宋" pitchFamily="49" charset="-122"/>
              <a:cs typeface="宋体" pitchFamily="2" charset="-122"/>
            </a:endParaRPr>
          </a:p>
          <a:p>
            <a:pPr lvl="0" fontAlgn="ctr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宋体" pitchFamily="2" charset="-122"/>
              </a:rPr>
              <a:t>后</a:t>
            </a:r>
            <a:r>
              <a:rPr lang="zh-CN" altLang="en-US" sz="2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宋体" pitchFamily="2" charset="-122"/>
              </a:rPr>
              <a:t>排列”的方法，即先选出元素，再对被选的元素按顺序“放置”</a:t>
            </a:r>
            <a:endParaRPr kumimoji="0" 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仿宋" pitchFamily="49" charset="-122"/>
              <a:ea typeface="仿宋" pitchFamily="49" charset="-122"/>
              <a:cs typeface="宋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2884" y="1109613"/>
            <a:ext cx="3023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排列与组合的联系与区别</a:t>
            </a:r>
            <a:endParaRPr lang="zh-CN" altLang="en-US" sz="2000" dirty="0"/>
          </a:p>
        </p:txBody>
      </p:sp>
    </p:spTree>
    <p:custDataLst>
      <p:tags r:id="rId2"/>
    </p:custDataLst>
    <p:extLst>
      <p:ext uri="{BB962C8B-B14F-4D97-AF65-F5344CB8AC3E}">
        <p14:creationId xmlns="" xmlns:p14="http://schemas.microsoft.com/office/powerpoint/2010/main" val="240731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7524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34817" y="395719"/>
          <a:ext cx="8056147" cy="2711645"/>
        </p:xfrm>
        <a:graphic>
          <a:graphicData uri="http://schemas.openxmlformats.org/presentationml/2006/ole">
            <p:oleObj spid="_x0000_s148481" name="文档" r:id="rId4" imgW="5261479" imgH="1779342" progId="Word.Document.12">
              <p:embed/>
            </p:oleObj>
          </a:graphicData>
        </a:graphic>
      </p:graphicFrame>
    </p:spTree>
    <p:custDataLst>
      <p:tags r:id="rId2"/>
    </p:custDataLst>
    <p:extLst>
      <p:ext uri="{BB962C8B-B14F-4D97-AF65-F5344CB8AC3E}">
        <p14:creationId xmlns="" xmlns:p14="http://schemas.microsoft.com/office/powerpoint/2010/main" val="37696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487363" y="755506"/>
          <a:ext cx="7791450" cy="2622550"/>
        </p:xfrm>
        <a:graphic>
          <a:graphicData uri="http://schemas.openxmlformats.org/presentationml/2006/ole">
            <p:oleObj spid="_x0000_s167938" name="文档" r:id="rId3" imgW="5261479" imgH="1779342" progId="Word.Document.12">
              <p:embed/>
            </p:oleObj>
          </a:graphicData>
        </a:graphic>
      </p:graphicFrame>
      <p:graphicFrame>
        <p:nvGraphicFramePr>
          <p:cNvPr id="6" name="表格 5"/>
          <p:cNvGraphicFramePr/>
          <p:nvPr/>
        </p:nvGraphicFramePr>
        <p:xfrm>
          <a:off x="1323160" y="3017944"/>
          <a:ext cx="3810000" cy="51816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51752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2667051" y="2923271"/>
            <a:ext cx="1087582" cy="706582"/>
            <a:chOff x="3962400" y="2542286"/>
            <a:chExt cx="1087582" cy="706582"/>
          </a:xfrm>
        </p:grpSpPr>
        <p:sp>
          <p:nvSpPr>
            <p:cNvPr id="7" name="椭圆 6"/>
            <p:cNvSpPr/>
            <p:nvPr/>
          </p:nvSpPr>
          <p:spPr>
            <a:xfrm>
              <a:off x="3962400" y="2542286"/>
              <a:ext cx="1087582" cy="7065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97036" y="2673927"/>
              <a:ext cx="1052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F0000"/>
                  </a:solidFill>
                  <a:latin typeface="仿宋" pitchFamily="49" charset="-122"/>
                  <a:ea typeface="仿宋" pitchFamily="49" charset="-122"/>
                </a:rPr>
                <a:t>两老人</a:t>
              </a:r>
              <a:endParaRPr lang="zh-CN" altLang="en-US" sz="20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320686" y="3553653"/>
            <a:ext cx="1877292" cy="987808"/>
            <a:chOff x="3616035" y="3172668"/>
            <a:chExt cx="1877292" cy="987808"/>
          </a:xfrm>
        </p:grpSpPr>
        <p:sp>
          <p:nvSpPr>
            <p:cNvPr id="9" name="矩形 8"/>
            <p:cNvSpPr/>
            <p:nvPr/>
          </p:nvSpPr>
          <p:spPr>
            <a:xfrm>
              <a:off x="4163339" y="3760366"/>
              <a:ext cx="102518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小红</a:t>
              </a:r>
            </a:p>
          </p:txBody>
        </p:sp>
        <p:sp>
          <p:nvSpPr>
            <p:cNvPr id="10" name="直接连接符 9"/>
            <p:cNvSpPr/>
            <p:nvPr/>
          </p:nvSpPr>
          <p:spPr>
            <a:xfrm flipH="1" flipV="1">
              <a:off x="3616035" y="3179595"/>
              <a:ext cx="935231" cy="58885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2" name="直接连接符 11"/>
            <p:cNvSpPr/>
            <p:nvPr/>
          </p:nvSpPr>
          <p:spPr>
            <a:xfrm flipV="1">
              <a:off x="4551266" y="3172668"/>
              <a:ext cx="942061" cy="58192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17" name="组合 16"/>
          <p:cNvGrpSpPr/>
          <p:nvPr/>
        </p:nvGrpSpPr>
        <p:grpSpPr>
          <a:xfrm>
            <a:off x="3131247" y="2283531"/>
            <a:ext cx="845059" cy="603673"/>
            <a:chOff x="4426596" y="1902546"/>
            <a:chExt cx="845059" cy="603673"/>
          </a:xfrm>
        </p:grpSpPr>
        <p:graphicFrame>
          <p:nvGraphicFramePr>
            <p:cNvPr id="14" name="Object 131"/>
            <p:cNvGraphicFramePr>
              <a:graphicFrameLocks noChangeAspect="1"/>
            </p:cNvGraphicFramePr>
            <p:nvPr/>
          </p:nvGraphicFramePr>
          <p:xfrm>
            <a:off x="4827443" y="1902546"/>
            <a:ext cx="444212" cy="603673"/>
          </p:xfrm>
          <a:graphic>
            <a:graphicData uri="http://schemas.openxmlformats.org/presentationml/2006/ole">
              <p:oleObj spid="_x0000_s167939" name="Equation" r:id="rId4" imgW="177480" imgH="241200" progId="Equation.DSMT4">
                <p:embed/>
              </p:oleObj>
            </a:graphicData>
          </a:graphic>
        </p:graphicFrame>
        <p:sp>
          <p:nvSpPr>
            <p:cNvPr id="16" name="矩形 15"/>
            <p:cNvSpPr/>
            <p:nvPr/>
          </p:nvSpPr>
          <p:spPr>
            <a:xfrm>
              <a:off x="4426596" y="198530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/>
                <a:t>①</a:t>
              </a:r>
              <a:endParaRPr lang="zh-CN" altLang="en-US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692356" y="3988072"/>
            <a:ext cx="755002" cy="582779"/>
            <a:chOff x="4987705" y="3607087"/>
            <a:chExt cx="755002" cy="582779"/>
          </a:xfrm>
        </p:grpSpPr>
        <p:graphicFrame>
          <p:nvGraphicFramePr>
            <p:cNvPr id="18" name="Object 132"/>
            <p:cNvGraphicFramePr>
              <a:graphicFrameLocks noChangeAspect="1"/>
            </p:cNvGraphicFramePr>
            <p:nvPr/>
          </p:nvGraphicFramePr>
          <p:xfrm>
            <a:off x="5283632" y="3607087"/>
            <a:ext cx="459075" cy="582779"/>
          </p:xfrm>
          <a:graphic>
            <a:graphicData uri="http://schemas.openxmlformats.org/presentationml/2006/ole">
              <p:oleObj spid="_x0000_s167940" name="Equation" r:id="rId5" imgW="190440" imgH="241200" progId="Equation.DSMT4">
                <p:embed/>
              </p:oleObj>
            </a:graphicData>
          </a:graphic>
        </p:graphicFrame>
        <p:sp>
          <p:nvSpPr>
            <p:cNvPr id="19" name="矩形 18"/>
            <p:cNvSpPr/>
            <p:nvPr/>
          </p:nvSpPr>
          <p:spPr>
            <a:xfrm>
              <a:off x="4987705" y="369633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/>
                <a:t>②</a:t>
              </a:r>
              <a:endParaRPr lang="zh-CN" altLang="en-US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160938" y="2332022"/>
            <a:ext cx="851986" cy="603673"/>
            <a:chOff x="6456287" y="1951037"/>
            <a:chExt cx="851986" cy="603673"/>
          </a:xfrm>
        </p:grpSpPr>
        <p:sp>
          <p:nvSpPr>
            <p:cNvPr id="21" name="矩形 20"/>
            <p:cNvSpPr/>
            <p:nvPr/>
          </p:nvSpPr>
          <p:spPr>
            <a:xfrm>
              <a:off x="6456287" y="2089211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/>
                <a:t>③</a:t>
              </a:r>
              <a:endParaRPr lang="zh-CN" altLang="en-US" dirty="0"/>
            </a:p>
          </p:txBody>
        </p:sp>
        <p:graphicFrame>
          <p:nvGraphicFramePr>
            <p:cNvPr id="22" name="Object 131"/>
            <p:cNvGraphicFramePr>
              <a:graphicFrameLocks noChangeAspect="1"/>
            </p:cNvGraphicFramePr>
            <p:nvPr/>
          </p:nvGraphicFramePr>
          <p:xfrm>
            <a:off x="6864061" y="1951037"/>
            <a:ext cx="444212" cy="603673"/>
          </p:xfrm>
          <a:graphic>
            <a:graphicData uri="http://schemas.openxmlformats.org/presentationml/2006/ole">
              <p:oleObj spid="_x0000_s167941" name="Equation" r:id="rId6" imgW="177480" imgH="241200" progId="Equation.DSMT4">
                <p:embed/>
              </p:oleObj>
            </a:graphicData>
          </a:graphic>
        </p:graphicFrame>
      </p:grpSp>
      <p:sp>
        <p:nvSpPr>
          <p:cNvPr id="25" name="矩形 24"/>
          <p:cNvSpPr/>
          <p:nvPr/>
        </p:nvSpPr>
        <p:spPr>
          <a:xfrm>
            <a:off x="554253" y="184210"/>
            <a:ext cx="5389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  <a:cs typeface="宋体" pitchFamily="2" charset="-122"/>
              </a:rPr>
              <a:t>【</a:t>
            </a:r>
            <a:r>
              <a:rPr lang="zh-CN" altLang="en-US" sz="20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特殊元素、特殊位置，优先考虑</a:t>
            </a:r>
            <a:r>
              <a:rPr lang="zh-CN" altLang="zh-CN" sz="20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  <a:cs typeface="宋体" pitchFamily="2" charset="-122"/>
              </a:rPr>
              <a:t>】</a:t>
            </a:r>
            <a:endParaRPr lang="zh-CN" altLang="zh-CN" sz="2000" dirty="0" smtClean="0">
              <a:solidFill>
                <a:srgbClr val="FF0000"/>
              </a:solidFill>
              <a:latin typeface="仿宋" pitchFamily="49" charset="-122"/>
              <a:ea typeface="仿宋" pitchFamily="49" charset="-122"/>
              <a:cs typeface="宋体" pitchFamily="2" charset="-122"/>
            </a:endParaRPr>
          </a:p>
        </p:txBody>
      </p:sp>
      <p:graphicFrame>
        <p:nvGraphicFramePr>
          <p:cNvPr id="167942" name="Object 6"/>
          <p:cNvGraphicFramePr>
            <a:graphicFrameLocks noChangeAspect="1"/>
          </p:cNvGraphicFramePr>
          <p:nvPr/>
        </p:nvGraphicFramePr>
        <p:xfrm>
          <a:off x="5664200" y="4249738"/>
          <a:ext cx="2116138" cy="398462"/>
        </p:xfrm>
        <a:graphic>
          <a:graphicData uri="http://schemas.openxmlformats.org/presentationml/2006/ole">
            <p:oleObj spid="_x0000_s167942" name="Equation" r:id="rId7" imgW="1244520" imgH="241200" progId="Equation.DSMT4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354781" y="3706091"/>
            <a:ext cx="2985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根据分步计数原理：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2070847"/>
            <a:ext cx="1748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法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1.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直接法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487363" y="755506"/>
          <a:ext cx="7791450" cy="2622550"/>
        </p:xfrm>
        <a:graphic>
          <a:graphicData uri="http://schemas.openxmlformats.org/presentationml/2006/ole">
            <p:oleObj spid="_x0000_s169986" name="文档" r:id="rId4" imgW="5261479" imgH="1779342" progId="Word.Document.12">
              <p:embed/>
            </p:oleObj>
          </a:graphicData>
        </a:graphic>
      </p:graphicFrame>
      <p:graphicFrame>
        <p:nvGraphicFramePr>
          <p:cNvPr id="6" name="表格 5"/>
          <p:cNvGraphicFramePr/>
          <p:nvPr/>
        </p:nvGraphicFramePr>
        <p:xfrm>
          <a:off x="1323160" y="3017944"/>
          <a:ext cx="3810000" cy="51816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51752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组合 14"/>
          <p:cNvGrpSpPr/>
          <p:nvPr/>
        </p:nvGrpSpPr>
        <p:grpSpPr>
          <a:xfrm>
            <a:off x="2667051" y="2923271"/>
            <a:ext cx="1087582" cy="706582"/>
            <a:chOff x="3962400" y="2542286"/>
            <a:chExt cx="1087582" cy="706582"/>
          </a:xfrm>
        </p:grpSpPr>
        <p:sp>
          <p:nvSpPr>
            <p:cNvPr id="7" name="椭圆 6"/>
            <p:cNvSpPr/>
            <p:nvPr/>
          </p:nvSpPr>
          <p:spPr>
            <a:xfrm>
              <a:off x="3962400" y="2542286"/>
              <a:ext cx="1087582" cy="7065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97036" y="2673927"/>
              <a:ext cx="1052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F0000"/>
                  </a:solidFill>
                  <a:latin typeface="仿宋" pitchFamily="49" charset="-122"/>
                  <a:ea typeface="仿宋" pitchFamily="49" charset="-122"/>
                </a:rPr>
                <a:t>两老人</a:t>
              </a:r>
              <a:endParaRPr lang="zh-CN" altLang="en-US" sz="20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endParaRPr>
            </a:p>
          </p:txBody>
        </p:sp>
      </p:grpSp>
      <p:grpSp>
        <p:nvGrpSpPr>
          <p:cNvPr id="3" name="组合 23"/>
          <p:cNvGrpSpPr/>
          <p:nvPr/>
        </p:nvGrpSpPr>
        <p:grpSpPr>
          <a:xfrm>
            <a:off x="1775012" y="3523129"/>
            <a:ext cx="3012142" cy="1324635"/>
            <a:chOff x="3616035" y="3145871"/>
            <a:chExt cx="2333780" cy="1319786"/>
          </a:xfrm>
        </p:grpSpPr>
        <p:sp>
          <p:nvSpPr>
            <p:cNvPr id="9" name="矩形 8"/>
            <p:cNvSpPr/>
            <p:nvPr/>
          </p:nvSpPr>
          <p:spPr>
            <a:xfrm>
              <a:off x="3678546" y="3760362"/>
              <a:ext cx="1437775" cy="7052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另</a:t>
              </a:r>
              <a:r>
                <a:rPr lang="en-US" altLang="zh-CN" sz="2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zh-CN" altLang="en-US" sz="2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名志愿者</a:t>
              </a:r>
              <a:endPara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r>
                <a:rPr lang="zh-CN" altLang="en-US" sz="2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选二人站两端</a:t>
              </a:r>
              <a:endPara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" name="直接连接符 9"/>
            <p:cNvSpPr/>
            <p:nvPr/>
          </p:nvSpPr>
          <p:spPr>
            <a:xfrm flipH="1" flipV="1">
              <a:off x="3616035" y="3179595"/>
              <a:ext cx="935231" cy="58885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2" name="直接连接符 11"/>
            <p:cNvSpPr/>
            <p:nvPr/>
          </p:nvSpPr>
          <p:spPr>
            <a:xfrm flipV="1">
              <a:off x="4551266" y="3145871"/>
              <a:ext cx="1398549" cy="60871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4" name="组合 16"/>
          <p:cNvGrpSpPr/>
          <p:nvPr/>
        </p:nvGrpSpPr>
        <p:grpSpPr>
          <a:xfrm>
            <a:off x="3131247" y="2283531"/>
            <a:ext cx="845059" cy="603673"/>
            <a:chOff x="4426596" y="1902546"/>
            <a:chExt cx="845059" cy="603673"/>
          </a:xfrm>
        </p:grpSpPr>
        <p:graphicFrame>
          <p:nvGraphicFramePr>
            <p:cNvPr id="14" name="Object 131"/>
            <p:cNvGraphicFramePr>
              <a:graphicFrameLocks noChangeAspect="1"/>
            </p:cNvGraphicFramePr>
            <p:nvPr/>
          </p:nvGraphicFramePr>
          <p:xfrm>
            <a:off x="4827443" y="1902546"/>
            <a:ext cx="444212" cy="603673"/>
          </p:xfrm>
          <a:graphic>
            <a:graphicData uri="http://schemas.openxmlformats.org/presentationml/2006/ole">
              <p:oleObj spid="_x0000_s169987" name="Equation" r:id="rId5" imgW="177480" imgH="241200" progId="Equation.DSMT4">
                <p:embed/>
              </p:oleObj>
            </a:graphicData>
          </a:graphic>
        </p:graphicFrame>
        <p:sp>
          <p:nvSpPr>
            <p:cNvPr id="16" name="矩形 15"/>
            <p:cNvSpPr/>
            <p:nvPr/>
          </p:nvSpPr>
          <p:spPr>
            <a:xfrm>
              <a:off x="4426596" y="198530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/>
                <a:t>①</a:t>
              </a:r>
              <a:endParaRPr lang="zh-CN" altLang="en-US" dirty="0"/>
            </a:p>
          </p:txBody>
        </p:sp>
      </p:grpSp>
      <p:grpSp>
        <p:nvGrpSpPr>
          <p:cNvPr id="5" name="组合 19"/>
          <p:cNvGrpSpPr/>
          <p:nvPr/>
        </p:nvGrpSpPr>
        <p:grpSpPr>
          <a:xfrm>
            <a:off x="3692356" y="3947459"/>
            <a:ext cx="1291273" cy="582613"/>
            <a:chOff x="4987705" y="3566474"/>
            <a:chExt cx="1291273" cy="582613"/>
          </a:xfrm>
        </p:grpSpPr>
        <p:graphicFrame>
          <p:nvGraphicFramePr>
            <p:cNvPr id="18" name="Object 132"/>
            <p:cNvGraphicFramePr>
              <a:graphicFrameLocks noChangeAspect="1"/>
            </p:cNvGraphicFramePr>
            <p:nvPr/>
          </p:nvGraphicFramePr>
          <p:xfrm>
            <a:off x="5393153" y="3566474"/>
            <a:ext cx="885825" cy="582613"/>
          </p:xfrm>
          <a:graphic>
            <a:graphicData uri="http://schemas.openxmlformats.org/presentationml/2006/ole">
              <p:oleObj spid="_x0000_s169988" name="Equation" r:id="rId6" imgW="368280" imgH="241200" progId="Equation.DSMT4">
                <p:embed/>
              </p:oleObj>
            </a:graphicData>
          </a:graphic>
        </p:graphicFrame>
        <p:sp>
          <p:nvSpPr>
            <p:cNvPr id="19" name="矩形 18"/>
            <p:cNvSpPr/>
            <p:nvPr/>
          </p:nvSpPr>
          <p:spPr>
            <a:xfrm>
              <a:off x="4987705" y="369633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/>
                <a:t>②</a:t>
              </a:r>
              <a:endParaRPr lang="zh-CN" altLang="en-US" dirty="0"/>
            </a:p>
          </p:txBody>
        </p:sp>
      </p:grpSp>
      <p:grpSp>
        <p:nvGrpSpPr>
          <p:cNvPr id="11" name="组合 22"/>
          <p:cNvGrpSpPr/>
          <p:nvPr/>
        </p:nvGrpSpPr>
        <p:grpSpPr>
          <a:xfrm>
            <a:off x="5160938" y="2332022"/>
            <a:ext cx="851986" cy="603673"/>
            <a:chOff x="6456287" y="1951037"/>
            <a:chExt cx="851986" cy="603673"/>
          </a:xfrm>
        </p:grpSpPr>
        <p:sp>
          <p:nvSpPr>
            <p:cNvPr id="21" name="矩形 20"/>
            <p:cNvSpPr/>
            <p:nvPr/>
          </p:nvSpPr>
          <p:spPr>
            <a:xfrm>
              <a:off x="6456287" y="2089211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/>
                <a:t>③</a:t>
              </a:r>
              <a:endParaRPr lang="zh-CN" altLang="en-US" dirty="0"/>
            </a:p>
          </p:txBody>
        </p:sp>
        <p:graphicFrame>
          <p:nvGraphicFramePr>
            <p:cNvPr id="22" name="Object 131"/>
            <p:cNvGraphicFramePr>
              <a:graphicFrameLocks noChangeAspect="1"/>
            </p:cNvGraphicFramePr>
            <p:nvPr/>
          </p:nvGraphicFramePr>
          <p:xfrm>
            <a:off x="6864061" y="1951037"/>
            <a:ext cx="444212" cy="603673"/>
          </p:xfrm>
          <a:graphic>
            <a:graphicData uri="http://schemas.openxmlformats.org/presentationml/2006/ole">
              <p:oleObj spid="_x0000_s169989" name="Equation" r:id="rId7" imgW="177480" imgH="241200" progId="Equation.DSMT4">
                <p:embed/>
              </p:oleObj>
            </a:graphicData>
          </a:graphic>
        </p:graphicFrame>
      </p:grpSp>
      <p:graphicFrame>
        <p:nvGraphicFramePr>
          <p:cNvPr id="167942" name="Object 6"/>
          <p:cNvGraphicFramePr>
            <a:graphicFrameLocks noChangeAspect="1"/>
          </p:cNvGraphicFramePr>
          <p:nvPr/>
        </p:nvGraphicFramePr>
        <p:xfrm>
          <a:off x="5513388" y="4249738"/>
          <a:ext cx="2417762" cy="398462"/>
        </p:xfrm>
        <a:graphic>
          <a:graphicData uri="http://schemas.openxmlformats.org/presentationml/2006/ole">
            <p:oleObj spid="_x0000_s169990" name="Equation" r:id="rId8" imgW="1422360" imgH="241200" progId="Equation.DSMT4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354781" y="3706091"/>
            <a:ext cx="2985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根据分步计数原理：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2070847"/>
            <a:ext cx="1949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法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2.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直接法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487363" y="755506"/>
          <a:ext cx="7791450" cy="2622550"/>
        </p:xfrm>
        <a:graphic>
          <a:graphicData uri="http://schemas.openxmlformats.org/presentationml/2006/ole">
            <p:oleObj spid="_x0000_s171010" name="文档" r:id="rId4" imgW="5261479" imgH="1779342" progId="Word.Document.12">
              <p:embed/>
            </p:oleObj>
          </a:graphicData>
        </a:graphic>
      </p:graphicFrame>
      <p:graphicFrame>
        <p:nvGraphicFramePr>
          <p:cNvPr id="6" name="表格 5"/>
          <p:cNvGraphicFramePr/>
          <p:nvPr/>
        </p:nvGraphicFramePr>
        <p:xfrm>
          <a:off x="1323160" y="3017944"/>
          <a:ext cx="3810000" cy="51816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51752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组合 14"/>
          <p:cNvGrpSpPr/>
          <p:nvPr/>
        </p:nvGrpSpPr>
        <p:grpSpPr>
          <a:xfrm>
            <a:off x="2667051" y="2923271"/>
            <a:ext cx="1087582" cy="706582"/>
            <a:chOff x="3962400" y="2542286"/>
            <a:chExt cx="1087582" cy="706582"/>
          </a:xfrm>
        </p:grpSpPr>
        <p:sp>
          <p:nvSpPr>
            <p:cNvPr id="7" name="椭圆 6"/>
            <p:cNvSpPr/>
            <p:nvPr/>
          </p:nvSpPr>
          <p:spPr>
            <a:xfrm>
              <a:off x="3962400" y="2542286"/>
              <a:ext cx="1087582" cy="7065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97036" y="2673927"/>
              <a:ext cx="1052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F0000"/>
                  </a:solidFill>
                  <a:latin typeface="仿宋" pitchFamily="49" charset="-122"/>
                  <a:ea typeface="仿宋" pitchFamily="49" charset="-122"/>
                </a:rPr>
                <a:t>两老人</a:t>
              </a:r>
              <a:endParaRPr lang="zh-CN" altLang="en-US" sz="20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endParaRPr>
            </a:p>
          </p:txBody>
        </p:sp>
      </p:grpSp>
      <p:grpSp>
        <p:nvGrpSpPr>
          <p:cNvPr id="4" name="组合 16"/>
          <p:cNvGrpSpPr/>
          <p:nvPr/>
        </p:nvGrpSpPr>
        <p:grpSpPr>
          <a:xfrm>
            <a:off x="3131247" y="2283531"/>
            <a:ext cx="845059" cy="603673"/>
            <a:chOff x="4426596" y="1902546"/>
            <a:chExt cx="845059" cy="603673"/>
          </a:xfrm>
        </p:grpSpPr>
        <p:graphicFrame>
          <p:nvGraphicFramePr>
            <p:cNvPr id="14" name="Object 131"/>
            <p:cNvGraphicFramePr>
              <a:graphicFrameLocks noChangeAspect="1"/>
            </p:cNvGraphicFramePr>
            <p:nvPr/>
          </p:nvGraphicFramePr>
          <p:xfrm>
            <a:off x="4827443" y="1902546"/>
            <a:ext cx="444212" cy="603673"/>
          </p:xfrm>
          <a:graphic>
            <a:graphicData uri="http://schemas.openxmlformats.org/presentationml/2006/ole">
              <p:oleObj spid="_x0000_s171011" name="Equation" r:id="rId5" imgW="177480" imgH="241200" progId="Equation.DSMT4">
                <p:embed/>
              </p:oleObj>
            </a:graphicData>
          </a:graphic>
        </p:graphicFrame>
        <p:sp>
          <p:nvSpPr>
            <p:cNvPr id="16" name="矩形 15"/>
            <p:cNvSpPr/>
            <p:nvPr/>
          </p:nvSpPr>
          <p:spPr>
            <a:xfrm>
              <a:off x="4426596" y="198530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/>
                <a:t>①</a:t>
              </a:r>
              <a:endParaRPr lang="zh-CN" altLang="en-US" dirty="0"/>
            </a:p>
          </p:txBody>
        </p:sp>
      </p:grpSp>
      <p:grpSp>
        <p:nvGrpSpPr>
          <p:cNvPr id="5" name="组合 19"/>
          <p:cNvGrpSpPr/>
          <p:nvPr/>
        </p:nvGrpSpPr>
        <p:grpSpPr>
          <a:xfrm>
            <a:off x="1244992" y="3933638"/>
            <a:ext cx="1805249" cy="582613"/>
            <a:chOff x="4987705" y="3619888"/>
            <a:chExt cx="1805249" cy="582613"/>
          </a:xfrm>
        </p:grpSpPr>
        <p:graphicFrame>
          <p:nvGraphicFramePr>
            <p:cNvPr id="18" name="Object 132"/>
            <p:cNvGraphicFramePr>
              <a:graphicFrameLocks noChangeAspect="1"/>
            </p:cNvGraphicFramePr>
            <p:nvPr/>
          </p:nvGraphicFramePr>
          <p:xfrm>
            <a:off x="5418179" y="3619888"/>
            <a:ext cx="1374775" cy="582613"/>
          </p:xfrm>
          <a:graphic>
            <a:graphicData uri="http://schemas.openxmlformats.org/presentationml/2006/ole">
              <p:oleObj spid="_x0000_s171012" name="Equation" r:id="rId6" imgW="571320" imgH="241200" progId="Equation.DSMT4">
                <p:embed/>
              </p:oleObj>
            </a:graphicData>
          </a:graphic>
        </p:graphicFrame>
        <p:sp>
          <p:nvSpPr>
            <p:cNvPr id="19" name="矩形 18"/>
            <p:cNvSpPr/>
            <p:nvPr/>
          </p:nvSpPr>
          <p:spPr>
            <a:xfrm>
              <a:off x="4987705" y="369633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/>
                <a:t>②</a:t>
              </a:r>
              <a:endParaRPr lang="zh-CN" altLang="en-US" dirty="0"/>
            </a:p>
          </p:txBody>
        </p:sp>
      </p:grpSp>
      <p:graphicFrame>
        <p:nvGraphicFramePr>
          <p:cNvPr id="167942" name="Object 6"/>
          <p:cNvGraphicFramePr>
            <a:graphicFrameLocks noChangeAspect="1"/>
          </p:cNvGraphicFramePr>
          <p:nvPr/>
        </p:nvGraphicFramePr>
        <p:xfrm>
          <a:off x="5365750" y="3967163"/>
          <a:ext cx="2633663" cy="398462"/>
        </p:xfrm>
        <a:graphic>
          <a:graphicData uri="http://schemas.openxmlformats.org/presentationml/2006/ole">
            <p:oleObj spid="_x0000_s171014" name="Equation" r:id="rId7" imgW="1549080" imgH="241200" progId="Equation.DSMT4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08569" y="3262338"/>
            <a:ext cx="2985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根据分步计数原理：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3070" y="2151529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法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3.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间接法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81000" y="1350818"/>
            <a:ext cx="8416636" cy="1866858"/>
            <a:chOff x="381000" y="1350818"/>
            <a:chExt cx="8416636" cy="1866858"/>
          </a:xfrm>
        </p:grpSpPr>
        <p:sp>
          <p:nvSpPr>
            <p:cNvPr id="10" name="TextBox 9"/>
            <p:cNvSpPr txBox="1"/>
            <p:nvPr/>
          </p:nvSpPr>
          <p:spPr>
            <a:xfrm>
              <a:off x="381000" y="1350818"/>
              <a:ext cx="8416636" cy="1866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特殊元素，特殊位置优先策略是解决有附加条件的排列组合题的基本方法，一般先考虑特殊的元素或位置，再考虑其他元素或位置。另外，还要注意隐含的特殊元素（或特殊位置）。比如： 不能在首位，奇数，偶数问题等。</a:t>
              </a:r>
              <a:endParaRPr lang="zh-CN" altLang="en-US" sz="2000" b="1" dirty="0">
                <a:latin typeface="仿宋" pitchFamily="49" charset="-122"/>
                <a:ea typeface="仿宋" pitchFamily="49" charset="-122"/>
              </a:endParaRPr>
            </a:p>
          </p:txBody>
        </p:sp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5467112" y="2394478"/>
            <a:ext cx="239773" cy="335683"/>
          </p:xfrm>
          <a:graphic>
            <a:graphicData uri="http://schemas.openxmlformats.org/presentationml/2006/ole">
              <p:oleObj spid="_x0000_s31746" name="Equation" r:id="rId3" imgW="126720" imgH="177480" progId="Equation.DSMT4">
                <p:embed/>
              </p:oleObj>
            </a:graphicData>
          </a:graphic>
        </p:graphicFrame>
      </p:grpSp>
      <p:sp>
        <p:nvSpPr>
          <p:cNvPr id="13" name="矩形 12"/>
          <p:cNvSpPr/>
          <p:nvPr/>
        </p:nvSpPr>
        <p:spPr>
          <a:xfrm>
            <a:off x="381069" y="606776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 smtClean="0">
                <a:solidFill>
                  <a:srgbClr val="464646"/>
                </a:solidFill>
                <a:latin typeface="仿宋" pitchFamily="49" charset="-122"/>
                <a:ea typeface="仿宋" pitchFamily="49" charset="-122"/>
                <a:cs typeface="宋体" pitchFamily="2" charset="-122"/>
              </a:rPr>
              <a:t>【</a:t>
            </a:r>
            <a:r>
              <a:rPr lang="zh-CN" altLang="en-US" sz="2400" b="1" dirty="0" smtClean="0">
                <a:solidFill>
                  <a:srgbClr val="464646"/>
                </a:solidFill>
                <a:latin typeface="仿宋" pitchFamily="49" charset="-122"/>
                <a:ea typeface="仿宋" pitchFamily="49" charset="-122"/>
                <a:cs typeface="宋体" pitchFamily="2" charset="-122"/>
              </a:rPr>
              <a:t>题后反思</a:t>
            </a:r>
            <a:r>
              <a:rPr lang="zh-CN" altLang="zh-CN" sz="2400" b="1" dirty="0" smtClean="0">
                <a:solidFill>
                  <a:srgbClr val="464646"/>
                </a:solidFill>
                <a:latin typeface="仿宋" pitchFamily="49" charset="-122"/>
                <a:ea typeface="仿宋" pitchFamily="49" charset="-122"/>
                <a:cs typeface="宋体" pitchFamily="2" charset="-122"/>
              </a:rPr>
              <a:t>】</a:t>
            </a:r>
            <a:endParaRPr lang="zh-CN" altLang="zh-CN" sz="2400" dirty="0" smtClean="0">
              <a:solidFill>
                <a:schemeClr val="tx1"/>
              </a:solidFill>
              <a:latin typeface="仿宋" pitchFamily="49" charset="-122"/>
              <a:ea typeface="仿宋" pitchFamily="49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73352" y="636155"/>
          <a:ext cx="7739062" cy="2606675"/>
        </p:xfrm>
        <a:graphic>
          <a:graphicData uri="http://schemas.openxmlformats.org/presentationml/2006/ole">
            <p:oleObj spid="_x0000_s168962" name="文档" r:id="rId4" imgW="5261479" imgH="1779342" progId="Word.Document.12">
              <p:embed/>
            </p:oleObj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643232" y="3336339"/>
            <a:ext cx="1856508" cy="564356"/>
            <a:chOff x="3990351" y="3243263"/>
            <a:chExt cx="1214745" cy="564356"/>
          </a:xfrm>
        </p:grpSpPr>
        <p:sp>
          <p:nvSpPr>
            <p:cNvPr id="4" name="椭圆 3"/>
            <p:cNvSpPr/>
            <p:nvPr/>
          </p:nvSpPr>
          <p:spPr>
            <a:xfrm>
              <a:off x="3990351" y="3243263"/>
              <a:ext cx="1105961" cy="56435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48731" y="3357996"/>
              <a:ext cx="1156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  <a:latin typeface="仿宋" pitchFamily="49" charset="-122"/>
                  <a:ea typeface="仿宋" pitchFamily="49" charset="-122"/>
                </a:rPr>
                <a:t>老人小红老人</a:t>
              </a:r>
              <a:endParaRPr lang="zh-CN" altLang="en-US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2669028" y="3471204"/>
            <a:ext cx="385763" cy="342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3388815" y="3457782"/>
            <a:ext cx="335757" cy="32146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057947" y="3472285"/>
            <a:ext cx="350043" cy="32861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5522913" y="4373563"/>
          <a:ext cx="2036762" cy="425450"/>
        </p:xfrm>
        <a:graphic>
          <a:graphicData uri="http://schemas.openxmlformats.org/presentationml/2006/ole">
            <p:oleObj spid="_x0000_s168965" name="Equation" r:id="rId5" imgW="1244520" imgH="241200" progId="Equation.DSMT4">
              <p:embed/>
            </p:oleObj>
          </a:graphicData>
        </a:graphic>
      </p:graphicFrame>
      <p:cxnSp>
        <p:nvCxnSpPr>
          <p:cNvPr id="16" name="直接连接符 15"/>
          <p:cNvCxnSpPr/>
          <p:nvPr/>
        </p:nvCxnSpPr>
        <p:spPr>
          <a:xfrm flipV="1">
            <a:off x="1460652" y="2690803"/>
            <a:ext cx="803564" cy="1385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2478961" y="2683875"/>
            <a:ext cx="803564" cy="1385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3476489" y="2683876"/>
            <a:ext cx="803564" cy="1385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4494797" y="2676949"/>
            <a:ext cx="803564" cy="1385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1980197" y="2711583"/>
            <a:ext cx="1918855" cy="741218"/>
            <a:chOff x="1980197" y="2711583"/>
            <a:chExt cx="1918855" cy="741218"/>
          </a:xfrm>
        </p:grpSpPr>
        <p:sp>
          <p:nvSpPr>
            <p:cNvPr id="20" name="直接连接符 19"/>
            <p:cNvSpPr/>
            <p:nvPr/>
          </p:nvSpPr>
          <p:spPr>
            <a:xfrm flipV="1">
              <a:off x="1980197" y="2718510"/>
              <a:ext cx="1918855" cy="7342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1" name="直接连接符 20"/>
            <p:cNvSpPr/>
            <p:nvPr/>
          </p:nvSpPr>
          <p:spPr>
            <a:xfrm flipV="1">
              <a:off x="2028688" y="2711583"/>
              <a:ext cx="803563" cy="72736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31" name="组合 30"/>
          <p:cNvGrpSpPr/>
          <p:nvPr/>
        </p:nvGrpSpPr>
        <p:grpSpPr>
          <a:xfrm>
            <a:off x="3545831" y="1837162"/>
            <a:ext cx="941173" cy="673100"/>
            <a:chOff x="3545831" y="1837162"/>
            <a:chExt cx="941173" cy="673100"/>
          </a:xfrm>
        </p:grpSpPr>
        <p:graphicFrame>
          <p:nvGraphicFramePr>
            <p:cNvPr id="168966" name="Object 6"/>
            <p:cNvGraphicFramePr>
              <a:graphicFrameLocks noChangeAspect="1"/>
            </p:cNvGraphicFramePr>
            <p:nvPr/>
          </p:nvGraphicFramePr>
          <p:xfrm>
            <a:off x="3958367" y="1837162"/>
            <a:ext cx="528637" cy="673100"/>
          </p:xfrm>
          <a:graphic>
            <a:graphicData uri="http://schemas.openxmlformats.org/presentationml/2006/ole">
              <p:oleObj spid="_x0000_s168966" name="Equation" r:id="rId6" imgW="190440" imgH="241200" progId="Equation.DSMT4">
                <p:embed/>
              </p:oleObj>
            </a:graphicData>
          </a:graphic>
        </p:graphicFrame>
        <p:sp>
          <p:nvSpPr>
            <p:cNvPr id="23" name="矩形 22"/>
            <p:cNvSpPr/>
            <p:nvPr/>
          </p:nvSpPr>
          <p:spPr>
            <a:xfrm>
              <a:off x="3545831" y="1981396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/>
                <a:t>②</a:t>
              </a:r>
              <a:endParaRPr lang="zh-CN" altLang="en-US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57159" y="2639714"/>
            <a:ext cx="869159" cy="673100"/>
            <a:chOff x="657159" y="2639714"/>
            <a:chExt cx="869159" cy="673100"/>
          </a:xfrm>
        </p:grpSpPr>
        <p:sp>
          <p:nvSpPr>
            <p:cNvPr id="22" name="矩形 21"/>
            <p:cNvSpPr/>
            <p:nvPr/>
          </p:nvSpPr>
          <p:spPr>
            <a:xfrm>
              <a:off x="657159" y="276417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/>
                <a:t>①</a:t>
              </a:r>
              <a:endParaRPr lang="zh-CN" altLang="en-US" dirty="0"/>
            </a:p>
          </p:txBody>
        </p:sp>
        <p:graphicFrame>
          <p:nvGraphicFramePr>
            <p:cNvPr id="12" name="Object 3"/>
            <p:cNvGraphicFramePr>
              <a:graphicFrameLocks noChangeAspect="1"/>
            </p:cNvGraphicFramePr>
            <p:nvPr/>
          </p:nvGraphicFramePr>
          <p:xfrm>
            <a:off x="961168" y="2639714"/>
            <a:ext cx="565150" cy="673100"/>
          </p:xfrm>
          <a:graphic>
            <a:graphicData uri="http://schemas.openxmlformats.org/presentationml/2006/ole">
              <p:oleObj spid="_x0000_s168964" name="Equation" r:id="rId7" imgW="203040" imgH="241200" progId="Equation.DSMT4">
                <p:embed/>
              </p:oleObj>
            </a:graphicData>
          </a:graphic>
        </p:graphicFrame>
      </p:grpSp>
      <p:grpSp>
        <p:nvGrpSpPr>
          <p:cNvPr id="32" name="组合 31"/>
          <p:cNvGrpSpPr/>
          <p:nvPr/>
        </p:nvGrpSpPr>
        <p:grpSpPr>
          <a:xfrm>
            <a:off x="4834302" y="3040919"/>
            <a:ext cx="891241" cy="673100"/>
            <a:chOff x="4834302" y="3040919"/>
            <a:chExt cx="891241" cy="673100"/>
          </a:xfrm>
        </p:grpSpPr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5196906" y="3040919"/>
            <a:ext cx="528637" cy="673100"/>
          </p:xfrm>
          <a:graphic>
            <a:graphicData uri="http://schemas.openxmlformats.org/presentationml/2006/ole">
              <p:oleObj spid="_x0000_s168963" name="Equation" r:id="rId8" imgW="190440" imgH="241200" progId="Equation.DSMT4">
                <p:embed/>
              </p:oleObj>
            </a:graphicData>
          </a:graphic>
        </p:graphicFrame>
        <p:sp>
          <p:nvSpPr>
            <p:cNvPr id="26" name="矩形 25"/>
            <p:cNvSpPr/>
            <p:nvPr/>
          </p:nvSpPr>
          <p:spPr>
            <a:xfrm>
              <a:off x="4834302" y="3179815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/>
                <a:t>③</a:t>
              </a:r>
              <a:endParaRPr lang="zh-CN" alt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5658" y="1970375"/>
            <a:ext cx="1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解析：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60816" y="3865419"/>
            <a:ext cx="2985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根据分步计数原理：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="" xmlns:p14="http://schemas.microsoft.com/office/powerpoint/2010/main" val="376965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 autoUpdateAnimBg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2678906" y="2550128"/>
            <a:ext cx="421481" cy="350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664742" y="2557273"/>
            <a:ext cx="385763" cy="342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4471987" y="2571560"/>
            <a:ext cx="335757" cy="32146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429250" y="2550129"/>
            <a:ext cx="350043" cy="32861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7215187" y="2456467"/>
          <a:ext cx="379413" cy="450850"/>
        </p:xfrm>
        <a:graphic>
          <a:graphicData uri="http://schemas.openxmlformats.org/presentationml/2006/ole">
            <p:oleObj spid="_x0000_s41986" name="Equation" r:id="rId3" imgW="203040" imgH="241200" progId="Equation.DSMT4">
              <p:embed/>
            </p:oleObj>
          </a:graphicData>
        </a:graphic>
      </p:graphicFrame>
      <p:sp>
        <p:nvSpPr>
          <p:cNvPr id="17" name="矩形 16"/>
          <p:cNvSpPr/>
          <p:nvPr/>
        </p:nvSpPr>
        <p:spPr>
          <a:xfrm>
            <a:off x="3136604" y="2722651"/>
            <a:ext cx="506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×</a:t>
            </a:r>
            <a:endParaRPr lang="zh-CN" altLang="en-US" sz="2800" b="1" dirty="0"/>
          </a:p>
        </p:txBody>
      </p:sp>
      <p:sp>
        <p:nvSpPr>
          <p:cNvPr id="18" name="矩形 17"/>
          <p:cNvSpPr/>
          <p:nvPr/>
        </p:nvSpPr>
        <p:spPr>
          <a:xfrm>
            <a:off x="2153147" y="2767894"/>
            <a:ext cx="506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×</a:t>
            </a:r>
            <a:endParaRPr lang="zh-CN" altLang="en-US" sz="2800" b="1" dirty="0"/>
          </a:p>
        </p:txBody>
      </p:sp>
      <p:sp>
        <p:nvSpPr>
          <p:cNvPr id="19" name="矩形 18"/>
          <p:cNvSpPr/>
          <p:nvPr/>
        </p:nvSpPr>
        <p:spPr>
          <a:xfrm>
            <a:off x="5877423" y="2727414"/>
            <a:ext cx="506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×</a:t>
            </a:r>
            <a:endParaRPr lang="zh-CN" altLang="en-US" sz="2800" b="1" dirty="0"/>
          </a:p>
        </p:txBody>
      </p:sp>
      <p:sp>
        <p:nvSpPr>
          <p:cNvPr id="20" name="矩形 19"/>
          <p:cNvSpPr/>
          <p:nvPr/>
        </p:nvSpPr>
        <p:spPr>
          <a:xfrm>
            <a:off x="3993854" y="2772657"/>
            <a:ext cx="506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×</a:t>
            </a:r>
            <a:endParaRPr lang="zh-CN" altLang="en-US" sz="2800" b="1" dirty="0"/>
          </a:p>
        </p:txBody>
      </p:sp>
      <p:sp>
        <p:nvSpPr>
          <p:cNvPr id="21" name="矩形 20"/>
          <p:cNvSpPr/>
          <p:nvPr/>
        </p:nvSpPr>
        <p:spPr>
          <a:xfrm>
            <a:off x="4846342" y="2767895"/>
            <a:ext cx="506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×</a:t>
            </a:r>
            <a:endParaRPr lang="zh-CN" altLang="en-US" sz="2800" b="1" dirty="0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6801643" y="2444561"/>
          <a:ext cx="379413" cy="450850"/>
        </p:xfrm>
        <a:graphic>
          <a:graphicData uri="http://schemas.openxmlformats.org/presentationml/2006/ole">
            <p:oleObj spid="_x0000_s41987" name="Equation" r:id="rId4" imgW="203040" imgH="241200" progId="Equation.DSMT4">
              <p:embed/>
            </p:oleObj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1922556" y="3770687"/>
          <a:ext cx="2125009" cy="417227"/>
        </p:xfrm>
        <a:graphic>
          <a:graphicData uri="http://schemas.openxmlformats.org/presentationml/2006/ole">
            <p:oleObj spid="_x0000_s41988" name="Equation" r:id="rId5" imgW="1193760" imgH="241200" progId="Equation.DSMT4">
              <p:embed/>
            </p:oleObj>
          </a:graphicData>
        </a:graphic>
      </p:graphicFrame>
      <p:sp>
        <p:nvSpPr>
          <p:cNvPr id="22" name="矩形 21"/>
          <p:cNvSpPr/>
          <p:nvPr/>
        </p:nvSpPr>
        <p:spPr>
          <a:xfrm>
            <a:off x="561178" y="198066"/>
            <a:ext cx="4066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  <a:cs typeface="宋体" pitchFamily="2" charset="-122"/>
              </a:rPr>
              <a:t>【</a:t>
            </a:r>
            <a:r>
              <a:rPr lang="zh-CN" altLang="en-US" sz="20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不相邻问题，插空策略</a:t>
            </a:r>
            <a:r>
              <a:rPr lang="zh-CN" altLang="zh-CN" sz="20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  <a:cs typeface="宋体" pitchFamily="2" charset="-122"/>
              </a:rPr>
              <a:t>】</a:t>
            </a:r>
            <a:endParaRPr lang="zh-CN" altLang="zh-CN" sz="2000" dirty="0" smtClean="0">
              <a:solidFill>
                <a:srgbClr val="FF0000"/>
              </a:solidFill>
              <a:latin typeface="仿宋" pitchFamily="49" charset="-122"/>
              <a:ea typeface="仿宋" pitchFamily="49" charset="-122"/>
              <a:cs typeface="宋体" pitchFamily="2" charset="-122"/>
            </a:endParaRP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518825" y="760844"/>
          <a:ext cx="7739062" cy="2606675"/>
        </p:xfrm>
        <a:graphic>
          <a:graphicData uri="http://schemas.openxmlformats.org/presentationml/2006/ole">
            <p:oleObj spid="_x0000_s41989" name="文档" r:id="rId6" imgW="5261479" imgH="1779342" progId="Word.Document.12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01870" y="2118292"/>
            <a:ext cx="1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解析：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/>
      <p:bldP spid="18" grpId="0"/>
      <p:bldP spid="19" grpId="0"/>
      <p:bldP spid="20" grpId="0"/>
      <p:bldP spid="21" grpId="0"/>
      <p:bldP spid="22" grpId="0"/>
      <p:bldP spid="1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847496" y="435809"/>
            <a:ext cx="2130811" cy="2278601"/>
            <a:chOff x="5410141" y="979090"/>
            <a:chExt cx="2720325" cy="3281184"/>
          </a:xfrm>
        </p:grpSpPr>
        <p:pic>
          <p:nvPicPr>
            <p:cNvPr id="23" name="Picture 4" descr="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0141" y="1018310"/>
              <a:ext cx="2679411" cy="3241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4" name="对象 23"/>
            <p:cNvGraphicFramePr>
              <a:graphicFrameLocks noChangeAspect="1"/>
            </p:cNvGraphicFramePr>
            <p:nvPr/>
          </p:nvGraphicFramePr>
          <p:xfrm>
            <a:off x="6200066" y="979090"/>
            <a:ext cx="1930400" cy="203200"/>
          </p:xfrm>
          <a:graphic>
            <a:graphicData uri="http://schemas.openxmlformats.org/presentationml/2006/ole">
              <p:oleObj spid="_x0000_s100371" name="Equation" r:id="rId5" imgW="1930320" imgH="203040" progId="Equation.DSMT4">
                <p:embed/>
              </p:oleObj>
            </a:graphicData>
          </a:graphic>
        </p:graphicFrame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98246469"/>
              </p:ext>
            </p:extLst>
          </p:nvPr>
        </p:nvGraphicFramePr>
        <p:xfrm>
          <a:off x="0" y="533400"/>
          <a:ext cx="7018317" cy="2382981"/>
        </p:xfrm>
        <a:graphic>
          <a:graphicData uri="http://schemas.openxmlformats.org/presentationml/2006/ole">
            <p:oleObj spid="_x0000_s100354" name="Equation" r:id="rId6" imgW="4635360" imgH="1473120" progId="Equation.DSMT4">
              <p:embed/>
            </p:oleObj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4529761"/>
              </p:ext>
            </p:extLst>
          </p:nvPr>
        </p:nvGraphicFramePr>
        <p:xfrm>
          <a:off x="647701" y="2949575"/>
          <a:ext cx="2676525" cy="1277938"/>
        </p:xfrm>
        <a:graphic>
          <a:graphicData uri="http://schemas.openxmlformats.org/presentationml/2006/ole">
            <p:oleObj spid="_x0000_s100355" name="Equation" r:id="rId7" imgW="1866600" imgH="888840" progId="Equation.DSMT4">
              <p:embed/>
            </p:oleObj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35023500"/>
              </p:ext>
            </p:extLst>
          </p:nvPr>
        </p:nvGraphicFramePr>
        <p:xfrm>
          <a:off x="2126456" y="1199357"/>
          <a:ext cx="523875" cy="292100"/>
        </p:xfrm>
        <a:graphic>
          <a:graphicData uri="http://schemas.openxmlformats.org/presentationml/2006/ole">
            <p:oleObj spid="_x0000_s100356" name="Equation" r:id="rId8" imgW="317160" imgH="177480" progId="Equation.DSMT4">
              <p:embed/>
            </p:oleObj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5201614"/>
              </p:ext>
            </p:extLst>
          </p:nvPr>
        </p:nvGraphicFramePr>
        <p:xfrm>
          <a:off x="6401667" y="2061873"/>
          <a:ext cx="242887" cy="314325"/>
        </p:xfrm>
        <a:graphic>
          <a:graphicData uri="http://schemas.openxmlformats.org/presentationml/2006/ole">
            <p:oleObj spid="_x0000_s100358" name="Equation" r:id="rId9" imgW="126720" imgH="164880" progId="Equation.DSMT4">
              <p:embed/>
            </p:oleObj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216843"/>
              </p:ext>
            </p:extLst>
          </p:nvPr>
        </p:nvGraphicFramePr>
        <p:xfrm>
          <a:off x="3105212" y="2019227"/>
          <a:ext cx="387350" cy="338138"/>
        </p:xfrm>
        <a:graphic>
          <a:graphicData uri="http://schemas.openxmlformats.org/presentationml/2006/ole">
            <p:oleObj spid="_x0000_s100359" name="Equation" r:id="rId10" imgW="203040" imgH="17748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77693" y="1328955"/>
            <a:ext cx="2445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求展开式中指定项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graphicFrame>
        <p:nvGraphicFramePr>
          <p:cNvPr id="100362" name="Object 10"/>
          <p:cNvGraphicFramePr>
            <a:graphicFrameLocks noChangeAspect="1"/>
          </p:cNvGraphicFramePr>
          <p:nvPr/>
        </p:nvGraphicFramePr>
        <p:xfrm>
          <a:off x="7131080" y="4016953"/>
          <a:ext cx="324503" cy="347878"/>
        </p:xfrm>
        <a:graphic>
          <a:graphicData uri="http://schemas.openxmlformats.org/presentationml/2006/ole">
            <p:oleObj spid="_x0000_s100362" name="Equation" r:id="rId11" imgW="177480" imgH="190440" progId="Equation.DSMT4">
              <p:embed/>
            </p:oleObj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4282422" y="3044825"/>
          <a:ext cx="1277937" cy="336550"/>
        </p:xfrm>
        <a:graphic>
          <a:graphicData uri="http://schemas.openxmlformats.org/presentationml/2006/ole">
            <p:oleObj spid="_x0000_s100363" name="Equation" r:id="rId12" imgW="965160" imgH="253800" progId="Equation.DSMT4">
              <p:embed/>
            </p:oleObj>
          </a:graphicData>
        </a:graphic>
      </p:graphicFrame>
      <p:graphicFrame>
        <p:nvGraphicFramePr>
          <p:cNvPr id="100364" name="Object 12"/>
          <p:cNvGraphicFramePr>
            <a:graphicFrameLocks noChangeAspect="1"/>
          </p:cNvGraphicFramePr>
          <p:nvPr/>
        </p:nvGraphicFramePr>
        <p:xfrm>
          <a:off x="5888182" y="3082133"/>
          <a:ext cx="688975" cy="236537"/>
        </p:xfrm>
        <a:graphic>
          <a:graphicData uri="http://schemas.openxmlformats.org/presentationml/2006/ole">
            <p:oleObj spid="_x0000_s100364" name="Equation" r:id="rId13" imgW="520560" imgH="177480" progId="Equation.DSMT4">
              <p:embed/>
            </p:oleObj>
          </a:graphicData>
        </a:graphic>
      </p:graphicFrame>
      <p:graphicFrame>
        <p:nvGraphicFramePr>
          <p:cNvPr id="100365" name="Object 13"/>
          <p:cNvGraphicFramePr>
            <a:graphicFrameLocks noChangeAspect="1"/>
          </p:cNvGraphicFramePr>
          <p:nvPr/>
        </p:nvGraphicFramePr>
        <p:xfrm>
          <a:off x="6727031" y="3056731"/>
          <a:ext cx="1714500" cy="320675"/>
        </p:xfrm>
        <a:graphic>
          <a:graphicData uri="http://schemas.openxmlformats.org/presentationml/2006/ole">
            <p:oleObj spid="_x0000_s100365" name="Equation" r:id="rId14" imgW="1295280" imgH="241200" progId="Equation.DSMT4">
              <p:embed/>
            </p:oleObj>
          </a:graphicData>
        </a:graphic>
      </p:graphicFrame>
      <p:graphicFrame>
        <p:nvGraphicFramePr>
          <p:cNvPr id="100366" name="Object 14"/>
          <p:cNvGraphicFramePr>
            <a:graphicFrameLocks noChangeAspect="1"/>
          </p:cNvGraphicFramePr>
          <p:nvPr/>
        </p:nvGraphicFramePr>
        <p:xfrm>
          <a:off x="4267420" y="3567906"/>
          <a:ext cx="1312862" cy="336550"/>
        </p:xfrm>
        <a:graphic>
          <a:graphicData uri="http://schemas.openxmlformats.org/presentationml/2006/ole">
            <p:oleObj spid="_x0000_s100366" name="Equation" r:id="rId15" imgW="990360" imgH="253800" progId="Equation.DSMT4">
              <p:embed/>
            </p:oleObj>
          </a:graphicData>
        </a:graphic>
      </p:graphicFrame>
      <p:graphicFrame>
        <p:nvGraphicFramePr>
          <p:cNvPr id="100367" name="Object 15"/>
          <p:cNvGraphicFramePr>
            <a:graphicFrameLocks noChangeAspect="1"/>
          </p:cNvGraphicFramePr>
          <p:nvPr/>
        </p:nvGraphicFramePr>
        <p:xfrm>
          <a:off x="5931680" y="3612356"/>
          <a:ext cx="655637" cy="236538"/>
        </p:xfrm>
        <a:graphic>
          <a:graphicData uri="http://schemas.openxmlformats.org/presentationml/2006/ole">
            <p:oleObj spid="_x0000_s100367" name="Equation" r:id="rId16" imgW="495000" imgH="177480" progId="Equation.DSMT4">
              <p:embed/>
            </p:oleObj>
          </a:graphicData>
        </a:graphic>
      </p:graphicFrame>
      <p:graphicFrame>
        <p:nvGraphicFramePr>
          <p:cNvPr id="100369" name="Object 17"/>
          <p:cNvGraphicFramePr>
            <a:graphicFrameLocks noChangeAspect="1"/>
          </p:cNvGraphicFramePr>
          <p:nvPr/>
        </p:nvGraphicFramePr>
        <p:xfrm>
          <a:off x="4318033" y="4564856"/>
          <a:ext cx="823913" cy="324859"/>
        </p:xfrm>
        <a:graphic>
          <a:graphicData uri="http://schemas.openxmlformats.org/presentationml/2006/ole">
            <p:oleObj spid="_x0000_s100369" name="Equation" r:id="rId17" imgW="622080" imgH="253800" progId="Equation.DSMT4">
              <p:embed/>
            </p:oleObj>
          </a:graphicData>
        </a:graphic>
      </p:graphicFrame>
      <p:graphicFrame>
        <p:nvGraphicFramePr>
          <p:cNvPr id="100370" name="Object 18"/>
          <p:cNvGraphicFramePr>
            <a:graphicFrameLocks noChangeAspect="1"/>
          </p:cNvGraphicFramePr>
          <p:nvPr/>
        </p:nvGraphicFramePr>
        <p:xfrm>
          <a:off x="5296509" y="4567237"/>
          <a:ext cx="887412" cy="269875"/>
        </p:xfrm>
        <a:graphic>
          <a:graphicData uri="http://schemas.openxmlformats.org/presentationml/2006/ole">
            <p:oleObj spid="_x0000_s100370" name="Equation" r:id="rId18" imgW="672840" imgH="203040" progId="Equation.DSMT4">
              <p:embed/>
            </p:oleObj>
          </a:graphicData>
        </a:graphic>
      </p:graphicFrame>
      <p:graphicFrame>
        <p:nvGraphicFramePr>
          <p:cNvPr id="100372" name="Object 20"/>
          <p:cNvGraphicFramePr>
            <a:graphicFrameLocks noChangeAspect="1"/>
          </p:cNvGraphicFramePr>
          <p:nvPr/>
        </p:nvGraphicFramePr>
        <p:xfrm>
          <a:off x="2272578" y="1678565"/>
          <a:ext cx="650875" cy="292100"/>
        </p:xfrm>
        <a:graphic>
          <a:graphicData uri="http://schemas.openxmlformats.org/presentationml/2006/ole">
            <p:oleObj spid="_x0000_s100372" name="Equation" r:id="rId19" imgW="393480" imgH="177480" progId="Equation.DSMT4">
              <p:embed/>
            </p:oleObj>
          </a:graphicData>
        </a:graphic>
      </p:graphicFrame>
      <p:graphicFrame>
        <p:nvGraphicFramePr>
          <p:cNvPr id="100373" name="Object 21"/>
          <p:cNvGraphicFramePr>
            <a:graphicFrameLocks noChangeAspect="1"/>
          </p:cNvGraphicFramePr>
          <p:nvPr/>
        </p:nvGraphicFramePr>
        <p:xfrm>
          <a:off x="3006725" y="2492375"/>
          <a:ext cx="387350" cy="338138"/>
        </p:xfrm>
        <a:graphic>
          <a:graphicData uri="http://schemas.openxmlformats.org/presentationml/2006/ole">
            <p:oleObj spid="_x0000_s100373" name="Equation" r:id="rId20" imgW="203040" imgH="177480" progId="Equation.DSMT4">
              <p:embed/>
            </p:oleObj>
          </a:graphicData>
        </a:graphic>
      </p:graphicFrame>
      <p:graphicFrame>
        <p:nvGraphicFramePr>
          <p:cNvPr id="100374" name="Object 22"/>
          <p:cNvGraphicFramePr>
            <a:graphicFrameLocks noChangeAspect="1"/>
          </p:cNvGraphicFramePr>
          <p:nvPr/>
        </p:nvGraphicFramePr>
        <p:xfrm>
          <a:off x="6763543" y="3572669"/>
          <a:ext cx="1730375" cy="320675"/>
        </p:xfrm>
        <a:graphic>
          <a:graphicData uri="http://schemas.openxmlformats.org/presentationml/2006/ole">
            <p:oleObj spid="_x0000_s100374" name="Equation" r:id="rId21" imgW="1307880" imgH="241200" progId="Equation.DSMT4">
              <p:embed/>
            </p:oleObj>
          </a:graphicData>
        </a:graphic>
      </p:graphicFrame>
      <p:sp>
        <p:nvSpPr>
          <p:cNvPr id="26" name="矩形 25"/>
          <p:cNvSpPr/>
          <p:nvPr/>
        </p:nvSpPr>
        <p:spPr>
          <a:xfrm>
            <a:off x="2458067" y="4487346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赋值法”法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4289611" y="4039253"/>
          <a:ext cx="2825299" cy="344487"/>
        </p:xfrm>
        <a:graphic>
          <a:graphicData uri="http://schemas.openxmlformats.org/presentationml/2006/ole">
            <p:oleObj spid="_x0000_s100375" name="Equation" r:id="rId22" imgW="1714320" imgH="253800" progId="Equation.DSMT4">
              <p:embed/>
            </p:oleObj>
          </a:graphicData>
        </a:graphic>
      </p:graphicFrame>
    </p:spTree>
    <p:custDataLst>
      <p:tags r:id="rId2"/>
    </p:custDataLst>
    <p:extLst>
      <p:ext uri="{BB962C8B-B14F-4D97-AF65-F5344CB8AC3E}">
        <p14:creationId xmlns="" xmlns:p14="http://schemas.microsoft.com/office/powerpoint/2010/main" val="2263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353291" y="524240"/>
            <a:ext cx="20504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【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小结提升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】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429490" y="2368523"/>
            <a:ext cx="754565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Courier New" pitchFamily="49" charset="0"/>
              </a:rPr>
              <a:t>2. 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Courier New" pitchFamily="49" charset="0"/>
              </a:rPr>
              <a:t>有限制条件的排列问题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Courier New" pitchFamily="49" charset="0"/>
              </a:rPr>
              <a:t>: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Courier New" pitchFamily="49" charset="0"/>
              </a:rPr>
              <a:t>特殊元素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Courier New" pitchFamily="49" charset="0"/>
              </a:rPr>
              <a:t>(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Courier New" pitchFamily="49" charset="0"/>
              </a:rPr>
              <a:t>位置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Courier New" pitchFamily="49" charset="0"/>
              </a:rPr>
              <a:t>)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Courier New" pitchFamily="49" charset="0"/>
              </a:rPr>
              <a:t>优先考虑；相邻问题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Courier New" pitchFamily="49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Courier New" pitchFamily="49" charset="0"/>
              </a:rPr>
              <a:t>捆绑处理；不相邻问题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Courier New" pitchFamily="49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Courier New" pitchFamily="49" charset="0"/>
              </a:rPr>
              <a:t>插空法；多元问题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Courier New" pitchFamily="49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Courier New" pitchFamily="49" charset="0"/>
              </a:rPr>
              <a:t>分类讨论。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仿宋" pitchFamily="49" charset="-122"/>
              <a:ea typeface="仿宋" pitchFamily="49" charset="-122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408709" y="3622311"/>
            <a:ext cx="76706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3.</a:t>
            </a:r>
            <a:r>
              <a:rPr lang="zh-CN" altLang="en-US" sz="2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Times New Roman" pitchFamily="18" charset="0"/>
              </a:rPr>
              <a:t>求二项式展开式的二项式系数，某指定项的系数问题，归根到底</a:t>
            </a:r>
            <a:endParaRPr lang="en-US" altLang="zh-CN" sz="2000" b="1" dirty="0" smtClean="0">
              <a:solidFill>
                <a:schemeClr val="tx1"/>
              </a:solidFill>
              <a:latin typeface="仿宋" pitchFamily="49" charset="-122"/>
              <a:ea typeface="仿宋" pitchFamily="49" charset="-122"/>
              <a:cs typeface="Times New Roman" pitchFamily="18" charset="0"/>
            </a:endParaRPr>
          </a:p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Times New Roman" pitchFamily="18" charset="0"/>
              </a:rPr>
              <a:t>是二项式展开式的通项应用问题，熟练运用公式是解题的关键。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6110" y="1236327"/>
            <a:ext cx="79255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ctr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宋体" pitchFamily="2" charset="-122"/>
              </a:rPr>
              <a:t>1.</a:t>
            </a:r>
            <a:r>
              <a:rPr lang="zh-CN" altLang="en-US" sz="2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宋体" pitchFamily="2" charset="-122"/>
              </a:rPr>
              <a:t>解决综合问题，其解题思路是“先分类，后分步”；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宋体" pitchFamily="2" charset="-122"/>
              </a:rPr>
              <a:t>“分类加法，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仿宋" pitchFamily="49" charset="-122"/>
              <a:ea typeface="仿宋" pitchFamily="49" charset="-122"/>
              <a:cs typeface="宋体" pitchFamily="2" charset="-122"/>
            </a:endParaRPr>
          </a:p>
          <a:p>
            <a:pPr lvl="0" fontAlgn="ctr" hangingPunct="1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宋体" pitchFamily="2" charset="-122"/>
              </a:rPr>
              <a:t>分步相乘，有序排列，无序组合”</a:t>
            </a:r>
            <a:r>
              <a:rPr lang="zh-CN" altLang="en-US" sz="2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宋体" pitchFamily="2" charset="-122"/>
              </a:rPr>
              <a:t>，根据问题的特征，选用合适</a:t>
            </a:r>
            <a:endParaRPr lang="en-US" altLang="zh-CN" sz="2000" b="1" dirty="0" smtClean="0">
              <a:solidFill>
                <a:schemeClr val="tx1"/>
              </a:solidFill>
              <a:latin typeface="仿宋" pitchFamily="49" charset="-122"/>
              <a:ea typeface="仿宋" pitchFamily="49" charset="-122"/>
              <a:cs typeface="宋体" pitchFamily="2" charset="-122"/>
            </a:endParaRPr>
          </a:p>
          <a:p>
            <a:pPr lvl="0" fontAlgn="ctr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宋体" pitchFamily="2" charset="-122"/>
              </a:rPr>
              <a:t>的解题方法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宋体" pitchFamily="2" charset="-122"/>
              </a:rPr>
              <a:t>。 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63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6" grpId="0"/>
      <p:bldP spid="2" grpId="0"/>
      <p:bldP spid="10138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47254" y="1382722"/>
            <a:ext cx="8333510" cy="14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1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）</a:t>
            </a: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通过本专题的复习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,</a:t>
            </a: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一方面提升根据问题的特征选择运用两个计数原理以及排列、组合概念分析和解决问题的能力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;</a:t>
            </a: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另一方面提升综合运用二项式展开式、通项公式、二项式系数等知识解决问题的能力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.</a:t>
            </a:r>
            <a:endParaRPr lang="zh-CN" altLang="zh-CN" sz="2000" dirty="0" smtClean="0"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6524" y="2775057"/>
            <a:ext cx="8319656" cy="1097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2</a:t>
            </a: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）通过本专题学习、反思提炼，促进逻辑推理、数学运算和数学抽象等核心素养的提升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.</a:t>
            </a:r>
            <a:endParaRPr lang="zh-CN" altLang="zh-CN" sz="2000" b="1" dirty="0" smtClean="0"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 smtClean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0398" y="558284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 smtClean="0">
                <a:solidFill>
                  <a:srgbClr val="464646"/>
                </a:solidFill>
                <a:latin typeface="仿宋" pitchFamily="49" charset="-122"/>
                <a:ea typeface="仿宋" pitchFamily="49" charset="-122"/>
                <a:cs typeface="宋体" pitchFamily="2" charset="-122"/>
              </a:rPr>
              <a:t>【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学习的目标</a:t>
            </a:r>
            <a:r>
              <a:rPr lang="zh-CN" altLang="zh-CN" sz="2400" b="1" dirty="0" smtClean="0">
                <a:solidFill>
                  <a:srgbClr val="464646"/>
                </a:solidFill>
                <a:latin typeface="仿宋" pitchFamily="49" charset="-122"/>
                <a:ea typeface="仿宋" pitchFamily="49" charset="-122"/>
                <a:cs typeface="宋体" pitchFamily="2" charset="-122"/>
              </a:rPr>
              <a:t>】</a:t>
            </a:r>
            <a:endParaRPr lang="zh-CN" altLang="zh-CN" sz="2400" dirty="0" smtClean="0">
              <a:solidFill>
                <a:schemeClr val="tx1"/>
              </a:solidFill>
              <a:latin typeface="仿宋" pitchFamily="49" charset="-122"/>
              <a:ea typeface="仿宋" pitchFamily="49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91015" y="468230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zh-CN" b="1" dirty="0" smtClean="0">
                <a:solidFill>
                  <a:srgbClr val="464646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【</a:t>
            </a:r>
            <a:r>
              <a:rPr lang="zh-CN" altLang="zh-CN" sz="2400" b="1" dirty="0" smtClean="0">
                <a:solidFill>
                  <a:srgbClr val="464646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本专题学法指导</a:t>
            </a:r>
            <a:r>
              <a:rPr lang="zh-CN" altLang="zh-CN" b="1" dirty="0" smtClean="0">
                <a:solidFill>
                  <a:srgbClr val="464646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】</a:t>
            </a:r>
            <a:endParaRPr lang="zh-CN" altLang="zh-CN" dirty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353290" y="1163135"/>
            <a:ext cx="85747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宋体" pitchFamily="2" charset="-122"/>
              </a:rPr>
              <a:t>1.2</a:t>
            </a:r>
            <a:r>
              <a:rPr lang="zh-CN" altLang="en-US" sz="2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宋体" pitchFamily="2" charset="-122"/>
              </a:rPr>
              <a:t>个计数原理的理解并不困难，困难的是如何根据问题的特征选择对应的</a:t>
            </a:r>
            <a:endParaRPr lang="en-US" altLang="zh-CN" sz="2000" b="1" dirty="0" smtClean="0">
              <a:solidFill>
                <a:schemeClr val="tx1"/>
              </a:solidFill>
              <a:latin typeface="仿宋" pitchFamily="49" charset="-122"/>
              <a:ea typeface="仿宋" pitchFamily="49" charset="-122"/>
              <a:cs typeface="宋体" pitchFamily="2" charset="-122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宋体" pitchFamily="2" charset="-122"/>
              </a:rPr>
              <a:t>原理，所以要达到能用，会用的境界需要有一定量的应用训练。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仿宋" pitchFamily="49" charset="-122"/>
              <a:ea typeface="仿宋" pitchFamily="49" charset="-122"/>
              <a:cs typeface="宋体" pitchFamily="2" charset="-122"/>
            </a:endParaRP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353291" y="3646879"/>
            <a:ext cx="857478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3. 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二项式问题，一定要熟练掌握二项式的通项公式及二项式系数的性质。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仿宋" pitchFamily="49" charset="-122"/>
              <a:ea typeface="仿宋" pitchFamily="49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Times New Roman" pitchFamily="18" charset="0"/>
              </a:rPr>
              <a:t>注意理解“项”，“项数”，“系数”，“二项式系数”等容易混淆的一</a:t>
            </a:r>
            <a:endParaRPr lang="en-US" altLang="zh-CN" sz="2000" b="1" dirty="0" smtClean="0">
              <a:solidFill>
                <a:schemeClr val="tx1"/>
              </a:solidFill>
              <a:latin typeface="仿宋" pitchFamily="49" charset="-122"/>
              <a:ea typeface="仿宋" pitchFamily="49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Times New Roman" pitchFamily="18" charset="0"/>
              </a:rPr>
              <a:t>些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概念。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仿宋" pitchFamily="49" charset="-122"/>
              <a:ea typeface="仿宋" pitchFamily="49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仿宋" pitchFamily="49" charset="-122"/>
              <a:ea typeface="仿宋" pitchFamily="49" charset="-122"/>
              <a:cs typeface="宋体" pitchFamily="2" charset="-12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1725" y="2163123"/>
            <a:ext cx="857478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Times New Roman" pitchFamily="18" charset="0"/>
              </a:rPr>
              <a:t>2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. 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由于排列组合应用题所涉及的背景非常丰富，所以学习中要掌握一些典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仿宋" pitchFamily="49" charset="-122"/>
              <a:ea typeface="仿宋" pitchFamily="49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Times New Roman" pitchFamily="18" charset="0"/>
              </a:rPr>
              <a:t>型问题的思维模式，并注意常见题型与常用方法的归纳，在解决排列与组</a:t>
            </a:r>
            <a:endParaRPr lang="en-US" altLang="zh-CN" sz="2000" b="1" dirty="0" smtClean="0">
              <a:solidFill>
                <a:schemeClr val="tx1"/>
              </a:solidFill>
              <a:latin typeface="仿宋" pitchFamily="49" charset="-122"/>
              <a:ea typeface="仿宋" pitchFamily="49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Times New Roman" pitchFamily="18" charset="0"/>
              </a:rPr>
              <a:t>合问题时，为避免出现重复和遗漏计算，用错公式等问题，应充分利用树</a:t>
            </a:r>
            <a:endParaRPr lang="en-US" altLang="zh-CN" sz="2000" b="1" dirty="0" smtClean="0">
              <a:solidFill>
                <a:schemeClr val="tx1"/>
              </a:solidFill>
              <a:latin typeface="仿宋" pitchFamily="49" charset="-122"/>
              <a:ea typeface="仿宋" pitchFamily="49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Times New Roman" pitchFamily="18" charset="0"/>
              </a:rPr>
              <a:t>形图或框图进行分析，这样比较直观。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仿宋" pitchFamily="49" charset="-122"/>
              <a:ea typeface="仿宋" pitchFamily="49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仿宋" pitchFamily="49" charset="-122"/>
              <a:ea typeface="仿宋" pitchFamily="49" charset="-122"/>
              <a:cs typeface="宋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63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2405" grpId="0"/>
      <p:bldP spid="10240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19545" y="704436"/>
          <a:ext cx="7995052" cy="2704421"/>
        </p:xfrm>
        <a:graphic>
          <a:graphicData uri="http://schemas.openxmlformats.org/presentationml/2006/ole">
            <p:oleObj spid="_x0000_s119810" name="文档" r:id="rId3" imgW="5261479" imgH="1779342" progId="Word.Document.12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4291" y="3241970"/>
            <a:ext cx="29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完成一件什么事？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1" y="3872340"/>
            <a:ext cx="29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怎样完成这件事？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19546" y="1440890"/>
            <a:ext cx="7980218" cy="997528"/>
            <a:chOff x="519546" y="1440890"/>
            <a:chExt cx="7980218" cy="997528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4281055" y="1440890"/>
              <a:ext cx="4094018" cy="277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519546" y="1939653"/>
              <a:ext cx="7980218" cy="6234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533401" y="2410709"/>
              <a:ext cx="4094018" cy="277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3013364" y="3855079"/>
            <a:ext cx="28678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>
              <a:tabLst/>
            </a:pP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根据分步计数原理，</a:t>
            </a:r>
          </a:p>
        </p:txBody>
      </p:sp>
      <p:graphicFrame>
        <p:nvGraphicFramePr>
          <p:cNvPr id="119811" name="Object 3"/>
          <p:cNvGraphicFramePr>
            <a:graphicFrameLocks noChangeAspect="1"/>
          </p:cNvGraphicFramePr>
          <p:nvPr/>
        </p:nvGraphicFramePr>
        <p:xfrm>
          <a:off x="5846617" y="3858495"/>
          <a:ext cx="2190404" cy="353291"/>
        </p:xfrm>
        <a:graphic>
          <a:graphicData uri="http://schemas.openxmlformats.org/presentationml/2006/ole">
            <p:oleObj spid="_x0000_s119811" name="Equation" r:id="rId4" imgW="1180800" imgH="190440" progId="Equation.DSMT4">
              <p:embed/>
            </p:oleObj>
          </a:graphicData>
        </a:graphic>
      </p:graphicFrame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l"/>
              </a:tabLst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ourier New" pitchFamily="49" charset="0"/>
              </a:rPr>
              <a:t> .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119814" name="Object 6"/>
          <p:cNvGraphicFramePr>
            <a:graphicFrameLocks noChangeAspect="1"/>
          </p:cNvGraphicFramePr>
          <p:nvPr/>
        </p:nvGraphicFramePr>
        <p:xfrm>
          <a:off x="7496319" y="1989733"/>
          <a:ext cx="306387" cy="352425"/>
        </p:xfrm>
        <a:graphic>
          <a:graphicData uri="http://schemas.openxmlformats.org/presentationml/2006/ole">
            <p:oleObj spid="_x0000_s119814" name="Equation" r:id="rId5" imgW="164880" imgH="19044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80999" y="2763982"/>
            <a:ext cx="1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解析：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981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46849" y="488830"/>
          <a:ext cx="8166661" cy="2614612"/>
        </p:xfrm>
        <a:graphic>
          <a:graphicData uri="http://schemas.openxmlformats.org/presentationml/2006/ole">
            <p:oleObj spid="_x0000_s146433" name="文档" r:id="rId3" imgW="5261479" imgH="1684309" progId="Word.Document.12">
              <p:embed/>
            </p:oleObj>
          </a:graphicData>
        </a:graphic>
      </p:graphicFrame>
      <p:grpSp>
        <p:nvGrpSpPr>
          <p:cNvPr id="24" name="组合 23"/>
          <p:cNvGrpSpPr/>
          <p:nvPr/>
        </p:nvGrpSpPr>
        <p:grpSpPr>
          <a:xfrm>
            <a:off x="498764" y="1865404"/>
            <a:ext cx="8145174" cy="496815"/>
            <a:chOff x="498764" y="1865404"/>
            <a:chExt cx="8145174" cy="496815"/>
          </a:xfrm>
        </p:grpSpPr>
        <p:cxnSp>
          <p:nvCxnSpPr>
            <p:cNvPr id="12" name="直接连接符 11"/>
            <p:cNvCxnSpPr/>
            <p:nvPr/>
          </p:nvCxnSpPr>
          <p:spPr>
            <a:xfrm flipV="1">
              <a:off x="5168178" y="2298359"/>
              <a:ext cx="2050473" cy="2078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498764" y="2348366"/>
              <a:ext cx="1544781" cy="1385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7862455" y="1865404"/>
              <a:ext cx="781483" cy="2576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0" y="2812473"/>
            <a:ext cx="1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解析：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12324" y="2897633"/>
            <a:ext cx="7745876" cy="432056"/>
            <a:chOff x="994711" y="2897633"/>
            <a:chExt cx="7745876" cy="432056"/>
          </a:xfrm>
        </p:grpSpPr>
        <p:graphicFrame>
          <p:nvGraphicFramePr>
            <p:cNvPr id="146434" name="Object 2"/>
            <p:cNvGraphicFramePr>
              <a:graphicFrameLocks noChangeAspect="1"/>
            </p:cNvGraphicFramePr>
            <p:nvPr/>
          </p:nvGraphicFramePr>
          <p:xfrm>
            <a:off x="7013647" y="2914053"/>
            <a:ext cx="350862" cy="415636"/>
          </p:xfrm>
          <a:graphic>
            <a:graphicData uri="http://schemas.openxmlformats.org/presentationml/2006/ole">
              <p:oleObj spid="_x0000_s146434" name="Equation" r:id="rId4" imgW="203112" imgH="241195" progId="Equation.DSMT4">
                <p:embed/>
              </p:oleObj>
            </a:graphicData>
          </a:graphic>
        </p:graphicFrame>
        <p:sp>
          <p:nvSpPr>
            <p:cNvPr id="28" name="矩形 27"/>
            <p:cNvSpPr/>
            <p:nvPr/>
          </p:nvSpPr>
          <p:spPr>
            <a:xfrm>
              <a:off x="994711" y="2897633"/>
              <a:ext cx="77458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000" b="1" dirty="0" smtClean="0">
                  <a:latin typeface="仿宋" pitchFamily="49" charset="-122"/>
                  <a:ea typeface="仿宋" pitchFamily="49" charset="-122"/>
                </a:rPr>
                <a:t>第一步：考虑将借阅同一</a:t>
              </a: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种名著</a:t>
              </a:r>
              <a:r>
                <a:rPr lang="zh-CN" altLang="zh-CN" sz="2000" b="1" dirty="0" smtClean="0">
                  <a:latin typeface="仿宋" pitchFamily="49" charset="-122"/>
                  <a:ea typeface="仿宋" pitchFamily="49" charset="-122"/>
                </a:rPr>
                <a:t>的两人并成一组，有</a:t>
              </a:r>
              <a:r>
                <a:rPr lang="en-US" altLang="zh-CN" sz="2000" b="1" dirty="0" smtClean="0">
                  <a:latin typeface="仿宋" pitchFamily="49" charset="-122"/>
                  <a:ea typeface="仿宋" pitchFamily="49" charset="-122"/>
                </a:rPr>
                <a:t>    </a:t>
              </a: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种可能；</a:t>
              </a:r>
              <a:r>
                <a:rPr lang="en-US" altLang="zh-CN" sz="2000" b="1" dirty="0" smtClean="0">
                  <a:latin typeface="仿宋" pitchFamily="49" charset="-122"/>
                  <a:ea typeface="仿宋" pitchFamily="49" charset="-122"/>
                </a:rPr>
                <a:t> </a:t>
              </a:r>
              <a:endParaRPr lang="zh-CN" altLang="en-US" sz="2000" b="1" dirty="0" smtClean="0">
                <a:latin typeface="仿宋" pitchFamily="49" charset="-122"/>
                <a:ea typeface="仿宋" pitchFamily="49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0945" y="3363010"/>
            <a:ext cx="8160327" cy="993837"/>
            <a:chOff x="85980" y="3620185"/>
            <a:chExt cx="8160327" cy="993837"/>
          </a:xfrm>
        </p:grpSpPr>
        <p:sp>
          <p:nvSpPr>
            <p:cNvPr id="33" name="矩形 32"/>
            <p:cNvSpPr/>
            <p:nvPr/>
          </p:nvSpPr>
          <p:spPr>
            <a:xfrm>
              <a:off x="85980" y="3620185"/>
              <a:ext cx="8160327" cy="9435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b="1" dirty="0" smtClean="0">
                  <a:latin typeface="仿宋" pitchFamily="49" charset="-122"/>
                  <a:ea typeface="仿宋" pitchFamily="49" charset="-122"/>
                </a:rPr>
                <a:t>第二步：将这两人与另外</a:t>
              </a:r>
              <a:r>
                <a:rPr lang="en-US" altLang="zh-CN" sz="2000" b="1" dirty="0" smtClean="0">
                  <a:latin typeface="仿宋" pitchFamily="49" charset="-122"/>
                  <a:ea typeface="仿宋" pitchFamily="49" charset="-122"/>
                </a:rPr>
                <a:t>3</a:t>
              </a:r>
              <a:r>
                <a:rPr lang="zh-CN" altLang="zh-CN" sz="2000" b="1" dirty="0" smtClean="0">
                  <a:latin typeface="仿宋" pitchFamily="49" charset="-122"/>
                  <a:ea typeface="仿宋" pitchFamily="49" charset="-122"/>
                </a:rPr>
                <a:t>人看成四个借书主体，借阅</a:t>
              </a:r>
              <a:r>
                <a:rPr lang="en-US" altLang="zh-CN" sz="2000" b="1" dirty="0" smtClean="0">
                  <a:latin typeface="仿宋" pitchFamily="49" charset="-122"/>
                  <a:ea typeface="仿宋" pitchFamily="49" charset="-122"/>
                </a:rPr>
                <a:t>4</a:t>
              </a:r>
              <a:r>
                <a:rPr lang="zh-CN" altLang="zh-CN" sz="2000" b="1" dirty="0" smtClean="0">
                  <a:latin typeface="仿宋" pitchFamily="49" charset="-122"/>
                  <a:ea typeface="仿宋" pitchFamily="49" charset="-122"/>
                </a:rPr>
                <a:t>种不</a:t>
              </a: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同的名著</a:t>
              </a:r>
              <a:r>
                <a:rPr lang="zh-CN" altLang="zh-CN" sz="2000" b="1" dirty="0" smtClean="0">
                  <a:latin typeface="仿宋" pitchFamily="49" charset="-122"/>
                  <a:ea typeface="仿宋" pitchFamily="49" charset="-122"/>
                </a:rPr>
                <a:t>，</a:t>
              </a:r>
              <a:endParaRPr lang="en-US" altLang="zh-CN" sz="2000" b="1" dirty="0" smtClean="0">
                <a:latin typeface="仿宋" pitchFamily="49" charset="-122"/>
                <a:ea typeface="仿宋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zh-CN" sz="2000" b="1" dirty="0" smtClean="0">
                  <a:latin typeface="仿宋" pitchFamily="49" charset="-122"/>
                  <a:ea typeface="仿宋" pitchFamily="49" charset="-122"/>
                </a:rPr>
                <a:t>为全排列模型，</a:t>
              </a: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有   种情形；</a:t>
              </a:r>
            </a:p>
          </p:txBody>
        </p:sp>
        <p:graphicFrame>
          <p:nvGraphicFramePr>
            <p:cNvPr id="35" name="对象 34"/>
            <p:cNvGraphicFramePr>
              <a:graphicFrameLocks noChangeAspect="1"/>
            </p:cNvGraphicFramePr>
            <p:nvPr/>
          </p:nvGraphicFramePr>
          <p:xfrm>
            <a:off x="2233769" y="4200765"/>
            <a:ext cx="348006" cy="413257"/>
          </p:xfrm>
          <a:graphic>
            <a:graphicData uri="http://schemas.openxmlformats.org/presentationml/2006/ole">
              <p:oleObj spid="_x0000_s146443" name="Equation" r:id="rId5" imgW="203040" imgH="241200" progId="Equation.DSMT4">
                <p:embed/>
              </p:oleObj>
            </a:graphicData>
          </a:graphic>
        </p:graphicFrame>
      </p:grpSp>
      <p:sp>
        <p:nvSpPr>
          <p:cNvPr id="36" name="TextBox 35"/>
          <p:cNvSpPr txBox="1"/>
          <p:nvPr/>
        </p:nvSpPr>
        <p:spPr>
          <a:xfrm>
            <a:off x="652756" y="4370954"/>
            <a:ext cx="6568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根据分步计数原理：不同的借阅方案种数为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graphicFrame>
        <p:nvGraphicFramePr>
          <p:cNvPr id="38" name="对象 37"/>
          <p:cNvGraphicFramePr>
            <a:graphicFrameLocks noChangeAspect="1"/>
          </p:cNvGraphicFramePr>
          <p:nvPr/>
        </p:nvGraphicFramePr>
        <p:xfrm>
          <a:off x="5748900" y="4350965"/>
          <a:ext cx="1482725" cy="469900"/>
        </p:xfrm>
        <a:graphic>
          <a:graphicData uri="http://schemas.openxmlformats.org/presentationml/2006/ole">
            <p:oleObj spid="_x0000_s146444" name="Equation" r:id="rId6" imgW="761760" imgH="241200" progId="Equation.DSMT4">
              <p:embed/>
            </p:oleObj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2571173" y="2393661"/>
          <a:ext cx="560161" cy="356466"/>
        </p:xfrm>
        <a:graphic>
          <a:graphicData uri="http://schemas.openxmlformats.org/presentationml/2006/ole">
            <p:oleObj spid="_x0000_s146445" name="Equation" r:id="rId7" imgW="27936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subSp spid="_x0000_s14643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subSp spid="_x0000_s14643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06123" y="335469"/>
          <a:ext cx="7730728" cy="2619677"/>
        </p:xfrm>
        <a:graphic>
          <a:graphicData uri="http://schemas.openxmlformats.org/presentationml/2006/ole">
            <p:oleObj spid="_x0000_s152578" name="文档" r:id="rId3" imgW="5261479" imgH="1782941" progId="Word.Document.12">
              <p:embed/>
            </p:oleObj>
          </a:graphicData>
        </a:graphic>
      </p:graphicFrame>
      <p:cxnSp>
        <p:nvCxnSpPr>
          <p:cNvPr id="3" name="直接连接符 2"/>
          <p:cNvCxnSpPr/>
          <p:nvPr/>
        </p:nvCxnSpPr>
        <p:spPr>
          <a:xfrm flipV="1">
            <a:off x="2133600" y="2431473"/>
            <a:ext cx="2209800" cy="1385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2221" y="1486315"/>
            <a:ext cx="82642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第</a:t>
            </a:r>
            <a:r>
              <a:rPr lang="en-US" altLang="zh-CN" sz="20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类</a:t>
            </a: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是只有甲借阅了《三国演义》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,</a:t>
            </a: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另外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 4</a:t>
            </a: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个人借《红楼梦》、《水浒传》、《西游记》（每种名著均有若干本）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.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68964" y="539284"/>
            <a:ext cx="816747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因为甲借阅了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《</a:t>
            </a: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三国演义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》</a:t>
            </a: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，甲借阅情形确定了，接下来考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虑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《</a:t>
            </a: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三国演义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》</a:t>
            </a: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这本书的借阅情形，将借书情形可以分两类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: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仿宋" pitchFamily="49" charset="-122"/>
              <a:ea typeface="仿宋" pitchFamily="49" charset="-122"/>
              <a:cs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0271" y="3232257"/>
            <a:ext cx="7758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第</a:t>
            </a:r>
            <a:r>
              <a:rPr lang="en-US" altLang="zh-CN" sz="20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2</a:t>
            </a:r>
            <a:r>
              <a:rPr lang="zh-CN" altLang="en-US" sz="20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类</a:t>
            </a: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是 乙、丙、丁、戊中有一人也借阅《三国演义》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.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50273" y="4179743"/>
            <a:ext cx="8402782" cy="434975"/>
            <a:chOff x="450273" y="4179743"/>
            <a:chExt cx="8402782" cy="434975"/>
          </a:xfrm>
        </p:grpSpPr>
        <p:sp>
          <p:nvSpPr>
            <p:cNvPr id="15" name="矩形 14"/>
            <p:cNvSpPr/>
            <p:nvPr/>
          </p:nvSpPr>
          <p:spPr>
            <a:xfrm>
              <a:off x="450273" y="4195148"/>
              <a:ext cx="84027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000" b="1" dirty="0" smtClean="0">
                  <a:latin typeface="仿宋" pitchFamily="49" charset="-122"/>
                  <a:ea typeface="仿宋" pitchFamily="49" charset="-122"/>
                </a:rPr>
                <a:t>根据分类计数原理，则不同的借阅方案种数为</a:t>
              </a:r>
              <a:r>
                <a:rPr lang="en-US" altLang="zh-CN" sz="2000" b="1" dirty="0" smtClean="0">
                  <a:latin typeface="仿宋" pitchFamily="49" charset="-122"/>
                  <a:ea typeface="仿宋" pitchFamily="49" charset="-122"/>
                </a:rPr>
                <a:t>                </a:t>
              </a: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种</a:t>
              </a:r>
              <a:r>
                <a:rPr lang="en-US" altLang="zh-CN" sz="2000" b="1" dirty="0" smtClean="0">
                  <a:latin typeface="仿宋" pitchFamily="49" charset="-122"/>
                  <a:ea typeface="仿宋" pitchFamily="49" charset="-122"/>
                </a:rPr>
                <a:t>.</a:t>
              </a:r>
              <a:endParaRPr lang="zh-CN" altLang="en-US" sz="2000" b="1" dirty="0">
                <a:latin typeface="仿宋" pitchFamily="49" charset="-122"/>
                <a:ea typeface="仿宋" pitchFamily="49" charset="-122"/>
              </a:endParaRPr>
            </a:p>
          </p:txBody>
        </p:sp>
        <p:graphicFrame>
          <p:nvGraphicFramePr>
            <p:cNvPr id="160774" name="Object 6"/>
            <p:cNvGraphicFramePr>
              <a:graphicFrameLocks noChangeAspect="1"/>
            </p:cNvGraphicFramePr>
            <p:nvPr/>
          </p:nvGraphicFramePr>
          <p:xfrm>
            <a:off x="5694652" y="4179743"/>
            <a:ext cx="2017712" cy="434975"/>
          </p:xfrm>
          <a:graphic>
            <a:graphicData uri="http://schemas.openxmlformats.org/presentationml/2006/ole">
              <p:oleObj spid="_x0000_s160774" name="Equation" r:id="rId3" imgW="1117440" imgH="241200" progId="Equation.DSMT4">
                <p:embed/>
              </p:oleObj>
            </a:graphicData>
          </a:graphic>
        </p:graphicFrame>
      </p:grpSp>
      <p:sp>
        <p:nvSpPr>
          <p:cNvPr id="18" name="TextBox 17"/>
          <p:cNvSpPr txBox="1"/>
          <p:nvPr/>
        </p:nvSpPr>
        <p:spPr>
          <a:xfrm>
            <a:off x="460625" y="186399"/>
            <a:ext cx="1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解析：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616832" y="2475017"/>
            <a:ext cx="2258952" cy="482600"/>
            <a:chOff x="1542390" y="2851537"/>
            <a:chExt cx="2258952" cy="482600"/>
          </a:xfrm>
        </p:grpSpPr>
        <p:graphicFrame>
          <p:nvGraphicFramePr>
            <p:cNvPr id="12" name="对象 11"/>
            <p:cNvGraphicFramePr>
              <a:graphicFrameLocks noChangeAspect="1"/>
            </p:cNvGraphicFramePr>
            <p:nvPr/>
          </p:nvGraphicFramePr>
          <p:xfrm>
            <a:off x="2100189" y="2851537"/>
            <a:ext cx="1212850" cy="482600"/>
          </p:xfrm>
          <a:graphic>
            <a:graphicData uri="http://schemas.openxmlformats.org/presentationml/2006/ole">
              <p:oleObj spid="_x0000_s160772" name="Equation" r:id="rId4" imgW="672840" imgH="266400" progId="Equation.DSMT4">
                <p:embed/>
              </p:oleObj>
            </a:graphicData>
          </a:graphic>
        </p:graphicFrame>
        <p:sp>
          <p:nvSpPr>
            <p:cNvPr id="11" name="矩形 10"/>
            <p:cNvSpPr/>
            <p:nvPr/>
          </p:nvSpPr>
          <p:spPr>
            <a:xfrm>
              <a:off x="1542390" y="2871179"/>
              <a:ext cx="22589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有            种</a:t>
              </a:r>
              <a:endParaRPr lang="zh-CN" altLang="en-US" sz="2000" dirty="0"/>
            </a:p>
          </p:txBody>
        </p:sp>
      </p:grpSp>
      <p:sp>
        <p:nvSpPr>
          <p:cNvPr id="16" name="矩形 15"/>
          <p:cNvSpPr/>
          <p:nvPr/>
        </p:nvSpPr>
        <p:spPr>
          <a:xfrm>
            <a:off x="497540" y="2479875"/>
            <a:ext cx="8081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每个人只借阅一本名著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, </a:t>
            </a: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每种名著都有人借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. </a:t>
            </a:r>
            <a:endParaRPr lang="zh-CN" altLang="en-US" sz="2000" b="1" dirty="0" smtClean="0">
              <a:latin typeface="仿宋" pitchFamily="49" charset="-122"/>
              <a:ea typeface="仿宋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402105" y="3701489"/>
            <a:ext cx="4572000" cy="481013"/>
            <a:chOff x="3402105" y="3701489"/>
            <a:chExt cx="4572000" cy="481013"/>
          </a:xfrm>
        </p:grpSpPr>
        <p:graphicFrame>
          <p:nvGraphicFramePr>
            <p:cNvPr id="14" name="对象 13"/>
            <p:cNvGraphicFramePr>
              <a:graphicFrameLocks noChangeAspect="1"/>
            </p:cNvGraphicFramePr>
            <p:nvPr/>
          </p:nvGraphicFramePr>
          <p:xfrm>
            <a:off x="3819433" y="3701489"/>
            <a:ext cx="1192212" cy="481013"/>
          </p:xfrm>
          <a:graphic>
            <a:graphicData uri="http://schemas.openxmlformats.org/presentationml/2006/ole">
              <p:oleObj spid="_x0000_s160773" name="Equation" r:id="rId5" imgW="660240" imgH="266400" progId="Equation.DSMT4">
                <p:embed/>
              </p:oleObj>
            </a:graphicData>
          </a:graphic>
        </p:graphicFrame>
        <p:sp>
          <p:nvSpPr>
            <p:cNvPr id="19" name="矩形 18"/>
            <p:cNvSpPr/>
            <p:nvPr/>
          </p:nvSpPr>
          <p:spPr>
            <a:xfrm>
              <a:off x="3402105" y="3727763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CN" altLang="en-US" b="1" dirty="0" smtClean="0">
                  <a:latin typeface="仿宋" pitchFamily="49" charset="-122"/>
                  <a:ea typeface="仿宋" pitchFamily="49" charset="-122"/>
                </a:rPr>
                <a:t>有</a:t>
              </a:r>
              <a:r>
                <a:rPr lang="en-US" altLang="zh-CN" b="1" dirty="0" smtClean="0">
                  <a:latin typeface="仿宋" pitchFamily="49" charset="-122"/>
                  <a:ea typeface="仿宋" pitchFamily="49" charset="-122"/>
                </a:rPr>
                <a:t>             </a:t>
              </a:r>
              <a:r>
                <a:rPr lang="zh-CN" altLang="en-US" b="1" smtClean="0">
                  <a:latin typeface="仿宋" pitchFamily="49" charset="-122"/>
                  <a:ea typeface="仿宋" pitchFamily="49" charset="-122"/>
                </a:rPr>
                <a:t>种</a:t>
              </a:r>
              <a:r>
                <a:rPr lang="en-US" altLang="zh-CN" b="1" smtClean="0">
                  <a:latin typeface="仿宋" pitchFamily="49" charset="-122"/>
                  <a:ea typeface="仿宋" pitchFamily="49" charset="-122"/>
                </a:rPr>
                <a:t>.</a:t>
              </a:r>
              <a:endParaRPr lang="zh-CN" altLang="en-US" b="1" dirty="0">
                <a:latin typeface="仿宋" pitchFamily="49" charset="-122"/>
                <a:ea typeface="仿宋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0990" y="1366358"/>
            <a:ext cx="8417858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解题必先审题，参悟题意再动手</a:t>
            </a:r>
            <a:r>
              <a:rPr lang="en-US" altLang="zh-CN" sz="2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.</a:t>
            </a:r>
            <a:endParaRPr lang="zh-CN" altLang="zh-CN" sz="2000" b="1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8762" y="592921"/>
            <a:ext cx="1681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zh-CN" b="1" dirty="0" smtClean="0">
                <a:solidFill>
                  <a:srgbClr val="464646"/>
                </a:solidFill>
                <a:latin typeface="仿宋" pitchFamily="49" charset="-122"/>
                <a:ea typeface="仿宋" pitchFamily="49" charset="-122"/>
                <a:cs typeface="宋体" pitchFamily="2" charset="-122"/>
              </a:rPr>
              <a:t>【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题后反思</a:t>
            </a:r>
            <a:r>
              <a:rPr lang="zh-CN" altLang="zh-CN" b="1" dirty="0" smtClean="0">
                <a:solidFill>
                  <a:srgbClr val="464646"/>
                </a:solidFill>
                <a:latin typeface="仿宋" pitchFamily="49" charset="-122"/>
                <a:ea typeface="仿宋" pitchFamily="49" charset="-122"/>
                <a:cs typeface="宋体" pitchFamily="2" charset="-122"/>
              </a:rPr>
              <a:t>】</a:t>
            </a:r>
            <a:endParaRPr lang="zh-CN" altLang="zh-CN" dirty="0" smtClean="0">
              <a:solidFill>
                <a:schemeClr val="tx1"/>
              </a:solidFill>
              <a:latin typeface="仿宋" pitchFamily="49" charset="-122"/>
              <a:ea typeface="仿宋" pitchFamily="49" charset="-122"/>
              <a:cs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7320" y="2417282"/>
            <a:ext cx="7342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解决综合问题，其解题思路是“先分类，后分步”</a:t>
            </a:r>
            <a:endParaRPr lang="zh-CN" altLang="en-US" sz="2000" b="1" dirty="0" smtClean="0"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45597" y="459075"/>
          <a:ext cx="8077389" cy="1819996"/>
        </p:xfrm>
        <a:graphic>
          <a:graphicData uri="http://schemas.openxmlformats.org/presentationml/2006/ole">
            <p:oleObj spid="_x0000_s145409" name="文档" r:id="rId3" imgW="5261479" imgH="1188987" progId="Word.Document.12">
              <p:embed/>
            </p:oleObj>
          </a:graphicData>
        </a:graphic>
      </p:graphicFrame>
      <p:sp>
        <p:nvSpPr>
          <p:cNvPr id="3" name="矩形 2"/>
          <p:cNvSpPr/>
          <p:nvPr/>
        </p:nvSpPr>
        <p:spPr>
          <a:xfrm>
            <a:off x="1129145" y="1964566"/>
            <a:ext cx="8527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“至少有 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1</a:t>
            </a: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位女生入选”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,</a:t>
            </a: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 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分两类</a:t>
            </a: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，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077" y="1914957"/>
            <a:ext cx="1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解析：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4287" y="2525629"/>
            <a:ext cx="3671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第一类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1</a:t>
            </a: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名女生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和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2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名男生入选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.</a:t>
            </a:r>
            <a:endParaRPr lang="zh-CN" altLang="en-US" sz="20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1226" y="3059028"/>
            <a:ext cx="3671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第二类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2</a:t>
            </a: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名女生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和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1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名男生入选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.</a:t>
            </a:r>
            <a:endParaRPr lang="zh-CN" altLang="en-US" sz="20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4977534" y="3106016"/>
          <a:ext cx="944563" cy="384175"/>
        </p:xfrm>
        <a:graphic>
          <a:graphicData uri="http://schemas.openxmlformats.org/presentationml/2006/ole">
            <p:oleObj spid="_x0000_s145412" name="Equation" r:id="rId4" imgW="596880" imgH="241200" progId="Equation.DSMT4">
              <p:embed/>
            </p:oleObj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4939146" y="2516620"/>
          <a:ext cx="1041400" cy="384175"/>
        </p:xfrm>
        <a:graphic>
          <a:graphicData uri="http://schemas.openxmlformats.org/presentationml/2006/ole">
            <p:oleObj spid="_x0000_s145413" name="Equation" r:id="rId5" imgW="660240" imgH="241200" progId="Equation.DSMT4">
              <p:embed/>
            </p:oleObj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801793" y="3748308"/>
            <a:ext cx="7550727" cy="423575"/>
            <a:chOff x="895922" y="4218955"/>
            <a:chExt cx="7550727" cy="423575"/>
          </a:xfrm>
        </p:grpSpPr>
        <p:graphicFrame>
          <p:nvGraphicFramePr>
            <p:cNvPr id="145410" name="Object 2"/>
            <p:cNvGraphicFramePr>
              <a:graphicFrameLocks noChangeAspect="1"/>
            </p:cNvGraphicFramePr>
            <p:nvPr/>
          </p:nvGraphicFramePr>
          <p:xfrm>
            <a:off x="5186813" y="4258355"/>
            <a:ext cx="1762125" cy="384175"/>
          </p:xfrm>
          <a:graphic>
            <a:graphicData uri="http://schemas.openxmlformats.org/presentationml/2006/ole">
              <p:oleObj spid="_x0000_s145410" name="Equation" r:id="rId6" imgW="1117440" imgH="241200" progId="Equation.DSMT4">
                <p:embed/>
              </p:oleObj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895922" y="4218955"/>
              <a:ext cx="75507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根据分类计数原理，不同的选法共有</a:t>
              </a:r>
              <a:r>
                <a:rPr lang="en-US" altLang="zh-CN" sz="2000" b="1" dirty="0" smtClean="0">
                  <a:latin typeface="仿宋" pitchFamily="49" charset="-122"/>
                  <a:ea typeface="仿宋" pitchFamily="49" charset="-122"/>
                </a:rPr>
                <a:t>               </a:t>
              </a: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种                      </a:t>
              </a:r>
              <a:endParaRPr lang="zh-CN" altLang="en-US" sz="2000" b="1" dirty="0">
                <a:latin typeface="仿宋" pitchFamily="49" charset="-122"/>
                <a:ea typeface="仿宋" pitchFamily="49" charset="-122"/>
              </a:endParaRPr>
            </a:p>
          </p:txBody>
        </p:sp>
      </p:grp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3065317" y="1319933"/>
          <a:ext cx="349539" cy="349539"/>
        </p:xfrm>
        <a:graphic>
          <a:graphicData uri="http://schemas.openxmlformats.org/presentationml/2006/ole">
            <p:oleObj spid="_x0000_s145414" name="Equation" r:id="rId7" imgW="177480" imgH="177480" progId="Equation.DSMT4">
              <p:embed/>
            </p:oleObj>
          </a:graphicData>
        </a:graphic>
      </p:graphicFrame>
      <p:sp>
        <p:nvSpPr>
          <p:cNvPr id="16" name="矩形 15"/>
          <p:cNvSpPr/>
          <p:nvPr/>
        </p:nvSpPr>
        <p:spPr>
          <a:xfrm>
            <a:off x="864394" y="850106"/>
            <a:ext cx="4607719" cy="464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029074" y="0"/>
            <a:ext cx="3278982" cy="750094"/>
            <a:chOff x="4029074" y="0"/>
            <a:chExt cx="3278982" cy="750094"/>
          </a:xfrm>
        </p:grpSpPr>
        <p:sp>
          <p:nvSpPr>
            <p:cNvPr id="18" name="椭圆形标注 17"/>
            <p:cNvSpPr/>
            <p:nvPr/>
          </p:nvSpPr>
          <p:spPr>
            <a:xfrm>
              <a:off x="4029074" y="0"/>
              <a:ext cx="3278982" cy="750094"/>
            </a:xfrm>
            <a:prstGeom prst="wedgeEllipseCallou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42992" y="0"/>
              <a:ext cx="25503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  <a:latin typeface="仿宋" pitchFamily="49" charset="-122"/>
                  <a:ea typeface="仿宋" pitchFamily="49" charset="-122"/>
                </a:rPr>
                <a:t>选出</a:t>
              </a:r>
              <a:r>
                <a:rPr lang="en-US" altLang="zh-CN" b="1" dirty="0" smtClean="0">
                  <a:solidFill>
                    <a:srgbClr val="FF0000"/>
                  </a:solidFill>
                  <a:latin typeface="仿宋" pitchFamily="49" charset="-122"/>
                  <a:ea typeface="仿宋" pitchFamily="49" charset="-122"/>
                </a:rPr>
                <a:t>3</a:t>
              </a:r>
              <a:r>
                <a:rPr lang="zh-CN" altLang="en-US" b="1" dirty="0" smtClean="0">
                  <a:solidFill>
                    <a:srgbClr val="FF0000"/>
                  </a:solidFill>
                  <a:latin typeface="仿宋" pitchFamily="49" charset="-122"/>
                  <a:ea typeface="仿宋" pitchFamily="49" charset="-122"/>
                </a:rPr>
                <a:t>人，并在一起，无序，是组合问题</a:t>
              </a:r>
              <a:r>
                <a:rPr lang="en-US" altLang="zh-CN" b="1" dirty="0" smtClean="0">
                  <a:solidFill>
                    <a:srgbClr val="FF0000"/>
                  </a:solidFill>
                  <a:latin typeface="仿宋" pitchFamily="49" charset="-122"/>
                  <a:ea typeface="仿宋" pitchFamily="49" charset="-122"/>
                </a:rPr>
                <a:t>.</a:t>
              </a:r>
              <a:endParaRPr lang="zh-CN" altLang="en-US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utoUpdateAnimBg="0"/>
      <p:bldP spid="6" grpId="0"/>
      <p:bldP spid="7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180984" y="0"/>
            <a:ext cx="1568162" cy="750094"/>
            <a:chOff x="5374715" y="0"/>
            <a:chExt cx="3278983" cy="750094"/>
          </a:xfrm>
        </p:grpSpPr>
        <p:sp>
          <p:nvSpPr>
            <p:cNvPr id="9" name="椭圆形标注 8"/>
            <p:cNvSpPr/>
            <p:nvPr/>
          </p:nvSpPr>
          <p:spPr>
            <a:xfrm>
              <a:off x="5374715" y="0"/>
              <a:ext cx="3278983" cy="750094"/>
            </a:xfrm>
            <a:prstGeom prst="wedgeEllipseCallou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45315" y="0"/>
              <a:ext cx="2550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  <a:latin typeface="仿宋" pitchFamily="49" charset="-122"/>
                  <a:ea typeface="仿宋" pitchFamily="49" charset="-122"/>
                </a:rPr>
                <a:t>有序，是排列问题</a:t>
              </a:r>
              <a:r>
                <a:rPr lang="en-US" altLang="zh-CN" b="1" dirty="0" smtClean="0">
                  <a:solidFill>
                    <a:srgbClr val="FF0000"/>
                  </a:solidFill>
                  <a:latin typeface="仿宋" pitchFamily="49" charset="-122"/>
                  <a:ea typeface="仿宋" pitchFamily="49" charset="-122"/>
                </a:rPr>
                <a:t>.</a:t>
              </a:r>
              <a:endParaRPr lang="zh-CN" altLang="en-US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endParaRPr>
            </a:p>
          </p:txBody>
        </p:sp>
      </p:grp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81607" y="722017"/>
          <a:ext cx="7736817" cy="2180503"/>
        </p:xfrm>
        <a:graphic>
          <a:graphicData uri="http://schemas.openxmlformats.org/presentationml/2006/ole">
            <p:oleObj spid="_x0000_s153603" name="文档" r:id="rId3" imgW="5261479" imgH="1483085" progId="Word.Document.12">
              <p:embed/>
            </p:oleObj>
          </a:graphicData>
        </a:graphic>
      </p:graphicFrame>
      <p:sp>
        <p:nvSpPr>
          <p:cNvPr id="4" name="矩形 3"/>
          <p:cNvSpPr/>
          <p:nvPr/>
        </p:nvSpPr>
        <p:spPr>
          <a:xfrm>
            <a:off x="6636327" y="658083"/>
            <a:ext cx="928255" cy="3671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331" y="2379084"/>
            <a:ext cx="1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解析：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022764" y="1489365"/>
            <a:ext cx="3103417" cy="51261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169894" y="2382261"/>
            <a:ext cx="7516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lang="zh-CN" altLang="en-US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Courier New" pitchFamily="49" charset="0"/>
              </a:rPr>
              <a:t>第</a:t>
            </a:r>
            <a:r>
              <a:rPr lang="en-US" altLang="zh-CN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Courier New" pitchFamily="49" charset="0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Courier New" pitchFamily="49" charset="0"/>
              </a:rPr>
              <a:t>类</a:t>
            </a:r>
            <a:r>
              <a:rPr lang="zh-CN" altLang="zh-CN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Courier New" pitchFamily="49" charset="0"/>
              </a:rPr>
              <a:t>选出的</a:t>
            </a:r>
            <a:r>
              <a:rPr lang="en-US" altLang="zh-CN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Courier New" pitchFamily="49" charset="0"/>
              </a:rPr>
              <a:t>3</a:t>
            </a:r>
            <a:r>
              <a:rPr lang="zh-CN" altLang="zh-CN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Courier New" pitchFamily="49" charset="0"/>
              </a:rPr>
              <a:t>个专业含甲不含乙，作为该考生的第一、二、三专业志愿</a:t>
            </a:r>
            <a:endParaRPr lang="zh-CN" altLang="en-US" b="1" dirty="0" smtClean="0">
              <a:solidFill>
                <a:schemeClr val="tx1"/>
              </a:solidFill>
              <a:latin typeface="仿宋" pitchFamily="49" charset="-122"/>
              <a:ea typeface="仿宋" pitchFamily="49" charset="-122"/>
              <a:cs typeface="Courier New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8135" y="305984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直接法：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3605" name="Object 5"/>
          <p:cNvGraphicFramePr>
            <a:graphicFrameLocks noChangeAspect="1"/>
          </p:cNvGraphicFramePr>
          <p:nvPr/>
        </p:nvGraphicFramePr>
        <p:xfrm>
          <a:off x="7007103" y="2090019"/>
          <a:ext cx="892177" cy="325581"/>
        </p:xfrm>
        <a:graphic>
          <a:graphicData uri="http://schemas.openxmlformats.org/presentationml/2006/ole">
            <p:oleObj spid="_x0000_s153605" name="Equation" r:id="rId4" imgW="672840" imgH="241200" progId="Equation.DSMT4">
              <p:embed/>
            </p:oleObj>
          </a:graphicData>
        </a:graphic>
      </p:graphicFrame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3609" name="Object 9"/>
          <p:cNvGraphicFramePr>
            <a:graphicFrameLocks noChangeAspect="1"/>
          </p:cNvGraphicFramePr>
          <p:nvPr/>
        </p:nvGraphicFramePr>
        <p:xfrm>
          <a:off x="7209649" y="2702523"/>
          <a:ext cx="892175" cy="325438"/>
        </p:xfrm>
        <a:graphic>
          <a:graphicData uri="http://schemas.openxmlformats.org/presentationml/2006/ole">
            <p:oleObj spid="_x0000_s153609" name="Equation" r:id="rId5" imgW="672840" imgH="241200" progId="Equation.DSMT4">
              <p:embed/>
            </p:oleObj>
          </a:graphicData>
        </a:graphic>
      </p:graphicFrame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3610" name="Object 10"/>
          <p:cNvGraphicFramePr>
            <a:graphicFrameLocks noChangeAspect="1"/>
          </p:cNvGraphicFramePr>
          <p:nvPr/>
        </p:nvGraphicFramePr>
        <p:xfrm>
          <a:off x="7293576" y="3911074"/>
          <a:ext cx="968106" cy="353290"/>
        </p:xfrm>
        <a:graphic>
          <a:graphicData uri="http://schemas.openxmlformats.org/presentationml/2006/ole">
            <p:oleObj spid="_x0000_s153610" name="Equation" r:id="rId6" imgW="672840" imgH="241200" progId="Equation.DSMT4">
              <p:embed/>
            </p:oleObj>
          </a:graphicData>
        </a:graphic>
      </p:graphicFrame>
      <p:sp>
        <p:nvSpPr>
          <p:cNvPr id="23" name="矩形 22"/>
          <p:cNvSpPr/>
          <p:nvPr/>
        </p:nvSpPr>
        <p:spPr>
          <a:xfrm>
            <a:off x="1194387" y="3008521"/>
            <a:ext cx="7391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Times New Roman" pitchFamily="18" charset="0"/>
              </a:rPr>
              <a:t>第</a:t>
            </a:r>
            <a:r>
              <a:rPr lang="en-US" altLang="zh-CN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Times New Roman" pitchFamily="18" charset="0"/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Times New Roman" pitchFamily="18" charset="0"/>
              </a:rPr>
              <a:t>类选出</a:t>
            </a:r>
            <a:r>
              <a:rPr lang="zh-CN" altLang="zh-CN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Courier New" pitchFamily="49" charset="0"/>
              </a:rPr>
              <a:t>的</a:t>
            </a:r>
            <a:r>
              <a:rPr lang="en-US" altLang="zh-CN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Courier New" pitchFamily="49" charset="0"/>
              </a:rPr>
              <a:t>3</a:t>
            </a:r>
            <a:r>
              <a:rPr lang="zh-CN" altLang="zh-CN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Courier New" pitchFamily="49" charset="0"/>
              </a:rPr>
              <a:t>个专业</a:t>
            </a:r>
            <a:r>
              <a:rPr lang="zh-CN" altLang="en-US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Times New Roman" pitchFamily="18" charset="0"/>
              </a:rPr>
              <a:t>含乙不含甲</a:t>
            </a:r>
            <a:r>
              <a:rPr lang="zh-CN" altLang="zh-CN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Courier New" pitchFamily="49" charset="0"/>
              </a:rPr>
              <a:t>，作为该考生的第一、二、三专业志愿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1199528" y="3504836"/>
            <a:ext cx="7391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Times New Roman" pitchFamily="18" charset="0"/>
              </a:rPr>
              <a:t>第</a:t>
            </a:r>
            <a:r>
              <a:rPr lang="en-US" altLang="zh-CN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Times New Roman" pitchFamily="18" charset="0"/>
              </a:rPr>
              <a:t>3</a:t>
            </a:r>
            <a:r>
              <a:rPr lang="zh-CN" altLang="en-US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Times New Roman" pitchFamily="18" charset="0"/>
              </a:rPr>
              <a:t>类选出</a:t>
            </a:r>
            <a:r>
              <a:rPr lang="zh-CN" altLang="zh-CN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Courier New" pitchFamily="49" charset="0"/>
              </a:rPr>
              <a:t>的</a:t>
            </a:r>
            <a:r>
              <a:rPr lang="en-US" altLang="zh-CN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Courier New" pitchFamily="49" charset="0"/>
              </a:rPr>
              <a:t>3</a:t>
            </a:r>
            <a:r>
              <a:rPr lang="zh-CN" altLang="zh-CN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Courier New" pitchFamily="49" charset="0"/>
              </a:rPr>
              <a:t>个专业</a:t>
            </a:r>
            <a:r>
              <a:rPr lang="zh-CN" altLang="en-US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Times New Roman" pitchFamily="18" charset="0"/>
              </a:rPr>
              <a:t>甲乙都不含</a:t>
            </a:r>
            <a:r>
              <a:rPr lang="zh-CN" altLang="zh-CN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Courier New" pitchFamily="49" charset="0"/>
              </a:rPr>
              <a:t>，作为该考生的第一、二、三专业志愿</a:t>
            </a:r>
            <a:endParaRPr lang="zh-CN" altLang="en-US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257290" y="4013579"/>
            <a:ext cx="34844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>
              <a:tabLst/>
            </a:pP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根据分类计数原理，</a:t>
            </a:r>
          </a:p>
        </p:txBody>
      </p:sp>
      <p:sp>
        <p:nvSpPr>
          <p:cNvPr id="1536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3613" name="Object 13"/>
          <p:cNvGraphicFramePr>
            <a:graphicFrameLocks noChangeAspect="1"/>
          </p:cNvGraphicFramePr>
          <p:nvPr/>
        </p:nvGraphicFramePr>
        <p:xfrm>
          <a:off x="3829893" y="4028868"/>
          <a:ext cx="2531065" cy="374073"/>
        </p:xfrm>
        <a:graphic>
          <a:graphicData uri="http://schemas.openxmlformats.org/presentationml/2006/ole">
            <p:oleObj spid="_x0000_s153613" name="Equation" r:id="rId7" imgW="1650960" imgH="241200" progId="Equation.DSMT4">
              <p:embed/>
            </p:oleObj>
          </a:graphicData>
        </a:graphic>
      </p:graphicFrame>
      <p:sp>
        <p:nvSpPr>
          <p:cNvPr id="1536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3615" name="Object 15"/>
          <p:cNvGraphicFramePr>
            <a:graphicFrameLocks noChangeAspect="1"/>
          </p:cNvGraphicFramePr>
          <p:nvPr/>
        </p:nvGraphicFramePr>
        <p:xfrm>
          <a:off x="1598241" y="4511860"/>
          <a:ext cx="1995487" cy="414338"/>
        </p:xfrm>
        <a:graphic>
          <a:graphicData uri="http://schemas.openxmlformats.org/presentationml/2006/ole">
            <p:oleObj spid="_x0000_s153615" name="Equation" r:id="rId8" imgW="1168200" imgH="241200" progId="Equation.DSMT4">
              <p:embed/>
            </p:oleObj>
          </a:graphicData>
        </a:graphic>
      </p:graphicFrame>
      <p:sp>
        <p:nvSpPr>
          <p:cNvPr id="32" name="矩形 31"/>
          <p:cNvSpPr/>
          <p:nvPr/>
        </p:nvSpPr>
        <p:spPr>
          <a:xfrm>
            <a:off x="371000" y="4494597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间</a:t>
            </a: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接法：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78224" y="1008529"/>
            <a:ext cx="7598810" cy="887506"/>
            <a:chOff x="578224" y="1008529"/>
            <a:chExt cx="7598810" cy="887506"/>
          </a:xfrm>
        </p:grpSpPr>
        <p:cxnSp>
          <p:nvCxnSpPr>
            <p:cNvPr id="28" name="直接连接符 27"/>
            <p:cNvCxnSpPr/>
            <p:nvPr/>
          </p:nvCxnSpPr>
          <p:spPr>
            <a:xfrm flipV="1">
              <a:off x="3792071" y="1008529"/>
              <a:ext cx="4329953" cy="537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591671" y="1469008"/>
              <a:ext cx="7585363" cy="9085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578224" y="1882588"/>
              <a:ext cx="833717" cy="1344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utoUpdateAnimBg="0"/>
      <p:bldP spid="13" grpId="0" animBg="1"/>
      <p:bldP spid="14" grpId="0"/>
      <p:bldP spid="15" grpId="0"/>
      <p:bldP spid="23" grpId="0"/>
      <p:bldP spid="24" grpId="0"/>
      <p:bldP spid="26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3990</TotalTime>
  <Words>1014</Words>
  <Application>Microsoft Office PowerPoint</Application>
  <PresentationFormat>全屏显示(16:9)</PresentationFormat>
  <Paragraphs>109</Paragraphs>
  <Slides>21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1_Office 主题​​</vt:lpstr>
      <vt:lpstr>文档</vt:lpstr>
      <vt:lpstr>Equation</vt:lpstr>
      <vt:lpstr>计数原理</vt:lpstr>
      <vt:lpstr> 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user</cp:lastModifiedBy>
  <cp:revision>663</cp:revision>
  <dcterms:created xsi:type="dcterms:W3CDTF">2020-02-01T11:21:51Z</dcterms:created>
  <dcterms:modified xsi:type="dcterms:W3CDTF">2020-02-18T12:29:49Z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