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565" r:id="rId3"/>
    <p:sldId id="587" r:id="rId4"/>
    <p:sldId id="356" r:id="rId5"/>
    <p:sldId id="357" r:id="rId6"/>
    <p:sldId id="358" r:id="rId7"/>
    <p:sldId id="399" r:id="rId8"/>
    <p:sldId id="416" r:id="rId9"/>
    <p:sldId id="360" r:id="rId10"/>
    <p:sldId id="400" r:id="rId11"/>
    <p:sldId id="419" r:id="rId12"/>
    <p:sldId id="361" r:id="rId13"/>
    <p:sldId id="362" r:id="rId14"/>
    <p:sldId id="363" r:id="rId15"/>
    <p:sldId id="411" r:id="rId16"/>
    <p:sldId id="584" r:id="rId17"/>
    <p:sldId id="585" r:id="rId18"/>
    <p:sldId id="413" r:id="rId19"/>
    <p:sldId id="373" r:id="rId20"/>
    <p:sldId id="403" r:id="rId21"/>
    <p:sldId id="404" r:id="rId22"/>
    <p:sldId id="407" r:id="rId23"/>
    <p:sldId id="586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CC9900"/>
    <a:srgbClr val="0000FF"/>
    <a:srgbClr val="CC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693" autoAdjust="0"/>
  </p:normalViewPr>
  <p:slideViewPr>
    <p:cSldViewPr snapToGrid="0">
      <p:cViewPr>
        <p:scale>
          <a:sx n="74" d="100"/>
          <a:sy n="74" d="100"/>
        </p:scale>
        <p:origin x="108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wmf"/><Relationship Id="rId4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1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37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71584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93270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98894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61178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9977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5496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3670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9348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16RA1-19.TIF" TargetMode="External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3.png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Document5.docx"/><Relationship Id="rId7" Type="http://schemas.openxmlformats.org/officeDocument/2006/relationships/package" Target="../embeddings/Microsoft_Word_Document7.docx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11" Type="http://schemas.openxmlformats.org/officeDocument/2006/relationships/package" Target="../embeddings/Microsoft_Word_Document9.docx"/><Relationship Id="rId5" Type="http://schemas.openxmlformats.org/officeDocument/2006/relationships/package" Target="../embeddings/Microsoft_Word_Document6.docx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package" Target="../embeddings/Microsoft_Word_Document8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3.docx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emf"/><Relationship Id="rId12" Type="http://schemas.openxmlformats.org/officeDocument/2006/relationships/package" Target="../embeddings/Microsoft_Word_Document15.docx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Document17.docx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12.docx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1.docx"/><Relationship Id="rId9" Type="http://schemas.openxmlformats.org/officeDocument/2006/relationships/image" Target="../media/image34.emf"/><Relationship Id="rId14" Type="http://schemas.openxmlformats.org/officeDocument/2006/relationships/package" Target="../embeddings/Microsoft_Word_Document16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Microsoft_Word_97_-_2003_Document.doc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Document18.docx"/><Relationship Id="rId10" Type="http://schemas.openxmlformats.org/officeDocument/2006/relationships/image" Target="../media/image42.emf"/><Relationship Id="rId4" Type="http://schemas.openxmlformats.org/officeDocument/2006/relationships/image" Target="../media/image39.wmf"/><Relationship Id="rId9" Type="http://schemas.openxmlformats.org/officeDocument/2006/relationships/package" Target="../embeddings/Microsoft_Word_Document20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0.em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集合与常用逻辑用语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40173" y="3688836"/>
            <a:ext cx="597051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华中师范大学第一附属中学朝阳学校   邢星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6802" y="737203"/>
            <a:ext cx="7511891" cy="1528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小结：</a:t>
            </a:r>
          </a:p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8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利用集合的基本关系求参数的问题</a:t>
            </a:r>
            <a:r>
              <a:rPr lang="en-US" altLang="zh-C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8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借助数轴分析时</a:t>
            </a:r>
            <a:r>
              <a:rPr lang="en-US" altLang="zh-C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8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要验证参数能否取到端点值</a:t>
            </a:r>
            <a:r>
              <a:rPr lang="en-US" altLang="zh-CN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zh-CN" sz="28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E94C0F6-D1AB-4032-AE2E-4DF7E0AEB4DB}"/>
              </a:ext>
            </a:extLst>
          </p:cNvPr>
          <p:cNvSpPr/>
          <p:nvPr/>
        </p:nvSpPr>
        <p:spPr>
          <a:xfrm>
            <a:off x="643617" y="2489576"/>
            <a:ext cx="7675789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8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要注意空集是任何集合的子集</a:t>
            </a:r>
            <a:r>
              <a:rPr lang="en-US" altLang="zh-C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8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是任何非空集合的真子集</a:t>
            </a:r>
            <a:r>
              <a:rPr lang="en-US" altLang="zh-CN" sz="28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78262"/>
              </p:ext>
            </p:extLst>
          </p:nvPr>
        </p:nvGraphicFramePr>
        <p:xfrm>
          <a:off x="352425" y="569913"/>
          <a:ext cx="8556625" cy="10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Document" r:id="rId3" imgW="10113934" imgH="1284840" progId="Word.Document.8">
                  <p:embed/>
                </p:oleObj>
              </mc:Choice>
              <mc:Fallback>
                <p:oleObj name="Document" r:id="rId3" imgW="10113934" imgH="1284840" progId="Word.Document.8">
                  <p:embed/>
                  <p:pic>
                    <p:nvPicPr>
                      <p:cNvPr id="204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69913"/>
                        <a:ext cx="8556625" cy="10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320284"/>
              </p:ext>
            </p:extLst>
          </p:nvPr>
        </p:nvGraphicFramePr>
        <p:xfrm>
          <a:off x="268288" y="2617788"/>
          <a:ext cx="62753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Document" r:id="rId5" imgW="10033864" imgH="1256040" progId="Word.Document.8">
                  <p:embed/>
                </p:oleObj>
              </mc:Choice>
              <mc:Fallback>
                <p:oleObj name="Document" r:id="rId5" imgW="10033864" imgH="1256040" progId="Word.Document.8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617788"/>
                        <a:ext cx="62753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 descr="16RA1-19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576882"/>
            <a:ext cx="3372087" cy="8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9F891A-3C92-4A1D-8D15-BA9D50229385}"/>
              </a:ext>
            </a:extLst>
          </p:cNvPr>
          <p:cNvSpPr>
            <a:spLocks noChangeAspect="1"/>
          </p:cNvSpPr>
          <p:nvPr/>
        </p:nvSpPr>
        <p:spPr>
          <a:xfrm>
            <a:off x="936104" y="2051145"/>
            <a:ext cx="8676047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转化为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zh-CN" altLang="en-US" sz="2400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结合题意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再分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两种情况讨论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i="1" dirty="0">
              <a:solidFill>
                <a:srgbClr val="0066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DF869B-53C5-4AA6-B630-080BA6F27FD5}"/>
              </a:ext>
            </a:extLst>
          </p:cNvPr>
          <p:cNvSpPr>
            <a:spLocks noChangeAspect="1"/>
          </p:cNvSpPr>
          <p:nvPr/>
        </p:nvSpPr>
        <p:spPr>
          <a:xfrm>
            <a:off x="615376" y="95704"/>
            <a:ext cx="3956624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专题三     </a:t>
            </a:r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集合的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基本</a:t>
            </a:r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运算</a:t>
            </a:r>
            <a:endParaRPr lang="zh-CN" altLang="zh-CN" sz="2400" b="1" dirty="0">
              <a:solidFill>
                <a:srgbClr val="0000FF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8CC3F0-8970-4E01-85C3-899B8612942C}"/>
              </a:ext>
            </a:extLst>
          </p:cNvPr>
          <p:cNvSpPr>
            <a:spLocks noChangeAspect="1"/>
          </p:cNvSpPr>
          <p:nvPr/>
        </p:nvSpPr>
        <p:spPr>
          <a:xfrm>
            <a:off x="128167" y="1628362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8494E6-0EA6-4062-AFDA-59FCFD02589A}"/>
              </a:ext>
            </a:extLst>
          </p:cNvPr>
          <p:cNvSpPr/>
          <p:nvPr/>
        </p:nvSpPr>
        <p:spPr>
          <a:xfrm>
            <a:off x="1312016" y="1628362"/>
            <a:ext cx="3387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∪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如何转化？</a:t>
            </a:r>
            <a:endParaRPr lang="en-US" altLang="zh-CN" sz="28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83DCAEE-0E3E-4CE3-8687-D809A3A01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99025"/>
              </p:ext>
            </p:extLst>
          </p:nvPr>
        </p:nvGraphicFramePr>
        <p:xfrm>
          <a:off x="788988" y="3000827"/>
          <a:ext cx="28178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Document" r:id="rId9" imgW="2762734" imgH="485304" progId="Word.Document.8">
                  <p:embed/>
                </p:oleObj>
              </mc:Choice>
              <mc:Fallback>
                <p:oleObj name="Document" r:id="rId9" imgW="2762734" imgH="485304" progId="Word.Document.8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000827"/>
                        <a:ext cx="28178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03360229-6A1D-4E2B-B3FE-826CA5A15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44554"/>
              </p:ext>
            </p:extLst>
          </p:nvPr>
        </p:nvGraphicFramePr>
        <p:xfrm>
          <a:off x="3724512" y="3152639"/>
          <a:ext cx="60452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Document" r:id="rId11" imgW="4782704" imgH="1042865" progId="Word.Document.8">
                  <p:embed/>
                </p:oleObj>
              </mc:Choice>
              <mc:Fallback>
                <p:oleObj name="Document" r:id="rId11" imgW="4782704" imgH="1042865" progId="Word.Document.8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383DCAEE-0E3E-4CE3-8687-D809A3A01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512" y="3152639"/>
                        <a:ext cx="60452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C66E223-5063-4764-97D9-DB52257B4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77092"/>
              </p:ext>
            </p:extLst>
          </p:nvPr>
        </p:nvGraphicFramePr>
        <p:xfrm>
          <a:off x="3842224" y="4301346"/>
          <a:ext cx="4527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Document" r:id="rId13" imgW="3326630" imgH="672955" progId="Word.Document.8">
                  <p:embed/>
                </p:oleObj>
              </mc:Choice>
              <mc:Fallback>
                <p:oleObj name="Document" r:id="rId13" imgW="3326630" imgH="672955" progId="Word.Document.8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03360229-6A1D-4E2B-B3FE-826CA5A15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224" y="4301346"/>
                        <a:ext cx="45275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0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438616"/>
              </p:ext>
            </p:extLst>
          </p:nvPr>
        </p:nvGraphicFramePr>
        <p:xfrm>
          <a:off x="355600" y="363538"/>
          <a:ext cx="87614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Document" r:id="rId3" imgW="5532359" imgH="623880" progId="Word.Document.12">
                  <p:embed/>
                </p:oleObj>
              </mc:Choice>
              <mc:Fallback>
                <p:oleObj name="Document" r:id="rId3" imgW="5532359" imgH="623880" progId="Word.Document.12">
                  <p:embed/>
                  <p:pic>
                    <p:nvPicPr>
                      <p:cNvPr id="10" name="对象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63538"/>
                        <a:ext cx="8761413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>
            <a:spLocks noChangeAspect="1"/>
          </p:cNvSpPr>
          <p:nvPr/>
        </p:nvSpPr>
        <p:spPr>
          <a:xfrm>
            <a:off x="233976" y="1283810"/>
            <a:ext cx="8676047" cy="94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2CDA1F-DF05-42A5-B6C0-BEE63DD23910}"/>
              </a:ext>
            </a:extLst>
          </p:cNvPr>
          <p:cNvSpPr>
            <a:spLocks noChangeAspect="1"/>
          </p:cNvSpPr>
          <p:nvPr/>
        </p:nvSpPr>
        <p:spPr>
          <a:xfrm>
            <a:off x="276839" y="2412948"/>
            <a:ext cx="8676047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0066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先将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代入集合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再借助数轴求解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DCCD3C-5126-4C6F-9FD9-E95F1BC358FC}"/>
              </a:ext>
            </a:extLst>
          </p:cNvPr>
          <p:cNvSpPr>
            <a:spLocks noChangeAspect="1"/>
          </p:cNvSpPr>
          <p:nvPr/>
        </p:nvSpPr>
        <p:spPr>
          <a:xfrm>
            <a:off x="233976" y="2977184"/>
            <a:ext cx="4240263" cy="500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&lt;x&lt;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1}, 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311EC14-69B8-4C50-9FED-F0753BFE0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229725"/>
              </p:ext>
            </p:extLst>
          </p:nvPr>
        </p:nvGraphicFramePr>
        <p:xfrm>
          <a:off x="457199" y="3699172"/>
          <a:ext cx="77152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Document" r:id="rId5" imgW="4047484" imgH="465892" progId="Word.Document.12">
                  <p:embed/>
                </p:oleObj>
              </mc:Choice>
              <mc:Fallback>
                <p:oleObj name="Document" r:id="rId5" imgW="4047484" imgH="465892" progId="Word.Document.12">
                  <p:embed/>
                  <p:pic>
                    <p:nvPicPr>
                      <p:cNvPr id="3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699172"/>
                        <a:ext cx="771525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716210" y="2607749"/>
            <a:ext cx="6096000" cy="5000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69044"/>
              </p:ext>
            </p:extLst>
          </p:nvPr>
        </p:nvGraphicFramePr>
        <p:xfrm>
          <a:off x="1003810" y="3244841"/>
          <a:ext cx="4715504" cy="116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Document" r:id="rId3" imgW="3458445" imgH="760310" progId="Word.Document.12">
                  <p:embed/>
                </p:oleObj>
              </mc:Choice>
              <mc:Fallback>
                <p:oleObj name="Document" r:id="rId3" imgW="3458445" imgH="760310" progId="Word.Document.12">
                  <p:embed/>
                  <p:pic>
                    <p:nvPicPr>
                      <p:cNvPr id="9" name="对象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810" y="3244841"/>
                        <a:ext cx="4715504" cy="1162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9E4C201-B32A-41EF-98EC-CDFC9BE62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418577"/>
              </p:ext>
            </p:extLst>
          </p:nvPr>
        </p:nvGraphicFramePr>
        <p:xfrm>
          <a:off x="489476" y="1372886"/>
          <a:ext cx="5785073" cy="7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Document" r:id="rId5" imgW="2285038" imgH="290104" progId="Word.Document.12">
                  <p:embed/>
                </p:oleObj>
              </mc:Choice>
              <mc:Fallback>
                <p:oleObj name="Document" r:id="rId5" imgW="2285038" imgH="290104" progId="Word.Document.12">
                  <p:embed/>
                  <p:pic>
                    <p:nvPicPr>
                      <p:cNvPr id="3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76" y="1372886"/>
                        <a:ext cx="5785073" cy="742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A8CB8C2-5631-4951-AB37-1F6C7FF85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913154"/>
              </p:ext>
            </p:extLst>
          </p:nvPr>
        </p:nvGraphicFramePr>
        <p:xfrm>
          <a:off x="301625" y="212725"/>
          <a:ext cx="86121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Document" r:id="rId7" imgW="5166657" imgH="738741" progId="Word.Document.12">
                  <p:embed/>
                </p:oleObj>
              </mc:Choice>
              <mc:Fallback>
                <p:oleObj name="Document" r:id="rId7" imgW="5166657" imgH="738741" progId="Word.Document.12">
                  <p:embed/>
                  <p:pic>
                    <p:nvPicPr>
                      <p:cNvPr id="10" name="对象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12725"/>
                        <a:ext cx="8612188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C873FC45-733A-4307-A498-FF6C083972F6}"/>
              </a:ext>
            </a:extLst>
          </p:cNvPr>
          <p:cNvSpPr>
            <a:spLocks noChangeAspect="1"/>
          </p:cNvSpPr>
          <p:nvPr/>
        </p:nvSpPr>
        <p:spPr>
          <a:xfrm>
            <a:off x="233976" y="651855"/>
            <a:ext cx="8676047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FF05B1-BC0B-4F6D-98C7-7C3F7E94A55F}"/>
              </a:ext>
            </a:extLst>
          </p:cNvPr>
          <p:cNvSpPr/>
          <p:nvPr/>
        </p:nvSpPr>
        <p:spPr>
          <a:xfrm>
            <a:off x="195262" y="1933213"/>
            <a:ext cx="4572000" cy="4931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2060"/>
                </a:solidFill>
              </a:rPr>
              <a:t>②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rgbClr val="00206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∁</a:t>
            </a:r>
            <a:r>
              <a:rPr lang="en-US" altLang="zh-CN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B=B</a:t>
            </a:r>
            <a:r>
              <a:rPr lang="zh-C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转化为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400" i="1" dirty="0">
              <a:solidFill>
                <a:srgbClr val="00206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B81900-6E8E-4548-A774-F747913E4572}"/>
              </a:ext>
            </a:extLst>
          </p:cNvPr>
          <p:cNvSpPr/>
          <p:nvPr/>
        </p:nvSpPr>
        <p:spPr>
          <a:xfrm>
            <a:off x="3600361" y="1977518"/>
            <a:ext cx="5348377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⊆∁</a:t>
            </a:r>
            <a:r>
              <a:rPr lang="en-US" altLang="zh-CN" sz="2400" b="1" baseline="-25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再分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两种情况讨论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i="1" dirty="0">
              <a:solidFill>
                <a:srgbClr val="0066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E1F0799A-D19F-4763-8467-DD2B05021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23430"/>
              </p:ext>
            </p:extLst>
          </p:nvPr>
        </p:nvGraphicFramePr>
        <p:xfrm>
          <a:off x="5422900" y="3387044"/>
          <a:ext cx="3525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Document" r:id="rId9" imgW="1971483" imgH="299451" progId="Word.Document.12">
                  <p:embed/>
                </p:oleObj>
              </mc:Choice>
              <mc:Fallback>
                <p:oleObj name="Document" r:id="rId9" imgW="1971483" imgH="299451" progId="Word.Document.12">
                  <p:embed/>
                  <p:pic>
                    <p:nvPicPr>
                      <p:cNvPr id="9" name="对象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387044"/>
                        <a:ext cx="3525838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D06F25E4-56EF-41A8-80E6-1332A04F1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9740"/>
              </p:ext>
            </p:extLst>
          </p:nvPr>
        </p:nvGraphicFramePr>
        <p:xfrm>
          <a:off x="1003300" y="4208463"/>
          <a:ext cx="59658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Document" r:id="rId11" imgW="4530926" imgH="431382" progId="Word.Document.12">
                  <p:embed/>
                </p:oleObj>
              </mc:Choice>
              <mc:Fallback>
                <p:oleObj name="Document" r:id="rId11" imgW="4530926" imgH="431382" progId="Word.Document.12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E1F0799A-D19F-4763-8467-DD2B050210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208463"/>
                        <a:ext cx="5965825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586959" y="180481"/>
            <a:ext cx="7684033" cy="227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小结：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若所给集合是有限集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则首先把集合中的元素一一列举出来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然后结合交集、并集、补集的定义来求解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另外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针对此类问题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在解答过程中也常常借助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图来求解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这样处理起来比较直观、形象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且解答时不易出错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5C647C-8484-4B33-BADA-CA5B5EB28060}"/>
              </a:ext>
            </a:extLst>
          </p:cNvPr>
          <p:cNvSpPr>
            <a:spLocks noChangeAspect="1"/>
          </p:cNvSpPr>
          <p:nvPr/>
        </p:nvSpPr>
        <p:spPr>
          <a:xfrm>
            <a:off x="586958" y="2571750"/>
            <a:ext cx="7684033" cy="182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若所给集合是无限集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则常借助数轴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首先把已知集合及全集分别表示在数轴上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然后再根据交集、并集、补集的定义求解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这样处理比较形象直观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解答过程中注意边界问题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7" name="矩形 655366"/>
          <p:cNvSpPr/>
          <p:nvPr/>
        </p:nvSpPr>
        <p:spPr>
          <a:xfrm>
            <a:off x="384810" y="351030"/>
            <a:ext cx="80031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sym typeface="+mn-ea"/>
              </a:rPr>
              <a:t> 全称量词命题与存在量词命题的否定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810" y="874250"/>
            <a:ext cx="7438549" cy="2253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90500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【例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】写出下列命题的否定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并判断其真假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有些质数是奇数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891064" algn="l"/>
                <a:tab pos="1622584" algn="l"/>
                <a:tab pos="2356961" algn="l"/>
                <a:tab pos="3142774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菱形的对角线互相垂直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不论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取何实数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方程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x-m=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都有实数根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89124"/>
              </p:ext>
            </p:extLst>
          </p:nvPr>
        </p:nvGraphicFramePr>
        <p:xfrm>
          <a:off x="79375" y="2222500"/>
          <a:ext cx="83566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文档" r:id="rId3" imgW="3833174" imgH="173039" progId="Word.Document.12">
                  <p:embed/>
                </p:oleObj>
              </mc:Choice>
              <mc:Fallback>
                <p:oleObj name="文档" r:id="rId3" imgW="3833174" imgH="173039" progId="Word.Document.12">
                  <p:embed/>
                  <p:pic>
                    <p:nvPicPr>
                      <p:cNvPr id="10" name="对象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222500"/>
                        <a:ext cx="83566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EA6B3B5-E7DA-4DD0-8A59-4BD4AB88D1DF}"/>
              </a:ext>
            </a:extLst>
          </p:cNvPr>
          <p:cNvSpPr>
            <a:spLocks noChangeAspect="1"/>
          </p:cNvSpPr>
          <p:nvPr/>
        </p:nvSpPr>
        <p:spPr>
          <a:xfrm>
            <a:off x="379418" y="3243582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6F8C4D-76EC-4114-B4FB-52E336F64538}"/>
              </a:ext>
            </a:extLst>
          </p:cNvPr>
          <p:cNvSpPr/>
          <p:nvPr/>
        </p:nvSpPr>
        <p:spPr>
          <a:xfrm>
            <a:off x="1499379" y="3226174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题目中有哪些全称量词与存在量词？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F8025D6-0CE2-489A-9A12-CD272C613AE6}"/>
              </a:ext>
            </a:extLst>
          </p:cNvPr>
          <p:cNvCxnSpPr>
            <a:cxnSpLocks/>
          </p:cNvCxnSpPr>
          <p:nvPr/>
        </p:nvCxnSpPr>
        <p:spPr>
          <a:xfrm>
            <a:off x="1000125" y="1742073"/>
            <a:ext cx="42161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18E80BC-FA4B-4E9C-947C-FD065CCD719E}"/>
              </a:ext>
            </a:extLst>
          </p:cNvPr>
          <p:cNvCxnSpPr>
            <a:cxnSpLocks/>
          </p:cNvCxnSpPr>
          <p:nvPr/>
        </p:nvCxnSpPr>
        <p:spPr>
          <a:xfrm>
            <a:off x="949005" y="2603890"/>
            <a:ext cx="315157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F31F0F-7220-42B1-937E-7AA54461B6C8}"/>
              </a:ext>
            </a:extLst>
          </p:cNvPr>
          <p:cNvGrpSpPr/>
          <p:nvPr/>
        </p:nvGrpSpPr>
        <p:grpSpPr>
          <a:xfrm>
            <a:off x="3657600" y="1397470"/>
            <a:ext cx="1848013" cy="629737"/>
            <a:chOff x="7209063" y="3518807"/>
            <a:chExt cx="1673679" cy="898072"/>
          </a:xfrm>
        </p:grpSpPr>
        <p:sp>
          <p:nvSpPr>
            <p:cNvPr id="14" name="对话气泡: 椭圆形 13">
              <a:extLst>
                <a:ext uri="{FF2B5EF4-FFF2-40B4-BE49-F238E27FC236}">
                  <a16:creationId xmlns:a16="http://schemas.microsoft.com/office/drawing/2014/main" id="{2742756C-F353-41F5-A2BA-FADF989CB06F}"/>
                </a:ext>
              </a:extLst>
            </p:cNvPr>
            <p:cNvSpPr/>
            <p:nvPr/>
          </p:nvSpPr>
          <p:spPr>
            <a:xfrm>
              <a:off x="7209063" y="3518807"/>
              <a:ext cx="1673679" cy="898072"/>
            </a:xfrm>
            <a:prstGeom prst="wedgeEllipseCallout">
              <a:avLst>
                <a:gd name="adj1" fmla="val -54523"/>
                <a:gd name="adj2" fmla="val 4924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EAD0846-279B-4F39-926E-CFAD37EDAD35}"/>
                </a:ext>
              </a:extLst>
            </p:cNvPr>
            <p:cNvSpPr txBox="1"/>
            <p:nvPr/>
          </p:nvSpPr>
          <p:spPr>
            <a:xfrm>
              <a:off x="7406616" y="3644677"/>
              <a:ext cx="1476126" cy="43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</a:rPr>
                <a:t>什么命题？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B99A66B-DD21-4BB2-AC54-BE86F75762F2}"/>
              </a:ext>
            </a:extLst>
          </p:cNvPr>
          <p:cNvGrpSpPr/>
          <p:nvPr/>
        </p:nvGrpSpPr>
        <p:grpSpPr>
          <a:xfrm>
            <a:off x="5963176" y="2346969"/>
            <a:ext cx="1848013" cy="629737"/>
            <a:chOff x="7209063" y="3518807"/>
            <a:chExt cx="1673679" cy="898072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A8F48008-3FD7-49CB-A002-1B46E8CBBC58}"/>
                </a:ext>
              </a:extLst>
            </p:cNvPr>
            <p:cNvSpPr/>
            <p:nvPr/>
          </p:nvSpPr>
          <p:spPr>
            <a:xfrm>
              <a:off x="7209063" y="3518807"/>
              <a:ext cx="1673679" cy="898072"/>
            </a:xfrm>
            <a:prstGeom prst="wedgeEllipseCallout">
              <a:avLst>
                <a:gd name="adj1" fmla="val -54523"/>
                <a:gd name="adj2" fmla="val 4924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CF99AB-9828-46F0-94D9-E9D11EB4E1C8}"/>
                </a:ext>
              </a:extLst>
            </p:cNvPr>
            <p:cNvSpPr txBox="1"/>
            <p:nvPr/>
          </p:nvSpPr>
          <p:spPr>
            <a:xfrm>
              <a:off x="7406616" y="3644677"/>
              <a:ext cx="1476126" cy="43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</a:rPr>
                <a:t>什么命题？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A77C45A-8595-46F0-ADE9-260AB5D6410C}"/>
              </a:ext>
            </a:extLst>
          </p:cNvPr>
          <p:cNvSpPr/>
          <p:nvPr/>
        </p:nvSpPr>
        <p:spPr>
          <a:xfrm>
            <a:off x="5505612" y="1781106"/>
            <a:ext cx="207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全称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endParaRPr lang="zh-CN" altLang="en-US" sz="20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F396BC-F76D-4D95-8EDC-978FB60083DF}"/>
              </a:ext>
            </a:extLst>
          </p:cNvPr>
          <p:cNvSpPr/>
          <p:nvPr/>
        </p:nvSpPr>
        <p:spPr>
          <a:xfrm>
            <a:off x="7181794" y="2864912"/>
            <a:ext cx="1761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全称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7" name="矩形 655366"/>
          <p:cNvSpPr/>
          <p:nvPr/>
        </p:nvSpPr>
        <p:spPr>
          <a:xfrm>
            <a:off x="384810" y="351030"/>
            <a:ext cx="80031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sym typeface="+mn-ea"/>
              </a:rPr>
              <a:t> 全称量词命题与存在量词命题的否定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810" y="874250"/>
            <a:ext cx="7438549" cy="1335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90500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【例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】写出下列命题的否定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并判断其真假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有些质数是奇数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891064" algn="l"/>
                <a:tab pos="1622584" algn="l"/>
                <a:tab pos="2356961" algn="l"/>
                <a:tab pos="3142774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菱形的对角线互相垂直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B64194-F096-4994-9013-B1ADB6CEB249}"/>
              </a:ext>
            </a:extLst>
          </p:cNvPr>
          <p:cNvSpPr txBox="1"/>
          <p:nvPr/>
        </p:nvSpPr>
        <p:spPr>
          <a:xfrm>
            <a:off x="181879" y="3365843"/>
            <a:ext cx="8145715" cy="4303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(2) 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是全称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r>
              <a:rPr lang="en-US" altLang="zh-CN" sz="2000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F8025D6-0CE2-489A-9A12-CD272C613AE6}"/>
              </a:ext>
            </a:extLst>
          </p:cNvPr>
          <p:cNvCxnSpPr>
            <a:cxnSpLocks/>
          </p:cNvCxnSpPr>
          <p:nvPr/>
        </p:nvCxnSpPr>
        <p:spPr>
          <a:xfrm>
            <a:off x="1000125" y="1742073"/>
            <a:ext cx="42161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F31F0F-7220-42B1-937E-7AA54461B6C8}"/>
              </a:ext>
            </a:extLst>
          </p:cNvPr>
          <p:cNvGrpSpPr/>
          <p:nvPr/>
        </p:nvGrpSpPr>
        <p:grpSpPr>
          <a:xfrm>
            <a:off x="3657600" y="1397470"/>
            <a:ext cx="1848013" cy="629737"/>
            <a:chOff x="7209063" y="3518807"/>
            <a:chExt cx="1673679" cy="898072"/>
          </a:xfrm>
        </p:grpSpPr>
        <p:sp>
          <p:nvSpPr>
            <p:cNvPr id="14" name="对话气泡: 椭圆形 13">
              <a:extLst>
                <a:ext uri="{FF2B5EF4-FFF2-40B4-BE49-F238E27FC236}">
                  <a16:creationId xmlns:a16="http://schemas.microsoft.com/office/drawing/2014/main" id="{2742756C-F353-41F5-A2BA-FADF989CB06F}"/>
                </a:ext>
              </a:extLst>
            </p:cNvPr>
            <p:cNvSpPr/>
            <p:nvPr/>
          </p:nvSpPr>
          <p:spPr>
            <a:xfrm>
              <a:off x="7209063" y="3518807"/>
              <a:ext cx="1673679" cy="898072"/>
            </a:xfrm>
            <a:prstGeom prst="wedgeEllipseCallout">
              <a:avLst>
                <a:gd name="adj1" fmla="val -54523"/>
                <a:gd name="adj2" fmla="val 4924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EAD0846-279B-4F39-926E-CFAD37EDAD35}"/>
                </a:ext>
              </a:extLst>
            </p:cNvPr>
            <p:cNvSpPr txBox="1"/>
            <p:nvPr/>
          </p:nvSpPr>
          <p:spPr>
            <a:xfrm>
              <a:off x="7406616" y="3644677"/>
              <a:ext cx="1476126" cy="43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</a:rPr>
                <a:t>什么命题？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A77C45A-8595-46F0-ADE9-260AB5D6410C}"/>
              </a:ext>
            </a:extLst>
          </p:cNvPr>
          <p:cNvSpPr/>
          <p:nvPr/>
        </p:nvSpPr>
        <p:spPr>
          <a:xfrm>
            <a:off x="5505613" y="178110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全称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endParaRPr lang="zh-CN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CF0670-AFE7-4594-A89E-8E8F21D05EF5}"/>
              </a:ext>
            </a:extLst>
          </p:cNvPr>
          <p:cNvSpPr/>
          <p:nvPr/>
        </p:nvSpPr>
        <p:spPr>
          <a:xfrm>
            <a:off x="181879" y="2458730"/>
            <a:ext cx="87994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(1) 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是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存在量词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r>
              <a:rPr lang="en-US" altLang="zh-CN" sz="2000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35D6A0-1F70-4F96-B471-81162F70F080}"/>
              </a:ext>
            </a:extLst>
          </p:cNvPr>
          <p:cNvSpPr/>
          <p:nvPr/>
        </p:nvSpPr>
        <p:spPr>
          <a:xfrm>
            <a:off x="384810" y="2922775"/>
            <a:ext cx="879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其否定为</a:t>
            </a: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所有质数都不是奇数</a:t>
            </a: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en-US" altLang="zh-CN" sz="2000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endParaRPr lang="zh-CN" altLang="zh-CN" sz="2000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EBFA3C-12F3-4424-80E0-B0ECCAFA28D2}"/>
              </a:ext>
            </a:extLst>
          </p:cNvPr>
          <p:cNvSpPr txBox="1"/>
          <p:nvPr/>
        </p:nvSpPr>
        <p:spPr>
          <a:xfrm>
            <a:off x="242252" y="3838876"/>
            <a:ext cx="81457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    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其否定为</a:t>
            </a: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有的菱形的对角线不垂直</a:t>
            </a: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en-US" altLang="zh-CN" sz="2000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en-US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 </a:t>
            </a:r>
            <a:endParaRPr lang="zh-CN" altLang="en-US" sz="2000" dirty="0">
              <a:solidFill>
                <a:srgbClr val="006600"/>
              </a:solidFill>
              <a:latin typeface="+mn-ea"/>
              <a:cs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3F29CD-CFB0-4FCE-BF22-735E56B51B08}"/>
              </a:ext>
            </a:extLst>
          </p:cNvPr>
          <p:cNvSpPr txBox="1"/>
          <p:nvPr/>
        </p:nvSpPr>
        <p:spPr>
          <a:xfrm>
            <a:off x="4917769" y="3838876"/>
            <a:ext cx="1888473" cy="4303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它是假命题</a:t>
            </a:r>
            <a:r>
              <a:rPr lang="en-US" altLang="zh-CN" sz="2000" i="1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.</a:t>
            </a:r>
            <a:endParaRPr lang="zh-CN" altLang="en-US" sz="2000" dirty="0">
              <a:solidFill>
                <a:srgbClr val="006600"/>
              </a:solidFill>
              <a:latin typeface="+mn-ea"/>
              <a:cs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750383-8D0A-4B87-881F-3F6879DD1F11}"/>
              </a:ext>
            </a:extLst>
          </p:cNvPr>
          <p:cNvSpPr/>
          <p:nvPr/>
        </p:nvSpPr>
        <p:spPr>
          <a:xfrm>
            <a:off x="4581605" y="2922775"/>
            <a:ext cx="2176275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它是假命题</a:t>
            </a:r>
            <a:r>
              <a:rPr lang="en-US" altLang="zh-CN" sz="2000" i="1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.</a:t>
            </a:r>
            <a:endParaRPr lang="zh-CN" altLang="zh-CN" sz="2000" dirty="0">
              <a:solidFill>
                <a:srgbClr val="006600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41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7" name="矩形 655366"/>
          <p:cNvSpPr/>
          <p:nvPr/>
        </p:nvSpPr>
        <p:spPr>
          <a:xfrm>
            <a:off x="384810" y="351030"/>
            <a:ext cx="800315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sym typeface="+mn-ea"/>
              </a:rPr>
              <a:t> 全称量词命题与存在量词命题的否定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810" y="874250"/>
            <a:ext cx="7438549" cy="1330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90500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【例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】写出下列命题的否定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并判断其真假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zh-CN" altLang="zh-CN" sz="20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00025">
              <a:lnSpc>
                <a:spcPct val="15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不论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取何实数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方程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x-m=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都有实数根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34476"/>
              </p:ext>
            </p:extLst>
          </p:nvPr>
        </p:nvGraphicFramePr>
        <p:xfrm>
          <a:off x="78987" y="1327361"/>
          <a:ext cx="8373904" cy="37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0" name="文档" r:id="rId4" imgW="3837004" imgH="173076" progId="Word.Document.12">
                  <p:embed/>
                </p:oleObj>
              </mc:Choice>
              <mc:Fallback>
                <p:oleObj name="文档" r:id="rId4" imgW="3837004" imgH="173076" progId="Word.Document.12">
                  <p:embed/>
                  <p:pic>
                    <p:nvPicPr>
                      <p:cNvPr id="10" name="对象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87" y="1327361"/>
                        <a:ext cx="8373904" cy="377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18E80BC-FA4B-4E9C-947C-FD065CCD719E}"/>
              </a:ext>
            </a:extLst>
          </p:cNvPr>
          <p:cNvCxnSpPr>
            <a:cxnSpLocks/>
          </p:cNvCxnSpPr>
          <p:nvPr/>
        </p:nvCxnSpPr>
        <p:spPr>
          <a:xfrm>
            <a:off x="966258" y="1712366"/>
            <a:ext cx="315157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B99A66B-DD21-4BB2-AC54-BE86F75762F2}"/>
              </a:ext>
            </a:extLst>
          </p:cNvPr>
          <p:cNvGrpSpPr/>
          <p:nvPr/>
        </p:nvGrpSpPr>
        <p:grpSpPr>
          <a:xfrm>
            <a:off x="5975346" y="1347314"/>
            <a:ext cx="1848013" cy="629737"/>
            <a:chOff x="7209063" y="3518807"/>
            <a:chExt cx="1673679" cy="898072"/>
          </a:xfrm>
        </p:grpSpPr>
        <p:sp>
          <p:nvSpPr>
            <p:cNvPr id="17" name="对话气泡: 椭圆形 16">
              <a:extLst>
                <a:ext uri="{FF2B5EF4-FFF2-40B4-BE49-F238E27FC236}">
                  <a16:creationId xmlns:a16="http://schemas.microsoft.com/office/drawing/2014/main" id="{A8F48008-3FD7-49CB-A002-1B46E8CBBC58}"/>
                </a:ext>
              </a:extLst>
            </p:cNvPr>
            <p:cNvSpPr/>
            <p:nvPr/>
          </p:nvSpPr>
          <p:spPr>
            <a:xfrm>
              <a:off x="7209063" y="3518807"/>
              <a:ext cx="1673679" cy="898072"/>
            </a:xfrm>
            <a:prstGeom prst="wedgeEllipseCallout">
              <a:avLst>
                <a:gd name="adj1" fmla="val -54523"/>
                <a:gd name="adj2" fmla="val 4924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CF99AB-9828-46F0-94D9-E9D11EB4E1C8}"/>
                </a:ext>
              </a:extLst>
            </p:cNvPr>
            <p:cNvSpPr txBox="1"/>
            <p:nvPr/>
          </p:nvSpPr>
          <p:spPr>
            <a:xfrm>
              <a:off x="7406616" y="3644677"/>
              <a:ext cx="1476126" cy="43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</a:rPr>
                <a:t>什么命题？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E2F396BC-F76D-4D95-8EDC-978FB60083DF}"/>
              </a:ext>
            </a:extLst>
          </p:cNvPr>
          <p:cNvSpPr/>
          <p:nvPr/>
        </p:nvSpPr>
        <p:spPr>
          <a:xfrm>
            <a:off x="7276351" y="186232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全称</a:t>
            </a:r>
            <a:r>
              <a:rPr lang="zh-CN" altLang="en-US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量词</a:t>
            </a:r>
            <a:r>
              <a:rPr lang="zh-CN" altLang="zh-CN" sz="2000" dirty="0">
                <a:solidFill>
                  <a:srgbClr val="006600"/>
                </a:solidFill>
                <a:latin typeface="+mn-ea"/>
                <a:cs typeface="+mn-ea"/>
                <a:sym typeface="+mn-ea"/>
              </a:rPr>
              <a:t>命题</a:t>
            </a:r>
            <a:endParaRPr lang="zh-CN" altLang="en-US" sz="2000" dirty="0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45977366-F816-4717-85F3-55BB1EC97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058630"/>
              </p:ext>
            </p:extLst>
          </p:nvPr>
        </p:nvGraphicFramePr>
        <p:xfrm>
          <a:off x="550863" y="2405063"/>
          <a:ext cx="66659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" name="Document" r:id="rId6" imgW="2834568" imgH="396152" progId="Word.Document.12">
                  <p:embed/>
                </p:oleObj>
              </mc:Choice>
              <mc:Fallback>
                <p:oleObj name="Document" r:id="rId6" imgW="2834568" imgH="396152" progId="Word.Document.12">
                  <p:embed/>
                  <p:pic>
                    <p:nvPicPr>
                      <p:cNvPr id="9" name="对象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405063"/>
                        <a:ext cx="6665912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6D670782-EC95-4445-BB9A-265C7128D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00920"/>
              </p:ext>
            </p:extLst>
          </p:nvPr>
        </p:nvGraphicFramePr>
        <p:xfrm>
          <a:off x="550863" y="3684588"/>
          <a:ext cx="80168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Document" r:id="rId8" imgW="3741112" imgH="516939" progId="Word.Document.12">
                  <p:embed/>
                </p:oleObj>
              </mc:Choice>
              <mc:Fallback>
                <p:oleObj name="Document" r:id="rId8" imgW="3741112" imgH="516939" progId="Word.Document.12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5977366-F816-4717-85F3-55BB1EC976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684588"/>
                        <a:ext cx="8016875" cy="1100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D97225C-6188-4C47-9323-B194B7F30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436892"/>
              </p:ext>
            </p:extLst>
          </p:nvPr>
        </p:nvGraphicFramePr>
        <p:xfrm>
          <a:off x="1055688" y="3027363"/>
          <a:ext cx="63928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Document" r:id="rId10" imgW="2834568" imgH="396152" progId="Word.Document.12">
                  <p:embed/>
                </p:oleObj>
              </mc:Choice>
              <mc:Fallback>
                <p:oleObj name="Document" r:id="rId10" imgW="2834568" imgH="396152" progId="Word.Document.12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5977366-F816-4717-85F3-55BB1EC976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027363"/>
                        <a:ext cx="6392862" cy="88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5598A87-9B1B-4EE2-AE42-2A073AB9B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80529"/>
              </p:ext>
            </p:extLst>
          </p:nvPr>
        </p:nvGraphicFramePr>
        <p:xfrm>
          <a:off x="5259387" y="3023990"/>
          <a:ext cx="6667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Document" r:id="rId12" imgW="2834568" imgH="396152" progId="Word.Document.12">
                  <p:embed/>
                </p:oleObj>
              </mc:Choice>
              <mc:Fallback>
                <p:oleObj name="Document" r:id="rId12" imgW="2834568" imgH="396152" progId="Word.Document.12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5977366-F816-4717-85F3-55BB1EC976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7" y="3023990"/>
                        <a:ext cx="6667500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49F3954-38D4-4279-9A61-15DF1AD1C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80755"/>
              </p:ext>
            </p:extLst>
          </p:nvPr>
        </p:nvGraphicFramePr>
        <p:xfrm>
          <a:off x="966258" y="4485628"/>
          <a:ext cx="80168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" name="Document" r:id="rId14" imgW="3741112" imgH="516939" progId="Word.Document.12">
                  <p:embed/>
                </p:oleObj>
              </mc:Choice>
              <mc:Fallback>
                <p:oleObj name="Document" r:id="rId14" imgW="3741112" imgH="516939" progId="Word.Document.12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6D670782-EC95-4445-BB9A-265C7128D5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258" y="4485628"/>
                        <a:ext cx="8016875" cy="1100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1B79E7E-C1B7-4E0A-9A76-571D0A218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599564"/>
              </p:ext>
            </p:extLst>
          </p:nvPr>
        </p:nvGraphicFramePr>
        <p:xfrm>
          <a:off x="966258" y="4043362"/>
          <a:ext cx="80168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Document" r:id="rId16" imgW="3741112" imgH="516939" progId="Word.Document.12">
                  <p:embed/>
                </p:oleObj>
              </mc:Choice>
              <mc:Fallback>
                <p:oleObj name="Document" r:id="rId16" imgW="3741112" imgH="516939" progId="Word.Document.12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6D670782-EC95-4445-BB9A-265C7128D5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258" y="4043362"/>
                        <a:ext cx="8016875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7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615" y="672817"/>
            <a:ext cx="8613476" cy="2061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小结：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  <a:tabLst>
                <a:tab pos="891064" algn="l"/>
                <a:tab pos="1622584" algn="l"/>
                <a:tab pos="2356961" algn="l"/>
                <a:tab pos="3142774" algn="l"/>
              </a:tabLst>
            </a:pP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一般地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写含有一个量词的命题的否定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首先要明确这个命题是全称</a:t>
            </a:r>
            <a:r>
              <a:rPr lang="zh-CN" altLang="en-US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量词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命题还是</a:t>
            </a:r>
            <a:r>
              <a:rPr lang="zh-CN" altLang="en-US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存在量词命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并找到其量词的位置及相应结论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然后把命题中的全称量词改成存在量词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存在量词改成全称量词</a:t>
            </a:r>
            <a:r>
              <a:rPr lang="en-US" altLang="zh-CN" sz="2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同时否定结论</a:t>
            </a:r>
            <a:r>
              <a:rPr lang="en-US" altLang="zh-CN" sz="26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6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  <a:tabLst>
                <a:tab pos="891064" algn="l"/>
                <a:tab pos="1622584" algn="l"/>
                <a:tab pos="2356961" algn="l"/>
                <a:tab pos="3142774" algn="l"/>
              </a:tabLst>
            </a:pP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700" dirty="0">
              <a:solidFill>
                <a:srgbClr val="00206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03250B-4BCD-4C75-8C7D-0737B7C1CD73}"/>
              </a:ext>
            </a:extLst>
          </p:cNvPr>
          <p:cNvSpPr/>
          <p:nvPr/>
        </p:nvSpPr>
        <p:spPr>
          <a:xfrm>
            <a:off x="601711" y="3036499"/>
            <a:ext cx="8181284" cy="94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891064" algn="l"/>
                <a:tab pos="1622584" algn="l"/>
                <a:tab pos="2356961" algn="l"/>
                <a:tab pos="3142774" algn="l"/>
              </a:tabLst>
            </a:pP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对于省略量词的命题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应先挖掘命题中隐含的量词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改写成含量词的完整形式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再依据规则来写出命题的否定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对象 1024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46222"/>
              </p:ext>
            </p:extLst>
          </p:nvPr>
        </p:nvGraphicFramePr>
        <p:xfrm>
          <a:off x="357981" y="717873"/>
          <a:ext cx="842803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Document" r:id="rId3" imgW="8022600" imgH="1597320" progId="Word.Document.8">
                  <p:embed/>
                </p:oleObj>
              </mc:Choice>
              <mc:Fallback>
                <p:oleObj name="Document" r:id="rId3" imgW="8022600" imgH="1597320" progId="Word.Document.8">
                  <p:embed/>
                  <p:pic>
                    <p:nvPicPr>
                      <p:cNvPr id="102402" name="对象 1024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" y="717873"/>
                        <a:ext cx="8428037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764226" y="127347"/>
            <a:ext cx="6138220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五</a:t>
            </a: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充分条件、必要条件的判断及应用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B881E35-BD1E-4688-9A46-597F3FDAC7C4}"/>
              </a:ext>
            </a:extLst>
          </p:cNvPr>
          <p:cNvCxnSpPr>
            <a:cxnSpLocks/>
          </p:cNvCxnSpPr>
          <p:nvPr/>
        </p:nvCxnSpPr>
        <p:spPr>
          <a:xfrm>
            <a:off x="3750818" y="1083475"/>
            <a:ext cx="3302599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7C96F3E-DAA8-4EE3-A14B-7E3B39C13877}"/>
              </a:ext>
            </a:extLst>
          </p:cNvPr>
          <p:cNvSpPr>
            <a:spLocks noChangeAspect="1"/>
          </p:cNvSpPr>
          <p:nvPr/>
        </p:nvSpPr>
        <p:spPr>
          <a:xfrm>
            <a:off x="94108" y="2165746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352AF8-C5D6-4F7A-8C15-85DB55052725}"/>
              </a:ext>
            </a:extLst>
          </p:cNvPr>
          <p:cNvSpPr/>
          <p:nvPr/>
        </p:nvSpPr>
        <p:spPr>
          <a:xfrm>
            <a:off x="1295142" y="211421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本题的关键点？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DA4C3F6-2141-45E3-A346-3F9595F41C01}"/>
              </a:ext>
            </a:extLst>
          </p:cNvPr>
          <p:cNvCxnSpPr>
            <a:cxnSpLocks/>
          </p:cNvCxnSpPr>
          <p:nvPr/>
        </p:nvCxnSpPr>
        <p:spPr>
          <a:xfrm>
            <a:off x="577230" y="1558044"/>
            <a:ext cx="2451720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BE684807-8549-4710-9B7B-7A6904BB1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21589"/>
              </p:ext>
            </p:extLst>
          </p:nvPr>
        </p:nvGraphicFramePr>
        <p:xfrm>
          <a:off x="4043358" y="2273300"/>
          <a:ext cx="57181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Document" r:id="rId5" imgW="2254149" imgH="491416" progId="Word.Document.12">
                  <p:embed/>
                </p:oleObj>
              </mc:Choice>
              <mc:Fallback>
                <p:oleObj name="Document" r:id="rId5" imgW="2254149" imgH="491416" progId="Word.Document.12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45977366-F816-4717-85F3-55BB1EC976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58" y="2273300"/>
                        <a:ext cx="5718175" cy="124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50F5269F-8A2D-42B3-85A6-7791BAD29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225430"/>
              </p:ext>
            </p:extLst>
          </p:nvPr>
        </p:nvGraphicFramePr>
        <p:xfrm>
          <a:off x="331789" y="3461052"/>
          <a:ext cx="723441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Document" r:id="rId7" imgW="2634151" imgH="158892" progId="Word.Document.12">
                  <p:embed/>
                </p:oleObj>
              </mc:Choice>
              <mc:Fallback>
                <p:oleObj name="Document" r:id="rId7" imgW="2634151" imgH="158892" progId="Word.Document.12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BE684807-8549-4710-9B7B-7A6904BB1B1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9" y="3461052"/>
                        <a:ext cx="7234418" cy="442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F83129C-C56A-4025-9E7F-521983D504C0}"/>
              </a:ext>
            </a:extLst>
          </p:cNvPr>
          <p:cNvCxnSpPr>
            <a:cxnSpLocks/>
          </p:cNvCxnSpPr>
          <p:nvPr/>
        </p:nvCxnSpPr>
        <p:spPr>
          <a:xfrm>
            <a:off x="5746377" y="1240613"/>
            <a:ext cx="0" cy="9554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ADC4FA2-B519-48F5-A336-9A079D0AF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358213"/>
              </p:ext>
            </p:extLst>
          </p:nvPr>
        </p:nvGraphicFramePr>
        <p:xfrm>
          <a:off x="976500" y="3973466"/>
          <a:ext cx="4769877" cy="70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Document" r:id="rId9" imgW="1593995" imgH="271051" progId="Word.Document.12">
                  <p:embed/>
                </p:oleObj>
              </mc:Choice>
              <mc:Fallback>
                <p:oleObj name="Document" r:id="rId9" imgW="1593995" imgH="271051" progId="Word.Document.12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50F5269F-8A2D-42B3-85A6-7791BAD29A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500" y="3973466"/>
                        <a:ext cx="4769877" cy="702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0262A205-F80B-4FAC-8242-C5AC657A740F}"/>
              </a:ext>
            </a:extLst>
          </p:cNvPr>
          <p:cNvSpPr/>
          <p:nvPr/>
        </p:nvSpPr>
        <p:spPr>
          <a:xfrm>
            <a:off x="2308186" y="10963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4097"/>
          <p:cNvSpPr txBox="1"/>
          <p:nvPr/>
        </p:nvSpPr>
        <p:spPr>
          <a:xfrm>
            <a:off x="324803" y="164158"/>
            <a:ext cx="194429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知识网络</a:t>
            </a:r>
          </a:p>
        </p:txBody>
      </p:sp>
      <p:sp>
        <p:nvSpPr>
          <p:cNvPr id="4099" name="文本框 4098"/>
          <p:cNvSpPr txBox="1"/>
          <p:nvPr/>
        </p:nvSpPr>
        <p:spPr>
          <a:xfrm>
            <a:off x="324803" y="1878821"/>
            <a:ext cx="199786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</a:t>
            </a:r>
          </a:p>
        </p:txBody>
      </p:sp>
      <p:sp>
        <p:nvSpPr>
          <p:cNvPr id="4100" name="左大括号 4099"/>
          <p:cNvSpPr/>
          <p:nvPr/>
        </p:nvSpPr>
        <p:spPr>
          <a:xfrm>
            <a:off x="1053465" y="986545"/>
            <a:ext cx="270272" cy="2268141"/>
          </a:xfrm>
          <a:prstGeom prst="leftBrace">
            <a:avLst>
              <a:gd name="adj1" fmla="val 699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4101" name="文本框 4100"/>
          <p:cNvSpPr txBox="1"/>
          <p:nvPr/>
        </p:nvSpPr>
        <p:spPr>
          <a:xfrm>
            <a:off x="1320760" y="864263"/>
            <a:ext cx="1782366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集合的概念与表示</a:t>
            </a:r>
          </a:p>
        </p:txBody>
      </p:sp>
      <p:sp>
        <p:nvSpPr>
          <p:cNvPr id="4102" name="左大括号 4101"/>
          <p:cNvSpPr/>
          <p:nvPr/>
        </p:nvSpPr>
        <p:spPr>
          <a:xfrm>
            <a:off x="2983230" y="735807"/>
            <a:ext cx="161925" cy="756047"/>
          </a:xfrm>
          <a:prstGeom prst="leftBrace">
            <a:avLst>
              <a:gd name="adj1" fmla="val 3890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4103" name="文本框 4102"/>
          <p:cNvSpPr txBox="1"/>
          <p:nvPr/>
        </p:nvSpPr>
        <p:spPr>
          <a:xfrm>
            <a:off x="3081733" y="514733"/>
            <a:ext cx="175212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元素的特征</a:t>
            </a:r>
          </a:p>
        </p:txBody>
      </p:sp>
      <p:sp>
        <p:nvSpPr>
          <p:cNvPr id="4104" name="文本框 4103"/>
          <p:cNvSpPr txBox="1"/>
          <p:nvPr/>
        </p:nvSpPr>
        <p:spPr>
          <a:xfrm>
            <a:off x="3032068" y="897731"/>
            <a:ext cx="1589723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集合的分类</a:t>
            </a:r>
          </a:p>
        </p:txBody>
      </p:sp>
      <p:sp>
        <p:nvSpPr>
          <p:cNvPr id="4105" name="文本框 4104"/>
          <p:cNvSpPr txBox="1"/>
          <p:nvPr/>
        </p:nvSpPr>
        <p:spPr>
          <a:xfrm>
            <a:off x="3058635" y="1281588"/>
            <a:ext cx="2164556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集合的表示方法</a:t>
            </a:r>
          </a:p>
        </p:txBody>
      </p:sp>
      <p:sp>
        <p:nvSpPr>
          <p:cNvPr id="4106" name="文本框 4105"/>
          <p:cNvSpPr txBox="1"/>
          <p:nvPr/>
        </p:nvSpPr>
        <p:spPr>
          <a:xfrm>
            <a:off x="1201789" y="1813964"/>
            <a:ext cx="2075049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集合的基本关系</a:t>
            </a:r>
          </a:p>
        </p:txBody>
      </p:sp>
      <p:sp>
        <p:nvSpPr>
          <p:cNvPr id="4110" name="文本框 4109"/>
          <p:cNvSpPr txBox="1"/>
          <p:nvPr/>
        </p:nvSpPr>
        <p:spPr>
          <a:xfrm>
            <a:off x="1269399" y="3018424"/>
            <a:ext cx="2061778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集合的基本运算</a:t>
            </a:r>
          </a:p>
        </p:txBody>
      </p:sp>
      <p:sp>
        <p:nvSpPr>
          <p:cNvPr id="4111" name="左大括号 4110"/>
          <p:cNvSpPr/>
          <p:nvPr/>
        </p:nvSpPr>
        <p:spPr>
          <a:xfrm>
            <a:off x="3202068" y="2726324"/>
            <a:ext cx="161925" cy="917972"/>
          </a:xfrm>
          <a:prstGeom prst="leftBrace">
            <a:avLst>
              <a:gd name="adj1" fmla="val 4724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4112" name="文本框 4111"/>
          <p:cNvSpPr txBox="1"/>
          <p:nvPr/>
        </p:nvSpPr>
        <p:spPr>
          <a:xfrm>
            <a:off x="3400306" y="2534732"/>
            <a:ext cx="1241822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交集</a:t>
            </a:r>
          </a:p>
        </p:txBody>
      </p:sp>
      <p:sp>
        <p:nvSpPr>
          <p:cNvPr id="4113" name="文本框 4112"/>
          <p:cNvSpPr txBox="1"/>
          <p:nvPr/>
        </p:nvSpPr>
        <p:spPr>
          <a:xfrm>
            <a:off x="3400709" y="2998938"/>
            <a:ext cx="75604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并集</a:t>
            </a:r>
          </a:p>
        </p:txBody>
      </p:sp>
      <p:sp>
        <p:nvSpPr>
          <p:cNvPr id="4114" name="文本框 4113"/>
          <p:cNvSpPr txBox="1"/>
          <p:nvPr/>
        </p:nvSpPr>
        <p:spPr>
          <a:xfrm>
            <a:off x="3400306" y="3492233"/>
            <a:ext cx="75604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补集</a:t>
            </a:r>
          </a:p>
        </p:txBody>
      </p:sp>
      <p:sp>
        <p:nvSpPr>
          <p:cNvPr id="4115" name="文本框 4114"/>
          <p:cNvSpPr txBox="1"/>
          <p:nvPr/>
        </p:nvSpPr>
        <p:spPr>
          <a:xfrm>
            <a:off x="4875346" y="575802"/>
            <a:ext cx="312610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确定性、互异性、无序性</a:t>
            </a:r>
          </a:p>
        </p:txBody>
      </p:sp>
      <p:graphicFrame>
        <p:nvGraphicFramePr>
          <p:cNvPr id="4118" name="对象 4117"/>
          <p:cNvGraphicFramePr/>
          <p:nvPr>
            <p:extLst>
              <p:ext uri="{D42A27DB-BD31-4B8C-83A1-F6EECF244321}">
                <p14:modId xmlns:p14="http://schemas.microsoft.com/office/powerpoint/2010/main" val="3291371577"/>
              </p:ext>
            </p:extLst>
          </p:nvPr>
        </p:nvGraphicFramePr>
        <p:xfrm>
          <a:off x="4127816" y="2577163"/>
          <a:ext cx="21907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3" imgW="1739880" imgH="203040" progId="Equation.DSMT4">
                  <p:embed/>
                </p:oleObj>
              </mc:Choice>
              <mc:Fallback>
                <p:oleObj name="Equation" r:id="rId3" imgW="1739880" imgH="203040" progId="Equation.DSMT4">
                  <p:embed/>
                  <p:pic>
                    <p:nvPicPr>
                      <p:cNvPr id="4118" name="对象 4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816" y="2577163"/>
                        <a:ext cx="2190750" cy="33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对象 4118"/>
          <p:cNvGraphicFramePr/>
          <p:nvPr>
            <p:extLst>
              <p:ext uri="{D42A27DB-BD31-4B8C-83A1-F6EECF244321}">
                <p14:modId xmlns:p14="http://schemas.microsoft.com/office/powerpoint/2010/main" val="1685935119"/>
              </p:ext>
            </p:extLst>
          </p:nvPr>
        </p:nvGraphicFramePr>
        <p:xfrm>
          <a:off x="4140913" y="3076735"/>
          <a:ext cx="13858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4119" name="对象 41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0913" y="3076735"/>
                        <a:ext cx="1385888" cy="357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对象 4119"/>
          <p:cNvGraphicFramePr/>
          <p:nvPr>
            <p:extLst>
              <p:ext uri="{D42A27DB-BD31-4B8C-83A1-F6EECF244321}">
                <p14:modId xmlns:p14="http://schemas.microsoft.com/office/powerpoint/2010/main" val="3427539729"/>
              </p:ext>
            </p:extLst>
          </p:nvPr>
        </p:nvGraphicFramePr>
        <p:xfrm>
          <a:off x="4192666" y="3552017"/>
          <a:ext cx="21510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7" imgW="1498320" imgH="228600" progId="Equation.DSMT4">
                  <p:embed/>
                </p:oleObj>
              </mc:Choice>
              <mc:Fallback>
                <p:oleObj name="Equation" r:id="rId7" imgW="1498320" imgH="228600" progId="Equation.DSMT4">
                  <p:embed/>
                  <p:pic>
                    <p:nvPicPr>
                      <p:cNvPr id="4120" name="对象 41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2666" y="3552017"/>
                        <a:ext cx="2151062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文本框 4120"/>
          <p:cNvSpPr txBox="1"/>
          <p:nvPr/>
        </p:nvSpPr>
        <p:spPr>
          <a:xfrm>
            <a:off x="5140242" y="1309494"/>
            <a:ext cx="3635693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列举法、描述法、图示法</a:t>
            </a:r>
          </a:p>
        </p:txBody>
      </p:sp>
      <p:sp>
        <p:nvSpPr>
          <p:cNvPr id="4125" name="文本框 4124"/>
          <p:cNvSpPr txBox="1"/>
          <p:nvPr/>
        </p:nvSpPr>
        <p:spPr>
          <a:xfrm>
            <a:off x="3385186" y="1855232"/>
            <a:ext cx="370474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子集、真子集、集合相等</a:t>
            </a:r>
          </a:p>
        </p:txBody>
      </p:sp>
      <p:sp>
        <p:nvSpPr>
          <p:cNvPr id="4126" name="文本框 4125"/>
          <p:cNvSpPr txBox="1"/>
          <p:nvPr/>
        </p:nvSpPr>
        <p:spPr>
          <a:xfrm>
            <a:off x="4639494" y="921902"/>
            <a:ext cx="469534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6600"/>
                </a:solidFill>
                <a:latin typeface="Arial" panose="020B0604020202020204" pitchFamily="34" charset="0"/>
              </a:rPr>
              <a:t>按元素个数分：有限集、无限集  </a:t>
            </a:r>
          </a:p>
        </p:txBody>
      </p:sp>
      <p:sp>
        <p:nvSpPr>
          <p:cNvPr id="28" name="文本框 4112"/>
          <p:cNvSpPr txBox="1"/>
          <p:nvPr/>
        </p:nvSpPr>
        <p:spPr>
          <a:xfrm>
            <a:off x="5550437" y="3065478"/>
            <a:ext cx="45914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00FF"/>
                </a:solidFill>
                <a:latin typeface="+mn-ea"/>
                <a:ea typeface="+mn-ea"/>
              </a:rPr>
              <a:t>或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0417"/>
              </p:ext>
            </p:extLst>
          </p:nvPr>
        </p:nvGraphicFramePr>
        <p:xfrm>
          <a:off x="5861628" y="3094114"/>
          <a:ext cx="682430" cy="32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1628" y="3094114"/>
                        <a:ext cx="682430" cy="321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对象 1044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62558"/>
              </p:ext>
            </p:extLst>
          </p:nvPr>
        </p:nvGraphicFramePr>
        <p:xfrm>
          <a:off x="620713" y="736600"/>
          <a:ext cx="7670800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Document" r:id="rId3" imgW="8958487" imgH="3642840" progId="Word.Document.8">
                  <p:embed/>
                </p:oleObj>
              </mc:Choice>
              <mc:Fallback>
                <p:oleObj name="Document" r:id="rId3" imgW="8958487" imgH="3642840" progId="Word.Document.8">
                  <p:embed/>
                  <p:pic>
                    <p:nvPicPr>
                      <p:cNvPr id="104450" name="对象 1044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736600"/>
                        <a:ext cx="7670800" cy="31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70387" y="208316"/>
            <a:ext cx="17640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C92324D-6F98-4DA2-A243-347292A27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38695"/>
              </p:ext>
            </p:extLst>
          </p:nvPr>
        </p:nvGraphicFramePr>
        <p:xfrm>
          <a:off x="1020970" y="3330370"/>
          <a:ext cx="6623349" cy="160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Document" r:id="rId5" imgW="7896395" imgH="1893960" progId="Word.Document.8">
                  <p:embed/>
                </p:oleObj>
              </mc:Choice>
              <mc:Fallback>
                <p:oleObj name="Document" r:id="rId5" imgW="7896395" imgH="1893960" progId="Word.Document.8">
                  <p:embed/>
                  <p:pic>
                    <p:nvPicPr>
                      <p:cNvPr id="104450" name="对象 10444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970" y="3330370"/>
                        <a:ext cx="6623349" cy="1604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对象 1034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373158"/>
              </p:ext>
            </p:extLst>
          </p:nvPr>
        </p:nvGraphicFramePr>
        <p:xfrm>
          <a:off x="560148" y="983810"/>
          <a:ext cx="769302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Document" r:id="rId3" imgW="5234180" imgH="2623519" progId="Word.Document.8">
                  <p:embed/>
                </p:oleObj>
              </mc:Choice>
              <mc:Fallback>
                <p:oleObj name="Document" r:id="rId3" imgW="5234180" imgH="2623519" progId="Word.Document.8">
                  <p:embed/>
                  <p:pic>
                    <p:nvPicPr>
                      <p:cNvPr id="103426" name="对象 1034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48" y="983810"/>
                        <a:ext cx="7693025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8437" name="对象 6584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514222"/>
              </p:ext>
            </p:extLst>
          </p:nvPr>
        </p:nvGraphicFramePr>
        <p:xfrm>
          <a:off x="407988" y="266700"/>
          <a:ext cx="837247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Document" r:id="rId3" imgW="7199823" imgH="2448000" progId="Word.Document.8">
                  <p:embed/>
                </p:oleObj>
              </mc:Choice>
              <mc:Fallback>
                <p:oleObj name="Document" r:id="rId3" imgW="7199823" imgH="2448000" progId="Word.Document.8">
                  <p:embed/>
                  <p:pic>
                    <p:nvPicPr>
                      <p:cNvPr id="658437" name="对象 6584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66700"/>
                        <a:ext cx="837247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3181"/>
              </p:ext>
            </p:extLst>
          </p:nvPr>
        </p:nvGraphicFramePr>
        <p:xfrm>
          <a:off x="1355485" y="1975570"/>
          <a:ext cx="27797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Document" r:id="rId5" imgW="3524892" imgH="888287" progId="Word.Document.8">
                  <p:embed/>
                </p:oleObj>
              </mc:Choice>
              <mc:Fallback>
                <p:oleObj name="Document" r:id="rId5" imgW="3524892" imgH="888287" progId="Word.Document.8">
                  <p:embed/>
                  <p:pic>
                    <p:nvPicPr>
                      <p:cNvPr id="4" name="对象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485" y="1975570"/>
                        <a:ext cx="27797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847A59C4-99FA-4CC5-860A-9D81586B2BB6}"/>
              </a:ext>
            </a:extLst>
          </p:cNvPr>
          <p:cNvSpPr/>
          <p:nvPr/>
        </p:nvSpPr>
        <p:spPr>
          <a:xfrm>
            <a:off x="527756" y="2376415"/>
            <a:ext cx="7632928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思路：</a:t>
            </a:r>
            <a:r>
              <a:rPr lang="en-US" altLang="zh-CN" dirty="0">
                <a:solidFill>
                  <a:srgbClr val="006600"/>
                </a:solidFill>
              </a:rPr>
              <a:t>(1)</a:t>
            </a:r>
            <a:r>
              <a:rPr lang="zh-CN" altLang="zh-CN" dirty="0">
                <a:solidFill>
                  <a:srgbClr val="006600"/>
                </a:solidFill>
              </a:rPr>
              <a:t> 根据</a:t>
            </a:r>
            <a:r>
              <a:rPr lang="en-US" altLang="zh-CN" i="1" dirty="0">
                <a:solidFill>
                  <a:srgbClr val="006600"/>
                </a:solidFill>
              </a:rPr>
              <a:t>p</a:t>
            </a:r>
            <a:r>
              <a:rPr lang="zh-CN" altLang="zh-CN" dirty="0">
                <a:solidFill>
                  <a:srgbClr val="006600"/>
                </a:solidFill>
              </a:rPr>
              <a:t>与</a:t>
            </a:r>
            <a:r>
              <a:rPr lang="en-US" altLang="zh-CN" i="1" dirty="0">
                <a:solidFill>
                  <a:srgbClr val="006600"/>
                </a:solidFill>
              </a:rPr>
              <a:t>q</a:t>
            </a:r>
            <a:r>
              <a:rPr lang="zh-CN" altLang="zh-CN" dirty="0">
                <a:solidFill>
                  <a:srgbClr val="006600"/>
                </a:solidFill>
              </a:rPr>
              <a:t>的关系</a:t>
            </a:r>
            <a:r>
              <a:rPr lang="en-US" altLang="zh-CN" dirty="0">
                <a:solidFill>
                  <a:srgbClr val="006600"/>
                </a:solidFill>
              </a:rPr>
              <a:t>(</a:t>
            </a:r>
            <a:r>
              <a:rPr lang="zh-CN" altLang="zh-CN" dirty="0">
                <a:solidFill>
                  <a:srgbClr val="006600"/>
                </a:solidFill>
              </a:rPr>
              <a:t>充分、必要、充要条件</a:t>
            </a:r>
            <a:r>
              <a:rPr lang="en-US" altLang="zh-CN" dirty="0">
                <a:solidFill>
                  <a:srgbClr val="006600"/>
                </a:solidFill>
              </a:rPr>
              <a:t>)</a:t>
            </a:r>
            <a:r>
              <a:rPr lang="zh-CN" altLang="zh-CN" dirty="0">
                <a:solidFill>
                  <a:srgbClr val="006600"/>
                </a:solidFill>
              </a:rPr>
              <a:t>转化为集合间的关系</a:t>
            </a:r>
            <a:r>
              <a:rPr lang="en-US" altLang="zh-CN" dirty="0">
                <a:solidFill>
                  <a:srgbClr val="006600"/>
                </a:solidFill>
              </a:rPr>
              <a:t>,</a:t>
            </a:r>
            <a:endParaRPr lang="zh-CN" altLang="zh-CN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6600"/>
                </a:solidFill>
              </a:rPr>
              <a:t>           (2)</a:t>
            </a:r>
            <a:r>
              <a:rPr lang="zh-CN" altLang="zh-CN" dirty="0">
                <a:solidFill>
                  <a:srgbClr val="006600"/>
                </a:solidFill>
              </a:rPr>
              <a:t>利用集合间的关系建立不等关系</a:t>
            </a:r>
            <a:r>
              <a:rPr lang="en-US" altLang="zh-CN" dirty="0">
                <a:solidFill>
                  <a:srgbClr val="006600"/>
                </a:solidFill>
              </a:rPr>
              <a:t>,</a:t>
            </a:r>
            <a:endParaRPr lang="zh-CN" altLang="zh-CN" dirty="0">
              <a:solidFill>
                <a:srgbClr val="0066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6600"/>
                </a:solidFill>
              </a:rPr>
              <a:t>           (3)</a:t>
            </a:r>
            <a:r>
              <a:rPr lang="zh-CN" altLang="zh-CN" dirty="0">
                <a:solidFill>
                  <a:srgbClr val="006600"/>
                </a:solidFill>
              </a:rPr>
              <a:t>求解参数范围．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CB3280-7DE5-491E-8960-292DA8878F02}"/>
              </a:ext>
            </a:extLst>
          </p:cNvPr>
          <p:cNvCxnSpPr>
            <a:cxnSpLocks/>
          </p:cNvCxnSpPr>
          <p:nvPr/>
        </p:nvCxnSpPr>
        <p:spPr>
          <a:xfrm>
            <a:off x="487362" y="1294172"/>
            <a:ext cx="4515959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6767C61-8F53-49AD-9D0C-A8ABA025C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819990"/>
              </p:ext>
            </p:extLst>
          </p:nvPr>
        </p:nvGraphicFramePr>
        <p:xfrm>
          <a:off x="487362" y="1514851"/>
          <a:ext cx="8042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Document" r:id="rId7" imgW="7266967" imgH="592920" progId="Word.Document.8">
                  <p:embed/>
                </p:oleObj>
              </mc:Choice>
              <mc:Fallback>
                <p:oleObj name="Document" r:id="rId7" imgW="7266967" imgH="592920" progId="Word.Document.8">
                  <p:embed/>
                  <p:pic>
                    <p:nvPicPr>
                      <p:cNvPr id="658437" name="对象 658436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" y="1514851"/>
                        <a:ext cx="8042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D29BF86-8BFA-40AD-A3E9-929A10440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06966"/>
              </p:ext>
            </p:extLst>
          </p:nvPr>
        </p:nvGraphicFramePr>
        <p:xfrm>
          <a:off x="1082675" y="3709569"/>
          <a:ext cx="43053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Document" r:id="rId9" imgW="5490268" imgH="1859255" progId="Word.Document.8">
                  <p:embed/>
                </p:oleObj>
              </mc:Choice>
              <mc:Fallback>
                <p:oleObj name="Document" r:id="rId9" imgW="5490268" imgH="1859255" progId="Word.Document.8">
                  <p:embed/>
                  <p:pic>
                    <p:nvPicPr>
                      <p:cNvPr id="4" name="对象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709569"/>
                        <a:ext cx="43053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CEC027-DF03-48F5-AA68-8F706EFC872E}"/>
              </a:ext>
            </a:extLst>
          </p:cNvPr>
          <p:cNvSpPr/>
          <p:nvPr/>
        </p:nvSpPr>
        <p:spPr>
          <a:xfrm>
            <a:off x="837248" y="117038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集合的实际应用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0FF317-FDE5-49B9-87AB-DCEDFF997DC8}"/>
              </a:ext>
            </a:extLst>
          </p:cNvPr>
          <p:cNvSpPr/>
          <p:nvPr/>
        </p:nvSpPr>
        <p:spPr>
          <a:xfrm>
            <a:off x="304783" y="456329"/>
            <a:ext cx="8351520" cy="14311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【例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向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名学生调查对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两事件的态度，有如下结果：赞成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的人数是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，其余的不赞成，赞成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人数是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，其余的不赞成；另外，对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都不赞成的学生比对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都赞成的学生数的三分之一多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问对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x-none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都赞成的学生和都不赞成的学生各多少人？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9025E3-8E85-4C1B-A4C5-2ED7785A7BCD}"/>
              </a:ext>
            </a:extLst>
          </p:cNvPr>
          <p:cNvSpPr txBox="1"/>
          <p:nvPr/>
        </p:nvSpPr>
        <p:spPr>
          <a:xfrm>
            <a:off x="360759" y="1899085"/>
            <a:ext cx="1241822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分析：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1599D9-6DBB-4328-AEF6-4A3CCE3F90B6}"/>
              </a:ext>
            </a:extLst>
          </p:cNvPr>
          <p:cNvSpPr txBox="1"/>
          <p:nvPr/>
        </p:nvSpPr>
        <p:spPr>
          <a:xfrm>
            <a:off x="1090681" y="1849815"/>
            <a:ext cx="29110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题目中的几类人员如何表示？</a:t>
            </a:r>
            <a:endParaRPr lang="zh-CN" altLang="x-none" sz="28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BA21A5-B3AD-489B-B83F-163143742B49}"/>
              </a:ext>
            </a:extLst>
          </p:cNvPr>
          <p:cNvSpPr txBox="1"/>
          <p:nvPr/>
        </p:nvSpPr>
        <p:spPr>
          <a:xfrm>
            <a:off x="428138" y="3158487"/>
            <a:ext cx="342517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</a:t>
            </a:r>
            <a:r>
              <a:rPr lang="en-US" altLang="zh-CN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Venn</a:t>
            </a:r>
            <a:r>
              <a:rPr lang="zh-CN" altLang="x-none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图，形象地表示出各数量关系的联系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58A7FA-2DE8-4AE5-9E99-9C9E86E62468}"/>
              </a:ext>
            </a:extLst>
          </p:cNvPr>
          <p:cNvSpPr txBox="1"/>
          <p:nvPr/>
        </p:nvSpPr>
        <p:spPr>
          <a:xfrm>
            <a:off x="428138" y="2750422"/>
            <a:ext cx="3425178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设对</a:t>
            </a:r>
            <a:r>
              <a:rPr lang="en-US" altLang="zh-CN" sz="2100" b="1" i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100" b="1" i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100" b="1" i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都赞成的有</a:t>
            </a:r>
            <a:r>
              <a:rPr lang="en-US" altLang="zh-CN" sz="2100" b="1" i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1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x-none" sz="2100" b="1" dirty="0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A63B752-3053-4764-947C-B1B394CB92E8}"/>
              </a:ext>
            </a:extLst>
          </p:cNvPr>
          <p:cNvGrpSpPr>
            <a:grpSpLocks noChangeAspect="1"/>
          </p:cNvGrpSpPr>
          <p:nvPr/>
        </p:nvGrpSpPr>
        <p:grpSpPr>
          <a:xfrm>
            <a:off x="4301729" y="1977629"/>
            <a:ext cx="3239690" cy="1590675"/>
            <a:chOff x="0" y="0"/>
            <a:chExt cx="2721" cy="133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7CC8950-CC1F-4F43-AFB7-C0B6F2D5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21" cy="1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5081853-88C9-4141-9CFD-7E97C9EA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" y="272"/>
              <a:ext cx="1043" cy="8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5BC62BB-9E0B-4800-B71D-503B8A536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" y="136"/>
              <a:ext cx="945" cy="104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A2AE5B3-6F4C-4964-B22D-08F13E0CD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0" y="2301478"/>
            <a:ext cx="357188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79D7C8-BEF7-4755-9F2C-669D44CE9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441" y="2193131"/>
            <a:ext cx="300038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28873CA-5EA1-474A-9A7C-F3C1006FD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822" y="2571750"/>
            <a:ext cx="300038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C705BE-FC46-41F1-B301-D6025CA37C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7775" y="2680097"/>
            <a:ext cx="585788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105257A-7D34-493E-A568-98C6C4BC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441" y="2625328"/>
            <a:ext cx="642938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AB28AD-C379-473B-9B63-35FD808BA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3719" y="2787253"/>
            <a:ext cx="492919" cy="585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1AD0C27-BDCE-4D2B-84C5-D153606063DF}"/>
              </a:ext>
            </a:extLst>
          </p:cNvPr>
          <p:cNvSpPr txBox="1"/>
          <p:nvPr/>
        </p:nvSpPr>
        <p:spPr>
          <a:xfrm>
            <a:off x="304783" y="4249772"/>
            <a:ext cx="1835944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小结</a:t>
            </a:r>
            <a:r>
              <a:rPr lang="zh-CN" altLang="x-none" sz="2100" b="1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en-US" altLang="zh-CN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36FB10F-EEA4-469F-AA05-A7B08AED4BC4}"/>
              </a:ext>
            </a:extLst>
          </p:cNvPr>
          <p:cNvSpPr txBox="1"/>
          <p:nvPr/>
        </p:nvSpPr>
        <p:spPr>
          <a:xfrm>
            <a:off x="1222755" y="4394981"/>
            <a:ext cx="707258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2100" dirty="0">
                <a:solidFill>
                  <a:srgbClr val="006600"/>
                </a:solidFill>
                <a:latin typeface="Arial" panose="020B0604020202020204" pitchFamily="34" charset="0"/>
              </a:rPr>
              <a:t>解决这一类问题一般</a:t>
            </a:r>
            <a:r>
              <a:rPr lang="zh-CN" altLang="en-US" sz="2100" dirty="0">
                <a:solidFill>
                  <a:srgbClr val="006600"/>
                </a:solidFill>
                <a:latin typeface="Arial" panose="020B0604020202020204" pitchFamily="34" charset="0"/>
              </a:rPr>
              <a:t>采</a:t>
            </a:r>
            <a:r>
              <a:rPr lang="zh-CN" altLang="x-none" sz="2100" dirty="0">
                <a:solidFill>
                  <a:srgbClr val="006600"/>
                </a:solidFill>
                <a:latin typeface="Arial" panose="020B0604020202020204" pitchFamily="34" charset="0"/>
              </a:rPr>
              <a:t>用数形结合，借助于</a:t>
            </a:r>
            <a:r>
              <a:rPr lang="en-US" altLang="zh-CN" sz="2100" dirty="0">
                <a:solidFill>
                  <a:srgbClr val="006600"/>
                </a:solidFill>
                <a:latin typeface="Arial" panose="020B0604020202020204" pitchFamily="34" charset="0"/>
              </a:rPr>
              <a:t>Venn </a:t>
            </a:r>
            <a:r>
              <a:rPr lang="zh-CN" altLang="x-none" sz="2100" dirty="0">
                <a:solidFill>
                  <a:srgbClr val="006600"/>
                </a:solidFill>
                <a:latin typeface="Arial" panose="020B0604020202020204" pitchFamily="34" charset="0"/>
              </a:rPr>
              <a:t>图，把抽象的数学语言与直观的图形结合起来</a:t>
            </a:r>
            <a:r>
              <a:rPr lang="en-US" altLang="zh-CN" sz="2100" dirty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ADC33A06-4D6F-4ADE-82C7-E7BD5F510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78928"/>
              </p:ext>
            </p:extLst>
          </p:nvPr>
        </p:nvGraphicFramePr>
        <p:xfrm>
          <a:off x="681525" y="3873171"/>
          <a:ext cx="80343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Document" r:id="rId12" imgW="3169673" imgH="363080" progId="Word.Document.12">
                  <p:embed/>
                </p:oleObj>
              </mc:Choice>
              <mc:Fallback>
                <p:oleObj name="Document" r:id="rId12" imgW="3169673" imgH="363080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9E4C201-B32A-41EF-98EC-CDFC9BE624A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5" y="3873171"/>
                        <a:ext cx="8034337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5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4097"/>
          <p:cNvSpPr txBox="1"/>
          <p:nvPr/>
        </p:nvSpPr>
        <p:spPr>
          <a:xfrm>
            <a:off x="324803" y="164158"/>
            <a:ext cx="194429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知识网络</a:t>
            </a:r>
          </a:p>
        </p:txBody>
      </p:sp>
      <p:sp>
        <p:nvSpPr>
          <p:cNvPr id="4099" name="文本框 4098"/>
          <p:cNvSpPr txBox="1"/>
          <p:nvPr/>
        </p:nvSpPr>
        <p:spPr>
          <a:xfrm>
            <a:off x="509705" y="1652380"/>
            <a:ext cx="1017089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常用逻辑用语</a:t>
            </a:r>
          </a:p>
        </p:txBody>
      </p:sp>
      <p:sp>
        <p:nvSpPr>
          <p:cNvPr id="4100" name="左大括号 4099"/>
          <p:cNvSpPr/>
          <p:nvPr/>
        </p:nvSpPr>
        <p:spPr>
          <a:xfrm>
            <a:off x="1526794" y="983070"/>
            <a:ext cx="270272" cy="2268141"/>
          </a:xfrm>
          <a:prstGeom prst="leftBrace">
            <a:avLst>
              <a:gd name="adj1" fmla="val 699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4101" name="文本框 4100"/>
          <p:cNvSpPr txBox="1"/>
          <p:nvPr/>
        </p:nvSpPr>
        <p:spPr>
          <a:xfrm>
            <a:off x="1896607" y="2978687"/>
            <a:ext cx="3977284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必要条件、充分条件、充要条件</a:t>
            </a:r>
          </a:p>
        </p:txBody>
      </p:sp>
      <p:sp>
        <p:nvSpPr>
          <p:cNvPr id="4106" name="文本框 4105"/>
          <p:cNvSpPr txBox="1"/>
          <p:nvPr/>
        </p:nvSpPr>
        <p:spPr>
          <a:xfrm>
            <a:off x="1896607" y="775321"/>
            <a:ext cx="3232188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全称量词与存在量词</a:t>
            </a:r>
          </a:p>
        </p:txBody>
      </p:sp>
      <p:sp>
        <p:nvSpPr>
          <p:cNvPr id="4110" name="文本框 4109"/>
          <p:cNvSpPr txBox="1"/>
          <p:nvPr/>
        </p:nvSpPr>
        <p:spPr>
          <a:xfrm>
            <a:off x="1861666" y="1877004"/>
            <a:ext cx="4623889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Arial" panose="020B0604020202020204" pitchFamily="34" charset="0"/>
              </a:rPr>
              <a:t>全称量词命题与存在量词命题的否定</a:t>
            </a:r>
          </a:p>
        </p:txBody>
      </p:sp>
    </p:spTree>
    <p:extLst>
      <p:ext uri="{BB962C8B-B14F-4D97-AF65-F5344CB8AC3E}">
        <p14:creationId xmlns:p14="http://schemas.microsoft.com/office/powerpoint/2010/main" val="21657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441071" y="879526"/>
            <a:ext cx="8261858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专题一     </a:t>
            </a:r>
            <a:r>
              <a:rPr lang="zh-CN" altLang="zh-CN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集合的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概念与</a:t>
            </a:r>
            <a:r>
              <a:rPr lang="zh-CN" altLang="zh-CN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表示</a:t>
            </a:r>
            <a:endParaRPr lang="zh-CN" altLang="zh-CN" sz="2400" dirty="0">
              <a:solidFill>
                <a:srgbClr val="0000FF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{0,1,2},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x-y|x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中元素的个数是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          B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	             C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	         D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/>
          <p:nvPr/>
        </p:nvSpPr>
        <p:spPr>
          <a:xfrm>
            <a:off x="747815" y="259111"/>
            <a:ext cx="764837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514350"/>
            <a:r>
              <a:rPr lang="zh-CN" altLang="en-US" sz="2880" dirty="0">
                <a:solidFill>
                  <a:srgbClr val="CC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例题讲解 </a:t>
            </a:r>
            <a:r>
              <a:rPr lang="en-US" altLang="zh-CN" sz="2880" dirty="0">
                <a:solidFill>
                  <a:srgbClr val="CC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</a:t>
            </a:r>
            <a:r>
              <a:rPr lang="zh-CN" altLang="en-US" sz="1620" dirty="0">
                <a:solidFill>
                  <a:srgbClr val="CC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方法提炼</a:t>
            </a:r>
            <a:r>
              <a:rPr lang="en-US" altLang="zh-CN" sz="1620" dirty="0">
                <a:solidFill>
                  <a:srgbClr val="CC0066"/>
                </a:solidFill>
                <a:latin typeface="宋体" panose="02010600030101010101" pitchFamily="2" charset="-122"/>
                <a:ea typeface="黑体" panose="02010600030101010101" pitchFamily="49" charset="-122"/>
              </a:rPr>
              <a:t>·</a:t>
            </a:r>
            <a:r>
              <a:rPr lang="zh-CN" altLang="en-US" sz="1620" dirty="0">
                <a:solidFill>
                  <a:srgbClr val="CC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总结升华</a:t>
            </a:r>
            <a:r>
              <a:rPr lang="zh-CN" altLang="en-US" sz="2880" dirty="0">
                <a:solidFill>
                  <a:srgbClr val="CC0066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</a:t>
            </a:r>
            <a:endParaRPr lang="zh-CN" altLang="en-US" sz="1980" dirty="0">
              <a:solidFill>
                <a:srgbClr val="CC0066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110DE0-31FF-46A3-928B-DC7F02DB8525}"/>
              </a:ext>
            </a:extLst>
          </p:cNvPr>
          <p:cNvSpPr>
            <a:spLocks noChangeAspect="1"/>
          </p:cNvSpPr>
          <p:nvPr/>
        </p:nvSpPr>
        <p:spPr>
          <a:xfrm>
            <a:off x="26040" y="2763372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9BB0DDD-3F11-4FAF-926F-92CA35730516}"/>
              </a:ext>
            </a:extLst>
          </p:cNvPr>
          <p:cNvCxnSpPr/>
          <p:nvPr/>
        </p:nvCxnSpPr>
        <p:spPr>
          <a:xfrm>
            <a:off x="6147706" y="1885950"/>
            <a:ext cx="50618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D438DD-8CC5-40E1-89FA-F556A1F895A5}"/>
              </a:ext>
            </a:extLst>
          </p:cNvPr>
          <p:cNvCxnSpPr/>
          <p:nvPr/>
        </p:nvCxnSpPr>
        <p:spPr>
          <a:xfrm>
            <a:off x="6830784" y="1885950"/>
            <a:ext cx="50618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D5CE6E3-7000-443B-8565-62BAC081F980}"/>
              </a:ext>
            </a:extLst>
          </p:cNvPr>
          <p:cNvCxnSpPr/>
          <p:nvPr/>
        </p:nvCxnSpPr>
        <p:spPr>
          <a:xfrm>
            <a:off x="5491841" y="1885950"/>
            <a:ext cx="50618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648FE36-E3EE-4B54-9DA1-C4642C01E022}"/>
              </a:ext>
            </a:extLst>
          </p:cNvPr>
          <p:cNvSpPr txBox="1"/>
          <p:nvPr/>
        </p:nvSpPr>
        <p:spPr>
          <a:xfrm>
            <a:off x="1030308" y="2990169"/>
            <a:ext cx="7672621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与集合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分别采用了哪种表示法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B5D937-C908-4A3F-8D11-82B3152865ED}"/>
              </a:ext>
            </a:extLst>
          </p:cNvPr>
          <p:cNvSpPr/>
          <p:nvPr/>
        </p:nvSpPr>
        <p:spPr>
          <a:xfrm>
            <a:off x="1077087" y="4258027"/>
            <a:ext cx="5070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en-US" altLang="zh-CN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3200" dirty="0" err="1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en-US" altLang="zh-CN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分别取哪些值？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20D1D9-F83D-46D6-B0A7-09ECBF412BB5}"/>
              </a:ext>
            </a:extLst>
          </p:cNvPr>
          <p:cNvSpPr/>
          <p:nvPr/>
        </p:nvSpPr>
        <p:spPr>
          <a:xfrm>
            <a:off x="1077087" y="3605718"/>
            <a:ext cx="4120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中元素是什么？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58935" y="1520091"/>
            <a:ext cx="8457040" cy="94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中元素为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zh-CN" sz="2400" dirty="0">
              <a:solidFill>
                <a:schemeClr val="tx1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0,1,2 ;  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的可能取值为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0,1,2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chemeClr val="tx1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95776F-EFF7-475A-812B-3C3CFED9261F}"/>
              </a:ext>
            </a:extLst>
          </p:cNvPr>
          <p:cNvSpPr>
            <a:spLocks noChangeAspect="1"/>
          </p:cNvSpPr>
          <p:nvPr/>
        </p:nvSpPr>
        <p:spPr>
          <a:xfrm>
            <a:off x="328025" y="163769"/>
            <a:ext cx="8261858" cy="13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{0,1,2},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x-y|x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中元素的个数是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          B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	             C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	         D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7FF8E2-2136-4E60-8B1D-0BD1D91346DA}"/>
              </a:ext>
            </a:extLst>
          </p:cNvPr>
          <p:cNvSpPr/>
          <p:nvPr/>
        </p:nvSpPr>
        <p:spPr>
          <a:xfrm>
            <a:off x="410066" y="2463298"/>
            <a:ext cx="7474782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此时对应的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889198-509B-4F80-AE43-84EB7CE7ED88}"/>
              </a:ext>
            </a:extLst>
          </p:cNvPr>
          <p:cNvSpPr/>
          <p:nvPr/>
        </p:nvSpPr>
        <p:spPr>
          <a:xfrm>
            <a:off x="410066" y="2974230"/>
            <a:ext cx="7557067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此时对应的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24722A-3B7A-4458-9855-CA59D8B66585}"/>
              </a:ext>
            </a:extLst>
          </p:cNvPr>
          <p:cNvSpPr/>
          <p:nvPr/>
        </p:nvSpPr>
        <p:spPr>
          <a:xfrm>
            <a:off x="410065" y="3555069"/>
            <a:ext cx="7557067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此时对应的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2,1,0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F9FC64-CFC4-45C4-8D55-8E83BB7D2D3F}"/>
              </a:ext>
            </a:extLst>
          </p:cNvPr>
          <p:cNvSpPr/>
          <p:nvPr/>
        </p:nvSpPr>
        <p:spPr>
          <a:xfrm>
            <a:off x="669942" y="4296812"/>
            <a:ext cx="7143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结合集合中元素的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互异性，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中元素的个数为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85B68F-AE08-4BA8-8A2F-9B7892E22E51}"/>
              </a:ext>
            </a:extLst>
          </p:cNvPr>
          <p:cNvSpPr/>
          <p:nvPr/>
        </p:nvSpPr>
        <p:spPr>
          <a:xfrm>
            <a:off x="1861665" y="684013"/>
            <a:ext cx="585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891588-A2FC-45E2-BFC5-366E41DEAF97}"/>
              </a:ext>
            </a:extLst>
          </p:cNvPr>
          <p:cNvSpPr/>
          <p:nvPr/>
        </p:nvSpPr>
        <p:spPr>
          <a:xfrm>
            <a:off x="4726220" y="3865925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中元素有多少个？</a:t>
            </a:r>
            <a:endParaRPr lang="en-US" altLang="zh-CN" sz="28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76EE4A-AAF2-4842-B80F-97EBC85E5E74}"/>
              </a:ext>
            </a:extLst>
          </p:cNvPr>
          <p:cNvSpPr/>
          <p:nvPr/>
        </p:nvSpPr>
        <p:spPr>
          <a:xfrm>
            <a:off x="495119" y="4675602"/>
            <a:ext cx="4437433" cy="500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综上可知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1,0,1,2}.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180575" y="177079"/>
            <a:ext cx="8782850" cy="13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【跟踪训练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>
                <a:solidFill>
                  <a:srgbClr val="002060"/>
                </a:solidFill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&lt;x&lt;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4},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latin typeface="NEU-BZ-S92"/>
                <a:cs typeface="宋体" panose="02010600030101010101" pitchFamily="2" charset="-122"/>
              </a:rPr>
              <a:t>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中元素的个数为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	       B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          C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	D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754B11-4D0A-43B8-ADD1-AA362405821A}"/>
              </a:ext>
            </a:extLst>
          </p:cNvPr>
          <p:cNvSpPr>
            <a:spLocks noChangeAspect="1"/>
          </p:cNvSpPr>
          <p:nvPr/>
        </p:nvSpPr>
        <p:spPr>
          <a:xfrm>
            <a:off x="567018" y="3200051"/>
            <a:ext cx="878285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1,2,3,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EEE740-C140-4CCA-8906-E536E3860CAA}"/>
              </a:ext>
            </a:extLst>
          </p:cNvPr>
          <p:cNvSpPr>
            <a:spLocks noChangeAspect="1"/>
          </p:cNvSpPr>
          <p:nvPr/>
        </p:nvSpPr>
        <p:spPr>
          <a:xfrm>
            <a:off x="180575" y="1695713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A53CB1-7ADE-4154-AA93-8C8B5ACABD00}"/>
              </a:ext>
            </a:extLst>
          </p:cNvPr>
          <p:cNvSpPr/>
          <p:nvPr/>
        </p:nvSpPr>
        <p:spPr>
          <a:xfrm>
            <a:off x="1307644" y="2051031"/>
            <a:ext cx="41745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中元素有哪些？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中元素有哪些？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5D29C87-2A0A-4B1F-82AC-CB823761E673}"/>
              </a:ext>
            </a:extLst>
          </p:cNvPr>
          <p:cNvCxnSpPr>
            <a:cxnSpLocks/>
          </p:cNvCxnSpPr>
          <p:nvPr/>
        </p:nvCxnSpPr>
        <p:spPr>
          <a:xfrm>
            <a:off x="4721679" y="653143"/>
            <a:ext cx="887185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167E9EE-19F7-4A6E-AD96-FFCCB73BBADD}"/>
              </a:ext>
            </a:extLst>
          </p:cNvPr>
          <p:cNvCxnSpPr/>
          <p:nvPr/>
        </p:nvCxnSpPr>
        <p:spPr>
          <a:xfrm>
            <a:off x="4065814" y="653143"/>
            <a:ext cx="50618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A46149A-8235-4123-AD12-FA5B6E26F2B7}"/>
              </a:ext>
            </a:extLst>
          </p:cNvPr>
          <p:cNvCxnSpPr>
            <a:cxnSpLocks/>
          </p:cNvCxnSpPr>
          <p:nvPr/>
        </p:nvCxnSpPr>
        <p:spPr>
          <a:xfrm>
            <a:off x="6588579" y="653143"/>
            <a:ext cx="1469571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9BA611A-515A-428C-93AD-02AD679288A6}"/>
              </a:ext>
            </a:extLst>
          </p:cNvPr>
          <p:cNvSpPr/>
          <p:nvPr/>
        </p:nvSpPr>
        <p:spPr>
          <a:xfrm>
            <a:off x="5492893" y="2132791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{1,2,3}</a:t>
            </a:r>
            <a:endParaRPr lang="zh-CN" altLang="en-US" sz="2400" dirty="0">
              <a:solidFill>
                <a:srgbClr val="0066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AAEAC7-8ABB-4E1B-B991-D905A8A185F0}"/>
              </a:ext>
            </a:extLst>
          </p:cNvPr>
          <p:cNvSpPr/>
          <p:nvPr/>
        </p:nvSpPr>
        <p:spPr>
          <a:xfrm>
            <a:off x="5482185" y="264059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{4,5}</a:t>
            </a:r>
            <a:endParaRPr lang="zh-CN" altLang="en-US" sz="2400" dirty="0">
              <a:solidFill>
                <a:srgbClr val="0066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999DDEC-B7AD-4FB4-98D7-396D035464BC}"/>
              </a:ext>
            </a:extLst>
          </p:cNvPr>
          <p:cNvSpPr/>
          <p:nvPr/>
        </p:nvSpPr>
        <p:spPr>
          <a:xfrm>
            <a:off x="1296936" y="1548016"/>
            <a:ext cx="4267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中元素是什么？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9FC5A02-9868-41F2-BF93-2BC9FA205A2B}"/>
              </a:ext>
            </a:extLst>
          </p:cNvPr>
          <p:cNvCxnSpPr>
            <a:cxnSpLocks/>
          </p:cNvCxnSpPr>
          <p:nvPr/>
        </p:nvCxnSpPr>
        <p:spPr>
          <a:xfrm>
            <a:off x="2469770" y="1123950"/>
            <a:ext cx="1171501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02F3D71-0484-440B-86A5-3EED19DD81C9}"/>
              </a:ext>
            </a:extLst>
          </p:cNvPr>
          <p:cNvCxnSpPr>
            <a:cxnSpLocks/>
          </p:cNvCxnSpPr>
          <p:nvPr/>
        </p:nvCxnSpPr>
        <p:spPr>
          <a:xfrm>
            <a:off x="1296936" y="1113064"/>
            <a:ext cx="833943" cy="10886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3A3CC85-37D1-4993-A43E-80512D588BE7}"/>
              </a:ext>
            </a:extLst>
          </p:cNvPr>
          <p:cNvSpPr/>
          <p:nvPr/>
        </p:nvSpPr>
        <p:spPr>
          <a:xfrm>
            <a:off x="7406616" y="689995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dirty="0">
              <a:solidFill>
                <a:srgbClr val="006600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C1CC8-9704-4994-9834-B021EBB1139A}"/>
              </a:ext>
            </a:extLst>
          </p:cNvPr>
          <p:cNvGrpSpPr/>
          <p:nvPr/>
        </p:nvGrpSpPr>
        <p:grpSpPr>
          <a:xfrm>
            <a:off x="7209063" y="3518807"/>
            <a:ext cx="1673679" cy="898072"/>
            <a:chOff x="7209063" y="3518807"/>
            <a:chExt cx="1673679" cy="898072"/>
          </a:xfrm>
        </p:grpSpPr>
        <p:sp>
          <p:nvSpPr>
            <p:cNvPr id="19" name="对话气泡: 椭圆形 18">
              <a:extLst>
                <a:ext uri="{FF2B5EF4-FFF2-40B4-BE49-F238E27FC236}">
                  <a16:creationId xmlns:a16="http://schemas.microsoft.com/office/drawing/2014/main" id="{657CB6E6-8E07-4CF3-9E1F-6FD6F92CAF2B}"/>
                </a:ext>
              </a:extLst>
            </p:cNvPr>
            <p:cNvSpPr/>
            <p:nvPr/>
          </p:nvSpPr>
          <p:spPr>
            <a:xfrm>
              <a:off x="7209063" y="3518807"/>
              <a:ext cx="1673679" cy="898072"/>
            </a:xfrm>
            <a:prstGeom prst="wedgeEllipseCallout">
              <a:avLst>
                <a:gd name="adj1" fmla="val -54523"/>
                <a:gd name="adj2" fmla="val 4924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2D99BF1-AB5D-46B3-8D35-8407F58C8C43}"/>
                </a:ext>
              </a:extLst>
            </p:cNvPr>
            <p:cNvSpPr txBox="1"/>
            <p:nvPr/>
          </p:nvSpPr>
          <p:spPr>
            <a:xfrm>
              <a:off x="7406616" y="3644677"/>
              <a:ext cx="1476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</a:rPr>
                <a:t>考虑集合元素的互异性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D1DFB12-D152-4D63-BF2A-C93794357939}"/>
              </a:ext>
            </a:extLst>
          </p:cNvPr>
          <p:cNvSpPr/>
          <p:nvPr/>
        </p:nvSpPr>
        <p:spPr>
          <a:xfrm>
            <a:off x="567018" y="4614203"/>
            <a:ext cx="767443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5,6,7,8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个元素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02EA22-9AAD-4D6E-845C-817E85637E20}"/>
              </a:ext>
            </a:extLst>
          </p:cNvPr>
          <p:cNvSpPr>
            <a:spLocks noChangeAspect="1"/>
          </p:cNvSpPr>
          <p:nvPr/>
        </p:nvSpPr>
        <p:spPr>
          <a:xfrm>
            <a:off x="472128" y="3687262"/>
            <a:ext cx="878285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此时对应的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1BAC6CB-4C07-4126-B1A4-648AC5ED4D99}"/>
              </a:ext>
            </a:extLst>
          </p:cNvPr>
          <p:cNvSpPr>
            <a:spLocks noChangeAspect="1"/>
          </p:cNvSpPr>
          <p:nvPr/>
        </p:nvSpPr>
        <p:spPr>
          <a:xfrm>
            <a:off x="472128" y="4160006"/>
            <a:ext cx="8782850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此时对应的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,8;</a:t>
            </a:r>
            <a:endParaRPr lang="en-US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8" grpId="0"/>
      <p:bldP spid="23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4938" y="521569"/>
            <a:ext cx="8314124" cy="1386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小结：</a:t>
            </a: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若已知集合是用描述法给出的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则读懂集合的代表元素及其属性是解题的关键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x-y|x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03231F-9D92-4593-8FAC-C7E237940969}"/>
              </a:ext>
            </a:extLst>
          </p:cNvPr>
          <p:cNvSpPr/>
          <p:nvPr/>
        </p:nvSpPr>
        <p:spPr>
          <a:xfrm>
            <a:off x="414938" y="3071811"/>
            <a:ext cx="7862207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对集合中的元素要进行验证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保证集合内的元素不重复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solidFill>
                <a:srgbClr val="0066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883290-8B5F-4800-98EF-5A52976B4B26}"/>
              </a:ext>
            </a:extLst>
          </p:cNvPr>
          <p:cNvSpPr/>
          <p:nvPr/>
        </p:nvSpPr>
        <p:spPr>
          <a:xfrm>
            <a:off x="414938" y="2018289"/>
            <a:ext cx="7537076" cy="94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78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若已知集合是用列举法给出的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则整体把握元素的共同特征是解题的关键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如：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{0,1,2}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7989" y="201762"/>
            <a:ext cx="8098971" cy="163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专题</a:t>
            </a:r>
            <a:r>
              <a:rPr lang="zh-CN" altLang="en-US" sz="24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二  </a:t>
            </a:r>
            <a:r>
              <a:rPr lang="zh-CN" altLang="zh-CN" sz="24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集合</a:t>
            </a:r>
            <a:r>
              <a:rPr lang="zh-CN" altLang="en-US" sz="24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的基本</a:t>
            </a:r>
            <a:r>
              <a:rPr lang="zh-CN" altLang="zh-CN" sz="24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关系</a:t>
            </a:r>
            <a:endParaRPr lang="en-US" altLang="zh-CN" sz="2400" dirty="0">
              <a:solidFill>
                <a:srgbClr val="0000FF"/>
              </a:solidFill>
              <a:latin typeface="+mn-ea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endParaRPr lang="en-US" altLang="zh-CN" sz="1350" dirty="0">
              <a:latin typeface="Arial" panose="020B0604020202020204" pitchFamily="34" charset="0"/>
              <a:ea typeface="黑体" panose="02010600030101010101" pitchFamily="2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latin typeface="Arial" panose="020B0604020202020204" pitchFamily="34" charset="0"/>
                <a:ea typeface="黑体" panose="02010600030101010101" pitchFamily="2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Arial" panose="020B0604020202020204" pitchFamily="34" charset="0"/>
                <a:ea typeface="黑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x|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x&lt;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4},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x|x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⫋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求实数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309" y="3346615"/>
            <a:ext cx="6673033" cy="73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495DC1-5470-4AF8-BBE8-65E6043E349F}"/>
              </a:ext>
            </a:extLst>
          </p:cNvPr>
          <p:cNvSpPr/>
          <p:nvPr/>
        </p:nvSpPr>
        <p:spPr>
          <a:xfrm>
            <a:off x="5735326" y="2078602"/>
            <a:ext cx="1286028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数轴</a:t>
            </a:r>
            <a:endParaRPr lang="en-US" altLang="zh-CN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0EDA45-BD65-47FA-8A2F-169A91A22277}"/>
              </a:ext>
            </a:extLst>
          </p:cNvPr>
          <p:cNvSpPr/>
          <p:nvPr/>
        </p:nvSpPr>
        <p:spPr>
          <a:xfrm>
            <a:off x="4025539" y="2636234"/>
            <a:ext cx="4885604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要满足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⫋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表示数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的点必须在表示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的点处或在表示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的点的</a:t>
            </a:r>
            <a:r>
              <a:rPr lang="zh-CN" altLang="zh-CN" sz="2400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右</a:t>
            </a:r>
            <a:r>
              <a:rPr lang="zh-CN" altLang="en-US" sz="2400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侧</a:t>
            </a:r>
            <a:endParaRPr lang="en-US" altLang="zh-CN" sz="2400" i="1" dirty="0">
              <a:solidFill>
                <a:srgbClr val="0066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endParaRPr lang="en-US" altLang="zh-CN" sz="2400" i="1" dirty="0"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115E3C5-7513-46D6-A64B-A17B2A07A94E}"/>
              </a:ext>
            </a:extLst>
          </p:cNvPr>
          <p:cNvCxnSpPr>
            <a:cxnSpLocks/>
          </p:cNvCxnSpPr>
          <p:nvPr/>
        </p:nvCxnSpPr>
        <p:spPr>
          <a:xfrm>
            <a:off x="3028950" y="1379764"/>
            <a:ext cx="176348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D1FBE55-9E90-4242-8849-B867BE8D3087}"/>
              </a:ext>
            </a:extLst>
          </p:cNvPr>
          <p:cNvSpPr>
            <a:spLocks noChangeAspect="1"/>
          </p:cNvSpPr>
          <p:nvPr/>
        </p:nvSpPr>
        <p:spPr>
          <a:xfrm>
            <a:off x="94108" y="2165746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DDE10F-D460-402F-AE48-0C9FA100A655}"/>
              </a:ext>
            </a:extLst>
          </p:cNvPr>
          <p:cNvSpPr/>
          <p:nvPr/>
        </p:nvSpPr>
        <p:spPr>
          <a:xfrm>
            <a:off x="1238217" y="2055451"/>
            <a:ext cx="45608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集合</a:t>
            </a:r>
            <a:r>
              <a:rPr lang="en-US" altLang="zh-CN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如何表示更直观？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⫋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如何表示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22F500-06D0-4D27-8ED5-218C4422F839}"/>
              </a:ext>
            </a:extLst>
          </p:cNvPr>
          <p:cNvSpPr/>
          <p:nvPr/>
        </p:nvSpPr>
        <p:spPr>
          <a:xfrm>
            <a:off x="3644690" y="3901812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所求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范围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a|a</a:t>
            </a:r>
            <a:r>
              <a:rPr lang="en-US" altLang="zh-CN" sz="2400" dirty="0"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spect="1"/>
          </p:cNvSpPr>
          <p:nvPr/>
        </p:nvSpPr>
        <p:spPr>
          <a:xfrm>
            <a:off x="418368" y="425532"/>
            <a:ext cx="7685723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1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100" dirty="0"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100" dirty="0"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x|x-a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x|ax-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0},</a:t>
            </a:r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dirty="0"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zh-CN" altLang="zh-CN" sz="2100" i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100" i="1" dirty="0"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1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239782"/>
              </p:ext>
            </p:extLst>
          </p:nvPr>
        </p:nvGraphicFramePr>
        <p:xfrm>
          <a:off x="4260850" y="3355975"/>
          <a:ext cx="44831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Document" r:id="rId3" imgW="4570794" imgH="905182" progId="Word.Document.12">
                  <p:embed/>
                </p:oleObj>
              </mc:Choice>
              <mc:Fallback>
                <p:oleObj name="Document" r:id="rId3" imgW="4570794" imgH="905182" progId="Word.Document.12">
                  <p:embed/>
                  <p:pic>
                    <p:nvPicPr>
                      <p:cNvPr id="6" name="对象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355975"/>
                        <a:ext cx="4483100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>
            <a:spLocks noChangeAspect="1"/>
          </p:cNvSpPr>
          <p:nvPr/>
        </p:nvSpPr>
        <p:spPr>
          <a:xfrm>
            <a:off x="1664774" y="4377241"/>
            <a:ext cx="6096000" cy="4490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综上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zh-CN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实数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100" dirty="0"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FC160E-342F-41C0-80BA-8CEAD1C403AD}"/>
              </a:ext>
            </a:extLst>
          </p:cNvPr>
          <p:cNvSpPr>
            <a:spLocks noChangeAspect="1"/>
          </p:cNvSpPr>
          <p:nvPr/>
        </p:nvSpPr>
        <p:spPr>
          <a:xfrm>
            <a:off x="4629150" y="2433335"/>
            <a:ext cx="2743728" cy="4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100" dirty="0">
                <a:solidFill>
                  <a:srgbClr val="0066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100" dirty="0">
                <a:solidFill>
                  <a:srgbClr val="0066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1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1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21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1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1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A23DBBF9-1A78-499F-AFAA-72DBA2613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306642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4ABC2B43-240E-4387-ACE9-FB895CBF6DB8}"/>
              </a:ext>
            </a:extLst>
          </p:cNvPr>
          <p:cNvSpPr>
            <a:spLocks noChangeAspect="1"/>
          </p:cNvSpPr>
          <p:nvPr/>
        </p:nvSpPr>
        <p:spPr>
          <a:xfrm>
            <a:off x="94653" y="1531339"/>
            <a:ext cx="1443549" cy="50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solidFill>
                <a:srgbClr val="0066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76BA33-33A9-428C-899F-87E8B1D2759A}"/>
              </a:ext>
            </a:extLst>
          </p:cNvPr>
          <p:cNvSpPr/>
          <p:nvPr/>
        </p:nvSpPr>
        <p:spPr>
          <a:xfrm>
            <a:off x="1295687" y="1479806"/>
            <a:ext cx="38571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中的元素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分析集合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中的元素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dirty="0">
                <a:solidFill>
                  <a:srgbClr val="00206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⊆</a:t>
            </a: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如何转化？</a:t>
            </a:r>
            <a:endParaRPr lang="en-US" altLang="zh-CN" sz="32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1DBC67E-3645-4828-9B6F-AEFBD14F801B}"/>
              </a:ext>
            </a:extLst>
          </p:cNvPr>
          <p:cNvSpPr>
            <a:spLocks noChangeAspect="1"/>
          </p:cNvSpPr>
          <p:nvPr/>
        </p:nvSpPr>
        <p:spPr>
          <a:xfrm>
            <a:off x="5040393" y="1988869"/>
            <a:ext cx="2954877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CE17D1-FD69-4596-9F09-ECEB7452DC96}"/>
              </a:ext>
            </a:extLst>
          </p:cNvPr>
          <p:cNvSpPr/>
          <p:nvPr/>
        </p:nvSpPr>
        <p:spPr>
          <a:xfrm>
            <a:off x="2067443" y="792737"/>
            <a:ext cx="1561646" cy="426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zh-CN" altLang="en-US" sz="20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000" b="1" dirty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000" b="1" dirty="0">
              <a:solidFill>
                <a:srgbClr val="0066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B83D2A-4385-45B9-B6BD-5F59A2F54C8A}"/>
              </a:ext>
            </a:extLst>
          </p:cNvPr>
          <p:cNvSpPr>
            <a:spLocks noChangeAspect="1"/>
          </p:cNvSpPr>
          <p:nvPr/>
        </p:nvSpPr>
        <p:spPr>
          <a:xfrm>
            <a:off x="4629150" y="2848225"/>
            <a:ext cx="2743728" cy="44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>
              <a:lnSpc>
                <a:spcPct val="120000"/>
              </a:lnSpc>
              <a:tabLst>
                <a:tab pos="772001" algn="l"/>
                <a:tab pos="1387793" algn="l"/>
                <a:tab pos="1903571" algn="l"/>
                <a:tab pos="2416493" algn="l"/>
              </a:tabLst>
            </a:pP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1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1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100" dirty="0">
                <a:solidFill>
                  <a:srgbClr val="0066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⌀</a:t>
            </a:r>
            <a:r>
              <a:rPr lang="zh-CN" altLang="zh-CN" sz="2100" dirty="0">
                <a:solidFill>
                  <a:srgbClr val="00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1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1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≠0,</a:t>
            </a:r>
            <a:endParaRPr lang="en-US" altLang="zh-CN" sz="2100" dirty="0">
              <a:solidFill>
                <a:srgbClr val="0066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CCEAB4AE-D5E2-4969-A9D9-BF38D14FB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039922"/>
              </p:ext>
            </p:extLst>
          </p:nvPr>
        </p:nvGraphicFramePr>
        <p:xfrm>
          <a:off x="4276281" y="3885936"/>
          <a:ext cx="44831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Document" r:id="rId7" imgW="4570794" imgH="905182" progId="Word.Document.12">
                  <p:embed/>
                </p:oleObj>
              </mc:Choice>
              <mc:Fallback>
                <p:oleObj name="Document" r:id="rId7" imgW="4570794" imgH="905182" progId="Word.Document.12">
                  <p:embed/>
                  <p:pic>
                    <p:nvPicPr>
                      <p:cNvPr id="6" name="对象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281" y="3885936"/>
                        <a:ext cx="4483100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1083129-822C-4E00-ACC1-01F511D1614A}"/>
              </a:ext>
            </a:extLst>
          </p:cNvPr>
          <p:cNvCxnSpPr>
            <a:cxnSpLocks/>
          </p:cNvCxnSpPr>
          <p:nvPr/>
        </p:nvCxnSpPr>
        <p:spPr>
          <a:xfrm>
            <a:off x="6108348" y="811761"/>
            <a:ext cx="0" cy="450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E88DFB38-C968-418E-95BA-94DDD213F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02446"/>
              </p:ext>
            </p:extLst>
          </p:nvPr>
        </p:nvGraphicFramePr>
        <p:xfrm>
          <a:off x="5706167" y="1160369"/>
          <a:ext cx="12954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Document" r:id="rId9" imgW="991308" imgH="667563" progId="Word.Document.12">
                  <p:embed/>
                </p:oleObj>
              </mc:Choice>
              <mc:Fallback>
                <p:oleObj name="Document" r:id="rId9" imgW="991308" imgH="667563" progId="Word.Document.12">
                  <p:embed/>
                  <p:pic>
                    <p:nvPicPr>
                      <p:cNvPr id="6" name="对象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167" y="1160369"/>
                        <a:ext cx="1295400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动作按钮: 帮助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13D38C-810D-4D46-879C-413C4028E18D}"/>
              </a:ext>
            </a:extLst>
          </p:cNvPr>
          <p:cNvSpPr/>
          <p:nvPr/>
        </p:nvSpPr>
        <p:spPr>
          <a:xfrm>
            <a:off x="6646002" y="1219072"/>
            <a:ext cx="458172" cy="52292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0" grpId="0"/>
      <p:bldP spid="3" grpId="0"/>
      <p:bldP spid="11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1775</Words>
  <Application>Microsoft Office PowerPoint</Application>
  <PresentationFormat>全屏显示(16:9)</PresentationFormat>
  <Paragraphs>152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NEU-BZ-S92</vt:lpstr>
      <vt:lpstr>黑体</vt:lpstr>
      <vt:lpstr>华文彩云</vt:lpstr>
      <vt:lpstr>华文新魏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Equation</vt:lpstr>
      <vt:lpstr>Document</vt:lpstr>
      <vt:lpstr>文档</vt:lpstr>
      <vt:lpstr>Microsoft Word 97 - 2003 文档</vt:lpstr>
      <vt:lpstr>集合与常用逻辑用语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xingxing119823@163.com</cp:lastModifiedBy>
  <cp:revision>104</cp:revision>
  <dcterms:created xsi:type="dcterms:W3CDTF">2020-02-01T11:21:51Z</dcterms:created>
  <dcterms:modified xsi:type="dcterms:W3CDTF">2020-02-09T12:27:51Z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