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2" r:id="rId3"/>
    <p:sldId id="273" r:id="rId4"/>
    <p:sldId id="276" r:id="rId5"/>
    <p:sldId id="275" r:id="rId6"/>
    <p:sldId id="274" r:id="rId7"/>
    <p:sldId id="278" r:id="rId8"/>
    <p:sldId id="277" r:id="rId9"/>
    <p:sldId id="285" r:id="rId10"/>
    <p:sldId id="281" r:id="rId11"/>
    <p:sldId id="282" r:id="rId12"/>
    <p:sldId id="283" r:id="rId13"/>
    <p:sldId id="284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0.emf"/><Relationship Id="rId4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4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Microsoft_Word_97_-_2003___16.doc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Microsoft_Word_97_-_2003___14.doc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2.emf"/><Relationship Id="rId5" Type="http://schemas.openxmlformats.org/officeDocument/2006/relationships/image" Target="../media/image40.emf"/><Relationship Id="rId10" Type="http://schemas.openxmlformats.org/officeDocument/2006/relationships/oleObject" Target="../embeddings/Microsoft_Word_97_-_2003___15.doc"/><Relationship Id="rId4" Type="http://schemas.openxmlformats.org/officeDocument/2006/relationships/oleObject" Target="../embeddings/Microsoft_Word_97_-_2003___13.doc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18.doc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11" Type="http://schemas.openxmlformats.org/officeDocument/2006/relationships/oleObject" Target="../embeddings/Microsoft_Word_97_-_2003___19.doc"/><Relationship Id="rId5" Type="http://schemas.openxmlformats.org/officeDocument/2006/relationships/image" Target="../media/image40.e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Microsoft_Word_97_-_2003___17.doc"/><Relationship Id="rId9" Type="http://schemas.openxmlformats.org/officeDocument/2006/relationships/image" Target="../media/image44.emf"/><Relationship Id="rId14" Type="http://schemas.openxmlformats.org/officeDocument/2006/relationships/oleObject" Target="../embeddings/Microsoft_Word_97_-_2003___20.doc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__21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__1.doc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oleObject" Target="../embeddings/Microsoft_Word_97_-_2003___2.doc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__3.doc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__4.doc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8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wmf"/><Relationship Id="rId5" Type="http://schemas.openxmlformats.org/officeDocument/2006/relationships/image" Target="../media/image24.e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Microsoft_Word_97_-_2003___5.doc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Microsoft_Word_97_-_2003___9.doc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Microsoft_Word_97_-_2003___7.doc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3.emf"/><Relationship Id="rId5" Type="http://schemas.openxmlformats.org/officeDocument/2006/relationships/image" Target="../media/image31.emf"/><Relationship Id="rId15" Type="http://schemas.openxmlformats.org/officeDocument/2006/relationships/image" Target="../media/image35.png"/><Relationship Id="rId10" Type="http://schemas.openxmlformats.org/officeDocument/2006/relationships/oleObject" Target="../embeddings/Microsoft_Word_97_-_2003___8.doc"/><Relationship Id="rId4" Type="http://schemas.openxmlformats.org/officeDocument/2006/relationships/oleObject" Target="../embeddings/Microsoft_Word_97_-_2003___6.doc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Microsoft_Word_97_-_2003___11.doc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0" Type="http://schemas.openxmlformats.org/officeDocument/2006/relationships/oleObject" Target="../embeddings/Microsoft_Word_97_-_2003___12.doc"/><Relationship Id="rId4" Type="http://schemas.openxmlformats.org/officeDocument/2006/relationships/oleObject" Target="../embeddings/Microsoft_Word_97_-_2003___10.doc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平面向量的应用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3" y="3699565"/>
            <a:ext cx="570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北京市朝阳区东北师大附朝阳学校  肖志伟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3063" y="46947"/>
            <a:ext cx="2763982" cy="675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向量的综合问题</a:t>
            </a:r>
            <a:endParaRPr lang="zh-CN" altLang="en-US" sz="24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13947"/>
              </p:ext>
            </p:extLst>
          </p:nvPr>
        </p:nvGraphicFramePr>
        <p:xfrm>
          <a:off x="617538" y="949325"/>
          <a:ext cx="7394575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Document" r:id="rId4" imgW="4500696" imgH="3230756" progId="Word.Document.8">
                  <p:embed/>
                </p:oleObj>
              </mc:Choice>
              <mc:Fallback>
                <p:oleObj name="Document" r:id="rId4" imgW="4500696" imgH="32307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949325"/>
                        <a:ext cx="7394575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08374" y="1984663"/>
            <a:ext cx="1686680" cy="5632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 fontAlgn="ctr">
              <a:lnSpc>
                <a:spcPct val="170000"/>
              </a:lnSpc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思路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：代数法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959569"/>
              </p:ext>
            </p:extLst>
          </p:nvPr>
        </p:nvGraphicFramePr>
        <p:xfrm>
          <a:off x="2304218" y="1984663"/>
          <a:ext cx="6165412" cy="115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Document" r:id="rId7" imgW="3843287" imgH="914433" progId="Word.Document.8">
                  <p:embed/>
                </p:oleObj>
              </mc:Choice>
              <mc:Fallback>
                <p:oleObj name="Document" r:id="rId7" imgW="3843287" imgH="914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18" y="1984663"/>
                        <a:ext cx="6165412" cy="1156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24197"/>
              </p:ext>
            </p:extLst>
          </p:nvPr>
        </p:nvGraphicFramePr>
        <p:xfrm>
          <a:off x="2304218" y="2810496"/>
          <a:ext cx="5690213" cy="172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Document" r:id="rId10" imgW="4036261" imgH="1230524" progId="Word.Document.8">
                  <p:embed/>
                </p:oleObj>
              </mc:Choice>
              <mc:Fallback>
                <p:oleObj name="Document" r:id="rId10" imgW="4036261" imgH="12305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18" y="2810496"/>
                        <a:ext cx="5690213" cy="1728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15113"/>
              </p:ext>
            </p:extLst>
          </p:nvPr>
        </p:nvGraphicFramePr>
        <p:xfrm>
          <a:off x="2286000" y="4071620"/>
          <a:ext cx="5854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Document" r:id="rId13" imgW="4036261" imgH="1230524" progId="Word.Document.8">
                  <p:embed/>
                </p:oleObj>
              </mc:Choice>
              <mc:Fallback>
                <p:oleObj name="Document" r:id="rId13" imgW="4036261" imgH="12305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71620"/>
                        <a:ext cx="5854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0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55936"/>
              </p:ext>
            </p:extLst>
          </p:nvPr>
        </p:nvGraphicFramePr>
        <p:xfrm>
          <a:off x="741106" y="385041"/>
          <a:ext cx="7394575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Document" r:id="rId4" imgW="4500696" imgH="3230756" progId="Word.Document.8">
                  <p:embed/>
                </p:oleObj>
              </mc:Choice>
              <mc:Fallback>
                <p:oleObj name="Document" r:id="rId4" imgW="4500696" imgH="32307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06" y="385041"/>
                        <a:ext cx="7394575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50553" y="1420711"/>
            <a:ext cx="1686680" cy="5632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 fontAlgn="ctr">
              <a:lnSpc>
                <a:spcPct val="170000"/>
              </a:lnSpc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思路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：几何法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196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" y="2296391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15089"/>
              </p:ext>
            </p:extLst>
          </p:nvPr>
        </p:nvGraphicFramePr>
        <p:xfrm>
          <a:off x="2912109" y="1660762"/>
          <a:ext cx="56630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name="Document" r:id="rId8" imgW="3843287" imgH="727946" progId="Word.Document.8">
                  <p:embed/>
                </p:oleObj>
              </mc:Choice>
              <mc:Fallback>
                <p:oleObj name="Document" r:id="rId8" imgW="3843287" imgH="7279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109" y="1660762"/>
                        <a:ext cx="56630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06613"/>
              </p:ext>
            </p:extLst>
          </p:nvPr>
        </p:nvGraphicFramePr>
        <p:xfrm>
          <a:off x="2912109" y="2632772"/>
          <a:ext cx="6147444" cy="116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name="Document" r:id="rId11" imgW="3843287" imgH="728666" progId="Word.Document.8">
                  <p:embed/>
                </p:oleObj>
              </mc:Choice>
              <mc:Fallback>
                <p:oleObj name="Document" r:id="rId11" imgW="3843287" imgH="7286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109" y="2632772"/>
                        <a:ext cx="6147444" cy="1166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118838"/>
              </p:ext>
            </p:extLst>
          </p:nvPr>
        </p:nvGraphicFramePr>
        <p:xfrm>
          <a:off x="2912109" y="3164753"/>
          <a:ext cx="6147444" cy="116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name="Document" r:id="rId14" imgW="3843287" imgH="728666" progId="Word.Document.8">
                  <p:embed/>
                </p:oleObj>
              </mc:Choice>
              <mc:Fallback>
                <p:oleObj name="Document" r:id="rId14" imgW="3843287" imgH="7286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109" y="3164753"/>
                        <a:ext cx="6147444" cy="1166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843743" y="3773686"/>
            <a:ext cx="5382491" cy="10341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170000"/>
              </a:lnSpc>
            </a:pP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小结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：从向量的数量积为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入手</a:t>
            </a:r>
            <a:r>
              <a:rPr lang="zh-CN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转化</a:t>
            </a:r>
            <a:r>
              <a:rPr lang="zh-CN" altLang="en-US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为代数式子或者几何图形，</a:t>
            </a:r>
            <a:r>
              <a:rPr lang="zh-CN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层层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剖析，进而求出最值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108979"/>
              </p:ext>
            </p:extLst>
          </p:nvPr>
        </p:nvGraphicFramePr>
        <p:xfrm>
          <a:off x="711200" y="825500"/>
          <a:ext cx="74168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Document" r:id="rId4" imgW="5984495" imgH="3054160" progId="Word.Document.8">
                  <p:embed/>
                </p:oleObj>
              </mc:Choice>
              <mc:Fallback>
                <p:oleObj name="Document" r:id="rId4" imgW="5984495" imgH="3054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825500"/>
                        <a:ext cx="74168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巩固练习</a:t>
            </a:r>
            <a:endParaRPr lang="zh-CN" altLang="en-US" dirty="0"/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9" y="2282897"/>
            <a:ext cx="5775571" cy="9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77" y="3381591"/>
            <a:ext cx="6720544" cy="9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37" y="1518993"/>
            <a:ext cx="1724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8620" y="1053646"/>
            <a:ext cx="473191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通过本节课，你有哪些收获呢？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8621" y="1692385"/>
            <a:ext cx="5787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利用不同方法求向量的数量积</a:t>
            </a:r>
            <a:r>
              <a:rPr lang="zh-CN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8620" y="2391253"/>
            <a:ext cx="8042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利用</a:t>
            </a:r>
            <a:r>
              <a:rPr lang="zh-CN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代数法和几何法解决向量问题，体现了数形结合的数学方法</a:t>
            </a: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98620" y="80905"/>
            <a:ext cx="2763982" cy="675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小结提升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34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111FC9-03C0-48C0-BC58-1AD5934F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64419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D7DC449-D4CE-4C5A-A1A8-E57872701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21" y="1568912"/>
            <a:ext cx="8139178" cy="4042179"/>
          </a:xfrm>
        </p:spPr>
        <p:txBody>
          <a:bodyPr>
            <a:normAutofit/>
          </a:bodyPr>
          <a:lstStyle/>
          <a:p>
            <a:r>
              <a:rPr lang="zh-CN" altLang="zh-CN" sz="2800" dirty="0" smtClean="0"/>
              <a:t>利用</a:t>
            </a:r>
            <a:r>
              <a:rPr lang="zh-CN" altLang="zh-CN" sz="2800" dirty="0"/>
              <a:t>不同方法求平面向量的数量积；</a:t>
            </a:r>
          </a:p>
          <a:p>
            <a:r>
              <a:rPr lang="zh-CN" altLang="zh-CN" sz="2800" dirty="0" smtClean="0"/>
              <a:t>利用</a:t>
            </a:r>
            <a:r>
              <a:rPr lang="zh-CN" altLang="en-US" sz="2800" dirty="0" smtClean="0"/>
              <a:t>代数法和</a:t>
            </a:r>
            <a:r>
              <a:rPr lang="zh-CN" altLang="zh-CN" sz="2800" dirty="0" smtClean="0"/>
              <a:t>几何</a:t>
            </a:r>
            <a:r>
              <a:rPr lang="zh-CN" altLang="zh-CN" sz="2800" dirty="0"/>
              <a:t>法解决向量问题</a:t>
            </a:r>
            <a:r>
              <a:rPr lang="en-US" altLang="zh-CN" sz="2800" dirty="0"/>
              <a:t>.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0241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32353"/>
              </p:ext>
            </p:extLst>
          </p:nvPr>
        </p:nvGraphicFramePr>
        <p:xfrm>
          <a:off x="498764" y="857250"/>
          <a:ext cx="6822576" cy="569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Document" r:id="rId4" imgW="3843287" imgH="3209875" progId="Word.Document.8">
                  <p:embed/>
                </p:oleObj>
              </mc:Choice>
              <mc:Fallback>
                <p:oleObj name="Document" r:id="rId4" imgW="3843287" imgH="32098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4" y="857250"/>
                        <a:ext cx="6822576" cy="5696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圆角矩形 21"/>
          <p:cNvSpPr/>
          <p:nvPr/>
        </p:nvSpPr>
        <p:spPr>
          <a:xfrm>
            <a:off x="498764" y="20241"/>
            <a:ext cx="2763982" cy="675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向量的数量积问题</a:t>
            </a:r>
            <a:endParaRPr lang="zh-CN" altLang="en-US" sz="2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-1195555" y="2878821"/>
            <a:ext cx="8916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思考</a:t>
            </a:r>
            <a:r>
              <a:rPr lang="en-US" altLang="zh-CN" sz="2400" b="1" dirty="0">
                <a:solidFill>
                  <a:srgbClr val="0000FF"/>
                </a:solidFill>
              </a:rPr>
              <a:t>:</a:t>
            </a:r>
            <a:r>
              <a:rPr lang="zh-CN" altLang="en-US" sz="2400" b="1" dirty="0">
                <a:solidFill>
                  <a:srgbClr val="0000FF"/>
                </a:solidFill>
              </a:rPr>
              <a:t>求向量的数量积的方法有哪些？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048558" y="3502086"/>
            <a:ext cx="7878272" cy="10287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lnSpc>
                <a:spcPct val="1500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平面向量</a:t>
            </a:r>
            <a:r>
              <a:rPr lang="zh-CN" altLang="en-US" sz="2000" dirty="0" smtClean="0">
                <a:solidFill>
                  <a:schemeClr val="tx1"/>
                </a:solidFill>
              </a:rPr>
              <a:t>的数量积</a:t>
            </a:r>
            <a:r>
              <a:rPr lang="zh-CN" altLang="zh-CN" sz="2000" dirty="0" smtClean="0">
                <a:solidFill>
                  <a:schemeClr val="tx1"/>
                </a:solidFill>
              </a:rPr>
              <a:t>问题</a:t>
            </a:r>
            <a:r>
              <a:rPr lang="zh-CN" altLang="zh-CN" sz="2000" dirty="0">
                <a:solidFill>
                  <a:schemeClr val="tx1"/>
                </a:solidFill>
              </a:rPr>
              <a:t>有三大类解法</a:t>
            </a:r>
            <a:r>
              <a:rPr lang="zh-CN" altLang="zh-CN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   </a:t>
            </a:r>
            <a:r>
              <a:rPr lang="zh-CN" altLang="zh-CN" sz="2000" dirty="0" smtClean="0">
                <a:solidFill>
                  <a:srgbClr val="FF0000"/>
                </a:solidFill>
              </a:rPr>
              <a:t>基</a:t>
            </a:r>
            <a:r>
              <a:rPr lang="zh-CN" altLang="zh-CN" sz="2000" dirty="0">
                <a:solidFill>
                  <a:srgbClr val="FF0000"/>
                </a:solidFill>
              </a:rPr>
              <a:t>向量</a:t>
            </a:r>
            <a:r>
              <a:rPr lang="zh-CN" altLang="zh-CN" sz="2000" dirty="0" smtClean="0">
                <a:solidFill>
                  <a:srgbClr val="FF0000"/>
                </a:solidFill>
              </a:rPr>
              <a:t>法</a:t>
            </a:r>
            <a:r>
              <a:rPr lang="zh-CN" altLang="en-US" sz="2000" dirty="0" smtClean="0">
                <a:solidFill>
                  <a:schemeClr val="tx1"/>
                </a:solidFill>
              </a:rPr>
              <a:t>、</a:t>
            </a:r>
            <a:r>
              <a:rPr lang="zh-CN" altLang="zh-CN" sz="2000" dirty="0" smtClean="0">
                <a:solidFill>
                  <a:srgbClr val="FF0000"/>
                </a:solidFill>
              </a:rPr>
              <a:t>坐标法</a:t>
            </a:r>
            <a:r>
              <a:rPr lang="zh-CN" altLang="en-US" sz="2000" dirty="0" smtClean="0">
                <a:solidFill>
                  <a:schemeClr val="tx1"/>
                </a:solidFill>
              </a:rPr>
              <a:t>、</a:t>
            </a:r>
            <a:r>
              <a:rPr lang="zh-CN" altLang="zh-CN" sz="2000" dirty="0" smtClean="0">
                <a:solidFill>
                  <a:srgbClr val="FF0000"/>
                </a:solidFill>
              </a:rPr>
              <a:t>数量</a:t>
            </a:r>
            <a:r>
              <a:rPr lang="zh-CN" altLang="zh-CN" sz="2000" dirty="0">
                <a:solidFill>
                  <a:srgbClr val="FF0000"/>
                </a:solidFill>
              </a:rPr>
              <a:t>积的</a:t>
            </a:r>
            <a:r>
              <a:rPr lang="zh-CN" altLang="zh-CN" sz="2000" dirty="0" smtClean="0">
                <a:solidFill>
                  <a:srgbClr val="FF0000"/>
                </a:solidFill>
              </a:rPr>
              <a:t>定义</a:t>
            </a:r>
            <a:r>
              <a:rPr lang="en-US" altLang="zh-CN" sz="2000" dirty="0" smtClean="0">
                <a:solidFill>
                  <a:srgbClr val="FF0000"/>
                </a:solidFill>
              </a:rPr>
              <a:t>.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fontAlgn="ctr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07606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思路</a:t>
            </a:r>
            <a:r>
              <a:rPr lang="en-US" altLang="zh-CN" dirty="0"/>
              <a:t>1</a:t>
            </a:r>
            <a:r>
              <a:rPr lang="zh-CN" altLang="zh-CN" dirty="0"/>
              <a:t>：基向量法（向量的分解与合成）</a:t>
            </a: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17139"/>
              </p:ext>
            </p:extLst>
          </p:nvPr>
        </p:nvGraphicFramePr>
        <p:xfrm>
          <a:off x="941992" y="712139"/>
          <a:ext cx="6761249" cy="530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" name="Document" r:id="rId4" imgW="4084505" imgH="3208435" progId="Word.Document.8">
                  <p:embed/>
                </p:oleObj>
              </mc:Choice>
              <mc:Fallback>
                <p:oleObj name="Document" r:id="rId4" imgW="4084505" imgH="32084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992" y="712139"/>
                        <a:ext cx="6761249" cy="5301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85" y="498224"/>
            <a:ext cx="2414733" cy="15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04109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25059"/>
              </p:ext>
            </p:extLst>
          </p:nvPr>
        </p:nvGraphicFramePr>
        <p:xfrm>
          <a:off x="1226127" y="2058919"/>
          <a:ext cx="2148522" cy="43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Equation" r:id="rId7" imgW="1981200" imgH="393700" progId="Equation.DSMT4">
                  <p:embed/>
                </p:oleObj>
              </mc:Choice>
              <mc:Fallback>
                <p:oleObj name="Equation" r:id="rId7" imgW="1981200" imgH="393700" progId="Equation.DSMT4">
                  <p:embed/>
                  <p:pic>
                    <p:nvPicPr>
                      <p:cNvPr id="0" name="Object 3" descr="学科网(www.zxxk.com)--教育资源门户，提供试题试卷、教案、课件、教学论文、素材等各类教学资源库下载，还有大量丰富的教学资讯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127" y="2058919"/>
                        <a:ext cx="2148522" cy="433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6127" y="1405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58434"/>
              </p:ext>
            </p:extLst>
          </p:nvPr>
        </p:nvGraphicFramePr>
        <p:xfrm>
          <a:off x="1195388" y="1512888"/>
          <a:ext cx="34496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" name="Equation" r:id="rId9" imgW="2743200" imgH="393480" progId="Equation.DSMT4">
                  <p:embed/>
                </p:oleObj>
              </mc:Choice>
              <mc:Fallback>
                <p:oleObj name="Equation" r:id="rId9" imgW="2743200" imgH="393480" progId="Equation.DSMT4">
                  <p:embed/>
                  <p:pic>
                    <p:nvPicPr>
                      <p:cNvPr id="0" name="Object 5" descr="学科网(www.zxxk.com)--教育资源门户，提供试题试卷、教案、课件、教学论文、素材等各类教学资源库下载，还有大量丰富的教学资讯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512888"/>
                        <a:ext cx="3449637" cy="50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3891" y="1324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07428"/>
              </p:ext>
            </p:extLst>
          </p:nvPr>
        </p:nvGraphicFramePr>
        <p:xfrm>
          <a:off x="1231524" y="2571749"/>
          <a:ext cx="2380098" cy="44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" name="Equation" r:id="rId11" imgW="2133360" imgH="393480" progId="Equation.DSMT4">
                  <p:embed/>
                </p:oleObj>
              </mc:Choice>
              <mc:Fallback>
                <p:oleObj name="Equation" r:id="rId11" imgW="2133360" imgH="393480" progId="Equation.DSMT4">
                  <p:embed/>
                  <p:pic>
                    <p:nvPicPr>
                      <p:cNvPr id="0" name="Object 7" descr="学科网(www.zxxk.com)--教育资源门户，提供试题试卷、教案、课件、教学论文、素材等各类教学资源库下载，还有大量丰富的教学资讯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524" y="2571749"/>
                        <a:ext cx="2380098" cy="444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26127" y="30845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122367"/>
              </p:ext>
            </p:extLst>
          </p:nvPr>
        </p:nvGraphicFramePr>
        <p:xfrm>
          <a:off x="1226127" y="3084581"/>
          <a:ext cx="3540458" cy="55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" name="Equation" r:id="rId13" imgW="2730500" imgH="431800" progId="Equation.DSMT4">
                  <p:embed/>
                </p:oleObj>
              </mc:Choice>
              <mc:Fallback>
                <p:oleObj name="Equation" r:id="rId13" imgW="2730500" imgH="431800" progId="Equation.DSMT4">
                  <p:embed/>
                  <p:pic>
                    <p:nvPicPr>
                      <p:cNvPr id="0" name="Object 9" descr="学科网(www.zxxk.com)--教育资源门户，提供试题试卷、教案、课件、教学论文、素材等各类教学资源库下载，还有大量丰富的教学资讯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127" y="3084581"/>
                        <a:ext cx="3540458" cy="557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26127" y="3710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21419"/>
              </p:ext>
            </p:extLst>
          </p:nvPr>
        </p:nvGraphicFramePr>
        <p:xfrm>
          <a:off x="1226127" y="3765687"/>
          <a:ext cx="314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" name="Equation" r:id="rId15" imgW="2705040" imgH="393480" progId="Equation.DSMT4">
                  <p:embed/>
                </p:oleObj>
              </mc:Choice>
              <mc:Fallback>
                <p:oleObj name="Equation" r:id="rId15" imgW="2705040" imgH="393480" progId="Equation.DSMT4">
                  <p:embed/>
                  <p:pic>
                    <p:nvPicPr>
                      <p:cNvPr id="0" name="Object 11" descr="学科网(www.zxxk.com)--教育资源门户，提供试题试卷、教案、课件、教学论文、素材等各类教学资源库下载，还有大量丰富的教学资讯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127" y="3765687"/>
                        <a:ext cx="3141663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5326494" y="3214743"/>
            <a:ext cx="3218269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小结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：利用平面向量基本定理，用已知向量作为基底向量，求向量数量积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532120" y="1805940"/>
            <a:ext cx="173736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520690" y="789608"/>
            <a:ext cx="11430" cy="1016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982" y="298948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思路</a:t>
            </a:r>
            <a:r>
              <a:rPr lang="en-US" altLang="zh-CN" dirty="0" smtClean="0"/>
              <a:t>2</a:t>
            </a:r>
            <a:r>
              <a:rPr lang="zh-CN" altLang="zh-CN" dirty="0"/>
              <a:t>：定义法</a:t>
            </a:r>
          </a:p>
        </p:txBody>
      </p:sp>
      <p:pic>
        <p:nvPicPr>
          <p:cNvPr id="307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52" y="663981"/>
            <a:ext cx="2052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77696"/>
              </p:ext>
            </p:extLst>
          </p:nvPr>
        </p:nvGraphicFramePr>
        <p:xfrm>
          <a:off x="632402" y="970578"/>
          <a:ext cx="551338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Document" r:id="rId5" imgW="3843229" imgH="3211979" progId="Word.Document.8">
                  <p:embed/>
                </p:oleObj>
              </mc:Choice>
              <mc:Fallback>
                <p:oleObj name="Document" r:id="rId5" imgW="3843229" imgH="32119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02" y="970578"/>
                        <a:ext cx="5513388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2402" y="3054926"/>
            <a:ext cx="86567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80608"/>
              </p:ext>
            </p:extLst>
          </p:nvPr>
        </p:nvGraphicFramePr>
        <p:xfrm>
          <a:off x="632402" y="3270866"/>
          <a:ext cx="4047585" cy="46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7" imgW="2641320" imgH="304560" progId="Equation.DSMT4">
                  <p:embed/>
                </p:oleObj>
              </mc:Choice>
              <mc:Fallback>
                <p:oleObj name="Equation" r:id="rId7" imgW="2641320" imgH="304560" progId="Equation.DSMT4">
                  <p:embed/>
                  <p:pic>
                    <p:nvPicPr>
                      <p:cNvPr id="0" name="Object 4" descr="学科网(www.zxxk.com)--教育资源门户，提供试题试卷、教案、课件、教学论文、素材等各类教学资源库下载，还有大量丰富的教学资讯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02" y="3270866"/>
                        <a:ext cx="4047585" cy="467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189669"/>
              </p:ext>
            </p:extLst>
          </p:nvPr>
        </p:nvGraphicFramePr>
        <p:xfrm>
          <a:off x="2425420" y="318168"/>
          <a:ext cx="37560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9" imgW="2450880" imgH="304560" progId="Equation.DSMT4">
                  <p:embed/>
                </p:oleObj>
              </mc:Choice>
              <mc:Fallback>
                <p:oleObj name="Equation" r:id="rId9" imgW="2450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420" y="318168"/>
                        <a:ext cx="3756025" cy="468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/>
          <p:nvPr/>
        </p:nvCxnSpPr>
        <p:spPr>
          <a:xfrm flipV="1">
            <a:off x="6389370" y="970578"/>
            <a:ext cx="738000" cy="846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127370" y="993146"/>
            <a:ext cx="747900" cy="492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zh-CN" altLang="en-US" dirty="0"/>
              <a:t>思路</a:t>
            </a:r>
            <a:r>
              <a:rPr lang="en-US" altLang="zh-CN" dirty="0" smtClean="0"/>
              <a:t>3</a:t>
            </a:r>
            <a:r>
              <a:rPr lang="zh-CN" altLang="zh-CN" dirty="0"/>
              <a:t>：坐标法</a:t>
            </a: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02" y="1014997"/>
            <a:ext cx="2778132" cy="173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67530"/>
              </p:ext>
            </p:extLst>
          </p:nvPr>
        </p:nvGraphicFramePr>
        <p:xfrm>
          <a:off x="304800" y="1016000"/>
          <a:ext cx="60452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Document" r:id="rId5" imgW="3843287" imgH="3209875" progId="Word.Document.8">
                  <p:embed/>
                </p:oleObj>
              </mc:Choice>
              <mc:Fallback>
                <p:oleObj name="Document" r:id="rId5" imgW="3843287" imgH="32098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16000"/>
                        <a:ext cx="60452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411" y="2397049"/>
            <a:ext cx="97894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405851"/>
              </p:ext>
            </p:extLst>
          </p:nvPr>
        </p:nvGraphicFramePr>
        <p:xfrm>
          <a:off x="304800" y="2386751"/>
          <a:ext cx="52689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7" imgW="3276360" imgH="266400" progId="Equation.DSMT4">
                  <p:embed/>
                </p:oleObj>
              </mc:Choice>
              <mc:Fallback>
                <p:oleObj name="Equation" r:id="rId7" imgW="3276360" imgH="266400" progId="Equation.DSMT4">
                  <p:embed/>
                  <p:pic>
                    <p:nvPicPr>
                      <p:cNvPr id="0" name="Object 3" descr="学科网(www.zxxk.com)--教育资源门户，提供试题试卷、教案、课件、教学论文、素材等各类教学资源库下载，还有大量丰富的教学资讯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86751"/>
                        <a:ext cx="5268913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04800" y="3131319"/>
            <a:ext cx="6449107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000" b="1" kern="100" dirty="0">
                <a:latin typeface="Time New Romans"/>
                <a:ea typeface="宋体" panose="02010600030101010101" pitchFamily="2" charset="-122"/>
                <a:cs typeface="宋体" panose="02010600030101010101" pitchFamily="2" charset="-122"/>
              </a:rPr>
              <a:t>总结</a:t>
            </a:r>
            <a:r>
              <a:rPr lang="zh-CN" altLang="zh-CN" sz="2000" kern="100" dirty="0">
                <a:latin typeface="Time New Romans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向量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数量积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有三大类解法：基向量法，坐标法和数量积的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对比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上述三种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方法，一般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情况下，在便于建立坐标系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情况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下，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坐标方法更为方便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2400" kern="100" dirty="0">
              <a:latin typeface="Time New Romans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8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巩固练习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117270"/>
              </p:ext>
            </p:extLst>
          </p:nvPr>
        </p:nvGraphicFramePr>
        <p:xfrm>
          <a:off x="508000" y="673100"/>
          <a:ext cx="73660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" name="Document" r:id="rId4" imgW="4983852" imgH="3211675" progId="Word.Document.8">
                  <p:embed/>
                </p:oleObj>
              </mc:Choice>
              <mc:Fallback>
                <p:oleObj name="Document" r:id="rId4" imgW="4983852" imgH="32116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673100"/>
                        <a:ext cx="73660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502412" y="189926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解析：</a:t>
            </a:r>
            <a:endParaRPr lang="zh-CN" altLang="en-US" dirty="0"/>
          </a:p>
        </p:txBody>
      </p:sp>
      <p:sp>
        <p:nvSpPr>
          <p:cNvPr id="20" name="Rectangle 53"/>
          <p:cNvSpPr>
            <a:spLocks noChangeArrowheads="1"/>
          </p:cNvSpPr>
          <p:nvPr/>
        </p:nvSpPr>
        <p:spPr bwMode="auto">
          <a:xfrm>
            <a:off x="0" y="276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08548"/>
              </p:ext>
            </p:extLst>
          </p:nvPr>
        </p:nvGraphicFramePr>
        <p:xfrm>
          <a:off x="1418723" y="1905594"/>
          <a:ext cx="2243934" cy="42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" name="Equation" r:id="rId6" imgW="1600200" imgH="304800" progId="Equation.DSMT4">
                  <p:embed/>
                </p:oleObj>
              </mc:Choice>
              <mc:Fallback>
                <p:oleObj name="Equation" r:id="rId6" imgW="1600200" imgH="304800" progId="Equation.DSMT4">
                  <p:embed/>
                  <p:pic>
                    <p:nvPicPr>
                      <p:cNvPr id="0" name="Object 52" descr="学科网(www.zxxk.com)--教育资源门户，提供试题试卷、教案、课件、教学论文、素材等各类教学资源库下载，还有大量丰富的教学资讯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23" y="1905594"/>
                        <a:ext cx="2243934" cy="427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55"/>
          <p:cNvSpPr>
            <a:spLocks noChangeArrowheads="1"/>
          </p:cNvSpPr>
          <p:nvPr/>
        </p:nvSpPr>
        <p:spPr bwMode="auto">
          <a:xfrm>
            <a:off x="93700" y="11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924353"/>
              </p:ext>
            </p:extLst>
          </p:nvPr>
        </p:nvGraphicFramePr>
        <p:xfrm>
          <a:off x="1445751" y="2477339"/>
          <a:ext cx="1928680" cy="32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Equation" r:id="rId8" imgW="1282680" imgH="215640" progId="Equation.DSMT4">
                  <p:embed/>
                </p:oleObj>
              </mc:Choice>
              <mc:Fallback>
                <p:oleObj name="Equation" r:id="rId8" imgW="1282680" imgH="21564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751" y="2477339"/>
                        <a:ext cx="1928680" cy="328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307806"/>
              </p:ext>
            </p:extLst>
          </p:nvPr>
        </p:nvGraphicFramePr>
        <p:xfrm>
          <a:off x="1445751" y="2970557"/>
          <a:ext cx="1261898" cy="34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" name="Equation" r:id="rId10" imgW="850900" imgH="228600" progId="Equation.DSMT4">
                  <p:embed/>
                </p:oleObj>
              </mc:Choice>
              <mc:Fallback>
                <p:oleObj name="Equation" r:id="rId10" imgW="850900" imgH="2286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751" y="2970557"/>
                        <a:ext cx="1261898" cy="340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9"/>
          <p:cNvSpPr>
            <a:spLocks noChangeArrowheads="1"/>
          </p:cNvSpPr>
          <p:nvPr/>
        </p:nvSpPr>
        <p:spPr bwMode="auto">
          <a:xfrm>
            <a:off x="1379575" y="382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2582"/>
              </p:ext>
            </p:extLst>
          </p:nvPr>
        </p:nvGraphicFramePr>
        <p:xfrm>
          <a:off x="1418723" y="3562121"/>
          <a:ext cx="1844230" cy="42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" name="Equation" r:id="rId12" imgW="1320227" imgH="304668" progId="Equation.DSMT4">
                  <p:embed/>
                </p:oleObj>
              </mc:Choice>
              <mc:Fallback>
                <p:oleObj name="Equation" r:id="rId12" imgW="1320227" imgH="304668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23" y="3562121"/>
                        <a:ext cx="1844230" cy="424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1445751" y="43510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29229"/>
              </p:ext>
            </p:extLst>
          </p:nvPr>
        </p:nvGraphicFramePr>
        <p:xfrm>
          <a:off x="1445751" y="4082819"/>
          <a:ext cx="2615849" cy="35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" name="Equation" r:id="rId14" imgW="1663560" imgH="228600" progId="Equation.DSMT4">
                  <p:embed/>
                </p:oleObj>
              </mc:Choice>
              <mc:Fallback>
                <p:oleObj name="Equation" r:id="rId14" imgW="1663560" imgH="2286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751" y="4082819"/>
                        <a:ext cx="2615849" cy="358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1943100" y="47816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20"/>
              </p:ext>
            </p:extLst>
          </p:nvPr>
        </p:nvGraphicFramePr>
        <p:xfrm>
          <a:off x="1422400" y="4527550"/>
          <a:ext cx="6699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Equation" r:id="rId16" imgW="368280" imgH="228600" progId="Equation.DSMT4">
                  <p:embed/>
                </p:oleObj>
              </mc:Choice>
              <mc:Fallback>
                <p:oleObj name="Equation" r:id="rId16" imgW="36828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527550"/>
                        <a:ext cx="669925" cy="41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1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224472"/>
              </p:ext>
            </p:extLst>
          </p:nvPr>
        </p:nvGraphicFramePr>
        <p:xfrm>
          <a:off x="617538" y="517139"/>
          <a:ext cx="7897812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Document" r:id="rId4" imgW="5984495" imgH="3054160" progId="Word.Document.8">
                  <p:embed/>
                </p:oleObj>
              </mc:Choice>
              <mc:Fallback>
                <p:oleObj name="Document" r:id="rId4" imgW="5984495" imgH="3054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17139"/>
                        <a:ext cx="7897812" cy="402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6855" y="157615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巩固练习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01618" y="1711675"/>
            <a:ext cx="4581862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方法一：利用数量积</a:t>
            </a:r>
            <a:r>
              <a:rPr lang="zh-CN" altLang="zh-CN" dirty="0" smtClean="0"/>
              <a:t>的</a:t>
            </a:r>
            <a:r>
              <a:rPr lang="zh-CN" altLang="en-US" dirty="0" smtClean="0"/>
              <a:t>定义（</a:t>
            </a:r>
            <a:r>
              <a:rPr lang="zh-CN" altLang="zh-CN" dirty="0"/>
              <a:t>几何</a:t>
            </a:r>
            <a:r>
              <a:rPr lang="zh-CN" altLang="zh-CN" dirty="0" smtClean="0"/>
              <a:t>意义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741391"/>
              </p:ext>
            </p:extLst>
          </p:nvPr>
        </p:nvGraphicFramePr>
        <p:xfrm>
          <a:off x="401618" y="2149390"/>
          <a:ext cx="5336540" cy="375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Document" r:id="rId7" imgW="4583862" imgH="3219596" progId="Word.Document.8">
                  <p:embed/>
                </p:oleObj>
              </mc:Choice>
              <mc:Fallback>
                <p:oleObj name="Document" r:id="rId7" imgW="4583862" imgH="32195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18" y="2149390"/>
                        <a:ext cx="5336540" cy="3751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65603"/>
              </p:ext>
            </p:extLst>
          </p:nvPr>
        </p:nvGraphicFramePr>
        <p:xfrm>
          <a:off x="401618" y="3327033"/>
          <a:ext cx="4712652" cy="393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Document" r:id="rId10" imgW="3843287" imgH="3211675" progId="Word.Document.8">
                  <p:embed/>
                </p:oleObj>
              </mc:Choice>
              <mc:Fallback>
                <p:oleObj name="Document" r:id="rId10" imgW="3843287" imgH="32116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18" y="3327033"/>
                        <a:ext cx="4712652" cy="3933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426350"/>
              </p:ext>
            </p:extLst>
          </p:nvPr>
        </p:nvGraphicFramePr>
        <p:xfrm>
          <a:off x="3662177" y="3701884"/>
          <a:ext cx="5317678" cy="4446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Document" r:id="rId13" imgW="3843287" imgH="3211675" progId="Word.Document.8">
                  <p:embed/>
                </p:oleObj>
              </mc:Choice>
              <mc:Fallback>
                <p:oleObj name="Document" r:id="rId13" imgW="3843287" imgH="32116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177" y="3701884"/>
                        <a:ext cx="5317678" cy="4446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17" y="1705925"/>
            <a:ext cx="151288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47764" y="1437747"/>
                <a:ext cx="2581669" cy="70294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𝐷𝐵</m:t>
                                </m:r>
                              </m:e>
                            </m:acc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e>
                            </m:acc>
                          </m:e>
                        </m:mr>
                        <m:m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=|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𝐷𝐵</m:t>
                                </m:r>
                              </m:e>
                            </m:acc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e>
                            </m:acc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𝐷𝐵</m:t>
                                    </m:r>
                                  </m:e>
                                </m:acc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e>
                                </m:acc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64" y="1437747"/>
                <a:ext cx="2581669" cy="70294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4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6855" y="157615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巩固练习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6855" y="756089"/>
            <a:ext cx="3877985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zh-CN" dirty="0"/>
              <a:t>方法二：利用</a:t>
            </a:r>
            <a:r>
              <a:rPr lang="zh-CN" altLang="zh-CN" dirty="0" smtClean="0"/>
              <a:t>向量</a:t>
            </a:r>
            <a:r>
              <a:rPr lang="zh-CN" altLang="en-US" dirty="0" smtClean="0"/>
              <a:t>数量积</a:t>
            </a:r>
            <a:r>
              <a:rPr lang="zh-CN" altLang="zh-CN" dirty="0" smtClean="0"/>
              <a:t>的</a:t>
            </a:r>
            <a:r>
              <a:rPr lang="zh-CN" altLang="zh-CN" dirty="0"/>
              <a:t>坐标运算</a:t>
            </a: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628863"/>
              </p:ext>
            </p:extLst>
          </p:nvPr>
        </p:nvGraphicFramePr>
        <p:xfrm>
          <a:off x="516300" y="1332561"/>
          <a:ext cx="7654241" cy="445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Document" r:id="rId4" imgW="5569163" imgH="3247449" progId="Word.Document.8">
                  <p:embed/>
                </p:oleObj>
              </mc:Choice>
              <mc:Fallback>
                <p:oleObj name="Document" r:id="rId4" imgW="5569163" imgH="32474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00" y="1332561"/>
                        <a:ext cx="7654241" cy="4457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04742"/>
              </p:ext>
            </p:extLst>
          </p:nvPr>
        </p:nvGraphicFramePr>
        <p:xfrm>
          <a:off x="558800" y="2286000"/>
          <a:ext cx="67564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Document" r:id="rId7" imgW="4651187" imgH="2435487" progId="Word.Document.8">
                  <p:embed/>
                </p:oleObj>
              </mc:Choice>
              <mc:Fallback>
                <p:oleObj name="Document" r:id="rId7" imgW="4651187" imgH="24354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286000"/>
                        <a:ext cx="6756400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32601"/>
              </p:ext>
            </p:extLst>
          </p:nvPr>
        </p:nvGraphicFramePr>
        <p:xfrm>
          <a:off x="516300" y="3561407"/>
          <a:ext cx="69469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" name="Document" r:id="rId10" imgW="4919767" imgH="3221036" progId="Word.Document.8">
                  <p:embed/>
                </p:oleObj>
              </mc:Choice>
              <mc:Fallback>
                <p:oleObj name="Document" r:id="rId10" imgW="4919767" imgH="32210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00" y="3561407"/>
                        <a:ext cx="69469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51" y="2034072"/>
            <a:ext cx="1571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324</Words>
  <Application>Microsoft Office PowerPoint</Application>
  <PresentationFormat>全屏显示(16:9)</PresentationFormat>
  <Paragraphs>35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Time New Romans</vt:lpstr>
      <vt:lpstr>汉仪旗黑-85S</vt:lpstr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1_Office 主题​​</vt:lpstr>
      <vt:lpstr>Document</vt:lpstr>
      <vt:lpstr>Equation</vt:lpstr>
      <vt:lpstr>平面向量的应用</vt:lpstr>
      <vt:lpstr>学习目标：</vt:lpstr>
      <vt:lpstr>PowerPoint 演示文稿</vt:lpstr>
      <vt:lpstr>思路1：基向量法（向量的分解与合成） </vt:lpstr>
      <vt:lpstr>思路2：定义法</vt:lpstr>
      <vt:lpstr>思路3：坐标法</vt:lpstr>
      <vt:lpstr>巩固练习</vt:lpstr>
      <vt:lpstr>巩固练习</vt:lpstr>
      <vt:lpstr>巩固练习</vt:lpstr>
      <vt:lpstr>PowerPoint 演示文稿</vt:lpstr>
      <vt:lpstr>PowerPoint 演示文稿</vt:lpstr>
      <vt:lpstr>巩固练习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kangyong</cp:lastModifiedBy>
  <cp:revision>65</cp:revision>
  <dcterms:created xsi:type="dcterms:W3CDTF">2020-02-01T11:21:51Z</dcterms:created>
  <dcterms:modified xsi:type="dcterms:W3CDTF">2020-02-05T03:21:50Z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