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89" r:id="rId3"/>
    <p:sldId id="272" r:id="rId4"/>
    <p:sldId id="273" r:id="rId5"/>
    <p:sldId id="274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295" r:id="rId17"/>
    <p:sldId id="271" r:id="rId18"/>
  </p:sldIdLst>
  <p:sldSz cx="9144000" cy="5143500" type="screen16x9"/>
  <p:notesSz cx="6858000" cy="9144000"/>
  <p:custShowLst>
    <p:custShow name="自定义放映 1" id="0">
      <p:sldLst>
        <p:sld r:id="rId2"/>
        <p:sld r:id="rId4"/>
        <p:sld r:id="rId5"/>
        <p:sld r:id="rId6"/>
        <p:sld r:id="rId18"/>
      </p:sldLst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64" autoAdjust="0"/>
  </p:normalViewPr>
  <p:slideViewPr>
    <p:cSldViewPr snapToGrid="0">
      <p:cViewPr varScale="1">
        <p:scale>
          <a:sx n="70" d="100"/>
          <a:sy n="70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12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509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3.emf"/><Relationship Id="rId4" Type="http://schemas.openxmlformats.org/officeDocument/2006/relationships/image" Target="../media/image30.png"/><Relationship Id="rId9" Type="http://schemas.openxmlformats.org/officeDocument/2006/relationships/oleObject" Target="../embeddings/Microsoft_Word_97_-_2003___13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Microsoft_Word_97_-_2003___14.doc"/><Relationship Id="rId7" Type="http://schemas.openxmlformats.org/officeDocument/2006/relationships/oleObject" Target="../embeddings/Microsoft_Word_97_-_2003___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__15.doc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9.doc"/><Relationship Id="rId3" Type="http://schemas.openxmlformats.org/officeDocument/2006/relationships/oleObject" Target="../embeddings/Microsoft_Word_97_-_2003___17.doc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__18.doc"/><Relationship Id="rId4" Type="http://schemas.openxmlformats.org/officeDocument/2006/relationships/image" Target="../media/image28.emf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__21.doc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__23.doc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__25.doc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__2.doc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png"/><Relationship Id="rId7" Type="http://schemas.openxmlformats.org/officeDocument/2006/relationships/oleObject" Target="../embeddings/Microsoft_Word_97_-_2003___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__5.doc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__4.doc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emf"/><Relationship Id="rId4" Type="http://schemas.openxmlformats.org/officeDocument/2006/relationships/image" Target="../media/image19.png"/><Relationship Id="rId9" Type="http://schemas.openxmlformats.org/officeDocument/2006/relationships/oleObject" Target="../embeddings/Microsoft_Word_97_-_2003___6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Microsoft_Word_97_-_2003___7.doc"/><Relationship Id="rId7" Type="http://schemas.openxmlformats.org/officeDocument/2006/relationships/oleObject" Target="../embeddings/Microsoft_Word_97_-_2003___9.doc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11" Type="http://schemas.openxmlformats.org/officeDocument/2006/relationships/oleObject" Target="../embeddings/Microsoft_Word_97_-_2003___11.doc"/><Relationship Id="rId5" Type="http://schemas.openxmlformats.org/officeDocument/2006/relationships/oleObject" Target="../embeddings/Microsoft_Word_97_-_2003___8.doc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Microsoft_Word_97_-_2003___10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__12.doc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527316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归纳推理在高考压轴题中的应用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43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朝阳区人大附中朝阳学校  徐丁点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0" y="823330"/>
            <a:ext cx="7955789" cy="845318"/>
          </a:xfrm>
        </p:spPr>
        <p:txBody>
          <a:bodyPr>
            <a:noAutofit/>
          </a:bodyPr>
          <a:lstStyle/>
          <a:p>
            <a:pPr marL="263525" indent="-263525">
              <a:buNone/>
            </a:pPr>
            <a:r>
              <a:rPr lang="en-US" altLang="zh-CN" sz="1800" dirty="0" smtClean="0"/>
              <a:t>2.</a:t>
            </a:r>
            <a:r>
              <a:rPr lang="zh-CN" altLang="zh-CN" sz="1800" dirty="0"/>
              <a:t>从上述举出的数列例子</a:t>
            </a:r>
            <a:r>
              <a:rPr lang="zh-CN" altLang="zh-CN" sz="1800" dirty="0" smtClean="0"/>
              <a:t>中</a:t>
            </a:r>
            <a:r>
              <a:rPr lang="zh-CN" altLang="en-US" sz="1800" dirty="0" smtClean="0"/>
              <a:t>归纳出规律</a:t>
            </a:r>
            <a:r>
              <a:rPr lang="zh-CN" altLang="zh-CN" sz="1800" dirty="0" smtClean="0"/>
              <a:t>，</a:t>
            </a:r>
            <a:r>
              <a:rPr lang="zh-CN" altLang="zh-CN" sz="1800" dirty="0"/>
              <a:t>并以此形成求解第（Ⅲ）问的思路</a:t>
            </a:r>
            <a:r>
              <a:rPr lang="en-US" altLang="zh-CN" sz="1800" dirty="0"/>
              <a:t>.</a:t>
            </a:r>
            <a:endParaRPr lang="zh-CN" altLang="zh-CN" sz="1800" dirty="0"/>
          </a:p>
          <a:p>
            <a:pPr marL="263525" indent="-263525">
              <a:buNone/>
            </a:pPr>
            <a:endParaRPr lang="zh-CN" altLang="en-US" sz="16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8753" y="1500602"/>
            <a:ext cx="5267018" cy="297233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G(</a:t>
            </a:r>
            <a:r>
              <a:rPr lang="en-US" altLang="zh-CN" sz="16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可以为空集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31825" indent="-631825">
              <a:buNone/>
            </a:pPr>
            <a:r>
              <a:rPr lang="zh-CN" altLang="en-US" sz="16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600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）“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时刻”所对应的项，按照原数列的顺序，相邻项的差不大于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sz="16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6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31825" indent="-631825">
              <a:buNone/>
            </a:pP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en-US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时刻”所对应的项，按照原数列的顺序， 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第一项与原数列第一项的差不大于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31825" indent="-631825">
              <a:buNone/>
            </a:pP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）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en-US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时刻”所对应的项，按照原数列的顺序， 最后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一项不小于原数列最后一项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600" dirty="0"/>
          </a:p>
        </p:txBody>
      </p:sp>
      <p:sp>
        <p:nvSpPr>
          <p:cNvPr id="15" name="左箭头标注 14"/>
          <p:cNvSpPr/>
          <p:nvPr/>
        </p:nvSpPr>
        <p:spPr>
          <a:xfrm>
            <a:off x="3108705" y="1230087"/>
            <a:ext cx="3390066" cy="704850"/>
          </a:xfrm>
          <a:prstGeom prst="leftArrowCallout">
            <a:avLst>
              <a:gd name="adj1" fmla="val 25000"/>
              <a:gd name="adj2" fmla="val 27273"/>
              <a:gd name="adj3" fmla="val 25000"/>
              <a:gd name="adj4" fmla="val 8156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先讨论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为空集的情况，可借助第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smtClean="0">
                <a:solidFill>
                  <a:srgbClr val="FF0000"/>
                </a:solidFill>
                <a:latin typeface="宋体"/>
                <a:ea typeface="宋体"/>
                <a:cs typeface="Times New Roman" pitchFamily="18" charset="0"/>
              </a:rPr>
              <a:t>Ⅱ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问结论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/>
              <p:cNvSpPr/>
              <p:nvPr/>
            </p:nvSpPr>
            <p:spPr>
              <a:xfrm>
                <a:off x="6814456" y="1270907"/>
                <a:ext cx="2275114" cy="13280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08000" rIns="0" bIns="72000" rtlCol="0" anchor="ctr"/>
              <a:lstStyle/>
              <a:p>
                <a:r>
                  <a:rPr lang="zh-CN" altLang="en-US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设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集合</a:t>
                </a:r>
                <a:endParaRPr lang="en-US" altLang="zh-CN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CN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en-US" altLang="zh-CN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i="1" dirty="0" smtClean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圆角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1270907"/>
                <a:ext cx="2275114" cy="1328057"/>
              </a:xfrm>
              <a:prstGeom prst="roundRect">
                <a:avLst/>
              </a:prstGeom>
              <a:blipFill rotWithShape="1">
                <a:blip r:embed="rId4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左箭头标注 20"/>
              <p:cNvSpPr/>
              <p:nvPr/>
            </p:nvSpPr>
            <p:spPr>
              <a:xfrm>
                <a:off x="3122729" y="2356781"/>
                <a:ext cx="3376042" cy="394597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9083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≤1,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𝑙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=1,⋯,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𝑝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;</m:t>
                      </m:r>
                    </m:oMath>
                  </m:oMathPara>
                </a14:m>
                <a:endParaRPr lang="zh-CN" alt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左箭头标注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29" y="2356781"/>
                <a:ext cx="3376042" cy="394597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90835"/>
                </a:avLst>
              </a:prstGeom>
              <a:blipFill rotWithShape="1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左箭头标注 21"/>
              <p:cNvSpPr/>
              <p:nvPr/>
            </p:nvSpPr>
            <p:spPr>
              <a:xfrm>
                <a:off x="5181600" y="2955478"/>
                <a:ext cx="3052610" cy="478961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7300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≤1,</m:t>
                      </m:r>
                    </m:oMath>
                  </m:oMathPara>
                </a14:m>
                <a:endParaRPr lang="zh-CN" alt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左箭头标注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955478"/>
                <a:ext cx="3052610" cy="478961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7300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左箭头标注 22"/>
              <p:cNvSpPr/>
              <p:nvPr/>
            </p:nvSpPr>
            <p:spPr>
              <a:xfrm>
                <a:off x="5181600" y="3550111"/>
                <a:ext cx="3052610" cy="478961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7300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左箭头标注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550111"/>
                <a:ext cx="3052610" cy="478961"/>
              </a:xfrm>
              <a:prstGeom prst="leftArrowCallout">
                <a:avLst>
                  <a:gd name="adj1" fmla="val 25000"/>
                  <a:gd name="adj2" fmla="val 27273"/>
                  <a:gd name="adj3" fmla="val 25000"/>
                  <a:gd name="adj4" fmla="val 73005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圆角矩形 23"/>
              <p:cNvSpPr/>
              <p:nvPr/>
            </p:nvSpPr>
            <p:spPr>
              <a:xfrm>
                <a:off x="206830" y="4257403"/>
                <a:ext cx="8773884" cy="670559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08000" rIns="0" bIns="72000"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)+⋯+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)+(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G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latin typeface="Cambria Math"/>
                    <a:cs typeface="Times New Roman" pitchFamily="18" charset="0"/>
                  </a:rPr>
                  <a:t>)</a:t>
                </a:r>
                <a:r>
                  <a:rPr lang="zh-CN" altLang="en-US" sz="1200" dirty="0" smtClean="0">
                    <a:solidFill>
                      <a:srgbClr val="FF0000"/>
                    </a:solidFill>
                    <a:latin typeface="Cambria Math"/>
                    <a:cs typeface="Times New Roman" pitchFamily="18" charset="0"/>
                  </a:rPr>
                  <a:t>的元素个数</a:t>
                </a:r>
                <a:endParaRPr lang="en-US" altLang="zh-CN" dirty="0">
                  <a:solidFill>
                    <a:srgbClr val="FF0000"/>
                  </a:solidFill>
                  <a:latin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圆角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0" y="4257403"/>
                <a:ext cx="8773884" cy="670559"/>
              </a:xfrm>
              <a:prstGeom prst="roundRect">
                <a:avLst/>
              </a:prstGeom>
              <a:blipFill rotWithShape="1">
                <a:blip r:embed="rId8"/>
                <a:stretch>
                  <a:fillRect l="-208" r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1469569" y="87086"/>
            <a:ext cx="6966857" cy="783769"/>
            <a:chOff x="2057400" y="287000"/>
            <a:chExt cx="6966857" cy="783769"/>
          </a:xfrm>
        </p:grpSpPr>
        <p:sp>
          <p:nvSpPr>
            <p:cNvPr id="12" name="圆角矩形 11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Document" r:id="rId9" imgW="4138247" imgH="435143" progId="Word.Document.8">
                    <p:embed/>
                  </p:oleObj>
                </mc:Choice>
                <mc:Fallback>
                  <p:oleObj name="Document" r:id="rId9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9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0" y="921304"/>
            <a:ext cx="7574789" cy="537386"/>
          </a:xfrm>
        </p:spPr>
        <p:txBody>
          <a:bodyPr>
            <a:noAutofit/>
          </a:bodyPr>
          <a:lstStyle/>
          <a:p>
            <a:pPr marL="263525" indent="-263525">
              <a:buNone/>
            </a:pPr>
            <a:r>
              <a:rPr lang="en-US" altLang="zh-CN" sz="1800" dirty="0" smtClean="0"/>
              <a:t>3.</a:t>
            </a:r>
            <a:r>
              <a:rPr lang="zh-CN" altLang="en-US" sz="1800" dirty="0" smtClean="0"/>
              <a:t>请完成第</a:t>
            </a:r>
            <a:r>
              <a:rPr lang="zh-CN" altLang="zh-CN" sz="1800" dirty="0"/>
              <a:t>（Ⅲ）</a:t>
            </a:r>
            <a:r>
              <a:rPr lang="zh-CN" altLang="zh-CN" sz="1800" dirty="0" smtClean="0"/>
              <a:t>问</a:t>
            </a:r>
            <a:r>
              <a:rPr lang="zh-CN" altLang="en-US" sz="1800" dirty="0" smtClean="0"/>
              <a:t>的解答</a:t>
            </a:r>
            <a:r>
              <a:rPr lang="en-US" altLang="zh-CN" sz="1800" dirty="0" smtClean="0"/>
              <a:t>. </a:t>
            </a:r>
            <a:endParaRPr lang="zh-CN" altLang="zh-CN" sz="1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25781"/>
              </p:ext>
            </p:extLst>
          </p:nvPr>
        </p:nvGraphicFramePr>
        <p:xfrm>
          <a:off x="482600" y="1443723"/>
          <a:ext cx="763587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Document" r:id="rId3" imgW="4542698" imgH="596294" progId="Word.Document.8">
                  <p:embed/>
                </p:oleObj>
              </mc:Choice>
              <mc:Fallback>
                <p:oleObj name="Document" r:id="rId3" imgW="4542698" imgH="596294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443723"/>
                        <a:ext cx="763587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40807"/>
              </p:ext>
            </p:extLst>
          </p:nvPr>
        </p:nvGraphicFramePr>
        <p:xfrm>
          <a:off x="692150" y="2432736"/>
          <a:ext cx="76358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Document" r:id="rId5" imgW="4542698" imgH="1432331" progId="Word.Document.8">
                  <p:embed/>
                </p:oleObj>
              </mc:Choice>
              <mc:Fallback>
                <p:oleObj name="Document" r:id="rId5" imgW="4542698" imgH="1432331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432736"/>
                        <a:ext cx="763587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556657" y="87086"/>
            <a:ext cx="6966857" cy="783769"/>
            <a:chOff x="2057400" y="287000"/>
            <a:chExt cx="6966857" cy="783769"/>
          </a:xfrm>
        </p:grpSpPr>
        <p:sp>
          <p:nvSpPr>
            <p:cNvPr id="8" name="圆角矩形 7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Document" r:id="rId7" imgW="4138247" imgH="435143" progId="Word.Document.8">
                    <p:embed/>
                  </p:oleObj>
                </mc:Choice>
                <mc:Fallback>
                  <p:oleObj name="Document" r:id="rId7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68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71853"/>
              </p:ext>
            </p:extLst>
          </p:nvPr>
        </p:nvGraphicFramePr>
        <p:xfrm>
          <a:off x="368753" y="1141871"/>
          <a:ext cx="7749576" cy="307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Document" r:id="rId3" imgW="3911172" imgH="1558151" progId="Word.Document.8">
                  <p:embed/>
                </p:oleObj>
              </mc:Choice>
              <mc:Fallback>
                <p:oleObj name="Document" r:id="rId3" imgW="3911172" imgH="15581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" y="1141871"/>
                        <a:ext cx="7749576" cy="3070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91076"/>
              </p:ext>
            </p:extLst>
          </p:nvPr>
        </p:nvGraphicFramePr>
        <p:xfrm>
          <a:off x="346075" y="2177603"/>
          <a:ext cx="77231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Document" r:id="rId5" imgW="3911172" imgH="1562837" progId="Word.Document.8">
                  <p:embed/>
                </p:oleObj>
              </mc:Choice>
              <mc:Fallback>
                <p:oleObj name="Document" r:id="rId5" imgW="3911172" imgH="1562837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177603"/>
                        <a:ext cx="7723188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1600200" y="3396348"/>
            <a:ext cx="44849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左箭头标注 9"/>
              <p:cNvSpPr/>
              <p:nvPr/>
            </p:nvSpPr>
            <p:spPr>
              <a:xfrm>
                <a:off x="6368143" y="2481948"/>
                <a:ext cx="2601686" cy="1338943"/>
              </a:xfrm>
              <a:prstGeom prst="leftArrowCallout">
                <a:avLst>
                  <a:gd name="adj1" fmla="val 11992"/>
                  <a:gd name="adj2" fmla="val 15891"/>
                  <a:gd name="adj3" fmla="val 25000"/>
                  <a:gd name="adj4" fmla="val 7570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zh-CN" alt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的极端性质的应用是本问论证的难点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左箭头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143" y="2481948"/>
                <a:ext cx="2601686" cy="1338943"/>
              </a:xfrm>
              <a:prstGeom prst="leftArrowCallout">
                <a:avLst>
                  <a:gd name="adj1" fmla="val 11992"/>
                  <a:gd name="adj2" fmla="val 15891"/>
                  <a:gd name="adj3" fmla="val 25000"/>
                  <a:gd name="adj4" fmla="val 75705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458683" y="141516"/>
            <a:ext cx="6966857" cy="783769"/>
            <a:chOff x="2057400" y="287000"/>
            <a:chExt cx="6966857" cy="783769"/>
          </a:xfrm>
        </p:grpSpPr>
        <p:sp>
          <p:nvSpPr>
            <p:cNvPr id="9" name="圆角矩形 8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2" name="Document" r:id="rId8" imgW="4138247" imgH="435143" progId="Word.Document.8">
                    <p:embed/>
                  </p:oleObj>
                </mc:Choice>
                <mc:Fallback>
                  <p:oleObj name="Document" r:id="rId8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06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64681"/>
              </p:ext>
            </p:extLst>
          </p:nvPr>
        </p:nvGraphicFramePr>
        <p:xfrm>
          <a:off x="506413" y="1054104"/>
          <a:ext cx="8278812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Document" r:id="rId3" imgW="4306958" imgH="2099165" progId="Word.Document.8">
                  <p:embed/>
                </p:oleObj>
              </mc:Choice>
              <mc:Fallback>
                <p:oleObj name="Document" r:id="rId3" imgW="4306958" imgH="20991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54104"/>
                        <a:ext cx="8278812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56657" y="87086"/>
            <a:ext cx="6966857" cy="783769"/>
            <a:chOff x="2057400" y="287000"/>
            <a:chExt cx="6966857" cy="783769"/>
          </a:xfrm>
        </p:grpSpPr>
        <p:sp>
          <p:nvSpPr>
            <p:cNvPr id="6" name="圆角矩形 5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Document" r:id="rId5" imgW="4138247" imgH="435143" progId="Word.Document.8">
                    <p:embed/>
                  </p:oleObj>
                </mc:Choice>
                <mc:Fallback>
                  <p:oleObj name="Document" r:id="rId5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724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503771"/>
              </p:ext>
            </p:extLst>
          </p:nvPr>
        </p:nvGraphicFramePr>
        <p:xfrm>
          <a:off x="506413" y="988337"/>
          <a:ext cx="835342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Document" r:id="rId3" imgW="4362759" imgH="2052934" progId="Word.Document.8">
                  <p:embed/>
                </p:oleObj>
              </mc:Choice>
              <mc:Fallback>
                <p:oleObj name="Document" r:id="rId3" imgW="4362759" imgH="20529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988337"/>
                        <a:ext cx="835342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56657" y="87086"/>
            <a:ext cx="6966857" cy="783769"/>
            <a:chOff x="2057400" y="287000"/>
            <a:chExt cx="6966857" cy="783769"/>
          </a:xfrm>
        </p:grpSpPr>
        <p:sp>
          <p:nvSpPr>
            <p:cNvPr id="6" name="圆角矩形 5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6" name="Document" r:id="rId5" imgW="4138247" imgH="435143" progId="Word.Document.8">
                    <p:embed/>
                  </p:oleObj>
                </mc:Choice>
                <mc:Fallback>
                  <p:oleObj name="Document" r:id="rId5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93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57705"/>
              </p:ext>
            </p:extLst>
          </p:nvPr>
        </p:nvGraphicFramePr>
        <p:xfrm>
          <a:off x="531813" y="1044581"/>
          <a:ext cx="77343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Document" r:id="rId3" imgW="4067456" imgH="1852480" progId="Word.Document.8">
                  <p:embed/>
                </p:oleObj>
              </mc:Choice>
              <mc:Fallback>
                <p:oleObj name="Document" r:id="rId3" imgW="4067456" imgH="1852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044581"/>
                        <a:ext cx="773430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13113" y="141516"/>
            <a:ext cx="6966857" cy="783769"/>
            <a:chOff x="2057400" y="287000"/>
            <a:chExt cx="6966857" cy="783769"/>
          </a:xfrm>
        </p:grpSpPr>
        <p:sp>
          <p:nvSpPr>
            <p:cNvPr id="6" name="圆角矩形 5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829339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3" name="Document" r:id="rId5" imgW="4138247" imgH="435143" progId="Word.Document.8">
                    <p:embed/>
                  </p:oleObj>
                </mc:Choice>
                <mc:Fallback>
                  <p:oleObj name="Document" r:id="rId5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37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1" y="758014"/>
            <a:ext cx="4918674" cy="450300"/>
          </a:xfrm>
        </p:spPr>
        <p:txBody>
          <a:bodyPr>
            <a:noAutofit/>
          </a:bodyPr>
          <a:lstStyle/>
          <a:p>
            <a:pPr marL="263525" indent="-263525">
              <a:buNone/>
            </a:pPr>
            <a:r>
              <a:rPr lang="zh-CN" altLang="en-US" sz="1800" dirty="0" smtClean="0"/>
              <a:t>请总结归纳推理在压轴题中的应用策略</a:t>
            </a:r>
            <a:r>
              <a:rPr lang="en-US" altLang="zh-CN" sz="1800" dirty="0" smtClean="0"/>
              <a:t>.</a:t>
            </a:r>
            <a:endParaRPr lang="zh-CN" altLang="zh-CN" sz="1800" dirty="0"/>
          </a:p>
          <a:p>
            <a:pPr marL="263525" indent="-263525">
              <a:buNone/>
            </a:pPr>
            <a:endParaRPr lang="zh-CN" altLang="en-US" sz="16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04800" y="1305199"/>
            <a:ext cx="5562600" cy="2972339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通过列举实例，分析和理解题目中的核心概念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31825" indent="-631825">
              <a:buNone/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从所列举实例归纳出关键性的一般规律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31825" indent="-631825">
              <a:buNone/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3.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对于一般规律需要进行严格的论证；</a:t>
            </a:r>
            <a:endParaRPr lang="en-US" altLang="zh-CN" sz="18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358775" indent="-358775">
              <a:buNone/>
            </a:pP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4. 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如果一次无法归纳出所需的所有规律，可以再次列举实例进行归纳和论证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,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举例、归纳和论证交替循环进行，直至解决问题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18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/>
          </a:p>
        </p:txBody>
      </p:sp>
      <p:sp>
        <p:nvSpPr>
          <p:cNvPr id="5" name="圆角矩形 4"/>
          <p:cNvSpPr/>
          <p:nvPr/>
        </p:nvSpPr>
        <p:spPr>
          <a:xfrm>
            <a:off x="6281060" y="1926238"/>
            <a:ext cx="1143000" cy="653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举例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7489373" y="2111294"/>
            <a:ext cx="277586" cy="32684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99617" y="1936986"/>
            <a:ext cx="1143000" cy="653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归纳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 rot="7922291">
            <a:off x="8130774" y="2701415"/>
            <a:ext cx="340684" cy="37967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076119" y="3085564"/>
            <a:ext cx="1143000" cy="653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</a:rPr>
              <a:t>论证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13968555">
            <a:off x="6882509" y="2698648"/>
            <a:ext cx="303693" cy="36532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2910474"/>
          </a:xfrm>
        </p:spPr>
        <p:txBody>
          <a:bodyPr/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归纳推理</a:t>
            </a:r>
            <a:endParaRPr lang="en-US" altLang="zh-CN" sz="3200" dirty="0" smtClean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由某类事物的部分对象具有某些特征，推出该类事物的全部对象都具有这些特征的推理，或者由个别事实概括出一般结论的推理，称为归纳推理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.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简言之，归纳推理是由部分到整体、由个别到一般的推理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.</a:t>
            </a:r>
            <a:endParaRPr lang="zh-CN" altLang="zh-CN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方法阐述</a:t>
            </a:r>
            <a:endParaRPr lang="zh-CN" altLang="en-US" sz="2000" dirty="0"/>
          </a:p>
        </p:txBody>
      </p:sp>
      <p:sp>
        <p:nvSpPr>
          <p:cNvPr id="5" name="圆角矩形 4"/>
          <p:cNvSpPr/>
          <p:nvPr/>
        </p:nvSpPr>
        <p:spPr>
          <a:xfrm>
            <a:off x="859973" y="3733801"/>
            <a:ext cx="1611086" cy="696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实例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797629" y="3918857"/>
            <a:ext cx="821871" cy="28302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842658" y="3712028"/>
            <a:ext cx="1611086" cy="696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规律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663293" y="3886199"/>
            <a:ext cx="821871" cy="28302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83830" y="3679370"/>
            <a:ext cx="1611086" cy="6966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求解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52213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 smtClean="0"/>
              <a:t>例题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b="0" dirty="0" smtClean="0"/>
              <a:t>2016</a:t>
            </a:r>
            <a:r>
              <a:rPr lang="zh-CN" altLang="en-US" b="0" dirty="0" smtClean="0"/>
              <a:t>北京理科第</a:t>
            </a:r>
            <a:r>
              <a:rPr lang="en-US" altLang="zh-CN" b="0" dirty="0" smtClean="0"/>
              <a:t>20</a:t>
            </a:r>
            <a:r>
              <a:rPr lang="zh-CN" altLang="en-US" b="0" dirty="0" smtClean="0"/>
              <a:t>题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27543"/>
              </p:ext>
            </p:extLst>
          </p:nvPr>
        </p:nvGraphicFramePr>
        <p:xfrm>
          <a:off x="642938" y="944106"/>
          <a:ext cx="8118475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Document" r:id="rId3" imgW="4528778" imgH="1615473" progId="Word.Document.8">
                  <p:embed/>
                </p:oleObj>
              </mc:Choice>
              <mc:Fallback>
                <p:oleObj name="Document" r:id="rId3" imgW="4528778" imgH="1615473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944106"/>
                        <a:ext cx="8118475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5"/>
          <p:cNvSpPr/>
          <p:nvPr/>
        </p:nvSpPr>
        <p:spPr>
          <a:xfrm>
            <a:off x="892619" y="3679372"/>
            <a:ext cx="4702629" cy="7184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dirty="0" smtClean="0">
                <a:solidFill>
                  <a:schemeClr val="tx1"/>
                </a:solidFill>
              </a:rPr>
              <a:t>时刻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”与集合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G(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是此题的核心概念</a:t>
            </a:r>
          </a:p>
        </p:txBody>
      </p:sp>
    </p:spTree>
    <p:extLst>
      <p:ext uri="{BB962C8B-B14F-4D97-AF65-F5344CB8AC3E}">
        <p14:creationId xmlns:p14="http://schemas.microsoft.com/office/powerpoint/2010/main" val="14335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</a:t>
            </a:r>
            <a:r>
              <a:rPr lang="zh-CN" altLang="en-US" dirty="0"/>
              <a:t>一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707567"/>
            <a:ext cx="3122531" cy="544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1.</a:t>
            </a:r>
            <a:r>
              <a:rPr lang="zh-CN" altLang="zh-CN" sz="1600" dirty="0"/>
              <a:t>完成第（Ⅰ）问的求解</a:t>
            </a:r>
            <a:r>
              <a:rPr lang="en-US" altLang="zh-CN" sz="1600" dirty="0" smtClean="0"/>
              <a:t>.</a:t>
            </a:r>
            <a:endParaRPr lang="zh-CN" altLang="zh-C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圆角矩形 3"/>
              <p:cNvSpPr/>
              <p:nvPr/>
            </p:nvSpPr>
            <p:spPr>
              <a:xfrm>
                <a:off x="1240967" y="1153886"/>
                <a:ext cx="5138057" cy="67491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pPr algn="ctr"/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是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时刻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⇔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,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⋯,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圆角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67" y="1153886"/>
                <a:ext cx="5138057" cy="67491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>
          <a:xfrm>
            <a:off x="2743197" y="1915888"/>
            <a:ext cx="794653" cy="44631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95" y="1894119"/>
            <a:ext cx="31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数列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给定，依次检验即可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102939"/>
                  </p:ext>
                </p:extLst>
              </p:nvPr>
            </p:nvGraphicFramePr>
            <p:xfrm>
              <a:off x="685795" y="2471057"/>
              <a:ext cx="6096000" cy="18868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4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zh-CN" altLang="en-US" sz="1600" b="1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  <a:r>
                            <a:rPr lang="zh-CN" altLang="en-US" sz="1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时刻</a:t>
                          </a:r>
                          <a:endParaRPr lang="zh-CN" altLang="en-US" sz="16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是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−2 , 2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否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−2, 2, −1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否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−2, 2, −1, 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是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5102939"/>
                  </p:ext>
                </p:extLst>
              </p:nvPr>
            </p:nvGraphicFramePr>
            <p:xfrm>
              <a:off x="685795" y="2471057"/>
              <a:ext cx="6096000" cy="18868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4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</a:t>
                          </a:r>
                          <a:endParaRPr lang="zh-CN" altLang="en-US" sz="1600" b="1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4545" r="-200400" b="-3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4545" r="-100400" b="-3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G</a:t>
                          </a:r>
                          <a:r>
                            <a:rPr lang="zh-CN" altLang="en-US" sz="16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时刻</a:t>
                          </a:r>
                          <a:endParaRPr lang="zh-CN" altLang="en-US" sz="16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113115" r="-10040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是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213115" r="-2004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213115" r="-1004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否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313115" r="-10040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否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413115" r="-1004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是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右箭头 9"/>
          <p:cNvSpPr/>
          <p:nvPr/>
        </p:nvSpPr>
        <p:spPr>
          <a:xfrm>
            <a:off x="6917864" y="3037113"/>
            <a:ext cx="206833" cy="66402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4697" y="3167830"/>
                <a:ext cx="1627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/>
                          <a:cs typeface="Times New Roman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altLang="zh-CN" i="1" dirty="0">
                          <a:latin typeface="Cambria Math"/>
                          <a:cs typeface="Times New Roman" pitchFamily="18" charset="0"/>
                        </a:rPr>
                        <m:t>{</m:t>
                      </m:r>
                      <m:r>
                        <a:rPr lang="en-US" altLang="zh-CN" b="0" i="1" dirty="0" smtClean="0">
                          <a:latin typeface="Cambria Math"/>
                          <a:cs typeface="Times New Roman" pitchFamily="18" charset="0"/>
                        </a:rPr>
                        <m:t>1,2</m:t>
                      </m:r>
                      <m:r>
                        <a:rPr lang="en-US" altLang="zh-CN" i="1" dirty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697" y="3167830"/>
                <a:ext cx="162742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1556657" y="289945"/>
            <a:ext cx="5881007" cy="639309"/>
            <a:chOff x="2057400" y="435429"/>
            <a:chExt cx="5881007" cy="639309"/>
          </a:xfrm>
        </p:grpSpPr>
        <p:sp>
          <p:nvSpPr>
            <p:cNvPr id="6" name="圆角矩形 5"/>
            <p:cNvSpPr/>
            <p:nvPr/>
          </p:nvSpPr>
          <p:spPr>
            <a:xfrm>
              <a:off x="2057400" y="435429"/>
              <a:ext cx="5881007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926574"/>
                </p:ext>
              </p:extLst>
            </p:nvPr>
          </p:nvGraphicFramePr>
          <p:xfrm>
            <a:off x="2100263" y="469900"/>
            <a:ext cx="573405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Document" r:id="rId6" imgW="3430736" imgH="362679" progId="Word.Document.8">
                    <p:embed/>
                  </p:oleObj>
                </mc:Choice>
                <mc:Fallback>
                  <p:oleObj name="Document" r:id="rId6" imgW="3430736" imgH="362679" progId="Word.Document.8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3" y="469900"/>
                          <a:ext cx="5734050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864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4659079" cy="50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2. </a:t>
            </a:r>
            <a:r>
              <a:rPr lang="zh-CN" altLang="en-US" sz="1600" dirty="0" smtClean="0"/>
              <a:t>请举出满足下列要求的数列 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zh-CN" altLang="en-US" sz="1600" dirty="0"/>
              <a:t>的实例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4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14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6212" y="1280527"/>
            <a:ext cx="8139178" cy="90750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80642" y="1229548"/>
            <a:ext cx="4659079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）数列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项，集合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G(</a:t>
            </a:r>
            <a:r>
              <a:rPr lang="en-US" altLang="zh-CN" sz="1800" i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1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en-US" altLang="zh-CN" sz="1800" dirty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个元素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600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480641" y="2982157"/>
            <a:ext cx="6845445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）数列</a:t>
            </a:r>
            <a:r>
              <a:rPr lang="en-US" altLang="zh-CN" sz="1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项且不是常数数列，集合</a:t>
            </a:r>
            <a:r>
              <a:rPr lang="en-US" altLang="zh-CN" sz="1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G(</a:t>
            </a:r>
            <a:r>
              <a:rPr lang="en-US" altLang="zh-CN" sz="18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为空集</a:t>
            </a:r>
            <a:r>
              <a:rPr lang="en-US" altLang="zh-CN" sz="18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zh-CN" altLang="en-US" sz="16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587828" y="1676401"/>
                <a:ext cx="5344886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={2,3,4,5}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" y="1676401"/>
                <a:ext cx="5344886" cy="489857"/>
              </a:xfrm>
              <a:prstGeom prst="roundRect">
                <a:avLst/>
              </a:prstGeom>
              <a:blipFill rotWithShape="1">
                <a:blip r:embed="rId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 19"/>
              <p:cNvSpPr/>
              <p:nvPr/>
            </p:nvSpPr>
            <p:spPr>
              <a:xfrm>
                <a:off x="587827" y="2285466"/>
                <a:ext cx="53448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−2,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1.5,  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={2,3,4,5}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圆角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7" y="2285466"/>
                <a:ext cx="5344887" cy="489857"/>
              </a:xfrm>
              <a:prstGeom prst="roundRect">
                <a:avLst/>
              </a:prstGeom>
              <a:blipFill rotWithShape="1">
                <a:blip r:embed="rId4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/>
              <p:cNvSpPr/>
              <p:nvPr/>
            </p:nvSpPr>
            <p:spPr>
              <a:xfrm>
                <a:off x="740228" y="3454231"/>
                <a:ext cx="4201886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4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2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1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圆角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8" y="3454231"/>
                <a:ext cx="4201886" cy="489857"/>
              </a:xfrm>
              <a:prstGeom prst="roundRect">
                <a:avLst/>
              </a:prstGeom>
              <a:blipFill rotWithShape="1"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圆角矩形 23"/>
              <p:cNvSpPr/>
              <p:nvPr/>
            </p:nvSpPr>
            <p:spPr>
              <a:xfrm>
                <a:off x="746505" y="4096488"/>
                <a:ext cx="4201886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10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2.1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5,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5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7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圆角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5" y="4096488"/>
                <a:ext cx="4201886" cy="489857"/>
              </a:xfrm>
              <a:prstGeom prst="roundRect">
                <a:avLst/>
              </a:prstGeom>
              <a:blipFill rotWithShape="1"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1578429" y="333489"/>
            <a:ext cx="5881007" cy="639309"/>
            <a:chOff x="2057400" y="435429"/>
            <a:chExt cx="5881007" cy="639309"/>
          </a:xfrm>
        </p:grpSpPr>
        <p:sp>
          <p:nvSpPr>
            <p:cNvPr id="12" name="圆角矩形 11"/>
            <p:cNvSpPr/>
            <p:nvPr/>
          </p:nvSpPr>
          <p:spPr>
            <a:xfrm>
              <a:off x="2057400" y="435429"/>
              <a:ext cx="5881007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027123"/>
                </p:ext>
              </p:extLst>
            </p:nvPr>
          </p:nvGraphicFramePr>
          <p:xfrm>
            <a:off x="2100263" y="469900"/>
            <a:ext cx="573405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Document" r:id="rId7" imgW="3430736" imgH="362679" progId="Word.Document.8">
                    <p:embed/>
                  </p:oleObj>
                </mc:Choice>
                <mc:Fallback>
                  <p:oleObj name="Document" r:id="rId7" imgW="3430736" imgH="36267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3" y="469900"/>
                          <a:ext cx="5734050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41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99457" y="2667000"/>
            <a:ext cx="5366657" cy="4354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/>
              <p:cNvSpPr txBox="1">
                <a:spLocks/>
              </p:cNvSpPr>
              <p:nvPr/>
            </p:nvSpPr>
            <p:spPr>
              <a:xfrm>
                <a:off x="480642" y="1229547"/>
                <a:ext cx="6649501" cy="2123253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（</a:t>
                </a:r>
                <a:r>
                  <a:rPr lang="en-US" altLang="zh-CN" sz="1800" dirty="0" smtClean="0">
                    <a:latin typeface="宋体" pitchFamily="2" charset="-122"/>
                    <a:ea typeface="宋体" pitchFamily="2" charset="-122"/>
                  </a:rPr>
                  <a:t>1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）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G(</a:t>
                </a:r>
                <a:r>
                  <a:rPr lang="en-US" altLang="zh-CN" sz="1800" i="1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中的元素都是大于</a:t>
                </a:r>
                <a:r>
                  <a:rPr lang="en-US" altLang="zh-CN" sz="1800" dirty="0" smtClean="0">
                    <a:latin typeface="宋体" pitchFamily="2" charset="-122"/>
                    <a:ea typeface="宋体" pitchFamily="2" charset="-122"/>
                  </a:rPr>
                  <a:t>1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的正整数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；</a:t>
                </a:r>
                <a:endParaRPr lang="en-US" altLang="zh-CN" sz="18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（</a:t>
                </a:r>
                <a:r>
                  <a:rPr lang="en-US" altLang="zh-CN" sz="1800" dirty="0">
                    <a:latin typeface="宋体" pitchFamily="2" charset="-122"/>
                    <a:ea typeface="宋体" pitchFamily="2" charset="-122"/>
                  </a:rPr>
                  <a:t>2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）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G(</a:t>
                </a:r>
                <a:r>
                  <a:rPr lang="en-US" altLang="zh-CN" sz="1800" i="1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中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元素个数的最大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值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/>
                        <a:ea typeface="宋体" pitchFamily="2" charset="-122"/>
                      </a:rPr>
                      <m:t>𝑁</m:t>
                    </m:r>
                    <m:r>
                      <a:rPr lang="en-US" altLang="zh-CN" sz="1800" b="0" i="1" smtClean="0">
                        <a:latin typeface="Cambria Math"/>
                        <a:ea typeface="宋体" pitchFamily="2" charset="-122"/>
                      </a:rPr>
                      <m:t>−1</m:t>
                    </m:r>
                  </m:oMath>
                </a14:m>
                <a:r>
                  <a:rPr lang="zh-CN" altLang="en-US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，</a:t>
                </a:r>
                <a:r>
                  <a:rPr lang="zh-CN" altLang="en-US" sz="1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最小值为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0</a:t>
                </a:r>
                <a:r>
                  <a:rPr lang="en-US" altLang="zh-CN" sz="1800" i="1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；</a:t>
                </a:r>
                <a:endParaRPr lang="en-US" altLang="zh-CN" sz="18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（</a:t>
                </a:r>
                <a:r>
                  <a:rPr lang="en-US" altLang="zh-CN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）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G(</a:t>
                </a:r>
                <a:r>
                  <a:rPr lang="en-US" altLang="zh-CN" sz="1800" i="1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的元素个数取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  <a:ea typeface="宋体" pitchFamily="2" charset="-122"/>
                      </a:rPr>
                      <m:t>𝑁</m:t>
                    </m:r>
                    <m:r>
                      <a:rPr lang="en-US" altLang="zh-CN" sz="1800" i="1">
                        <a:latin typeface="Cambria Math"/>
                        <a:ea typeface="宋体" pitchFamily="2" charset="-122"/>
                      </a:rPr>
                      <m:t>−1</m:t>
                    </m:r>
                  </m:oMath>
                </a14:m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时，数列</a:t>
                </a:r>
                <a:r>
                  <a:rPr lang="en-US" altLang="zh-CN" sz="18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为递增数列；</a:t>
                </a:r>
                <a:endParaRPr lang="en-US" altLang="zh-CN" sz="18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（</a:t>
                </a:r>
                <a:r>
                  <a:rPr lang="en-US" altLang="zh-CN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4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）</a:t>
                </a:r>
                <a:r>
                  <a:rPr lang="en-US" altLang="zh-CN" sz="18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G(</a:t>
                </a:r>
                <a:r>
                  <a:rPr lang="en-US" altLang="zh-CN" sz="1800" i="1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的元素个数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取</a:t>
                </a:r>
                <a:r>
                  <a:rPr lang="en-US" altLang="zh-CN" sz="1800" dirty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0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</a:rPr>
                  <a:t>时</a:t>
                </a:r>
                <a:r>
                  <a:rPr lang="zh-CN" altLang="en-US" sz="1800" dirty="0">
                    <a:latin typeface="宋体" pitchFamily="2" charset="-122"/>
                    <a:ea typeface="宋体" pitchFamily="2" charset="-122"/>
                  </a:rPr>
                  <a:t>，数列</a:t>
                </a:r>
                <a:r>
                  <a:rPr lang="en-US" altLang="zh-CN" sz="18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CN" altLang="en-US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的首项为最大项</a:t>
                </a:r>
                <a:r>
                  <a:rPr lang="en-US" altLang="zh-CN" sz="18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.</a:t>
                </a:r>
                <a:endParaRPr lang="zh-CN" altLang="en-US" sz="18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sz="1800" dirty="0"/>
              </a:p>
            </p:txBody>
          </p:sp>
        </mc:Choice>
        <mc:Fallback xmlns="">
          <p:sp>
            <p:nvSpPr>
              <p:cNvPr id="1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2" y="1229547"/>
                <a:ext cx="6649501" cy="2123253"/>
              </a:xfrm>
              <a:prstGeom prst="rect">
                <a:avLst/>
              </a:prstGeom>
              <a:blipFill rotWithShape="1">
                <a:blip r:embed="rId3"/>
                <a:stretch>
                  <a:fillRect l="-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4659079" cy="50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/>
              <a:t>3</a:t>
            </a:r>
            <a:r>
              <a:rPr lang="en-US" altLang="zh-CN" sz="1600" dirty="0" smtClean="0"/>
              <a:t>. </a:t>
            </a:r>
            <a:r>
              <a:rPr lang="zh-CN" altLang="en-US" sz="1600" dirty="0" smtClean="0"/>
              <a:t>请你总结集合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G(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600" dirty="0"/>
              <a:t>的性质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4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14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26212" y="1280527"/>
            <a:ext cx="8139178" cy="90750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80642" y="1734278"/>
            <a:ext cx="7280872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/>
          </a:p>
        </p:txBody>
      </p:sp>
      <p:sp>
        <p:nvSpPr>
          <p:cNvPr id="18" name="圆角矩形 17"/>
          <p:cNvSpPr/>
          <p:nvPr/>
        </p:nvSpPr>
        <p:spPr>
          <a:xfrm>
            <a:off x="990600" y="3537849"/>
            <a:ext cx="5595257" cy="4354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数列</a:t>
            </a:r>
            <a:r>
              <a:rPr lang="en-US" altLang="zh-CN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首项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不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为最大项时，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G(</a:t>
            </a:r>
            <a:r>
              <a:rPr lang="en-US" altLang="zh-CN" i="1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的元素</a:t>
            </a:r>
            <a:r>
              <a:rPr lang="zh-CN" alt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个数不为</a:t>
            </a:r>
            <a:r>
              <a:rPr lang="en-US" altLang="zh-CN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0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6689270" y="3190986"/>
            <a:ext cx="2494496" cy="1328057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对此性质的论证即为第</a:t>
            </a:r>
            <a:r>
              <a:rPr lang="en-US" altLang="zh-CN" sz="1600" dirty="0" smtClean="0">
                <a:solidFill>
                  <a:srgbClr val="FF0000"/>
                </a:solidFill>
              </a:rPr>
              <a:t>(</a:t>
            </a:r>
            <a:r>
              <a:rPr lang="en-US" altLang="zh-CN" sz="1600" dirty="0" smtClean="0">
                <a:solidFill>
                  <a:srgbClr val="FF0000"/>
                </a:solidFill>
                <a:latin typeface="宋体"/>
                <a:ea typeface="宋体"/>
              </a:rPr>
              <a:t>Ⅱ</a:t>
            </a:r>
            <a:r>
              <a:rPr lang="en-US" altLang="zh-CN" sz="1600" dirty="0" smtClean="0">
                <a:solidFill>
                  <a:srgbClr val="FF0000"/>
                </a:solidFill>
              </a:rPr>
              <a:t>)</a:t>
            </a:r>
            <a:r>
              <a:rPr lang="zh-CN" altLang="en-US" sz="1600" dirty="0" smtClean="0">
                <a:solidFill>
                  <a:srgbClr val="FF0000"/>
                </a:solidFill>
              </a:rPr>
              <a:t>问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69569" y="322603"/>
            <a:ext cx="5881007" cy="639309"/>
            <a:chOff x="2057400" y="435429"/>
            <a:chExt cx="5881007" cy="639309"/>
          </a:xfrm>
        </p:grpSpPr>
        <p:sp>
          <p:nvSpPr>
            <p:cNvPr id="12" name="圆角矩形 11"/>
            <p:cNvSpPr/>
            <p:nvPr/>
          </p:nvSpPr>
          <p:spPr>
            <a:xfrm>
              <a:off x="2057400" y="435429"/>
              <a:ext cx="5881007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027123"/>
                </p:ext>
              </p:extLst>
            </p:nvPr>
          </p:nvGraphicFramePr>
          <p:xfrm>
            <a:off x="2100263" y="469900"/>
            <a:ext cx="5734050" cy="604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Document" r:id="rId4" imgW="3430736" imgH="362679" progId="Word.Document.8">
                    <p:embed/>
                  </p:oleObj>
                </mc:Choice>
                <mc:Fallback>
                  <p:oleObj name="Document" r:id="rId4" imgW="3430736" imgH="36267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263" y="469900"/>
                          <a:ext cx="5734050" cy="604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919843" y="4453729"/>
            <a:ext cx="5812971" cy="624455"/>
            <a:chOff x="2057400" y="435429"/>
            <a:chExt cx="5812971" cy="624455"/>
          </a:xfrm>
        </p:grpSpPr>
        <p:sp>
          <p:nvSpPr>
            <p:cNvPr id="19" name="圆角矩形 18"/>
            <p:cNvSpPr/>
            <p:nvPr/>
          </p:nvSpPr>
          <p:spPr>
            <a:xfrm>
              <a:off x="2057400" y="435429"/>
              <a:ext cx="5812971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8193934"/>
                </p:ext>
              </p:extLst>
            </p:nvPr>
          </p:nvGraphicFramePr>
          <p:xfrm>
            <a:off x="2107293" y="466159"/>
            <a:ext cx="57340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Document" r:id="rId6" imgW="3432903" imgH="355469" progId="Word.Document.8">
                    <p:embed/>
                  </p:oleObj>
                </mc:Choice>
                <mc:Fallback>
                  <p:oleObj name="Document" r:id="rId6" imgW="3432903" imgH="35546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293" y="466159"/>
                          <a:ext cx="573405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下箭头 3"/>
          <p:cNvSpPr/>
          <p:nvPr/>
        </p:nvSpPr>
        <p:spPr>
          <a:xfrm>
            <a:off x="3526971" y="3178627"/>
            <a:ext cx="435429" cy="29391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3565069" y="4049484"/>
            <a:ext cx="435429" cy="29391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0640" y="747128"/>
                <a:ext cx="6671274" cy="50473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1600" dirty="0" smtClean="0"/>
                  <a:t>1. </a:t>
                </a:r>
                <a:r>
                  <a:rPr lang="zh-CN" altLang="en-US" sz="1600" dirty="0" smtClean="0"/>
                  <a:t>举出几个满足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 的数列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CN" altLang="en-US" sz="1600" dirty="0" smtClean="0">
                    <a:latin typeface="Times New Roman" pitchFamily="18" charset="0"/>
                    <a:cs typeface="Times New Roman" pitchFamily="18" charset="0"/>
                  </a:rPr>
                  <a:t>的例子，</a:t>
                </a:r>
                <a:r>
                  <a:rPr lang="zh-CN" altLang="en-US" sz="1600" dirty="0" smtClean="0"/>
                  <a:t>并写出相应的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G(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6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.</a:t>
                </a:r>
                <a:endParaRPr lang="en-US" altLang="zh-CN" sz="14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zh-CN" altLang="en-US" sz="1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640" y="747128"/>
                <a:ext cx="6671274" cy="504730"/>
              </a:xfrm>
              <a:blipFill rotWithShape="1">
                <a:blip r:embed="rId3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2"/>
          <p:cNvSpPr txBox="1">
            <a:spLocks/>
          </p:cNvSpPr>
          <p:nvPr/>
        </p:nvSpPr>
        <p:spPr>
          <a:xfrm>
            <a:off x="480642" y="1734278"/>
            <a:ext cx="7280872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/>
              <p:cNvSpPr/>
              <p:nvPr/>
            </p:nvSpPr>
            <p:spPr>
              <a:xfrm>
                <a:off x="752785" y="1244421"/>
                <a:ext cx="49077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  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={2,3,4,5}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5" y="1244421"/>
                <a:ext cx="4907787" cy="489857"/>
              </a:xfrm>
              <a:prstGeom prst="roundRect">
                <a:avLst/>
              </a:prstGeom>
              <a:blipFill rotWithShape="1"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11"/>
              <p:cNvSpPr/>
              <p:nvPr/>
            </p:nvSpPr>
            <p:spPr>
              <a:xfrm>
                <a:off x="752785" y="1921331"/>
                <a:ext cx="49077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  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={5}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5" y="1921331"/>
                <a:ext cx="4907787" cy="489857"/>
              </a:xfrm>
              <a:prstGeom prst="roundRect">
                <a:avLst/>
              </a:prstGeom>
              <a:blipFill rotWithShape="1"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 12"/>
              <p:cNvSpPr/>
              <p:nvPr/>
            </p:nvSpPr>
            <p:spPr>
              <a:xfrm>
                <a:off x="752784" y="2639803"/>
                <a:ext cx="49077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  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7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−1.3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0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={3}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4" y="2639803"/>
                <a:ext cx="4907787" cy="489857"/>
              </a:xfrm>
              <a:prstGeom prst="roundRect">
                <a:avLst/>
              </a:prstGeom>
              <a:blipFill rotWithShape="1"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/>
              <p:cNvSpPr/>
              <p:nvPr/>
            </p:nvSpPr>
            <p:spPr>
              <a:xfrm>
                <a:off x="752783" y="3347373"/>
                <a:ext cx="49077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  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4.1,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−1.3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5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={2, 3}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圆角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3" y="3347373"/>
                <a:ext cx="4907787" cy="489857"/>
              </a:xfrm>
              <a:prstGeom prst="roundRect">
                <a:avLst/>
              </a:prstGeom>
              <a:blipFill rotWithShape="1">
                <a:blip r:embed="rId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云形 18"/>
          <p:cNvSpPr/>
          <p:nvPr/>
        </p:nvSpPr>
        <p:spPr>
          <a:xfrm>
            <a:off x="5932712" y="1066810"/>
            <a:ext cx="2090059" cy="1172198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能否发现其中的规律？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1" name="云形 20"/>
          <p:cNvSpPr/>
          <p:nvPr/>
        </p:nvSpPr>
        <p:spPr>
          <a:xfrm>
            <a:off x="5932712" y="3772064"/>
            <a:ext cx="2536374" cy="1120925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数列</a:t>
            </a:r>
            <a:r>
              <a:rPr lang="zh-CN" altLang="en-US" sz="1600" dirty="0" smtClean="0">
                <a:solidFill>
                  <a:srgbClr val="FF0000"/>
                </a:solidFill>
              </a:rPr>
              <a:t>最大项</a:t>
            </a:r>
            <a:r>
              <a:rPr lang="zh-CN" altLang="en-US" sz="1600" dirty="0" smtClean="0">
                <a:solidFill>
                  <a:srgbClr val="FF0000"/>
                </a:solidFill>
              </a:rPr>
              <a:t>中的最小指标</a:t>
            </a:r>
            <a:r>
              <a:rPr lang="zh-CN" altLang="en-US" sz="1600" dirty="0" smtClean="0">
                <a:solidFill>
                  <a:srgbClr val="FF0000"/>
                </a:solidFill>
              </a:rPr>
              <a:t>一定</a:t>
            </a:r>
            <a:r>
              <a:rPr lang="zh-CN" altLang="en-US" sz="1600" dirty="0" smtClean="0">
                <a:solidFill>
                  <a:srgbClr val="FF0000"/>
                </a:solidFill>
              </a:rPr>
              <a:t>是“</a:t>
            </a:r>
            <a:r>
              <a:rPr lang="en-US" altLang="zh-CN" sz="1600" dirty="0" smtClean="0">
                <a:solidFill>
                  <a:srgbClr val="FF0000"/>
                </a:solidFill>
              </a:rPr>
              <a:t>G</a:t>
            </a:r>
            <a:r>
              <a:rPr lang="zh-CN" altLang="en-US" sz="1600" dirty="0" smtClean="0">
                <a:solidFill>
                  <a:srgbClr val="FF0000"/>
                </a:solidFill>
              </a:rPr>
              <a:t>时刻</a:t>
            </a:r>
            <a:r>
              <a:rPr lang="zh-CN" altLang="en-US" sz="1600" dirty="0" smtClean="0">
                <a:solidFill>
                  <a:srgbClr val="FF0000"/>
                </a:solidFill>
              </a:rPr>
              <a:t>”</a:t>
            </a:r>
            <a:endParaRPr lang="zh-CN" altLang="en-US" sz="12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圆角矩形 21"/>
              <p:cNvSpPr/>
              <p:nvPr/>
            </p:nvSpPr>
            <p:spPr>
              <a:xfrm>
                <a:off x="752782" y="4087599"/>
                <a:ext cx="4907787" cy="48985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08000" rIns="108000" bIns="72000" rtlCol="0" anchor="ctr"/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  取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CN" b="0" i="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.1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4.1, 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7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5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chemeClr val="tx1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={2, 3}</m:t>
                    </m:r>
                  </m:oMath>
                </a14:m>
                <a:endParaRPr lang="zh-CN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圆角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2" y="4087599"/>
                <a:ext cx="4907787" cy="489857"/>
              </a:xfrm>
              <a:prstGeom prst="roundRect">
                <a:avLst/>
              </a:prstGeom>
              <a:blipFill rotWithShape="1">
                <a:blip r:embed="rId8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云形 22"/>
          <p:cNvSpPr/>
          <p:nvPr/>
        </p:nvSpPr>
        <p:spPr>
          <a:xfrm>
            <a:off x="5973533" y="2434966"/>
            <a:ext cx="2571753" cy="1092019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数列</a:t>
            </a:r>
            <a:r>
              <a:rPr lang="zh-CN" altLang="en-US" sz="1600" dirty="0" smtClean="0">
                <a:solidFill>
                  <a:srgbClr val="FF0000"/>
                </a:solidFill>
              </a:rPr>
              <a:t>最大</a:t>
            </a:r>
            <a:r>
              <a:rPr lang="zh-CN" altLang="en-US" sz="1600" dirty="0" smtClean="0">
                <a:solidFill>
                  <a:srgbClr val="FF0000"/>
                </a:solidFill>
              </a:rPr>
              <a:t>项</a:t>
            </a:r>
            <a:r>
              <a:rPr lang="zh-CN" altLang="en-US" sz="1600" dirty="0" smtClean="0">
                <a:solidFill>
                  <a:srgbClr val="FF0000"/>
                </a:solidFill>
              </a:rPr>
              <a:t>的下标一定是“</a:t>
            </a:r>
            <a:r>
              <a:rPr lang="en-US" altLang="zh-CN" sz="1600" dirty="0" smtClean="0">
                <a:solidFill>
                  <a:srgbClr val="FF0000"/>
                </a:solidFill>
              </a:rPr>
              <a:t>G</a:t>
            </a:r>
            <a:r>
              <a:rPr lang="zh-CN" altLang="en-US" sz="1600" dirty="0" smtClean="0">
                <a:solidFill>
                  <a:srgbClr val="FF0000"/>
                </a:solidFill>
              </a:rPr>
              <a:t>时刻”吗？</a:t>
            </a:r>
            <a:endParaRPr lang="zh-CN" altLang="en-US" sz="1200" dirty="0" smtClean="0">
              <a:solidFill>
                <a:srgbClr val="FF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56657" y="289945"/>
            <a:ext cx="5812971" cy="624455"/>
            <a:chOff x="2057400" y="435429"/>
            <a:chExt cx="5812971" cy="624455"/>
          </a:xfrm>
        </p:grpSpPr>
        <p:sp>
          <p:nvSpPr>
            <p:cNvPr id="15" name="圆角矩形 14"/>
            <p:cNvSpPr/>
            <p:nvPr/>
          </p:nvSpPr>
          <p:spPr>
            <a:xfrm>
              <a:off x="2057400" y="435429"/>
              <a:ext cx="5812971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805890"/>
                </p:ext>
              </p:extLst>
            </p:nvPr>
          </p:nvGraphicFramePr>
          <p:xfrm>
            <a:off x="2107293" y="466159"/>
            <a:ext cx="57340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Document" r:id="rId9" imgW="3432903" imgH="355469" progId="Word.Document.8">
                    <p:embed/>
                  </p:oleObj>
                </mc:Choice>
                <mc:Fallback>
                  <p:oleObj name="Document" r:id="rId9" imgW="3432903" imgH="35546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293" y="466159"/>
                          <a:ext cx="573405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48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40230" y="1132120"/>
            <a:ext cx="4942113" cy="5007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799" y="1698179"/>
            <a:ext cx="4310743" cy="5334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30263"/>
              </p:ext>
            </p:extLst>
          </p:nvPr>
        </p:nvGraphicFramePr>
        <p:xfrm>
          <a:off x="358776" y="1247775"/>
          <a:ext cx="5791654" cy="576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Document" r:id="rId3" imgW="3125138" imgH="309683" progId="Word.Document.8">
                  <p:embed/>
                </p:oleObj>
              </mc:Choice>
              <mc:Fallback>
                <p:oleObj name="Document" r:id="rId3" imgW="3125138" imgH="309683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6" y="1247775"/>
                        <a:ext cx="5791654" cy="576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55171" y="2296888"/>
            <a:ext cx="5540828" cy="11865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0" y="758014"/>
            <a:ext cx="6671274" cy="50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/>
              <a:t>2</a:t>
            </a:r>
            <a:r>
              <a:rPr lang="en-US" altLang="zh-CN" sz="1600" dirty="0" smtClean="0"/>
              <a:t>. </a:t>
            </a:r>
            <a:r>
              <a:rPr lang="zh-CN" altLang="en-US" sz="1600" dirty="0" smtClean="0"/>
              <a:t>请完成第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smtClean="0">
                <a:latin typeface="宋体"/>
                <a:ea typeface="宋体"/>
                <a:cs typeface="Times New Roman" pitchFamily="18" charset="0"/>
              </a:rPr>
              <a:t>Ⅱ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问的解答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400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1400" dirty="0"/>
          </a:p>
        </p:txBody>
      </p:sp>
      <p:sp>
        <p:nvSpPr>
          <p:cNvPr id="14" name="左箭头标注 13"/>
          <p:cNvSpPr/>
          <p:nvPr/>
        </p:nvSpPr>
        <p:spPr>
          <a:xfrm>
            <a:off x="5747657" y="1698180"/>
            <a:ext cx="2982685" cy="718447"/>
          </a:xfrm>
          <a:prstGeom prst="leftArrowCallout">
            <a:avLst>
              <a:gd name="adj1" fmla="val 24243"/>
              <a:gd name="adj2" fmla="val 25000"/>
              <a:gd name="adj3" fmla="val 25000"/>
              <a:gd name="adj4" fmla="val 743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取出极端情况，这是本题的一个难点</a:t>
            </a:r>
          </a:p>
        </p:txBody>
      </p:sp>
      <p:sp>
        <p:nvSpPr>
          <p:cNvPr id="15" name="左箭头标注 14"/>
          <p:cNvSpPr/>
          <p:nvPr/>
        </p:nvSpPr>
        <p:spPr>
          <a:xfrm>
            <a:off x="5747657" y="1132126"/>
            <a:ext cx="2939143" cy="47896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3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极端情况存在的前提</a:t>
            </a:r>
          </a:p>
        </p:txBody>
      </p:sp>
      <p:sp>
        <p:nvSpPr>
          <p:cNvPr id="16" name="左箭头标注 15"/>
          <p:cNvSpPr/>
          <p:nvPr/>
        </p:nvSpPr>
        <p:spPr>
          <a:xfrm>
            <a:off x="6128658" y="2590818"/>
            <a:ext cx="2558142" cy="6313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3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分析极端情况的性质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627593"/>
              </p:ext>
            </p:extLst>
          </p:nvPr>
        </p:nvGraphicFramePr>
        <p:xfrm>
          <a:off x="244247" y="2370823"/>
          <a:ext cx="7909153" cy="147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Document" r:id="rId5" imgW="4061971" imgH="757084" progId="Word.Document.8">
                  <p:embed/>
                </p:oleObj>
              </mc:Choice>
              <mc:Fallback>
                <p:oleObj name="Document" r:id="rId5" imgW="4061971" imgH="757084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47" y="2370823"/>
                        <a:ext cx="7909153" cy="1474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2170"/>
              </p:ext>
            </p:extLst>
          </p:nvPr>
        </p:nvGraphicFramePr>
        <p:xfrm>
          <a:off x="257175" y="3665764"/>
          <a:ext cx="52276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Document" r:id="rId7" imgW="2522740" imgH="297786" progId="Word.Document.8">
                  <p:embed/>
                </p:oleObj>
              </mc:Choice>
              <mc:Fallback>
                <p:oleObj name="Document" r:id="rId7" imgW="2522740" imgH="297786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665764"/>
                        <a:ext cx="52276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235131"/>
              </p:ext>
            </p:extLst>
          </p:nvPr>
        </p:nvGraphicFramePr>
        <p:xfrm>
          <a:off x="278945" y="1804313"/>
          <a:ext cx="4793798" cy="56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Document" r:id="rId9" imgW="2379939" imgH="290215" progId="Word.Document.8">
                  <p:embed/>
                </p:oleObj>
              </mc:Choice>
              <mc:Fallback>
                <p:oleObj name="Document" r:id="rId9" imgW="2379939" imgH="290215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45" y="1804313"/>
                        <a:ext cx="4793798" cy="56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1556657" y="333489"/>
            <a:ext cx="5812971" cy="624455"/>
            <a:chOff x="2057400" y="435429"/>
            <a:chExt cx="5812971" cy="624455"/>
          </a:xfrm>
        </p:grpSpPr>
        <p:sp>
          <p:nvSpPr>
            <p:cNvPr id="23" name="圆角矩形 22"/>
            <p:cNvSpPr/>
            <p:nvPr/>
          </p:nvSpPr>
          <p:spPr>
            <a:xfrm>
              <a:off x="2057400" y="435429"/>
              <a:ext cx="5812971" cy="34834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411046"/>
                </p:ext>
              </p:extLst>
            </p:nvPr>
          </p:nvGraphicFramePr>
          <p:xfrm>
            <a:off x="2107293" y="466159"/>
            <a:ext cx="5734050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2" name="Document" r:id="rId11" imgW="3432903" imgH="355469" progId="Word.Document.8">
                    <p:embed/>
                  </p:oleObj>
                </mc:Choice>
                <mc:Fallback>
                  <p:oleObj name="Document" r:id="rId11" imgW="3432903" imgH="355469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293" y="466159"/>
                          <a:ext cx="5734050" cy="593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467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80640" y="910418"/>
                <a:ext cx="7574789" cy="845318"/>
              </a:xfrm>
            </p:spPr>
            <p:txBody>
              <a:bodyPr>
                <a:noAutofit/>
              </a:bodyPr>
              <a:lstStyle/>
              <a:p>
                <a:pPr marL="263525" indent="-263525">
                  <a:buNone/>
                </a:pPr>
                <a:r>
                  <a:rPr lang="en-US" altLang="zh-CN" sz="1800" dirty="0" smtClean="0"/>
                  <a:t>1. </a:t>
                </a:r>
                <a:r>
                  <a:rPr lang="zh-CN" altLang="en-US" sz="1800" dirty="0" smtClean="0"/>
                  <a:t>举出几个满足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1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CN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1(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=1,2,⋯,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sz="1800" dirty="0" smtClean="0"/>
                  <a:t>的数列</a:t>
                </a:r>
                <a:r>
                  <a:rPr lang="en-US" altLang="zh-CN" sz="1800" dirty="0" smtClean="0"/>
                  <a:t>A</a:t>
                </a:r>
                <a:r>
                  <a:rPr lang="zh-CN" altLang="en-US" sz="1800" dirty="0" smtClean="0"/>
                  <a:t>的实例，并写出相应的集合</a:t>
                </a:r>
                <a:r>
                  <a:rPr lang="en-US" altLang="zh-CN" sz="1800" dirty="0" smtClean="0"/>
                  <a:t>G(A)</a:t>
                </a:r>
                <a:r>
                  <a:rPr lang="zh-CN" altLang="en-US" sz="1800" dirty="0" smtClean="0"/>
                  <a:t>，计算相应的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altLang="zh-CN" sz="1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/>
                  <a:t>.  </a:t>
                </a:r>
                <a:r>
                  <a:rPr lang="en-US" altLang="zh-CN" sz="1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1600" dirty="0" smtClean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zh-CN" altLang="en-US" sz="1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640" y="910418"/>
                <a:ext cx="7574789" cy="845318"/>
              </a:xfrm>
              <a:blipFill rotWithShape="1">
                <a:blip r:embed="rId3"/>
                <a:stretch>
                  <a:fillRect l="-725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698420"/>
                  </p:ext>
                </p:extLst>
              </p:nvPr>
            </p:nvGraphicFramePr>
            <p:xfrm>
              <a:off x="402771" y="1687292"/>
              <a:ext cx="7543799" cy="2628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99057"/>
                    <a:gridCol w="1536068"/>
                    <a:gridCol w="2196007"/>
                    <a:gridCol w="1012667"/>
                  </a:tblGrid>
                  <a:tr h="4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endParaRPr lang="zh-CN" altLang="en-US" sz="1600" b="1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0" smtClean="0">
                                    <a:latin typeface="Cambria Math"/>
                                  </a:rPr>
                                  <m:t>𝐆</m:t>
                                </m:r>
                                <m:r>
                                  <a:rPr lang="en-US" altLang="zh-CN" sz="1600" b="1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US" altLang="zh-CN" sz="1600" b="1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latin typeface="Cambria Math"/>
                                </a:rPr>
                                <m:t>”</m:t>
                              </m:r>
                              <m:r>
                                <a:rPr lang="en-US" altLang="zh-CN" sz="1600" b="1" i="0" smtClean="0">
                                  <a:latin typeface="Cambria Math"/>
                                </a:rPr>
                                <m:t>𝐆</m:t>
                              </m:r>
                            </m:oMath>
                          </a14:m>
                          <a:r>
                            <a:rPr lang="zh-CN" altLang="en-US" sz="1600" b="1" dirty="0" smtClean="0">
                              <a:latin typeface="宋体" pitchFamily="2" charset="-122"/>
                              <a:ea typeface="宋体" pitchFamily="2" charset="-122"/>
                            </a:rPr>
                            <a:t>时刻”对应的项</a:t>
                          </a:r>
                          <a:endParaRPr lang="zh-CN" altLang="en-US" sz="1600" b="1" dirty="0">
                            <a:latin typeface="宋体" pitchFamily="2" charset="-122"/>
                            <a:ea typeface="宋体" pitchFamily="2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altLang="zh-CN" sz="1600" b="1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zh-CN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1, 2, 3, 4, 5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{ 2, 3, 4, 5}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2, 3, 4, 5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4, 3, 2, 1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无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1, 1, 1, 1 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无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1.5,  2.6, 2, 3, 3, 3.4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{ 3, 5, 7}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2.6,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 3,  3.4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1.1, 1, 1.6, 2.3, 2, 2.6, 2.6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{ 3, 4, 6}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1.6, 2.3,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2.6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1.5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0, 0.4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, 0.5, 1.2,1, 1.6, 1, 1,1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{ 2, 3, 4, 6}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0.4, 0.5, 1.2, 1.6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698420"/>
                  </p:ext>
                </p:extLst>
              </p:nvPr>
            </p:nvGraphicFramePr>
            <p:xfrm>
              <a:off x="402771" y="1687292"/>
              <a:ext cx="7543799" cy="2628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99057"/>
                    <a:gridCol w="1536068"/>
                    <a:gridCol w="2196007"/>
                    <a:gridCol w="1012667"/>
                  </a:tblGrid>
                  <a:tr h="403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endParaRPr lang="zh-CN" altLang="en-US" sz="1600" b="1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6061" r="-209127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6953" t="-6061" r="-45983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45783" t="-6061" b="-5636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1, 2, 3, 4, 5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114754" r="-209127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2, 3, 4, 5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45783" t="-114754" b="-5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5,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4, 3, 2, 1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214754" r="-209127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无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45783" t="-214754" b="-4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1, 1, 1, 1 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314754" r="-209127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 smtClean="0">
                              <a:solidFill>
                                <a:srgbClr val="FF0000"/>
                              </a:solidFill>
                            </a:rPr>
                            <a:t>无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1.5,  2.6, 2, 3, 3, 3.4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421667" r="-209127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2.6,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 3,  3.4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1.4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1.1, 1, 1.6, 2.3, 2, 2.6, 2.6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513115" r="-20912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1.6, 2.3,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2.6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1.5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0, 0.4</a:t>
                          </a:r>
                          <a:r>
                            <a:rPr lang="en-US" altLang="zh-CN" sz="1600" baseline="0" dirty="0" smtClean="0">
                              <a:solidFill>
                                <a:srgbClr val="FF0000"/>
                              </a:solidFill>
                            </a:rPr>
                            <a:t>, 0.5, 1.2,1, 1.6, 1, 1,1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82143" t="-613115" r="-20912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0.4, 0.5, 1.2, 1.6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1.1</a:t>
                          </a:r>
                          <a:endParaRPr lang="zh-CN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圆角矩形 7"/>
          <p:cNvSpPr/>
          <p:nvPr/>
        </p:nvSpPr>
        <p:spPr>
          <a:xfrm>
            <a:off x="2166258" y="4397830"/>
            <a:ext cx="3635828" cy="5442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72000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你能看出怎样的规律？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13113" y="97972"/>
            <a:ext cx="6966857" cy="783769"/>
            <a:chOff x="2057400" y="287000"/>
            <a:chExt cx="6966857" cy="783769"/>
          </a:xfrm>
        </p:grpSpPr>
        <p:sp>
          <p:nvSpPr>
            <p:cNvPr id="9" name="圆角矩形 8"/>
            <p:cNvSpPr/>
            <p:nvPr/>
          </p:nvSpPr>
          <p:spPr>
            <a:xfrm>
              <a:off x="2057400" y="287000"/>
              <a:ext cx="6966857" cy="78376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72000" rtlCol="0" anchor="ctr"/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016208"/>
                </p:ext>
              </p:extLst>
            </p:nvPr>
          </p:nvGraphicFramePr>
          <p:xfrm>
            <a:off x="2057400" y="320109"/>
            <a:ext cx="689451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Document" r:id="rId5" imgW="4138247" imgH="435143" progId="Word.Document.8">
                    <p:embed/>
                  </p:oleObj>
                </mc:Choice>
                <mc:Fallback>
                  <p:oleObj name="Document" r:id="rId5" imgW="4138247" imgH="435143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20109"/>
                          <a:ext cx="689451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05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</a:spPr>
      <a:bodyPr lIns="108000" tIns="108000" rIns="108000" bIns="72000"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1358</Words>
  <Application>Microsoft Office PowerPoint</Application>
  <PresentationFormat>全屏显示(16:9)</PresentationFormat>
  <Paragraphs>132</Paragraphs>
  <Slides>17</Slides>
  <Notes>2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  <vt:variant>
        <vt:lpstr>自定义放映</vt:lpstr>
      </vt:variant>
      <vt:variant>
        <vt:i4>1</vt:i4>
      </vt:variant>
    </vt:vector>
  </HeadingPairs>
  <TitlesOfParts>
    <vt:vector size="21" baseType="lpstr">
      <vt:lpstr>1_Office 主题​​</vt:lpstr>
      <vt:lpstr>Document</vt:lpstr>
      <vt:lpstr>Microsoft Word 97 - 2003 文档</vt:lpstr>
      <vt:lpstr>归纳推理在高考压轴题中的应用</vt:lpstr>
      <vt:lpstr>方法阐述</vt:lpstr>
      <vt:lpstr>例题 (2016北京理科第20题）</vt:lpstr>
      <vt:lpstr>任务一</vt:lpstr>
      <vt:lpstr>任务一</vt:lpstr>
      <vt:lpstr>任务一</vt:lpstr>
      <vt:lpstr>任务二</vt:lpstr>
      <vt:lpstr>任务二</vt:lpstr>
      <vt:lpstr>任务三</vt:lpstr>
      <vt:lpstr>任务三</vt:lpstr>
      <vt:lpstr>任务三</vt:lpstr>
      <vt:lpstr>任务三</vt:lpstr>
      <vt:lpstr>任务三</vt:lpstr>
      <vt:lpstr>任务三</vt:lpstr>
      <vt:lpstr>任务三</vt:lpstr>
      <vt:lpstr>任务四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张三</cp:lastModifiedBy>
  <cp:revision>128</cp:revision>
  <dcterms:created xsi:type="dcterms:W3CDTF">2020-02-01T11:21:51Z</dcterms:created>
  <dcterms:modified xsi:type="dcterms:W3CDTF">2020-02-09T08:03:22Z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