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314" r:id="rId3"/>
    <p:sldId id="272" r:id="rId4"/>
    <p:sldId id="288" r:id="rId5"/>
    <p:sldId id="296" r:id="rId6"/>
    <p:sldId id="315" r:id="rId7"/>
    <p:sldId id="316" r:id="rId8"/>
    <p:sldId id="317" r:id="rId9"/>
    <p:sldId id="301" r:id="rId10"/>
    <p:sldId id="297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85" r:id="rId21"/>
    <p:sldId id="313" r:id="rId22"/>
    <p:sldId id="274" r:id="rId23"/>
    <p:sldId id="292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624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9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2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4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747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747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747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747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2020-2-18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7.docx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e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56444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创新压轴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题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研究特例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54415" y="3656694"/>
            <a:ext cx="469033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</a:t>
            </a: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龚浩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24147"/>
              </p:ext>
            </p:extLst>
          </p:nvPr>
        </p:nvGraphicFramePr>
        <p:xfrm>
          <a:off x="860425" y="817563"/>
          <a:ext cx="741203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文档" r:id="rId6" imgW="4435112" imgH="2206874" progId="Word.Document.12">
                  <p:embed/>
                </p:oleObj>
              </mc:Choice>
              <mc:Fallback>
                <p:oleObj name="文档" r:id="rId6" imgW="4435112" imgH="2206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425" y="817563"/>
                        <a:ext cx="741203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线形标注 2(带边框和强调线) 1"/>
          <p:cNvSpPr/>
          <p:nvPr/>
        </p:nvSpPr>
        <p:spPr>
          <a:xfrm>
            <a:off x="4267649" y="1667429"/>
            <a:ext cx="4306196" cy="473336"/>
          </a:xfrm>
          <a:prstGeom prst="accentBorderCallout2">
            <a:avLst>
              <a:gd name="adj1" fmla="val 27841"/>
              <a:gd name="adj2" fmla="val -339"/>
              <a:gd name="adj3" fmla="val 98296"/>
              <a:gd name="adj4" fmla="val -6674"/>
              <a:gd name="adj5" fmla="val 146591"/>
              <a:gd name="adj6" fmla="val 2753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>
                <a:solidFill>
                  <a:schemeClr val="tx1"/>
                </a:solidFill>
              </a:rPr>
              <a:t>这个位差和的本质：对应着怎样的数列？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线形标注 2(带边框和强调线) 3"/>
          <p:cNvSpPr/>
          <p:nvPr/>
        </p:nvSpPr>
        <p:spPr>
          <a:xfrm>
            <a:off x="4496025" y="2915322"/>
            <a:ext cx="4045564" cy="742278"/>
          </a:xfrm>
          <a:prstGeom prst="accentBorderCallout2">
            <a:avLst>
              <a:gd name="adj1" fmla="val 23922"/>
              <a:gd name="adj2" fmla="val -2273"/>
              <a:gd name="adj3" fmla="val 18750"/>
              <a:gd name="adj4" fmla="val -16667"/>
              <a:gd name="adj5" fmla="val -58190"/>
              <a:gd name="adj6" fmla="val -401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先看最简单的情况：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zh-CN" altLang="en-US" dirty="0" smtClean="0">
                <a:solidFill>
                  <a:schemeClr val="tx1"/>
                </a:solidFill>
              </a:rPr>
              <a:t>时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zh-CN" altLang="en-US" dirty="0" smtClean="0">
                <a:solidFill>
                  <a:schemeClr val="tx1"/>
                </a:solidFill>
              </a:rPr>
              <a:t>有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 smtClean="0">
                <a:solidFill>
                  <a:schemeClr val="tx1"/>
                </a:solidFill>
              </a:rPr>
              <a:t>=12，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这时</a:t>
            </a:r>
            <a:r>
              <a:rPr lang="en-US" altLang="zh-CN" dirty="0" smtClean="0">
                <a:solidFill>
                  <a:schemeClr val="tx1"/>
                </a:solidFill>
              </a:rPr>
              <a:t>1，2，3，4，5</a:t>
            </a:r>
            <a:r>
              <a:rPr lang="zh-CN" altLang="en-US" dirty="0" smtClean="0">
                <a:solidFill>
                  <a:schemeClr val="tx1"/>
                </a:solidFill>
              </a:rPr>
              <a:t>对应怎样的排列？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72568"/>
              </p:ext>
            </p:extLst>
          </p:nvPr>
        </p:nvGraphicFramePr>
        <p:xfrm>
          <a:off x="623888" y="333375"/>
          <a:ext cx="8154987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4748724" imgH="2556085" progId="Word.Document.12">
                  <p:embed/>
                </p:oleObj>
              </mc:Choice>
              <mc:Fallback>
                <p:oleObj name="文档" r:id="rId3" imgW="4748724" imgH="2556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333375"/>
                        <a:ext cx="8154987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线形标注 2 2"/>
          <p:cNvSpPr/>
          <p:nvPr/>
        </p:nvSpPr>
        <p:spPr>
          <a:xfrm>
            <a:off x="6551407" y="839096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34"/>
              <a:gd name="adj6" fmla="val -338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先找</a:t>
            </a:r>
            <a:r>
              <a:rPr lang="zh-CN" altLang="en-US" sz="2000" smtClean="0">
                <a:solidFill>
                  <a:schemeClr val="tx1"/>
                </a:solidFill>
              </a:rPr>
              <a:t>一个这样的数列？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96637"/>
              </p:ext>
            </p:extLst>
          </p:nvPr>
        </p:nvGraphicFramePr>
        <p:xfrm>
          <a:off x="623888" y="333375"/>
          <a:ext cx="8154987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4748724" imgH="2556085" progId="Word.Document.12">
                  <p:embed/>
                </p:oleObj>
              </mc:Choice>
              <mc:Fallback>
                <p:oleObj name="文档" r:id="rId3" imgW="4748724" imgH="2556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333375"/>
                        <a:ext cx="8154987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线形标注 2 2"/>
          <p:cNvSpPr/>
          <p:nvPr/>
        </p:nvSpPr>
        <p:spPr>
          <a:xfrm>
            <a:off x="6551407" y="839096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34"/>
              <a:gd name="adj6" fmla="val -338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先找</a:t>
            </a:r>
            <a:r>
              <a:rPr lang="zh-CN" altLang="en-US" sz="2000" smtClean="0">
                <a:solidFill>
                  <a:schemeClr val="tx1"/>
                </a:solidFill>
              </a:rPr>
              <a:t>一个这样的数列？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907849"/>
              </p:ext>
            </p:extLst>
          </p:nvPr>
        </p:nvGraphicFramePr>
        <p:xfrm>
          <a:off x="623888" y="333375"/>
          <a:ext cx="8154987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4748724" imgH="2556085" progId="Word.Document.12">
                  <p:embed/>
                </p:oleObj>
              </mc:Choice>
              <mc:Fallback>
                <p:oleObj name="文档" r:id="rId3" imgW="4748724" imgH="2556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333375"/>
                        <a:ext cx="8154987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线形标注 2 2"/>
          <p:cNvSpPr/>
          <p:nvPr/>
        </p:nvSpPr>
        <p:spPr>
          <a:xfrm>
            <a:off x="6551407" y="806822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34"/>
              <a:gd name="adj6" fmla="val -338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先找</a:t>
            </a:r>
            <a:r>
              <a:rPr lang="zh-CN" altLang="en-US" sz="2000" smtClean="0">
                <a:solidFill>
                  <a:schemeClr val="tx1"/>
                </a:solidFill>
              </a:rPr>
              <a:t>一个这样的数列？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线形标注 2 4"/>
          <p:cNvSpPr/>
          <p:nvPr/>
        </p:nvSpPr>
        <p:spPr>
          <a:xfrm>
            <a:off x="4466216" y="1446901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993"/>
              <a:gd name="adj6" fmla="val -1846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这样的数列有多少个？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65932"/>
              </p:ext>
            </p:extLst>
          </p:nvPr>
        </p:nvGraphicFramePr>
        <p:xfrm>
          <a:off x="623888" y="333375"/>
          <a:ext cx="8154987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4748724" imgH="2556085" progId="Word.Document.12">
                  <p:embed/>
                </p:oleObj>
              </mc:Choice>
              <mc:Fallback>
                <p:oleObj name="文档" r:id="rId3" imgW="4748724" imgH="2556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333375"/>
                        <a:ext cx="8154987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线形标注 2 2"/>
          <p:cNvSpPr/>
          <p:nvPr/>
        </p:nvSpPr>
        <p:spPr>
          <a:xfrm>
            <a:off x="6551407" y="839096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34"/>
              <a:gd name="adj6" fmla="val -338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先找</a:t>
            </a:r>
            <a:r>
              <a:rPr lang="zh-CN" altLang="en-US" sz="2000" smtClean="0">
                <a:solidFill>
                  <a:schemeClr val="tx1"/>
                </a:solidFill>
              </a:rPr>
              <a:t>一个这样的数列？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线形标注 2 4"/>
          <p:cNvSpPr/>
          <p:nvPr/>
        </p:nvSpPr>
        <p:spPr>
          <a:xfrm>
            <a:off x="4466216" y="1446901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993"/>
              <a:gd name="adj6" fmla="val -1846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这样的数列有多少个？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05341"/>
              </p:ext>
            </p:extLst>
          </p:nvPr>
        </p:nvGraphicFramePr>
        <p:xfrm>
          <a:off x="623888" y="333375"/>
          <a:ext cx="8154987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文档" r:id="rId3" imgW="4719753" imgH="2555365" progId="Word.Document.12">
                  <p:embed/>
                </p:oleObj>
              </mc:Choice>
              <mc:Fallback>
                <p:oleObj name="文档" r:id="rId3" imgW="4719753" imgH="2555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333375"/>
                        <a:ext cx="8154987" cy="444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线形标注 2 2"/>
          <p:cNvSpPr/>
          <p:nvPr/>
        </p:nvSpPr>
        <p:spPr>
          <a:xfrm>
            <a:off x="6551407" y="839096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34"/>
              <a:gd name="adj6" fmla="val -338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先找</a:t>
            </a:r>
            <a:r>
              <a:rPr lang="zh-CN" altLang="en-US" sz="2000" smtClean="0">
                <a:solidFill>
                  <a:schemeClr val="tx1"/>
                </a:solidFill>
              </a:rPr>
              <a:t>一个这样的数列？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线形标注 2 4"/>
          <p:cNvSpPr/>
          <p:nvPr/>
        </p:nvSpPr>
        <p:spPr>
          <a:xfrm>
            <a:off x="4466216" y="1446901"/>
            <a:ext cx="1678193" cy="6777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993"/>
              <a:gd name="adj6" fmla="val -1846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这样的数列有多少个？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4442" y="3108956"/>
            <a:ext cx="2624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对大于等于</a:t>
            </a:r>
            <a:r>
              <a:rPr lang="en-US" altLang="zh-CN" sz="2000" dirty="0" smtClean="0">
                <a:solidFill>
                  <a:srgbClr val="FF0000"/>
                </a:solidFill>
              </a:rPr>
              <a:t>5 </a:t>
            </a:r>
            <a:r>
              <a:rPr lang="zh-CN" altLang="en-US" sz="2000" dirty="0" smtClean="0">
                <a:solidFill>
                  <a:srgbClr val="FF0000"/>
                </a:solidFill>
              </a:rPr>
              <a:t>的正奇数</a:t>
            </a:r>
            <a:r>
              <a:rPr lang="zh-CN" altLang="en-US" sz="2000" dirty="0" smtClean="0">
                <a:solidFill>
                  <a:srgbClr val="FF0000"/>
                </a:solidFill>
              </a:rPr>
              <a:t>情形又怎样</a:t>
            </a:r>
            <a:r>
              <a:rPr lang="zh-CN" altLang="en-US" sz="2000" dirty="0" smtClean="0">
                <a:solidFill>
                  <a:srgbClr val="FF0000"/>
                </a:solidFill>
              </a:rPr>
              <a:t>呢？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97052"/>
              </p:ext>
            </p:extLst>
          </p:nvPr>
        </p:nvGraphicFramePr>
        <p:xfrm>
          <a:off x="581025" y="484188"/>
          <a:ext cx="817562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5322351" imgH="2284636" progId="Word.Document.12">
                  <p:embed/>
                </p:oleObj>
              </mc:Choice>
              <mc:Fallback>
                <p:oleObj name="文档" r:id="rId3" imgW="5322351" imgH="2284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25" y="484188"/>
                        <a:ext cx="8175625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7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31196"/>
              </p:ext>
            </p:extLst>
          </p:nvPr>
        </p:nvGraphicFramePr>
        <p:xfrm>
          <a:off x="581025" y="484188"/>
          <a:ext cx="817562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文档" r:id="rId3" imgW="5322351" imgH="2284636" progId="Word.Document.12">
                  <p:embed/>
                </p:oleObj>
              </mc:Choice>
              <mc:Fallback>
                <p:oleObj name="文档" r:id="rId3" imgW="5322351" imgH="2284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25" y="484188"/>
                        <a:ext cx="8175625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65501"/>
              </p:ext>
            </p:extLst>
          </p:nvPr>
        </p:nvGraphicFramePr>
        <p:xfrm>
          <a:off x="581025" y="484188"/>
          <a:ext cx="817562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文档" r:id="rId3" imgW="5322351" imgH="2284636" progId="Word.Document.12">
                  <p:embed/>
                </p:oleObj>
              </mc:Choice>
              <mc:Fallback>
                <p:oleObj name="文档" r:id="rId3" imgW="5322351" imgH="2284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25" y="484188"/>
                        <a:ext cx="8175625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42117"/>
              </p:ext>
            </p:extLst>
          </p:nvPr>
        </p:nvGraphicFramePr>
        <p:xfrm>
          <a:off x="581025" y="484188"/>
          <a:ext cx="819785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文档" r:id="rId3" imgW="5293380" imgH="2284996" progId="Word.Document.12">
                  <p:embed/>
                </p:oleObj>
              </mc:Choice>
              <mc:Fallback>
                <p:oleObj name="文档" r:id="rId3" imgW="5293380" imgH="2284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25" y="484188"/>
                        <a:ext cx="8197850" cy="356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北京高考压轴大题是一道非常规的创新题型，综合性比较强、难度较大，一般没有什么常规的解题套路。本课将通过一道例子探讨</a:t>
            </a:r>
            <a:r>
              <a:rPr lang="zh-CN" altLang="en-US" sz="2000"/>
              <a:t>一</a:t>
            </a:r>
            <a:r>
              <a:rPr lang="zh-CN" altLang="en-US" sz="2000" smtClean="0"/>
              <a:t>种通过研究特例解决问题的方法</a:t>
            </a:r>
            <a:r>
              <a:rPr lang="zh-CN" altLang="en-US" sz="2000" dirty="0"/>
              <a:t>。</a:t>
            </a:r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58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1790" y="332030"/>
            <a:ext cx="1284848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小结提升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5459" y="903635"/>
            <a:ext cx="7831567" cy="373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zh-CN" sz="2000" dirty="0"/>
              <a:t>、第（</a:t>
            </a:r>
            <a:r>
              <a:rPr lang="en-US" altLang="zh-CN" sz="2000" dirty="0"/>
              <a:t>2</a:t>
            </a:r>
            <a:r>
              <a:rPr lang="zh-CN" altLang="zh-CN" sz="2000" dirty="0"/>
              <a:t>）问分类计数是化繁为简的重要一步，那么怎样想到这种分类呢？这应由</a:t>
            </a:r>
            <a:r>
              <a:rPr lang="en-US" altLang="zh-CN" sz="2000" dirty="0"/>
              <a:t>4=1+1+1+1=1+1+2=1+3=2+2</a:t>
            </a:r>
            <a:r>
              <a:rPr lang="zh-CN" altLang="zh-CN" sz="2000" dirty="0"/>
              <a:t>发现最多分</a:t>
            </a:r>
            <a:r>
              <a:rPr lang="en-US" altLang="zh-CN" sz="2000" dirty="0"/>
              <a:t>4</a:t>
            </a:r>
            <a:r>
              <a:rPr lang="zh-CN" altLang="zh-CN" sz="2000" dirty="0"/>
              <a:t>类，通过实验“</a:t>
            </a:r>
            <a:r>
              <a:rPr lang="en-US" altLang="zh-CN" sz="2000" dirty="0"/>
              <a:t>1+3</a:t>
            </a:r>
            <a:r>
              <a:rPr lang="zh-CN" altLang="zh-CN" sz="2000" dirty="0"/>
              <a:t>型”得不到；对三种类型分别计数时要把每一类型的排列方法理解透。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zh-CN" sz="2000" dirty="0"/>
              <a:t>、对于第（</a:t>
            </a:r>
            <a:r>
              <a:rPr lang="en-US" altLang="zh-CN" sz="2000" dirty="0"/>
              <a:t>3</a:t>
            </a:r>
            <a:r>
              <a:rPr lang="zh-CN" altLang="zh-CN" sz="2000" dirty="0"/>
              <a:t>）问，通过特例发现所给位差和是最大位差和，从而问题的本质就是求位差和最大的排列个数，这是一个关键；然后再通过特例发现位差和最大时，其表达式的变形转化，为找到排列方法给予了重要启发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2009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1790" y="332030"/>
            <a:ext cx="1284848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小结提升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5459" y="903635"/>
            <a:ext cx="78315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3</a:t>
            </a:r>
            <a:r>
              <a:rPr lang="zh-CN" altLang="zh-CN" sz="2000" dirty="0"/>
              <a:t>、“研究特例”，就是考察所面对问题的某个或某些特殊情形，由此发现规律找到解决一般问题的途径。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</a:t>
            </a:r>
            <a:r>
              <a:rPr lang="zh-CN" altLang="zh-CN" sz="2000" dirty="0" smtClean="0"/>
              <a:t>一般来说</a:t>
            </a:r>
            <a:r>
              <a:rPr lang="zh-CN" altLang="zh-CN" sz="2000" dirty="0"/>
              <a:t>，解决“特例”并不难，难的是如何将“特例”的处理方式迁移到一般问题中去。因此，对特例的处理，不仅仅是给出一个解答，而是研究其更一般的本质。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34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47243" y="332030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</a:t>
            </a:r>
            <a:r>
              <a:rPr lang="zh-CN" altLang="en-US" sz="215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法建议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2584" y="1409252"/>
            <a:ext cx="6841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研究特例体现了从特殊到一般、从具体到抽象的思想方法，它不仅是解决创新压轴题的重要方法，也是解决很多数学较难问题的有效方法，值得我们加深体会，加强理解和运用。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在具体运用中，进一步体验什么是特例？怎样选取特例？怎样研究特例</a:t>
            </a:r>
            <a:r>
              <a:rPr lang="zh-CN" altLang="zh-CN" sz="2000" dirty="0" smtClean="0"/>
              <a:t>？</a:t>
            </a:r>
            <a:r>
              <a:rPr lang="zh-CN" altLang="en-US" sz="2000" dirty="0" smtClean="0"/>
              <a:t>要</a:t>
            </a:r>
            <a:r>
              <a:rPr lang="zh-CN" altLang="zh-CN" sz="2000" dirty="0" smtClean="0"/>
              <a:t>进一步</a:t>
            </a:r>
            <a:r>
              <a:rPr lang="zh-CN" altLang="zh-CN" sz="2000" dirty="0"/>
              <a:t>积累经验。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40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69019"/>
              </p:ext>
            </p:extLst>
          </p:nvPr>
        </p:nvGraphicFramePr>
        <p:xfrm>
          <a:off x="560070" y="409072"/>
          <a:ext cx="7935182" cy="25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文档" r:id="rId3" imgW="4440906" imgH="1460929" progId="Word.Document.12">
                  <p:embed/>
                </p:oleObj>
              </mc:Choice>
              <mc:Fallback>
                <p:oleObj name="文档" r:id="rId3" imgW="4440906" imgH="1460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070" y="409072"/>
                        <a:ext cx="7935182" cy="259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7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958128" y="319741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学习</a:t>
            </a:r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目标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4" name="Triangle 201"/>
          <p:cNvSpPr/>
          <p:nvPr/>
        </p:nvSpPr>
        <p:spPr>
          <a:xfrm rot="10800000">
            <a:off x="4267649" y="-32557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1219" y="1097280"/>
            <a:ext cx="7304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zh-CN" sz="2000" dirty="0"/>
              <a:t>、体会从具体到抽象、从特殊到一般的研究问题的思想方法；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zh-CN" sz="2000" dirty="0"/>
              <a:t>、理解问题的特例，学会选取特例，学会从特例中研究规律寻找方法；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zh-CN" sz="2000" dirty="0"/>
              <a:t>、学会归纳类比，大胆猜想，小心求证。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7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83662"/>
              </p:ext>
            </p:extLst>
          </p:nvPr>
        </p:nvGraphicFramePr>
        <p:xfrm>
          <a:off x="860425" y="817563"/>
          <a:ext cx="741203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文档" r:id="rId6" imgW="4406141" imgH="2206154" progId="Word.Document.12">
                  <p:embed/>
                </p:oleObj>
              </mc:Choice>
              <mc:Fallback>
                <p:oleObj name="文档" r:id="rId6" imgW="4406141" imgH="2206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425" y="817563"/>
                        <a:ext cx="741203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59411"/>
              </p:ext>
            </p:extLst>
          </p:nvPr>
        </p:nvGraphicFramePr>
        <p:xfrm>
          <a:off x="860425" y="817563"/>
          <a:ext cx="7412038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6" imgW="4435112" imgH="1649215" progId="Word.Document.12">
                  <p:embed/>
                </p:oleObj>
              </mc:Choice>
              <mc:Fallback>
                <p:oleObj name="文档" r:id="rId6" imgW="4435112" imgH="16492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425" y="817563"/>
                        <a:ext cx="7412038" cy="27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线形标注 2(带边框和强调线) 3"/>
          <p:cNvSpPr/>
          <p:nvPr/>
        </p:nvSpPr>
        <p:spPr>
          <a:xfrm>
            <a:off x="5755338" y="1688950"/>
            <a:ext cx="2635623" cy="398033"/>
          </a:xfrm>
          <a:prstGeom prst="accentBorderCallout2">
            <a:avLst>
              <a:gd name="adj1" fmla="val 10642"/>
              <a:gd name="adj2" fmla="val -2211"/>
              <a:gd name="adj3" fmla="val 16047"/>
              <a:gd name="adj4" fmla="val -10545"/>
              <a:gd name="adj5" fmla="val 117906"/>
              <a:gd name="adj6" fmla="val -59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</a:rPr>
              <a:t>这个</a:t>
            </a:r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</a:rPr>
              <a:t>只能是正整数的和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82" y="3008524"/>
            <a:ext cx="75733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可以分四种情况：</a:t>
            </a:r>
            <a:r>
              <a:rPr lang="en-US" altLang="zh-CN" dirty="0" smtClean="0"/>
              <a:t>1+1+1+1，1+1+2，1+3，2+2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因为，两项和的排列只能是                           ，位差和不可能是</a:t>
            </a:r>
            <a:r>
              <a:rPr lang="en-US" altLang="zh-CN" dirty="0" smtClean="0"/>
              <a:t>1+3</a:t>
            </a:r>
            <a:r>
              <a:rPr lang="zh-CN" altLang="en-US" dirty="0" smtClean="0"/>
              <a:t>得到，故只有三种</a:t>
            </a:r>
            <a:r>
              <a:rPr lang="zh-CN" altLang="en-US" dirty="0" smtClean="0"/>
              <a:t>情况：</a:t>
            </a:r>
            <a:r>
              <a:rPr lang="en-US" altLang="zh-CN" dirty="0" smtClean="0"/>
              <a:t>1+1+1+1</a:t>
            </a:r>
            <a:r>
              <a:rPr lang="zh-CN" altLang="en-US" dirty="0" smtClean="0"/>
              <a:t>型</a:t>
            </a:r>
            <a:r>
              <a:rPr lang="en-US" altLang="zh-CN" dirty="0" smtClean="0"/>
              <a:t>，1+1+2</a:t>
            </a:r>
            <a:r>
              <a:rPr lang="zh-CN" altLang="en-US" dirty="0" smtClean="0"/>
              <a:t>型</a:t>
            </a:r>
            <a:r>
              <a:rPr lang="en-US" altLang="zh-CN" dirty="0" smtClean="0"/>
              <a:t>，2+2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78795"/>
              </p:ext>
            </p:extLst>
          </p:nvPr>
        </p:nvGraphicFramePr>
        <p:xfrm>
          <a:off x="3662977" y="3428511"/>
          <a:ext cx="1668124" cy="51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8" imgW="787320" imgH="241200" progId="Equation.DSMT4">
                  <p:embed/>
                </p:oleObj>
              </mc:Choice>
              <mc:Fallback>
                <p:oleObj name="Equation" r:id="rId8" imgW="787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2977" y="3428511"/>
                        <a:ext cx="1668124" cy="51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4573332" y="1592132"/>
            <a:ext cx="3129143" cy="10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48619"/>
              </p:ext>
            </p:extLst>
          </p:nvPr>
        </p:nvGraphicFramePr>
        <p:xfrm>
          <a:off x="473075" y="515938"/>
          <a:ext cx="819785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4" imgW="5334302" imgH="2449522" progId="Word.Document.12">
                  <p:embed/>
                </p:oleObj>
              </mc:Choice>
              <mc:Fallback>
                <p:oleObj name="文档" r:id="rId4" imgW="5334302" imgH="2449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" y="515938"/>
                        <a:ext cx="8197850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58626"/>
              </p:ext>
            </p:extLst>
          </p:nvPr>
        </p:nvGraphicFramePr>
        <p:xfrm>
          <a:off x="4885093" y="1775497"/>
          <a:ext cx="36560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6" imgW="1396800" imgH="431640" progId="Equation.DSMT4">
                  <p:embed/>
                </p:oleObj>
              </mc:Choice>
              <mc:Fallback>
                <p:oleObj name="Equation" r:id="rId6" imgW="1396800" imgH="4316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93" y="1775497"/>
                        <a:ext cx="36560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5023822" y="2861532"/>
            <a:ext cx="623943" cy="10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70544"/>
              </p:ext>
            </p:extLst>
          </p:nvPr>
        </p:nvGraphicFramePr>
        <p:xfrm>
          <a:off x="2424653" y="1986055"/>
          <a:ext cx="1059143" cy="42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4653" y="1986055"/>
                        <a:ext cx="1059143" cy="42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5541994" y="2917110"/>
            <a:ext cx="623943" cy="10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90710"/>
              </p:ext>
            </p:extLst>
          </p:nvPr>
        </p:nvGraphicFramePr>
        <p:xfrm>
          <a:off x="2448783" y="2545453"/>
          <a:ext cx="1714426" cy="42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0" imgW="825480" imgH="203040" progId="Equation.DSMT4">
                  <p:embed/>
                </p:oleObj>
              </mc:Choice>
              <mc:Fallback>
                <p:oleObj name="Equation" r:id="rId10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48783" y="2545453"/>
                        <a:ext cx="1714426" cy="42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任意多边形 10"/>
          <p:cNvSpPr/>
          <p:nvPr/>
        </p:nvSpPr>
        <p:spPr>
          <a:xfrm>
            <a:off x="2247794" y="2226833"/>
            <a:ext cx="237222" cy="547673"/>
          </a:xfrm>
          <a:custGeom>
            <a:avLst/>
            <a:gdLst>
              <a:gd name="connsiteX0" fmla="*/ 237222 w 237222"/>
              <a:gd name="connsiteY0" fmla="*/ 0 h 547673"/>
              <a:gd name="connsiteX1" fmla="*/ 554 w 237222"/>
              <a:gd name="connsiteY1" fmla="*/ 279699 h 547673"/>
              <a:gd name="connsiteX2" fmla="*/ 172677 w 237222"/>
              <a:gd name="connsiteY2" fmla="*/ 527125 h 547673"/>
              <a:gd name="connsiteX3" fmla="*/ 204950 w 237222"/>
              <a:gd name="connsiteY3" fmla="*/ 516367 h 54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22" h="547673">
                <a:moveTo>
                  <a:pt x="237222" y="0"/>
                </a:moveTo>
                <a:cubicBezTo>
                  <a:pt x="124266" y="95922"/>
                  <a:pt x="11311" y="191845"/>
                  <a:pt x="554" y="279699"/>
                </a:cubicBezTo>
                <a:cubicBezTo>
                  <a:pt x="-10203" y="367553"/>
                  <a:pt x="138611" y="487680"/>
                  <a:pt x="172677" y="527125"/>
                </a:cubicBezTo>
                <a:cubicBezTo>
                  <a:pt x="206743" y="566570"/>
                  <a:pt x="205846" y="541468"/>
                  <a:pt x="204950" y="51636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21140"/>
              </p:ext>
            </p:extLst>
          </p:nvPr>
        </p:nvGraphicFramePr>
        <p:xfrm>
          <a:off x="2366405" y="3204769"/>
          <a:ext cx="3918143" cy="79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2" imgW="1930320" imgH="393480" progId="Equation.DSMT4">
                  <p:embed/>
                </p:oleObj>
              </mc:Choice>
              <mc:Fallback>
                <p:oleObj name="Equation" r:id="rId12" imgW="193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6405" y="3204769"/>
                        <a:ext cx="3918143" cy="79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/>
          <p:cNvCxnSpPr/>
          <p:nvPr/>
        </p:nvCxnSpPr>
        <p:spPr>
          <a:xfrm>
            <a:off x="3130475" y="2927867"/>
            <a:ext cx="0" cy="407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749"/>
              </p:ext>
            </p:extLst>
          </p:nvPr>
        </p:nvGraphicFramePr>
        <p:xfrm>
          <a:off x="6277306" y="3349506"/>
          <a:ext cx="908798" cy="52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4" imgW="419040" imgH="241200" progId="Equation.DSMT4">
                  <p:embed/>
                </p:oleObj>
              </mc:Choice>
              <mc:Fallback>
                <p:oleObj name="Equation" r:id="rId14" imgW="419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77306" y="3349506"/>
                        <a:ext cx="908798" cy="523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10004"/>
              </p:ext>
            </p:extLst>
          </p:nvPr>
        </p:nvGraphicFramePr>
        <p:xfrm>
          <a:off x="473075" y="515938"/>
          <a:ext cx="819785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4" imgW="5334302" imgH="2449522" progId="Word.Document.12">
                  <p:embed/>
                </p:oleObj>
              </mc:Choice>
              <mc:Fallback>
                <p:oleObj name="文档" r:id="rId4" imgW="5334302" imgH="2449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" y="515938"/>
                        <a:ext cx="8197850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49942"/>
              </p:ext>
            </p:extLst>
          </p:nvPr>
        </p:nvGraphicFramePr>
        <p:xfrm>
          <a:off x="4788274" y="2227318"/>
          <a:ext cx="36560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6" imgW="1396800" imgH="431640" progId="Equation.DSMT4">
                  <p:embed/>
                </p:oleObj>
              </mc:Choice>
              <mc:Fallback>
                <p:oleObj name="Equation" r:id="rId6" imgW="1396800" imgH="4316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274" y="2227318"/>
                        <a:ext cx="36560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任意多边形 3"/>
          <p:cNvSpPr/>
          <p:nvPr/>
        </p:nvSpPr>
        <p:spPr>
          <a:xfrm>
            <a:off x="4948518" y="3248810"/>
            <a:ext cx="989703" cy="134508"/>
          </a:xfrm>
          <a:custGeom>
            <a:avLst/>
            <a:gdLst>
              <a:gd name="connsiteX0" fmla="*/ 0 w 989703"/>
              <a:gd name="connsiteY0" fmla="*/ 0 h 269017"/>
              <a:gd name="connsiteX1" fmla="*/ 634701 w 989703"/>
              <a:gd name="connsiteY1" fmla="*/ 268942 h 269017"/>
              <a:gd name="connsiteX2" fmla="*/ 989703 w 989703"/>
              <a:gd name="connsiteY2" fmla="*/ 21516 h 26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703" h="269017">
                <a:moveTo>
                  <a:pt x="0" y="0"/>
                </a:moveTo>
                <a:cubicBezTo>
                  <a:pt x="234875" y="132678"/>
                  <a:pt x="469751" y="265356"/>
                  <a:pt x="634701" y="268942"/>
                </a:cubicBezTo>
                <a:cubicBezTo>
                  <a:pt x="799651" y="272528"/>
                  <a:pt x="894677" y="147022"/>
                  <a:pt x="989703" y="2151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445174" y="3272114"/>
            <a:ext cx="989703" cy="134508"/>
          </a:xfrm>
          <a:custGeom>
            <a:avLst/>
            <a:gdLst>
              <a:gd name="connsiteX0" fmla="*/ 0 w 989703"/>
              <a:gd name="connsiteY0" fmla="*/ 0 h 269017"/>
              <a:gd name="connsiteX1" fmla="*/ 634701 w 989703"/>
              <a:gd name="connsiteY1" fmla="*/ 268942 h 269017"/>
              <a:gd name="connsiteX2" fmla="*/ 989703 w 989703"/>
              <a:gd name="connsiteY2" fmla="*/ 21516 h 26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703" h="269017">
                <a:moveTo>
                  <a:pt x="0" y="0"/>
                </a:moveTo>
                <a:cubicBezTo>
                  <a:pt x="234875" y="132678"/>
                  <a:pt x="469751" y="265356"/>
                  <a:pt x="634701" y="268942"/>
                </a:cubicBezTo>
                <a:cubicBezTo>
                  <a:pt x="799651" y="272528"/>
                  <a:pt x="894677" y="147022"/>
                  <a:pt x="989703" y="2151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95135"/>
              </p:ext>
            </p:extLst>
          </p:nvPr>
        </p:nvGraphicFramePr>
        <p:xfrm>
          <a:off x="473075" y="515938"/>
          <a:ext cx="819785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文档" r:id="rId4" imgW="5334302" imgH="2449522" progId="Word.Document.12">
                  <p:embed/>
                </p:oleObj>
              </mc:Choice>
              <mc:Fallback>
                <p:oleObj name="文档" r:id="rId4" imgW="5334302" imgH="2449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" y="515938"/>
                        <a:ext cx="8197850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89376"/>
              </p:ext>
            </p:extLst>
          </p:nvPr>
        </p:nvGraphicFramePr>
        <p:xfrm>
          <a:off x="4895476" y="3431614"/>
          <a:ext cx="365685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6" imgW="1396800" imgH="431640" progId="Equation.DSMT4">
                  <p:embed/>
                </p:oleObj>
              </mc:Choice>
              <mc:Fallback>
                <p:oleObj name="Equation" r:id="rId6" imgW="1396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5476" y="3431614"/>
                        <a:ext cx="3656853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82960"/>
              </p:ext>
            </p:extLst>
          </p:nvPr>
        </p:nvGraphicFramePr>
        <p:xfrm>
          <a:off x="477763" y="517861"/>
          <a:ext cx="8244998" cy="38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4" imgW="5305693" imgH="2448802" progId="Word.Document.12">
                  <p:embed/>
                </p:oleObj>
              </mc:Choice>
              <mc:Fallback>
                <p:oleObj name="文档" r:id="rId4" imgW="5305693" imgH="2448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763" y="517861"/>
                        <a:ext cx="8244998" cy="380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4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573</Words>
  <Application>Microsoft Office PowerPoint</Application>
  <PresentationFormat>全屏显示(16:9)</PresentationFormat>
  <Paragraphs>46</Paragraphs>
  <Slides>24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1_Office 主题​​</vt:lpstr>
      <vt:lpstr>文档</vt:lpstr>
      <vt:lpstr>Equation</vt:lpstr>
      <vt:lpstr>Microsoft Word 文档</vt:lpstr>
      <vt:lpstr>MathType 6.0 Equation</vt:lpstr>
      <vt:lpstr>创新压轴题 ——研究特例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72</cp:revision>
  <dcterms:created xsi:type="dcterms:W3CDTF">2020-02-01T11:21:51Z</dcterms:created>
  <dcterms:modified xsi:type="dcterms:W3CDTF">2020-02-18T07:23:02Z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