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9" r:id="rId3"/>
    <p:sldId id="269" r:id="rId4"/>
    <p:sldId id="270" r:id="rId5"/>
    <p:sldId id="271" r:id="rId6"/>
    <p:sldId id="261" r:id="rId7"/>
    <p:sldId id="274" r:id="rId8"/>
    <p:sldId id="275" r:id="rId9"/>
    <p:sldId id="276" r:id="rId10"/>
    <p:sldId id="277" r:id="rId11"/>
    <p:sldId id="272" r:id="rId12"/>
    <p:sldId id="278" r:id="rId13"/>
    <p:sldId id="279" r:id="rId14"/>
    <p:sldId id="280" r:id="rId15"/>
    <p:sldId id="264" r:id="rId16"/>
    <p:sldId id="268" r:id="rId17"/>
    <p:sldId id="285" r:id="rId18"/>
    <p:sldId id="281" r:id="rId19"/>
    <p:sldId id="282" r:id="rId20"/>
    <p:sldId id="283" r:id="rId21"/>
    <p:sldId id="284" r:id="rId22"/>
    <p:sldId id="286" r:id="rId23"/>
    <p:sldId id="287" r:id="rId24"/>
    <p:sldId id="288" r:id="rId25"/>
    <p:sldId id="258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emf"/><Relationship Id="rId4" Type="http://schemas.openxmlformats.org/officeDocument/2006/relationships/image" Target="../media/image57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w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CA9C4-C1C0-4B54-AE1E-FF5AF7F7D7D5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43A6B-5E24-46C2-B84D-73EA273B03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12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98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89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07930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38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95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2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01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38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90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08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74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59F5D-F491-4EC7-8943-AB0AEBAABE7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9CB2-E021-4044-B881-12BBE430E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99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package" Target="../embeddings/Microsoft_Word___19.docx"/><Relationship Id="rId7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1.docx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__22.docx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0.emf"/><Relationship Id="rId3" Type="http://schemas.openxmlformats.org/officeDocument/2006/relationships/package" Target="../embeddings/Microsoft_Word___23.docx"/><Relationship Id="rId7" Type="http://schemas.openxmlformats.org/officeDocument/2006/relationships/package" Target="../embeddings/Microsoft_Word___25.docx"/><Relationship Id="rId12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emf"/><Relationship Id="rId11" Type="http://schemas.openxmlformats.org/officeDocument/2006/relationships/package" Target="../embeddings/Microsoft_Word___27.docx"/><Relationship Id="rId5" Type="http://schemas.openxmlformats.org/officeDocument/2006/relationships/package" Target="../embeddings/Microsoft_Word___24.docx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package" Target="../embeddings/Microsoft_Word___26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package" Target="../embeddings/Microsoft_Word___29.docx"/><Relationship Id="rId7" Type="http://schemas.openxmlformats.org/officeDocument/2006/relationships/package" Target="../embeddings/Microsoft_Word___3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emf"/><Relationship Id="rId5" Type="http://schemas.openxmlformats.org/officeDocument/2006/relationships/package" Target="../embeddings/Microsoft_Word___30.docx"/><Relationship Id="rId4" Type="http://schemas.openxmlformats.org/officeDocument/2006/relationships/image" Target="../media/image37.emf"/><Relationship Id="rId9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Word___33.docx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package" Target="../embeddings/Microsoft_Word___34.docx"/><Relationship Id="rId7" Type="http://schemas.openxmlformats.org/officeDocument/2006/relationships/package" Target="../embeddings/Microsoft_Word___3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emf"/><Relationship Id="rId5" Type="http://schemas.openxmlformats.org/officeDocument/2006/relationships/package" Target="../embeddings/Microsoft_Word___35.docx"/><Relationship Id="rId4" Type="http://schemas.openxmlformats.org/officeDocument/2006/relationships/image" Target="../media/image42.emf"/><Relationship Id="rId9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7.docx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Word___38.docx"/><Relationship Id="rId5" Type="http://schemas.openxmlformats.org/officeDocument/2006/relationships/image" Target="../media/image45.emf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9.emf"/><Relationship Id="rId4" Type="http://schemas.openxmlformats.org/officeDocument/2006/relationships/package" Target="../embeddings/Microsoft_Word___40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43.docx"/><Relationship Id="rId3" Type="http://schemas.openxmlformats.org/officeDocument/2006/relationships/package" Target="../embeddings/Microsoft_Word___41.docx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package" Target="../embeddings/Microsoft_Word___42.docx"/><Relationship Id="rId5" Type="http://schemas.openxmlformats.org/officeDocument/2006/relationships/image" Target="../media/image50.emf"/><Relationship Id="rId4" Type="http://schemas.openxmlformats.org/officeDocument/2006/relationships/image" Target="../media/image51.emf"/><Relationship Id="rId9" Type="http://schemas.openxmlformats.org/officeDocument/2006/relationships/image" Target="../media/image5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package" Target="../embeddings/Microsoft_Word___44.docx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package" Target="../embeddings/Microsoft_Word___45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9.emf"/><Relationship Id="rId5" Type="http://schemas.openxmlformats.org/officeDocument/2006/relationships/package" Target="../embeddings/Microsoft_Word___47.docx"/><Relationship Id="rId4" Type="http://schemas.openxmlformats.org/officeDocument/2006/relationships/image" Target="../media/image5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2.emf"/><Relationship Id="rId5" Type="http://schemas.openxmlformats.org/officeDocument/2006/relationships/package" Target="../embeddings/Microsoft_Word___50.docx"/><Relationship Id="rId4" Type="http://schemas.openxmlformats.org/officeDocument/2006/relationships/image" Target="../media/image6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2.docx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5.docx"/><Relationship Id="rId3" Type="http://schemas.openxmlformats.org/officeDocument/2006/relationships/package" Target="../embeddings/Microsoft_Word___3.docx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__4.docx"/><Relationship Id="rId5" Type="http://schemas.openxmlformats.org/officeDocument/2006/relationships/image" Target="../media/image5.emf"/><Relationship Id="rId4" Type="http://schemas.openxmlformats.org/officeDocument/2006/relationships/image" Target="../media/image6.emf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0.docx"/><Relationship Id="rId13" Type="http://schemas.openxmlformats.org/officeDocument/2006/relationships/image" Target="../media/image16.emf"/><Relationship Id="rId3" Type="http://schemas.openxmlformats.org/officeDocument/2006/relationships/image" Target="../media/image18.png"/><Relationship Id="rId7" Type="http://schemas.openxmlformats.org/officeDocument/2006/relationships/image" Target="../media/image13.emf"/><Relationship Id="rId12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__9.docx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package" Target="../embeddings/Microsoft_Word___11.docx"/><Relationship Id="rId4" Type="http://schemas.openxmlformats.org/officeDocument/2006/relationships/package" Target="../embeddings/Microsoft_Word___8.docx"/><Relationship Id="rId9" Type="http://schemas.openxmlformats.org/officeDocument/2006/relationships/image" Target="../media/image14.emf"/><Relationship Id="rId14" Type="http://schemas.openxmlformats.org/officeDocument/2006/relationships/package" Target="../embeddings/Microsoft_Word___13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6.docx"/><Relationship Id="rId13" Type="http://schemas.openxmlformats.org/officeDocument/2006/relationships/image" Target="../media/image23.emf"/><Relationship Id="rId3" Type="http://schemas.openxmlformats.org/officeDocument/2006/relationships/package" Target="../embeddings/Microsoft_Word___14.docx"/><Relationship Id="rId7" Type="http://schemas.openxmlformats.org/officeDocument/2006/relationships/image" Target="../media/image20.emf"/><Relationship Id="rId12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__15.docx"/><Relationship Id="rId11" Type="http://schemas.openxmlformats.org/officeDocument/2006/relationships/image" Target="../media/image22.emf"/><Relationship Id="rId5" Type="http://schemas.openxmlformats.org/officeDocument/2006/relationships/image" Target="../media/image24.emf"/><Relationship Id="rId10" Type="http://schemas.openxmlformats.org/officeDocument/2006/relationships/package" Target="../embeddings/Microsoft_Word___17.docx"/><Relationship Id="rId4" Type="http://schemas.openxmlformats.org/officeDocument/2006/relationships/image" Target="../media/image19.emf"/><Relationship Id="rId9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1880" y="2643758"/>
            <a:ext cx="5412105" cy="728345"/>
          </a:xfrm>
        </p:spPr>
        <p:txBody>
          <a:bodyPr>
            <a:normAutofit fontScale="90000"/>
          </a:bodyPr>
          <a:lstStyle/>
          <a:p>
            <a:r>
              <a:rPr lang="zh-CN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压轴小题专题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zh-CN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平面向量中的最值问题</a:t>
            </a:r>
            <a:r>
              <a:rPr lang="zh-CN" altLang="zh-CN" dirty="0">
                <a:solidFill>
                  <a:srgbClr val="FF0000"/>
                </a:solidFill>
              </a:rPr>
              <a:t/>
            </a:r>
            <a:br>
              <a:rPr lang="zh-CN" altLang="zh-CN" dirty="0">
                <a:solidFill>
                  <a:srgbClr val="FF0000"/>
                </a:solidFill>
              </a:rPr>
            </a:br>
            <a:endParaRPr lang="zh-CN" altLang="zh-CN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4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区八十中学     潘荣杰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25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896600"/>
              </p:ext>
            </p:extLst>
          </p:nvPr>
        </p:nvGraphicFramePr>
        <p:xfrm>
          <a:off x="1043608" y="482189"/>
          <a:ext cx="4752528" cy="96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文档" r:id="rId3" imgW="3103881" imgH="593335" progId="Word.Document.12">
                  <p:embed/>
                </p:oleObj>
              </mc:Choice>
              <mc:Fallback>
                <p:oleObj name="文档" r:id="rId3" imgW="3103881" imgH="59333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82189"/>
                        <a:ext cx="4752528" cy="96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3795" name="Object 3" descr="高考资源网(ks5u.com),中国最大的高考网站,您身边的高考专家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050254"/>
              </p:ext>
            </p:extLst>
          </p:nvPr>
        </p:nvGraphicFramePr>
        <p:xfrm>
          <a:off x="1043608" y="1393023"/>
          <a:ext cx="4032448" cy="709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5" imgW="2451100" imgH="419100" progId="Equation.DSMT4">
                  <p:embed/>
                </p:oleObj>
              </mc:Choice>
              <mc:Fallback>
                <p:oleObj name="Equation" r:id="rId5" imgW="2451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393023"/>
                        <a:ext cx="4032448" cy="7091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116316"/>
              </p:ext>
            </p:extLst>
          </p:nvPr>
        </p:nvGraphicFramePr>
        <p:xfrm>
          <a:off x="1043608" y="2196701"/>
          <a:ext cx="3600400" cy="683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文档" r:id="rId7" imgW="2054171" imgH="401067" progId="Word.Document.12">
                  <p:embed/>
                </p:oleObj>
              </mc:Choice>
              <mc:Fallback>
                <p:oleObj name="文档" r:id="rId7" imgW="2054171" imgH="40106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196701"/>
                        <a:ext cx="3600400" cy="683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86707" y="3075806"/>
            <a:ext cx="5753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解决问题中用到的数学思想方法有哪些？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759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22382"/>
              </p:ext>
            </p:extLst>
          </p:nvPr>
        </p:nvGraphicFramePr>
        <p:xfrm>
          <a:off x="611559" y="339502"/>
          <a:ext cx="6776805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文档" r:id="rId3" imgW="3260068" imgH="798672" progId="Word.Document.12">
                  <p:embed/>
                </p:oleObj>
              </mc:Choice>
              <mc:Fallback>
                <p:oleObj name="文档" r:id="rId3" imgW="3260068" imgH="7986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59" y="339502"/>
                        <a:ext cx="6776805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010500"/>
              </p:ext>
            </p:extLst>
          </p:nvPr>
        </p:nvGraphicFramePr>
        <p:xfrm>
          <a:off x="683568" y="1996358"/>
          <a:ext cx="6048672" cy="2303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文档" r:id="rId5" imgW="3402592" imgH="1299149" progId="Word.Document.12">
                  <p:embed/>
                </p:oleObj>
              </mc:Choice>
              <mc:Fallback>
                <p:oleObj name="文档" r:id="rId5" imgW="3402592" imgH="12991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1996358"/>
                        <a:ext cx="6048672" cy="2303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9" r="24691"/>
          <a:stretch/>
        </p:blipFill>
        <p:spPr bwMode="auto">
          <a:xfrm>
            <a:off x="6444208" y="2643758"/>
            <a:ext cx="1944216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367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621081"/>
              </p:ext>
            </p:extLst>
          </p:nvPr>
        </p:nvGraphicFramePr>
        <p:xfrm>
          <a:off x="1116013" y="1491630"/>
          <a:ext cx="71247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文档" r:id="rId3" imgW="3865077" imgH="793624" progId="Word.Document.12">
                  <p:embed/>
                </p:oleObj>
              </mc:Choice>
              <mc:Fallback>
                <p:oleObj name="文档" r:id="rId3" imgW="3865077" imgH="79362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491630"/>
                        <a:ext cx="71247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268975"/>
              </p:ext>
            </p:extLst>
          </p:nvPr>
        </p:nvGraphicFramePr>
        <p:xfrm>
          <a:off x="1115616" y="2981673"/>
          <a:ext cx="5256584" cy="76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" name="文档" r:id="rId5" imgW="2688530" imgH="399156" progId="Word.Document.12">
                  <p:embed/>
                </p:oleObj>
              </mc:Choice>
              <mc:Fallback>
                <p:oleObj name="文档" r:id="rId5" imgW="2688530" imgH="39915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981673"/>
                        <a:ext cx="5256584" cy="768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81731"/>
              </p:ext>
            </p:extLst>
          </p:nvPr>
        </p:nvGraphicFramePr>
        <p:xfrm>
          <a:off x="1115616" y="3695706"/>
          <a:ext cx="5400600" cy="804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" name="文档" r:id="rId7" imgW="2642821" imgH="399156" progId="Word.Document.12">
                  <p:embed/>
                </p:oleObj>
              </mc:Choice>
              <mc:Fallback>
                <p:oleObj name="文档" r:id="rId7" imgW="2642821" imgH="39915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695706"/>
                        <a:ext cx="5400600" cy="804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739564"/>
              </p:ext>
            </p:extLst>
          </p:nvPr>
        </p:nvGraphicFramePr>
        <p:xfrm>
          <a:off x="1115616" y="4445799"/>
          <a:ext cx="5184577" cy="751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" name="文档" r:id="rId9" imgW="2773849" imgH="397833" progId="Word.Document.12">
                  <p:embed/>
                </p:oleObj>
              </mc:Choice>
              <mc:Fallback>
                <p:oleObj name="文档" r:id="rId9" imgW="2773849" imgH="39783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445799"/>
                        <a:ext cx="5184577" cy="751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653821"/>
              </p:ext>
            </p:extLst>
          </p:nvPr>
        </p:nvGraphicFramePr>
        <p:xfrm>
          <a:off x="1043607" y="915566"/>
          <a:ext cx="7666091" cy="808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" name="文档" r:id="rId11" imgW="4079583" imgH="431607" progId="Word.Document.12">
                  <p:embed/>
                </p:oleObj>
              </mc:Choice>
              <mc:Fallback>
                <p:oleObj name="文档" r:id="rId11" imgW="4079583" imgH="43160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7" y="915566"/>
                        <a:ext cx="7666091" cy="808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9" r="24691"/>
          <a:stretch/>
        </p:blipFill>
        <p:spPr bwMode="auto">
          <a:xfrm>
            <a:off x="6588224" y="2792997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矩形 1"/>
          <p:cNvSpPr/>
          <p:nvPr/>
        </p:nvSpPr>
        <p:spPr>
          <a:xfrm>
            <a:off x="1043608" y="483518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2.</a:t>
            </a:r>
            <a:r>
              <a:rPr lang="zh-CN" altLang="zh-CN" sz="2000" b="1" dirty="0"/>
              <a:t>多种解法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17819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036386"/>
              </p:ext>
            </p:extLst>
          </p:nvPr>
        </p:nvGraphicFramePr>
        <p:xfrm>
          <a:off x="899592" y="101278"/>
          <a:ext cx="6530975" cy="4990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文档" r:id="rId3" imgW="3237753" imgH="2685196" progId="Word.Document.12">
                  <p:embed/>
                </p:oleObj>
              </mc:Choice>
              <mc:Fallback>
                <p:oleObj name="文档" r:id="rId3" imgW="3237753" imgH="2685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01278"/>
                        <a:ext cx="6530975" cy="4990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32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982369"/>
              </p:ext>
            </p:extLst>
          </p:nvPr>
        </p:nvGraphicFramePr>
        <p:xfrm>
          <a:off x="177800" y="344488"/>
          <a:ext cx="672147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文档" r:id="rId3" imgW="3174769" imgH="409252" progId="Word.Document.12">
                  <p:embed/>
                </p:oleObj>
              </mc:Choice>
              <mc:Fallback>
                <p:oleObj name="文档" r:id="rId3" imgW="3174769" imgH="40925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344488"/>
                        <a:ext cx="6721475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910033"/>
              </p:ext>
            </p:extLst>
          </p:nvPr>
        </p:nvGraphicFramePr>
        <p:xfrm>
          <a:off x="251520" y="1059582"/>
          <a:ext cx="4357687" cy="22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文档" r:id="rId5" imgW="2101156" imgH="1190616" progId="Word.Document.12">
                  <p:embed/>
                </p:oleObj>
              </mc:Choice>
              <mc:Fallback>
                <p:oleObj name="文档" r:id="rId5" imgW="2101156" imgH="119061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059582"/>
                        <a:ext cx="4357687" cy="226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350040"/>
              </p:ext>
            </p:extLst>
          </p:nvPr>
        </p:nvGraphicFramePr>
        <p:xfrm>
          <a:off x="0" y="3289300"/>
          <a:ext cx="8905875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文档" r:id="rId7" imgW="4205912" imgH="795066" progId="Word.Document.12">
                  <p:embed/>
                </p:oleObj>
              </mc:Choice>
              <mc:Fallback>
                <p:oleObj name="文档" r:id="rId7" imgW="4205912" imgH="79506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89300"/>
                        <a:ext cx="8905875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35646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03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751808"/>
              </p:ext>
            </p:extLst>
          </p:nvPr>
        </p:nvGraphicFramePr>
        <p:xfrm>
          <a:off x="463550" y="700088"/>
          <a:ext cx="68754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文档" r:id="rId3" imgW="3604142" imgH="311536" progId="Word.Document.12">
                  <p:embed/>
                </p:oleObj>
              </mc:Choice>
              <mc:Fallback>
                <p:oleObj name="文档" r:id="rId3" imgW="3604142" imgH="3115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550" y="700088"/>
                        <a:ext cx="6875463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511252"/>
              </p:ext>
            </p:extLst>
          </p:nvPr>
        </p:nvGraphicFramePr>
        <p:xfrm>
          <a:off x="463550" y="1425575"/>
          <a:ext cx="6875463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文档" r:id="rId5" imgW="3604142" imgH="1496383" progId="Word.Document.12">
                  <p:embed/>
                </p:oleObj>
              </mc:Choice>
              <mc:Fallback>
                <p:oleObj name="文档" r:id="rId5" imgW="3604142" imgH="1496383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425575"/>
                        <a:ext cx="6875463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36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62399"/>
              </p:ext>
            </p:extLst>
          </p:nvPr>
        </p:nvGraphicFramePr>
        <p:xfrm>
          <a:off x="251519" y="195486"/>
          <a:ext cx="8737981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文档" r:id="rId3" imgW="4601453" imgH="798672" progId="Word.Document.12">
                  <p:embed/>
                </p:oleObj>
              </mc:Choice>
              <mc:Fallback>
                <p:oleObj name="文档" r:id="rId3" imgW="4601453" imgH="7986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19" y="195486"/>
                        <a:ext cx="8737981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779658"/>
              </p:ext>
            </p:extLst>
          </p:nvPr>
        </p:nvGraphicFramePr>
        <p:xfrm>
          <a:off x="249238" y="1781175"/>
          <a:ext cx="6116637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文档" r:id="rId5" imgW="3003451" imgH="992300" progId="Word.Document.12">
                  <p:embed/>
                </p:oleObj>
              </mc:Choice>
              <mc:Fallback>
                <p:oleObj name="文档" r:id="rId5" imgW="3003451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238" y="1781175"/>
                        <a:ext cx="6116637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79614"/>
              </p:ext>
            </p:extLst>
          </p:nvPr>
        </p:nvGraphicFramePr>
        <p:xfrm>
          <a:off x="179512" y="3686278"/>
          <a:ext cx="8116019" cy="144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文档" r:id="rId7" imgW="3936699" imgH="703480" progId="Word.Document.12">
                  <p:embed/>
                </p:oleObj>
              </mc:Choice>
              <mc:Fallback>
                <p:oleObj name="文档" r:id="rId7" imgW="3936699" imgH="703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512" y="3686278"/>
                        <a:ext cx="8116019" cy="1445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/>
          <p:nvPr/>
        </p:nvPicPr>
        <p:blipFill>
          <a:blip r:embed="rId9"/>
          <a:srcRect r="30746"/>
          <a:stretch>
            <a:fillRect/>
          </a:stretch>
        </p:blipFill>
        <p:spPr bwMode="auto">
          <a:xfrm>
            <a:off x="6084168" y="1563638"/>
            <a:ext cx="2952328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81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879424"/>
              </p:ext>
            </p:extLst>
          </p:nvPr>
        </p:nvGraphicFramePr>
        <p:xfrm>
          <a:off x="755576" y="595504"/>
          <a:ext cx="6408712" cy="122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文档" r:id="rId3" imgW="3789855" imgH="700235" progId="Word.Document.12">
                  <p:embed/>
                </p:oleObj>
              </mc:Choice>
              <mc:Fallback>
                <p:oleObj name="文档" r:id="rId3" imgW="3789855" imgH="7002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595504"/>
                        <a:ext cx="6408712" cy="1229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/>
          <p:nvPr/>
        </p:nvPicPr>
        <p:blipFill>
          <a:blip r:embed="rId5"/>
          <a:srcRect r="30746"/>
          <a:stretch>
            <a:fillRect/>
          </a:stretch>
        </p:blipFill>
        <p:spPr bwMode="auto">
          <a:xfrm>
            <a:off x="4788024" y="1707654"/>
            <a:ext cx="2952328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497423"/>
              </p:ext>
            </p:extLst>
          </p:nvPr>
        </p:nvGraphicFramePr>
        <p:xfrm>
          <a:off x="827584" y="1737962"/>
          <a:ext cx="4392488" cy="2994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文档" r:id="rId6" imgW="2244761" imgH="1627271" progId="Word.Document.12">
                  <p:embed/>
                </p:oleObj>
              </mc:Choice>
              <mc:Fallback>
                <p:oleObj name="文档" r:id="rId6" imgW="2244761" imgH="162727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37962"/>
                        <a:ext cx="4392488" cy="2994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79512" y="123478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2.</a:t>
            </a:r>
            <a:r>
              <a:rPr lang="zh-CN" altLang="zh-CN" sz="2400" b="1" dirty="0"/>
              <a:t>多种解法</a:t>
            </a:r>
            <a:endParaRPr lang="zh-CN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80020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144180"/>
              </p:ext>
            </p:extLst>
          </p:nvPr>
        </p:nvGraphicFramePr>
        <p:xfrm>
          <a:off x="1115616" y="123478"/>
          <a:ext cx="6673850" cy="526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文档" r:id="rId3" imgW="3285261" imgH="2602985" progId="Word.Document.12">
                  <p:embed/>
                </p:oleObj>
              </mc:Choice>
              <mc:Fallback>
                <p:oleObj name="文档" r:id="rId3" imgW="3285261" imgH="26029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23478"/>
                        <a:ext cx="6673850" cy="526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61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91630"/>
            <a:ext cx="2448272" cy="21602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215831"/>
              </p:ext>
            </p:extLst>
          </p:nvPr>
        </p:nvGraphicFramePr>
        <p:xfrm>
          <a:off x="467544" y="411510"/>
          <a:ext cx="6371348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文档" r:id="rId4" imgW="3319453" imgH="1728953" progId="Word.Document.12">
                  <p:embed/>
                </p:oleObj>
              </mc:Choice>
              <mc:Fallback>
                <p:oleObj name="文档" r:id="rId4" imgW="3319453" imgH="17289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411510"/>
                        <a:ext cx="6371348" cy="331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54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1203598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         </a:t>
            </a:r>
            <a:r>
              <a:rPr lang="zh-CN" altLang="zh-CN" sz="2400" b="1" dirty="0" smtClean="0"/>
              <a:t>向量是</a:t>
            </a:r>
            <a:r>
              <a:rPr lang="zh-CN" altLang="zh-CN" sz="2400" b="1" dirty="0"/>
              <a:t>沟通代数、三角、几何等内容的桥梁之一</a:t>
            </a:r>
            <a:r>
              <a:rPr lang="en-US" altLang="zh-CN" sz="2400" b="1" dirty="0" smtClean="0"/>
              <a:t>.</a:t>
            </a:r>
            <a:r>
              <a:rPr lang="zh-CN" altLang="zh-CN" sz="2400" b="1" dirty="0" smtClean="0"/>
              <a:t> 也</a:t>
            </a:r>
            <a:r>
              <a:rPr lang="zh-CN" altLang="zh-CN" sz="2400" b="1" dirty="0"/>
              <a:t>是高考试题的重要载体。近年高考向量小题又呈现出综合性强、立意新、难度大、解法多等特点，进而成为较难小题的热点素材，在高三复习中，很有必要对此问题进行深入研究</a:t>
            </a:r>
            <a:r>
              <a:rPr lang="zh-CN" altLang="zh-CN" sz="2400" b="1" dirty="0" smtClean="0"/>
              <a:t>，</a:t>
            </a:r>
            <a:r>
              <a:rPr lang="zh-CN" altLang="en-US" sz="2400" b="1" dirty="0" smtClean="0"/>
              <a:t>找到</a:t>
            </a:r>
            <a:r>
              <a:rPr lang="zh-CN" altLang="zh-CN" sz="2400" b="1" dirty="0"/>
              <a:t>解题</a:t>
            </a:r>
            <a:r>
              <a:rPr lang="zh-CN" altLang="zh-CN" sz="2400" b="1" dirty="0" smtClean="0"/>
              <a:t>方法</a:t>
            </a:r>
            <a:r>
              <a:rPr lang="zh-CN" altLang="en-US" sz="2400" b="1" dirty="0" smtClean="0"/>
              <a:t>，</a:t>
            </a:r>
            <a:r>
              <a:rPr lang="zh-CN" altLang="zh-CN" sz="2400" b="1" dirty="0" smtClean="0"/>
              <a:t>揭示</a:t>
            </a:r>
            <a:r>
              <a:rPr lang="zh-CN" altLang="zh-CN" sz="2400" b="1" dirty="0"/>
              <a:t>问题</a:t>
            </a:r>
            <a:r>
              <a:rPr lang="zh-CN" altLang="zh-CN" sz="2400" b="1" dirty="0" smtClean="0"/>
              <a:t>本质</a:t>
            </a:r>
            <a:r>
              <a:rPr lang="en-US" altLang="zh-CN" sz="2400" b="1" dirty="0"/>
              <a:t>.</a:t>
            </a:r>
            <a:r>
              <a:rPr lang="zh-CN" altLang="zh-CN" sz="2400" b="1" dirty="0"/>
              <a:t> </a:t>
            </a:r>
            <a:endParaRPr lang="zh-CN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7501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051855"/>
              </p:ext>
            </p:extLst>
          </p:nvPr>
        </p:nvGraphicFramePr>
        <p:xfrm>
          <a:off x="831850" y="487363"/>
          <a:ext cx="3751263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文档" r:id="rId3" imgW="1953953" imgH="625596" progId="Word.Document.12">
                  <p:embed/>
                </p:oleObj>
              </mc:Choice>
              <mc:Fallback>
                <p:oleObj name="文档" r:id="rId3" imgW="1953953" imgH="6255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1850" y="487363"/>
                        <a:ext cx="3751263" cy="1198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508"/>
            <a:ext cx="2448272" cy="21602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510436"/>
              </p:ext>
            </p:extLst>
          </p:nvPr>
        </p:nvGraphicFramePr>
        <p:xfrm>
          <a:off x="831850" y="1709738"/>
          <a:ext cx="3157538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文档" r:id="rId6" imgW="1644790" imgH="595308" progId="Word.Document.12">
                  <p:embed/>
                </p:oleObj>
              </mc:Choice>
              <mc:Fallback>
                <p:oleObj name="文档" r:id="rId6" imgW="1644790" imgH="595308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709738"/>
                        <a:ext cx="3157538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917328"/>
              </p:ext>
            </p:extLst>
          </p:nvPr>
        </p:nvGraphicFramePr>
        <p:xfrm>
          <a:off x="827584" y="2787774"/>
          <a:ext cx="531971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文档" r:id="rId8" imgW="2773109" imgH="600717" progId="Word.Document.12">
                  <p:embed/>
                </p:oleObj>
              </mc:Choice>
              <mc:Fallback>
                <p:oleObj name="文档" r:id="rId8" imgW="2773109" imgH="600717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787774"/>
                        <a:ext cx="5319713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51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481030"/>
              </p:ext>
            </p:extLst>
          </p:nvPr>
        </p:nvGraphicFramePr>
        <p:xfrm>
          <a:off x="467544" y="-92546"/>
          <a:ext cx="6518061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7" name="文档" r:id="rId3" imgW="3438223" imgH="992300" progId="Word.Document.12">
                  <p:embed/>
                </p:oleObj>
              </mc:Choice>
              <mc:Fallback>
                <p:oleObj name="文档" r:id="rId3" imgW="3438223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-92546"/>
                        <a:ext cx="6518061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884529"/>
              </p:ext>
            </p:extLst>
          </p:nvPr>
        </p:nvGraphicFramePr>
        <p:xfrm>
          <a:off x="467544" y="1923678"/>
          <a:ext cx="4868849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Equation" r:id="rId5" imgW="2806700" imgH="241300" progId="Equation.DSMT4">
                  <p:embed/>
                </p:oleObj>
              </mc:Choice>
              <mc:Fallback>
                <p:oleObj name="Equation" r:id="rId5" imgW="28067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923678"/>
                        <a:ext cx="4868849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896112"/>
              </p:ext>
            </p:extLst>
          </p:nvPr>
        </p:nvGraphicFramePr>
        <p:xfrm>
          <a:off x="539551" y="2571750"/>
          <a:ext cx="3086057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name="Equation" r:id="rId7" imgW="1726451" imgH="393529" progId="Equation.DSMT4">
                  <p:embed/>
                </p:oleObj>
              </mc:Choice>
              <mc:Fallback>
                <p:oleObj name="Equation" r:id="rId7" imgW="1726451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1" y="2571750"/>
                        <a:ext cx="3086057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398065"/>
              </p:ext>
            </p:extLst>
          </p:nvPr>
        </p:nvGraphicFramePr>
        <p:xfrm>
          <a:off x="534987" y="3289300"/>
          <a:ext cx="4637471" cy="1946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文档" r:id="rId9" imgW="2381167" imgH="1001314" progId="Word.Document.12">
                  <p:embed/>
                </p:oleObj>
              </mc:Choice>
              <mc:Fallback>
                <p:oleObj name="文档" r:id="rId9" imgW="2381167" imgH="10013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4987" y="3289300"/>
                        <a:ext cx="4637471" cy="1946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868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292659"/>
              </p:ext>
            </p:extLst>
          </p:nvPr>
        </p:nvGraphicFramePr>
        <p:xfrm>
          <a:off x="251520" y="195486"/>
          <a:ext cx="8640960" cy="1239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文档" r:id="rId3" imgW="4221748" imgH="607928" progId="Word.Document.12">
                  <p:embed/>
                </p:oleObj>
              </mc:Choice>
              <mc:Fallback>
                <p:oleObj name="文档" r:id="rId3" imgW="4221748" imgH="6079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95486"/>
                        <a:ext cx="8640960" cy="1239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252746"/>
              </p:ext>
            </p:extLst>
          </p:nvPr>
        </p:nvGraphicFramePr>
        <p:xfrm>
          <a:off x="323527" y="1347614"/>
          <a:ext cx="6704078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文档" r:id="rId5" imgW="3224436" imgH="798672" progId="Word.Document.12">
                  <p:embed/>
                </p:oleObj>
              </mc:Choice>
              <mc:Fallback>
                <p:oleObj name="文档" r:id="rId5" imgW="3224436" imgH="7986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7" y="1347614"/>
                        <a:ext cx="6704078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47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627997"/>
              </p:ext>
            </p:extLst>
          </p:nvPr>
        </p:nvGraphicFramePr>
        <p:xfrm>
          <a:off x="539552" y="339502"/>
          <a:ext cx="7542975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文档" r:id="rId3" imgW="3960813" imgH="1895538" progId="Word.Document.12">
                  <p:embed/>
                </p:oleObj>
              </mc:Choice>
              <mc:Fallback>
                <p:oleObj name="文档" r:id="rId3" imgW="3960813" imgH="18955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339502"/>
                        <a:ext cx="7542975" cy="36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11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935236"/>
              </p:ext>
            </p:extLst>
          </p:nvPr>
        </p:nvGraphicFramePr>
        <p:xfrm>
          <a:off x="463550" y="190500"/>
          <a:ext cx="7508774" cy="1877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文档" r:id="rId3" imgW="4019838" imgH="1011771" progId="Word.Document.12">
                  <p:embed/>
                </p:oleObj>
              </mc:Choice>
              <mc:Fallback>
                <p:oleObj name="文档" r:id="rId3" imgW="4019838" imgH="10117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550" y="190500"/>
                        <a:ext cx="7508774" cy="1877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483898"/>
              </p:ext>
            </p:extLst>
          </p:nvPr>
        </p:nvGraphicFramePr>
        <p:xfrm>
          <a:off x="392113" y="2066925"/>
          <a:ext cx="7920037" cy="275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文档" r:id="rId5" imgW="4269256" imgH="1488090" progId="Word.Document.12">
                  <p:embed/>
                </p:oleObj>
              </mc:Choice>
              <mc:Fallback>
                <p:oleObj name="文档" r:id="rId5" imgW="4269256" imgH="14880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113" y="2066925"/>
                        <a:ext cx="7920037" cy="275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7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793833"/>
            <a:ext cx="1913364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7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44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437954"/>
              </p:ext>
            </p:extLst>
          </p:nvPr>
        </p:nvGraphicFramePr>
        <p:xfrm>
          <a:off x="467543" y="555526"/>
          <a:ext cx="5247457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文档" r:id="rId3" imgW="3083352" imgH="595308" progId="Word.Document.12">
                  <p:embed/>
                </p:oleObj>
              </mc:Choice>
              <mc:Fallback>
                <p:oleObj name="文档" r:id="rId3" imgW="3083352" imgH="59530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3" y="555526"/>
                        <a:ext cx="5247457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11510"/>
            <a:ext cx="2313384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058779"/>
              </p:ext>
            </p:extLst>
          </p:nvPr>
        </p:nvGraphicFramePr>
        <p:xfrm>
          <a:off x="899592" y="1635646"/>
          <a:ext cx="6220286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文档" r:id="rId6" imgW="3188805" imgH="703480" progId="Word.Document.12">
                  <p:embed/>
                </p:oleObj>
              </mc:Choice>
              <mc:Fallback>
                <p:oleObj name="文档" r:id="rId6" imgW="3188805" imgH="703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1635646"/>
                        <a:ext cx="6220286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827584" y="3003798"/>
            <a:ext cx="6264696" cy="1424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/>
              <a:t>（</a:t>
            </a:r>
            <a:r>
              <a:rPr lang="en-US" altLang="zh-CN" sz="2000" b="1" dirty="0"/>
              <a:t>1</a:t>
            </a:r>
            <a:r>
              <a:rPr lang="zh-CN" altLang="zh-CN" sz="2000" b="1" dirty="0"/>
              <a:t>）可以转化为其他向量的数量积</a:t>
            </a:r>
            <a:r>
              <a:rPr lang="en-US" altLang="zh-CN" sz="2000" b="1" dirty="0"/>
              <a:t>.</a:t>
            </a:r>
            <a:endParaRPr lang="zh-CN" altLang="zh-CN" sz="2000" b="1" dirty="0"/>
          </a:p>
          <a:p>
            <a:pPr>
              <a:lnSpc>
                <a:spcPct val="150000"/>
              </a:lnSpc>
            </a:pPr>
            <a:r>
              <a:rPr lang="zh-CN" altLang="zh-CN" sz="2000" b="1" dirty="0"/>
              <a:t>（</a:t>
            </a:r>
            <a:r>
              <a:rPr lang="en-US" altLang="zh-CN" sz="2000" b="1" dirty="0"/>
              <a:t>2</a:t>
            </a:r>
            <a:r>
              <a:rPr lang="zh-CN" altLang="zh-CN" sz="2000" b="1" dirty="0"/>
              <a:t>）联想数量积几何意义，即投影的概念</a:t>
            </a:r>
            <a:r>
              <a:rPr lang="en-US" altLang="zh-CN" sz="2000" b="1" dirty="0"/>
              <a:t>.</a:t>
            </a:r>
            <a:endParaRPr lang="zh-CN" altLang="zh-CN" sz="2000" b="1" dirty="0"/>
          </a:p>
          <a:p>
            <a:pPr>
              <a:lnSpc>
                <a:spcPct val="150000"/>
              </a:lnSpc>
            </a:pPr>
            <a:r>
              <a:rPr lang="zh-CN" altLang="zh-CN" sz="2000" b="1" dirty="0"/>
              <a:t>（</a:t>
            </a:r>
            <a:r>
              <a:rPr lang="en-US" altLang="zh-CN" sz="2000" b="1" dirty="0"/>
              <a:t>3</a:t>
            </a:r>
            <a:r>
              <a:rPr lang="zh-CN" altLang="zh-CN" sz="2000" b="1" dirty="0"/>
              <a:t>）可以建立平面直角坐标系，转化为坐标运算</a:t>
            </a:r>
            <a:r>
              <a:rPr lang="en-US" altLang="zh-CN" sz="2000" b="1" dirty="0"/>
              <a:t>.</a:t>
            </a:r>
            <a:endParaRPr lang="zh-CN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4459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799471"/>
              </p:ext>
            </p:extLst>
          </p:nvPr>
        </p:nvGraphicFramePr>
        <p:xfrm>
          <a:off x="323528" y="667604"/>
          <a:ext cx="5647134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文档" r:id="rId3" imgW="3083352" imgH="595308" progId="Word.Document.12">
                  <p:embed/>
                </p:oleObj>
              </mc:Choice>
              <mc:Fallback>
                <p:oleObj name="文档" r:id="rId3" imgW="3083352" imgH="59530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667604"/>
                        <a:ext cx="5647134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60718"/>
            <a:ext cx="2313946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365779"/>
              </p:ext>
            </p:extLst>
          </p:nvPr>
        </p:nvGraphicFramePr>
        <p:xfrm>
          <a:off x="899591" y="1553758"/>
          <a:ext cx="5425361" cy="173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文档" r:id="rId6" imgW="2913188" imgH="990449" progId="Word.Document.12">
                  <p:embed/>
                </p:oleObj>
              </mc:Choice>
              <mc:Fallback>
                <p:oleObj name="文档" r:id="rId6" imgW="2913188" imgH="99044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1" y="1553758"/>
                        <a:ext cx="5425361" cy="173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785674"/>
              </p:ext>
            </p:extLst>
          </p:nvPr>
        </p:nvGraphicFramePr>
        <p:xfrm>
          <a:off x="899592" y="3273828"/>
          <a:ext cx="4886854" cy="166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文档" r:id="rId8" imgW="2701847" imgH="941459" progId="Word.Document.12">
                  <p:embed/>
                </p:oleObj>
              </mc:Choice>
              <mc:Fallback>
                <p:oleObj name="文档" r:id="rId8" imgW="2701847" imgH="94145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273828"/>
                        <a:ext cx="4886854" cy="1660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611560" y="267494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2.</a:t>
            </a:r>
            <a:r>
              <a:rPr lang="zh-CN" altLang="zh-CN" sz="2000" b="1" dirty="0"/>
              <a:t>多种解法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42026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074614"/>
              </p:ext>
            </p:extLst>
          </p:nvPr>
        </p:nvGraphicFramePr>
        <p:xfrm>
          <a:off x="1115615" y="-19"/>
          <a:ext cx="6078517" cy="237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文档" r:id="rId3" imgW="3526401" imgH="1391456" progId="Word.Document.12">
                  <p:embed/>
                </p:oleObj>
              </mc:Choice>
              <mc:Fallback>
                <p:oleObj name="文档" r:id="rId3" imgW="3526401" imgH="139145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5" y="-19"/>
                        <a:ext cx="6078517" cy="237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79512" y="4189693"/>
            <a:ext cx="8177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【</a:t>
            </a:r>
            <a:r>
              <a:rPr lang="zh-CN" altLang="en-US" sz="2000" b="1" dirty="0" smtClean="0"/>
              <a:t>点拨</a:t>
            </a:r>
            <a:r>
              <a:rPr lang="en-US" altLang="zh-CN" sz="2000" b="1" dirty="0" smtClean="0"/>
              <a:t>】</a:t>
            </a:r>
            <a:r>
              <a:rPr lang="zh-CN" altLang="en-US" sz="2000" b="1" dirty="0" smtClean="0"/>
              <a:t>在直接用定义求数量积不好求的情况下，可采取转化为其它向量的数量积，也可考虑数量积的几何意义，若都不好操作，还可建立直角坐标系，转化为坐标运算进行解决。</a:t>
            </a:r>
            <a:endParaRPr lang="zh-CN" altLang="en-US" sz="2000" b="1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14282" y="2568186"/>
            <a:ext cx="803012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数量积的求法：</a:t>
            </a:r>
            <a:endParaRPr kumimoji="0" lang="zh-CN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①定义法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：数量积定义</a:t>
            </a:r>
            <a:endParaRPr kumimoji="0" lang="zh-CN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②转化法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：将所求数量积中的向量转化为已知模和夹角的向量中去</a:t>
            </a:r>
            <a:endParaRPr kumimoji="0" lang="zh-CN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③几何法（投影等）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几何法易求得投影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④坐标法（通法）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1520" y="2171640"/>
            <a:ext cx="30235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请总结求数量积的方法？</a:t>
            </a:r>
            <a:endParaRPr kumimoji="0" 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82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387" grpId="0"/>
      <p:bldP spid="163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843558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/>
              <a:t>3. </a:t>
            </a:r>
            <a:r>
              <a:rPr lang="zh-CN" altLang="zh-CN" sz="2000" b="1" dirty="0"/>
              <a:t>数量积的求法及每种方法的适用条件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①定义法：数量积定义，适用条件是已知向量的模与夹角</a:t>
            </a:r>
            <a:r>
              <a:rPr lang="en-US" altLang="zh-CN" sz="2000" b="1" dirty="0"/>
              <a:t>.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②转化法：适用条件是所求数量积中的向量可以转化为已知模和夹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                      </a:t>
            </a:r>
            <a:r>
              <a:rPr lang="zh-CN" altLang="zh-CN" sz="2000" dirty="0" smtClean="0"/>
              <a:t>角</a:t>
            </a:r>
            <a:r>
              <a:rPr lang="zh-CN" altLang="zh-CN" sz="2000" dirty="0"/>
              <a:t>的向量中去</a:t>
            </a:r>
            <a:r>
              <a:rPr lang="en-US" altLang="zh-CN" sz="2000" b="1" dirty="0"/>
              <a:t>.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③几何法（投影等）：适用条件是几何法易求得投影或找到几何意义</a:t>
            </a:r>
            <a:r>
              <a:rPr lang="en-US" altLang="zh-CN" sz="2000" b="1" dirty="0"/>
              <a:t>.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④坐标法（通法）： 适用条件是方便建立平面直角坐标系，坐标易写</a:t>
            </a:r>
            <a:r>
              <a:rPr lang="en-US" altLang="zh-CN" sz="2000" b="1" dirty="0"/>
              <a:t>.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77321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67838"/>
              </p:ext>
            </p:extLst>
          </p:nvPr>
        </p:nvGraphicFramePr>
        <p:xfrm>
          <a:off x="467544" y="221656"/>
          <a:ext cx="7200800" cy="1844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文档" r:id="rId3" imgW="3819368" imgH="992300" progId="Word.Document.12">
                  <p:embed/>
                </p:oleObj>
              </mc:Choice>
              <mc:Fallback>
                <p:oleObj name="文档" r:id="rId3" imgW="3819368" imgH="9923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21656"/>
                        <a:ext cx="7200800" cy="1844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3" name="图片 51" descr="高考资源网(ks5u.com),中国最大的高考网站,您身边的高考专家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128" y="1563638"/>
            <a:ext cx="2232248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27584" y="2868372"/>
            <a:ext cx="45159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什么方法能解决本题？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若用转化法转化的基底是什么？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高考资源网(ks5u.com),中国最大的高考网站,您身边的高考专家。"/>
          <p:cNvPicPr/>
          <p:nvPr/>
        </p:nvPicPr>
        <p:blipFill>
          <a:blip r:embed="rId3"/>
          <a:stretch>
            <a:fillRect/>
          </a:stretch>
        </p:blipFill>
        <p:spPr>
          <a:xfrm>
            <a:off x="6228184" y="750081"/>
            <a:ext cx="2232248" cy="1768091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9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179693"/>
              </p:ext>
            </p:extLst>
          </p:nvPr>
        </p:nvGraphicFramePr>
        <p:xfrm>
          <a:off x="467544" y="1851670"/>
          <a:ext cx="473868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文档" r:id="rId4" imgW="2663336" imgH="301079" progId="Word.Document.12">
                  <p:embed/>
                </p:oleObj>
              </mc:Choice>
              <mc:Fallback>
                <p:oleObj name="文档" r:id="rId4" imgW="2663336" imgH="30107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851670"/>
                        <a:ext cx="4738688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445542"/>
              </p:ext>
            </p:extLst>
          </p:nvPr>
        </p:nvGraphicFramePr>
        <p:xfrm>
          <a:off x="2267744" y="2787774"/>
          <a:ext cx="5688632" cy="1246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文档" r:id="rId6" imgW="3373551" imgH="737254" progId="Word.Document.12">
                  <p:embed/>
                </p:oleObj>
              </mc:Choice>
              <mc:Fallback>
                <p:oleObj name="文档" r:id="rId6" imgW="3373551" imgH="73725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787774"/>
                        <a:ext cx="5688632" cy="1246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138189"/>
              </p:ext>
            </p:extLst>
          </p:nvPr>
        </p:nvGraphicFramePr>
        <p:xfrm>
          <a:off x="2264843" y="3795886"/>
          <a:ext cx="4035349" cy="704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文档" r:id="rId8" imgW="2002540" imgH="398866" progId="Word.Document.12">
                  <p:embed/>
                </p:oleObj>
              </mc:Choice>
              <mc:Fallback>
                <p:oleObj name="文档" r:id="rId8" imgW="2002540" imgH="39886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4843" y="3795886"/>
                        <a:ext cx="4035349" cy="704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075575"/>
              </p:ext>
            </p:extLst>
          </p:nvPr>
        </p:nvGraphicFramePr>
        <p:xfrm>
          <a:off x="1403648" y="4414041"/>
          <a:ext cx="5256584" cy="822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文档" r:id="rId10" imgW="2748859" imgH="445304" progId="Word.Document.12">
                  <p:embed/>
                </p:oleObj>
              </mc:Choice>
              <mc:Fallback>
                <p:oleObj name="文档" r:id="rId10" imgW="2748859" imgH="44530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414041"/>
                        <a:ext cx="5256584" cy="822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280886"/>
              </p:ext>
            </p:extLst>
          </p:nvPr>
        </p:nvGraphicFramePr>
        <p:xfrm>
          <a:off x="2290763" y="2303860"/>
          <a:ext cx="4009429" cy="64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文档" r:id="rId12" imgW="1971593" imgH="372587" progId="Word.Document.12">
                  <p:embed/>
                </p:oleObj>
              </mc:Choice>
              <mc:Fallback>
                <p:oleObj name="文档" r:id="rId12" imgW="1971593" imgH="37258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2303860"/>
                        <a:ext cx="4009429" cy="640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178318"/>
              </p:ext>
            </p:extLst>
          </p:nvPr>
        </p:nvGraphicFramePr>
        <p:xfrm>
          <a:off x="683569" y="103782"/>
          <a:ext cx="6552727" cy="1713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文档" r:id="rId14" imgW="3819368" imgH="992300" progId="Word.Document.12">
                  <p:embed/>
                </p:oleObj>
              </mc:Choice>
              <mc:Fallback>
                <p:oleObj name="文档" r:id="rId14" imgW="3819368" imgH="9923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9" y="103782"/>
                        <a:ext cx="6552727" cy="1713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20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1613"/>
              </p:ext>
            </p:extLst>
          </p:nvPr>
        </p:nvGraphicFramePr>
        <p:xfrm>
          <a:off x="760413" y="1662113"/>
          <a:ext cx="48212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文档" r:id="rId3" imgW="2931829" imgH="793624" progId="Word.Document.12">
                  <p:embed/>
                </p:oleObj>
              </mc:Choice>
              <mc:Fallback>
                <p:oleObj name="文档" r:id="rId3" imgW="2931829" imgH="79362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1662113"/>
                        <a:ext cx="482123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4550" y="857238"/>
            <a:ext cx="260789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364030"/>
              </p:ext>
            </p:extLst>
          </p:nvPr>
        </p:nvGraphicFramePr>
        <p:xfrm>
          <a:off x="755576" y="2576880"/>
          <a:ext cx="3672408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文档" r:id="rId6" imgW="2096547" imgH="401067" progId="Word.Document.12">
                  <p:embed/>
                </p:oleObj>
              </mc:Choice>
              <mc:Fallback>
                <p:oleObj name="文档" r:id="rId6" imgW="2096547" imgH="40106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576880"/>
                        <a:ext cx="3672408" cy="642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719972"/>
              </p:ext>
            </p:extLst>
          </p:nvPr>
        </p:nvGraphicFramePr>
        <p:xfrm>
          <a:off x="755576" y="3152944"/>
          <a:ext cx="4104456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文档" r:id="rId8" imgW="2340749" imgH="395677" progId="Word.Document.12">
                  <p:embed/>
                </p:oleObj>
              </mc:Choice>
              <mc:Fallback>
                <p:oleObj name="文档" r:id="rId8" imgW="2340749" imgH="39567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152944"/>
                        <a:ext cx="4104456" cy="642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478213"/>
              </p:ext>
            </p:extLst>
          </p:nvPr>
        </p:nvGraphicFramePr>
        <p:xfrm>
          <a:off x="755576" y="3735842"/>
          <a:ext cx="4536504" cy="1500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文档" r:id="rId10" imgW="2786059" imgH="992965" progId="Word.Document.12">
                  <p:embed/>
                </p:oleObj>
              </mc:Choice>
              <mc:Fallback>
                <p:oleObj name="文档" r:id="rId10" imgW="2786059" imgH="99296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735842"/>
                        <a:ext cx="4536504" cy="1500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651833"/>
              </p:ext>
            </p:extLst>
          </p:nvPr>
        </p:nvGraphicFramePr>
        <p:xfrm>
          <a:off x="684214" y="67397"/>
          <a:ext cx="6544282" cy="1712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文档" r:id="rId12" imgW="3819368" imgH="993742" progId="Word.Document.12">
                  <p:embed/>
                </p:oleObj>
              </mc:Choice>
              <mc:Fallback>
                <p:oleObj name="文档" r:id="rId12" imgW="3819368" imgH="993742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4" y="67397"/>
                        <a:ext cx="6544282" cy="1712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925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410</Words>
  <Application>Microsoft Office PowerPoint</Application>
  <PresentationFormat>全屏显示(16:9)</PresentationFormat>
  <Paragraphs>30</Paragraphs>
  <Slides>25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Office 主题​​</vt:lpstr>
      <vt:lpstr>文档</vt:lpstr>
      <vt:lpstr>Equation</vt:lpstr>
      <vt:lpstr>Microsoft Word 文档</vt:lpstr>
      <vt:lpstr>压轴小题专题——平面向量中的最值问题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解析几何中的定点问题</dc:title>
  <dc:creator>DELL</dc:creator>
  <cp:lastModifiedBy>DELL</cp:lastModifiedBy>
  <cp:revision>56</cp:revision>
  <dcterms:created xsi:type="dcterms:W3CDTF">2020-02-04T03:41:03Z</dcterms:created>
  <dcterms:modified xsi:type="dcterms:W3CDTF">2020-02-09T03:26:12Z</dcterms:modified>
</cp:coreProperties>
</file>