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65" r:id="rId2"/>
    <p:sldId id="272" r:id="rId3"/>
    <p:sldId id="276" r:id="rId4"/>
    <p:sldId id="277" r:id="rId5"/>
    <p:sldId id="274" r:id="rId6"/>
    <p:sldId id="275" r:id="rId7"/>
    <p:sldId id="297" r:id="rId8"/>
    <p:sldId id="279" r:id="rId9"/>
    <p:sldId id="278" r:id="rId10"/>
    <p:sldId id="273" r:id="rId11"/>
    <p:sldId id="280" r:id="rId12"/>
    <p:sldId id="281" r:id="rId13"/>
    <p:sldId id="282" r:id="rId14"/>
    <p:sldId id="315" r:id="rId15"/>
    <p:sldId id="314" r:id="rId16"/>
    <p:sldId id="316" r:id="rId17"/>
    <p:sldId id="317" r:id="rId18"/>
    <p:sldId id="286" r:id="rId19"/>
    <p:sldId id="289" r:id="rId20"/>
    <p:sldId id="284" r:id="rId21"/>
    <p:sldId id="319" r:id="rId22"/>
    <p:sldId id="318" r:id="rId23"/>
    <p:sldId id="320" r:id="rId24"/>
    <p:sldId id="321" r:id="rId25"/>
    <p:sldId id="333" r:id="rId2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96" y="-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096459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2154954"/>
            <a:ext cx="5412105" cy="728345"/>
          </a:xfrm>
        </p:spPr>
        <p:txBody>
          <a:bodyPr>
            <a:normAutofit fontScale="90000"/>
          </a:bodyPr>
          <a:lstStyle/>
          <a:p>
            <a:pPr algn="r"/>
            <a:r>
              <a:rPr lang="zh-CN" altLang="en-US" sz="3555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名著</a:t>
            </a:r>
            <a:r>
              <a:rPr lang="zh-CN" altLang="en-US" sz="3555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阅读</a:t>
            </a:r>
            <a:r>
              <a:rPr lang="en-US" altLang="zh-CN" sz="3555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3555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人物</a:t>
            </a:r>
            <a:r>
              <a:rPr lang="zh-CN" altLang="en-US" sz="3555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形象</a:t>
            </a:r>
            <a:r>
              <a:rPr lang="en-US" altLang="zh-CN" sz="3555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sz="3555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555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（林黛玉）</a:t>
            </a:r>
            <a:endParaRPr lang="zh-CN" altLang="en-US" sz="3555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高三语文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北京市朝阳区陈经纶中学   张岚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6300" y="742950"/>
            <a:ext cx="3028950" cy="4057650"/>
          </a:xfrm>
        </p:spPr>
        <p:txBody>
          <a:bodyPr/>
          <a:lstStyle/>
          <a:p>
            <a:pPr marL="838200" indent="-838200" algn="l">
              <a:buClr>
                <a:srgbClr val="FF0000"/>
              </a:buClr>
            </a:pPr>
            <a:r>
              <a:rPr lang="zh-CN" altLang="en-US" sz="1200" b="1"/>
              <a:t>              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065" y="532130"/>
            <a:ext cx="5029200" cy="2743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en-US" sz="2000" b="1"/>
              <a:t>【</a:t>
            </a:r>
            <a:r>
              <a:rPr lang="zh-CN" altLang="en-US" sz="2000" b="1"/>
              <a:t>情节梳理</a:t>
            </a:r>
            <a:r>
              <a:rPr lang="en-US" sz="2000" b="1"/>
              <a:t>】</a:t>
            </a:r>
            <a:r>
              <a:rPr lang="zh-CN" altLang="en-US" sz="2000" b="1"/>
              <a:t>（不包括宝黛爱情及其他）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en-US" sz="2000" b="1"/>
              <a:t>1.</a:t>
            </a:r>
            <a:r>
              <a:rPr lang="zh-CN" altLang="en-US" sz="2000" b="1"/>
              <a:t>林黛玉进贾府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en-US" sz="2000" b="1"/>
              <a:t>2.</a:t>
            </a:r>
            <a:r>
              <a:rPr lang="zh-CN" altLang="en-US" sz="2000" b="1">
                <a:solidFill>
                  <a:srgbClr val="FF0000"/>
                </a:solidFill>
              </a:rPr>
              <a:t>送宫花时的不屑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en-US" sz="2000" b="1"/>
              <a:t>3.</a:t>
            </a:r>
            <a:r>
              <a:rPr lang="zh-CN" altLang="en-US" sz="2000" b="1"/>
              <a:t>贾琏送黛玉回扬州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en-US" sz="2000" b="1"/>
              <a:t>4.</a:t>
            </a:r>
            <a:r>
              <a:rPr lang="zh-CN" altLang="en-US" sz="2000" b="1"/>
              <a:t>林黛玉俏语谑娇音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en-US" sz="2000" b="1"/>
              <a:t>5.</a:t>
            </a:r>
            <a:r>
              <a:rPr lang="zh-CN" altLang="en-US" sz="2000" b="1"/>
              <a:t>三佳人论禅（宝玉悟禅）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en-US" sz="2000" b="1"/>
              <a:t>6.</a:t>
            </a:r>
            <a:r>
              <a:rPr lang="zh-CN" altLang="en-US" sz="2000" b="1"/>
              <a:t>潇湘馆春困发幽情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en-US" sz="2000" b="1"/>
              <a:t>7.</a:t>
            </a:r>
            <a:r>
              <a:rPr lang="zh-CN" altLang="en-US" sz="2000" b="1">
                <a:solidFill>
                  <a:srgbClr val="FF0000"/>
                </a:solidFill>
              </a:rPr>
              <a:t>黛玉葬花 </a:t>
            </a:r>
            <a:endParaRPr lang="zh-CN" altLang="en-US" sz="2000" b="1"/>
          </a:p>
          <a:p>
            <a:pPr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en-US" sz="2000" b="1"/>
              <a:t>8.</a:t>
            </a:r>
            <a:r>
              <a:rPr lang="zh-CN" altLang="en-US" sz="2000" b="1">
                <a:solidFill>
                  <a:srgbClr val="FF0000"/>
                </a:solidFill>
              </a:rPr>
              <a:t>林潇湘魁夺菊花诗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en-US" sz="2000" b="1"/>
              <a:t>9.</a:t>
            </a:r>
            <a:r>
              <a:rPr lang="zh-CN" altLang="en-US" sz="2000" b="1"/>
              <a:t>潇湘子雅谑补馀香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en-US" sz="2000" b="1"/>
              <a:t>10.</a:t>
            </a:r>
            <a:r>
              <a:rPr lang="zh-CN" altLang="en-US" sz="2000" b="1"/>
              <a:t>钗黛互吐剖心语</a:t>
            </a:r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4394835" y="1385570"/>
            <a:ext cx="4311015" cy="34150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2400" b="1"/>
              <a:t>11.</a:t>
            </a:r>
            <a:r>
              <a:rPr lang="zh-CN" altLang="en-US" sz="2400" b="1">
                <a:solidFill>
                  <a:srgbClr val="FF0000"/>
                </a:solidFill>
              </a:rPr>
              <a:t>风雨夕闷制风雨词 </a:t>
            </a:r>
          </a:p>
          <a:p>
            <a:r>
              <a:rPr lang="en-US" sz="2400" b="1"/>
              <a:t>12.</a:t>
            </a:r>
            <a:r>
              <a:rPr lang="zh-CN" altLang="en-US" sz="2400" b="1"/>
              <a:t>慈姨妈爱语慰痴颦 </a:t>
            </a:r>
          </a:p>
          <a:p>
            <a:r>
              <a:rPr lang="en-US" sz="2400" b="1"/>
              <a:t>13.</a:t>
            </a:r>
            <a:r>
              <a:rPr lang="zh-CN" altLang="en-US" sz="2400" b="1"/>
              <a:t>幽淑女悲题五美吟 </a:t>
            </a:r>
          </a:p>
          <a:p>
            <a:r>
              <a:rPr lang="en-US" sz="2400" b="1"/>
              <a:t>14.</a:t>
            </a:r>
            <a:r>
              <a:rPr lang="zh-CN" altLang="en-US" sz="2400" b="1"/>
              <a:t>见土仪颦卿思故里 </a:t>
            </a:r>
          </a:p>
          <a:p>
            <a:r>
              <a:rPr lang="en-US" sz="2400" b="1"/>
              <a:t>15.</a:t>
            </a:r>
            <a:r>
              <a:rPr lang="zh-CN" altLang="en-US" sz="2400" b="1"/>
              <a:t>林黛玉重建桃花社 </a:t>
            </a:r>
          </a:p>
          <a:p>
            <a:r>
              <a:rPr lang="en-US" sz="2400" b="1"/>
              <a:t>16.</a:t>
            </a:r>
            <a:r>
              <a:rPr lang="zh-CN" altLang="en-US" sz="2400" b="1"/>
              <a:t>与湘云凹晶馆联诗悲寂寞 </a:t>
            </a:r>
          </a:p>
          <a:p>
            <a:r>
              <a:rPr lang="en-US" sz="2400" b="1"/>
              <a:t>17.</a:t>
            </a:r>
            <a:r>
              <a:rPr lang="zh-CN" altLang="en-US" sz="2400" b="1"/>
              <a:t>黛玉惊梦 </a:t>
            </a:r>
          </a:p>
          <a:p>
            <a:r>
              <a:rPr lang="en-US" sz="2400" b="1"/>
              <a:t>18.</a:t>
            </a:r>
            <a:r>
              <a:rPr lang="zh-CN" altLang="en-US" sz="2400" b="1"/>
              <a:t>寄闲情淑女解琴书</a:t>
            </a:r>
          </a:p>
          <a:p>
            <a:r>
              <a:rPr lang="en-US" sz="2400" b="1">
                <a:solidFill>
                  <a:schemeClr val="tx2"/>
                </a:solidFill>
              </a:rPr>
              <a:t>19.</a:t>
            </a:r>
            <a:r>
              <a:rPr lang="zh-CN" altLang="en-US" sz="2400" b="1"/>
              <a:t>感深秋抚琴悲往事</a:t>
            </a:r>
          </a:p>
        </p:txBody>
      </p:sp>
    </p:spTree>
  </p:cSld>
  <p:clrMapOvr>
    <a:masterClrMapping/>
  </p:clrMapOvr>
  <p:transition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800"/>
              <a:t>     </a:t>
            </a:r>
          </a:p>
          <a:p>
            <a:pPr marL="0" indent="0">
              <a:buNone/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从情节内容中分析概括出黛玉的形象特点，抓住表现人物的典型细节，可以做一个人物档案或者写人物小传。</a:t>
            </a:r>
          </a:p>
          <a:p>
            <a:endParaRPr lang="zh-CN" altLang="en-US" sz="2800"/>
          </a:p>
          <a:p>
            <a:endParaRPr lang="zh-CN" altLang="en-US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2420" y="628650"/>
            <a:ext cx="8458200" cy="39090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【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人物档案</a:t>
            </a:r>
            <a:r>
              <a:rPr 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】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姓名：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林黛玉       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象征物：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绛珠仙草、芙蓉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别名：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潇湘妃子 、颦儿、林妹妹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住址：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苏州林家，大观园潇湘馆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社会地位：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金陵十二钗之首， 寄人篱下的贵家小姐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外貌特点：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“两弯似蹙非蹙罥烟眉，一双似泣非泣含露目。态生两靥之愁，娇袭一身之病。泪光点点，娇喘微微。闲静时如姣花照水，行动处似弱柳扶风。心较比干多一窍，病如西子胜三分。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聪明清秀，绝丽无双，气质脱俗，淡雅若仙，妩媚风流。  </a:t>
            </a:r>
          </a:p>
          <a:p>
            <a:pPr>
              <a:lnSpc>
                <a:spcPct val="80000"/>
              </a:lnSpc>
              <a:buFontTx/>
              <a:buNone/>
            </a:pP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</p:spTree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285" y="714375"/>
            <a:ext cx="8139430" cy="4897755"/>
          </a:xfrm>
        </p:spPr>
        <p:txBody>
          <a:bodyPr>
            <a:normAutofit fontScale="6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判词：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可叹停机德，堪叹</a:t>
            </a:r>
            <a:r>
              <a: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咏絮才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，玉带林中挂，金簪雪里埋。</a:t>
            </a:r>
            <a:r>
              <a:rPr lang="zh-CN" altLang="en-US" sz="4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　“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咏絮才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”源自才女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谢道韫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，后来用于指女子咏诗的才华，后世称赞能诗善文的女子为有“咏絮才”这里喻指黛玉的才华。 </a:t>
            </a:r>
            <a:b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</a:br>
            <a:endParaRPr lang="zh-CN" altLang="en-US" sz="4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代表作品：</a:t>
            </a:r>
            <a:r>
              <a:rPr lang="en-US" sz="4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《</a:t>
            </a:r>
            <a:r>
              <a:rPr lang="zh-CN" altLang="en-US" sz="4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葬花吟</a:t>
            </a:r>
            <a:r>
              <a:rPr lang="en-US" sz="4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》 《</a:t>
            </a:r>
            <a:r>
              <a:rPr lang="zh-CN" altLang="en-US" sz="4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咏菊 </a:t>
            </a:r>
            <a:r>
              <a:rPr lang="en-US" sz="4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》《</a:t>
            </a:r>
            <a:r>
              <a:rPr lang="zh-CN" altLang="en-US" sz="4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题帕三绝</a:t>
            </a:r>
            <a:r>
              <a:rPr lang="en-US" sz="4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》 《</a:t>
            </a:r>
            <a:r>
              <a:rPr lang="zh-CN" altLang="en-US" sz="4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秋窗风雨夕</a:t>
            </a:r>
            <a:r>
              <a:rPr lang="en-US" sz="4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》 《</a:t>
            </a:r>
            <a:r>
              <a:rPr lang="zh-CN" altLang="en-US" sz="4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桃花行</a:t>
            </a:r>
            <a:r>
              <a:rPr lang="en-US" sz="4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》 《</a:t>
            </a:r>
            <a:r>
              <a:rPr lang="zh-CN" altLang="en-US" sz="4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唐多令</a:t>
            </a:r>
            <a:r>
              <a:rPr lang="en-US" sz="4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》</a:t>
            </a:r>
            <a:r>
              <a:rPr lang="zh-CN" altLang="en-US" sz="4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《五美吟》等</a:t>
            </a:r>
            <a:endParaRPr lang="zh-CN" altLang="en-US" sz="40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形象主要特点：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sz="4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敏感   聪慧   美丽  多情   多愁</a:t>
            </a:r>
            <a:r>
              <a:rPr lang="zh-CN" altLang="en-US" sz="4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有才华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4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孤高自许      目无下尘</a:t>
            </a:r>
            <a:endParaRPr lang="en-US" sz="4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zh-CN" altLang="en-US" b="1"/>
          </a:p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1"/>
          <p:cNvSpPr txBox="1"/>
          <p:nvPr/>
        </p:nvSpPr>
        <p:spPr>
          <a:xfrm>
            <a:off x="1364456" y="141685"/>
            <a:ext cx="6502004" cy="54463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SzPct val="100000"/>
              <a:buFont typeface="Symbol" panose="05050102010706020507" pitchFamily="18" charset="2"/>
            </a:pPr>
            <a:r>
              <a:rPr lang="en-US" altLang="zh-CN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人物小传示例</a:t>
            </a:r>
            <a:r>
              <a:rPr lang="en-US" altLang="zh-CN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</a:p>
          <a:p>
            <a:pPr algn="ctr">
              <a:buSzPct val="100000"/>
              <a:buFont typeface="Symbol" panose="05050102010706020507" pitchFamily="18" charset="2"/>
            </a:pP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林黛玉</a:t>
            </a:r>
          </a:p>
          <a:p>
            <a:pPr>
              <a:buSzPct val="100000"/>
              <a:buFont typeface="Symbol" panose="05050102010706020507" pitchFamily="18" charset="2"/>
            </a:pPr>
            <a:r>
              <a:rPr lang="zh-CN" altLang="en-US" sz="27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kern="1200" spc="15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薄命女林氏者，传乃绛珠托生，为报前世神瑛灌濯之恩也。少孤，外祖母史氏悯其孤弱，养于膝下。林敏而多思，少有才名，为辞必无雌声。凄楚冷厉，不似少女。尝悦表兄贾君宝玉，有共读西厢，同结诗社之谊。然林体弱，秉性孤高，宝玉母王氏不喜，遂以甥女薛氏许之。林苦涩郁塞，终咳血，泪尽而亡。情生情死，实可叹哉。林讳黛玉，有曹氏雪芹录其事，为《石头记》。</a:t>
            </a:r>
          </a:p>
          <a:p>
            <a:pPr>
              <a:buSzPct val="100000"/>
              <a:buFont typeface="Symbol" panose="05050102010706020507" pitchFamily="18" charset="2"/>
            </a:pPr>
            <a:r>
              <a:rPr lang="zh-CN" altLang="en-US" sz="2400" b="1" kern="1200" spc="15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要选取最典型的事例，来表现人物主要的思想性格特征，透视人物的精神世界</a:t>
            </a:r>
            <a:endParaRPr lang="zh-CN" altLang="en-US" sz="2400" b="1" kern="1200" spc="15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buSzPct val="100000"/>
              <a:buFont typeface="Symbol" panose="05050102010706020507" pitchFamily="18" charset="2"/>
            </a:pPr>
            <a:endParaRPr lang="zh-CN" altLang="en-US" sz="2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sz="2400" b="1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学习任务二</a:t>
            </a:r>
            <a:endParaRPr lang="zh-CN" altLang="en-US" sz="2400" b="1">
              <a:ln>
                <a:noFill/>
              </a:ln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>
              <a:buNone/>
            </a:pPr>
            <a:r>
              <a:rPr sz="2400" b="1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分析典型情节、细节，精准把握人物形象</a:t>
            </a:r>
          </a:p>
          <a:p>
            <a:pPr marL="0" indent="0">
              <a:buNone/>
            </a:pPr>
            <a:endParaRPr lang="zh-CN" altLang="en-US" sz="2400" b="1">
              <a:ln>
                <a:noFill/>
              </a:ln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400" b="1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黛玉葬花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5920" y="0"/>
            <a:ext cx="8768080" cy="3848100"/>
          </a:xfrm>
        </p:spPr>
        <p:txBody>
          <a:bodyPr>
            <a:noAutofit/>
          </a:bodyPr>
          <a:lstStyle/>
          <a:p>
            <a:r>
              <a:rPr lang="zh-CN" altLang="en-US" sz="2400" b="1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在曹雪芹笔下所有关于黛玉的描写中，最为传神的一笔无疑是“黛玉葬花”；</a:t>
            </a:r>
          </a:p>
          <a:p>
            <a:pPr marL="0" indent="0">
              <a:buNone/>
            </a:pPr>
            <a:r>
              <a:rPr lang="zh-CN" altLang="en-US" sz="2400" b="1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《红楼梦》中具体写到黛玉葬花的地方有两回，即第二十三回《西厢记》妙词通戏语，《牡丹亭》“艳曲警芳心”和“滴翠亭杨妃戏彩蝶，埋香冢飞燕泣残红”。曹雪芹似乎有意用浓墨重彩之笔精心描绘人物的这一传神之处。</a:t>
            </a:r>
          </a:p>
          <a:p>
            <a:pPr marL="0" indent="0">
              <a:buNone/>
            </a:pPr>
            <a:r>
              <a:rPr lang="zh-CN" altLang="en-US" sz="2400" b="1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黛玉道：</a:t>
            </a:r>
            <a:r>
              <a:rPr lang="en-US" altLang="zh-CN" sz="2400" b="1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2400" b="1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撂在水里不好，你看这里的水干净，只一流出去，有人家的地方什么没有？仍就把花糟踏了。那畸角儿我有一个花冢，如今把它扫了，装在这绢袋里，埋在那里，日久随土化了，岂不干净。”</a:t>
            </a:r>
          </a:p>
          <a:p>
            <a:endParaRPr lang="zh-CN" altLang="en-US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285" y="190500"/>
            <a:ext cx="8519160" cy="4042410"/>
          </a:xfrm>
        </p:spPr>
        <p:txBody>
          <a:bodyPr>
            <a:noAutofit/>
          </a:bodyPr>
          <a:lstStyle/>
          <a:p>
            <a:r>
              <a:rPr lang="en-US" altLang="zh-CN" sz="2400" b="1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</a:t>
            </a:r>
            <a:r>
              <a:rPr sz="2400" b="1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从葬花到听曲，再到联想、落泪，这一切在曹雪芹笔下并不是偶然地在这一回一起出现的。林黛玉对落花的特别关注以及她听《牡丹亭》所引起的强烈心灵震动，都是她生命意识的自然流露。</a:t>
            </a:r>
            <a:endParaRPr lang="zh-CN" altLang="en-US" sz="2400" b="1">
              <a:ln>
                <a:noFill/>
              </a:ln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sz="2400" b="1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第二十七回</a:t>
            </a:r>
            <a:r>
              <a:rPr lang="en-US" altLang="zh-CN" sz="2400" b="1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sz="2400" b="1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滴翠亭杨妃戏彩蝶，埋香冢飞燕泣残红”，当林黛玉因误以为宝玉故意不肯开门而伤心，独自去掩藏残花落瓣，吟出《葬花吟》之时，则更多地表现了林黛玉内在孤独的生命体验。</a:t>
            </a:r>
            <a:endParaRPr lang="zh-CN" altLang="en-US" sz="2400" b="1">
              <a:ln>
                <a:noFill/>
              </a:ln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zh-CN" altLang="en-US" sz="2400" b="1">
              <a:ln>
                <a:noFill/>
              </a:ln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40" y="-118745"/>
            <a:ext cx="688784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100" b="1" dirty="0" smtClean="0"/>
          </a:p>
          <a:p>
            <a:r>
              <a:rPr lang="zh-CN" altLang="en-US" sz="2100" b="1" dirty="0" smtClean="0"/>
              <a:t>                   葬花吟</a:t>
            </a:r>
            <a:endParaRPr lang="en-US" altLang="zh-CN" sz="2100" b="1" dirty="0" smtClean="0"/>
          </a:p>
          <a:p>
            <a:endParaRPr lang="en-US" altLang="zh-CN" sz="2100" b="1" dirty="0" smtClean="0"/>
          </a:p>
          <a:p>
            <a:r>
              <a:rPr lang="zh-CN" altLang="en-US" sz="2100" b="1" dirty="0" smtClean="0"/>
              <a:t>花谢花飞飞满天，红消香断有谁怜？ </a:t>
            </a:r>
            <a:br>
              <a:rPr lang="zh-CN" altLang="en-US" sz="2100" b="1" dirty="0" smtClean="0"/>
            </a:br>
            <a:r>
              <a:rPr lang="en-US" altLang="zh-CN" sz="2100" b="1" dirty="0" smtClean="0"/>
              <a:t>------</a:t>
            </a:r>
            <a:endParaRPr lang="zh-CN" altLang="en-US" sz="2100" b="1" dirty="0" smtClean="0"/>
          </a:p>
          <a:p>
            <a:r>
              <a:rPr lang="zh-CN" altLang="en-US" sz="2100" b="1" dirty="0" smtClean="0">
                <a:solidFill>
                  <a:srgbClr val="FF0000"/>
                </a:solidFill>
              </a:rPr>
              <a:t>一年三百六十日，风刀霜剑严相逼</a:t>
            </a:r>
            <a:r>
              <a:rPr lang="zh-CN" altLang="en-US" sz="2100" b="1" dirty="0" smtClean="0"/>
              <a:t>。 </a:t>
            </a:r>
            <a:br>
              <a:rPr lang="zh-CN" altLang="en-US" sz="2100" b="1" dirty="0" smtClean="0"/>
            </a:br>
            <a:r>
              <a:rPr lang="en-US" altLang="zh-CN" sz="2100" b="1" dirty="0"/>
              <a:t>------</a:t>
            </a:r>
          </a:p>
          <a:p>
            <a:r>
              <a:rPr lang="zh-CN" altLang="en-US" sz="2100" b="1" dirty="0" smtClean="0">
                <a:solidFill>
                  <a:srgbClr val="FF0000"/>
                </a:solidFill>
                <a:sym typeface="+mn-ea"/>
              </a:rPr>
              <a:t>质本洁来还洁去，强于污淖陷渠沟。</a:t>
            </a:r>
            <a:r>
              <a:rPr lang="zh-CN" altLang="en-US" sz="2100" b="1" dirty="0" smtClean="0">
                <a:sym typeface="+mn-ea"/>
              </a:rPr>
              <a:t> </a:t>
            </a:r>
            <a:br>
              <a:rPr lang="zh-CN" altLang="en-US" sz="2100" b="1" dirty="0" smtClean="0">
                <a:sym typeface="+mn-ea"/>
              </a:rPr>
            </a:br>
            <a:r>
              <a:rPr lang="zh-CN" altLang="en-US" sz="2100" b="1" dirty="0" smtClean="0">
                <a:sym typeface="+mn-ea"/>
              </a:rPr>
              <a:t>尔今死去侬收葬，未卜侬身何日丧。 </a:t>
            </a:r>
            <a:br>
              <a:rPr lang="zh-CN" altLang="en-US" sz="2100" b="1" dirty="0" smtClean="0">
                <a:sym typeface="+mn-ea"/>
              </a:rPr>
            </a:br>
            <a:r>
              <a:rPr lang="zh-CN" altLang="en-US" sz="2100" b="1" dirty="0" smtClean="0">
                <a:solidFill>
                  <a:srgbClr val="FF0000"/>
                </a:solidFill>
                <a:sym typeface="+mn-ea"/>
              </a:rPr>
              <a:t>侬今葬花人笑痴，他年葬侬知是谁？ </a:t>
            </a:r>
            <a:br>
              <a:rPr lang="zh-CN" altLang="en-US" sz="2100" b="1" dirty="0" smtClean="0">
                <a:solidFill>
                  <a:srgbClr val="FF0000"/>
                </a:solidFill>
                <a:sym typeface="+mn-ea"/>
              </a:rPr>
            </a:br>
            <a:r>
              <a:rPr lang="zh-CN" altLang="en-US" sz="2100" b="1" dirty="0" smtClean="0">
                <a:sym typeface="+mn-ea"/>
              </a:rPr>
              <a:t>天尽头，何处有香丘！！ </a:t>
            </a:r>
            <a:br>
              <a:rPr lang="zh-CN" altLang="en-US" sz="2100" b="1" dirty="0" smtClean="0">
                <a:sym typeface="+mn-ea"/>
              </a:rPr>
            </a:br>
            <a:r>
              <a:rPr lang="zh-CN" altLang="en-US" sz="2100" b="1" dirty="0" smtClean="0">
                <a:sym typeface="+mn-ea"/>
              </a:rPr>
              <a:t>试看春残花渐落，便是红颜老死时。 </a:t>
            </a:r>
            <a:br>
              <a:rPr lang="zh-CN" altLang="en-US" sz="2100" b="1" dirty="0" smtClean="0">
                <a:sym typeface="+mn-ea"/>
              </a:rPr>
            </a:br>
            <a:r>
              <a:rPr lang="zh-CN" altLang="en-US" sz="2100" b="1" dirty="0" smtClean="0">
                <a:solidFill>
                  <a:srgbClr val="FF0000"/>
                </a:solidFill>
                <a:sym typeface="+mn-ea"/>
              </a:rPr>
              <a:t>一朝春尽红颜老，花落人亡两不知 </a:t>
            </a:r>
            <a:br>
              <a:rPr lang="zh-CN" altLang="en-US" sz="2100" b="1" dirty="0" smtClean="0">
                <a:solidFill>
                  <a:srgbClr val="FF0000"/>
                </a:solidFill>
                <a:sym typeface="+mn-ea"/>
              </a:rPr>
            </a:br>
            <a:r>
              <a:rPr lang="en-US" altLang="zh-CN" sz="2100" b="1" dirty="0" smtClean="0">
                <a:sym typeface="+mn-ea"/>
              </a:rPr>
              <a:t>------</a:t>
            </a:r>
            <a:r>
              <a:rPr lang="zh-CN" altLang="en-US" sz="2100" b="1" dirty="0" smtClean="0">
                <a:solidFill>
                  <a:srgbClr val="FF0000"/>
                </a:solidFill>
                <a:sym typeface="+mn-ea"/>
              </a:rPr>
              <a:t>明年花发虽可啄，却不见人去梁空巢已倾</a:t>
            </a:r>
            <a:r>
              <a:rPr lang="zh-CN" altLang="en-US" sz="2100" b="1" dirty="0" smtClean="0">
                <a:sym typeface="+mn-ea"/>
              </a:rPr>
              <a:t>。 </a:t>
            </a:r>
            <a:br>
              <a:rPr lang="zh-CN" altLang="en-US" sz="2100" b="1" dirty="0" smtClean="0">
                <a:sym typeface="+mn-ea"/>
              </a:rPr>
            </a:br>
            <a:r>
              <a:rPr lang="zh-CN" altLang="en-US" sz="2100" b="1" dirty="0" smtClean="0">
                <a:solidFill>
                  <a:srgbClr val="FF0000"/>
                </a:solidFill>
                <a:sym typeface="+mn-ea"/>
              </a:rPr>
              <a:t>一年三百六十日，风刀霜剑严相逼 </a:t>
            </a:r>
            <a:endParaRPr lang="zh-CN" altLang="en-US" sz="2100" b="1" dirty="0">
              <a:solidFill>
                <a:srgbClr val="FF0000"/>
              </a:solidFill>
            </a:endParaRPr>
          </a:p>
          <a:p>
            <a:endParaRPr lang="zh-CN" altLang="en-US" sz="21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215" y="-59690"/>
            <a:ext cx="823150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 smtClean="0"/>
              <a:t>------</a:t>
            </a:r>
            <a:r>
              <a:rPr lang="zh-CN" altLang="en-US" sz="2100" b="1" dirty="0" smtClean="0"/>
              <a:t/>
            </a:r>
            <a:br>
              <a:rPr lang="zh-CN" altLang="en-US" sz="2100" b="1" dirty="0" smtClean="0"/>
            </a:br>
            <a:r>
              <a:rPr lang="zh-CN" altLang="en-US" sz="2100" b="1" dirty="0" smtClean="0"/>
              <a:t>无尽头！何处有香丘？ </a:t>
            </a:r>
            <a:br>
              <a:rPr lang="zh-CN" altLang="en-US" sz="2100" b="1" dirty="0" smtClean="0"/>
            </a:br>
            <a:r>
              <a:rPr lang="zh-CN" altLang="en-US" sz="2100" b="1" dirty="0" smtClean="0"/>
              <a:t>未若锦囊收艳骨，一抔净土掩风流； </a:t>
            </a:r>
            <a:br>
              <a:rPr lang="zh-CN" altLang="en-US" sz="2100" b="1" dirty="0" smtClean="0"/>
            </a:br>
            <a:r>
              <a:rPr lang="zh-CN" altLang="en-US" sz="2100" b="1" dirty="0" smtClean="0"/>
              <a:t>质本洁来还洁去，不教污淖陷渠沟。 </a:t>
            </a:r>
            <a:br>
              <a:rPr lang="zh-CN" altLang="en-US" sz="2100" b="1" dirty="0" smtClean="0"/>
            </a:br>
            <a:r>
              <a:rPr lang="zh-CN" altLang="en-US" sz="2100" b="1" dirty="0" smtClean="0"/>
              <a:t>尔今死去侬收葬，未卜侬身何日丧？ </a:t>
            </a:r>
            <a:br>
              <a:rPr lang="zh-CN" altLang="en-US" sz="2100" b="1" dirty="0" smtClean="0"/>
            </a:br>
            <a:r>
              <a:rPr lang="zh-CN" altLang="en-US" sz="2100" b="1" dirty="0" smtClean="0"/>
              <a:t>你今葬花人笑痴，他年葬侬知是谁？ </a:t>
            </a:r>
            <a:br>
              <a:rPr lang="zh-CN" altLang="en-US" sz="2100" b="1" dirty="0" smtClean="0"/>
            </a:br>
            <a:r>
              <a:rPr lang="zh-CN" altLang="en-US" sz="2100" b="1" dirty="0" smtClean="0"/>
              <a:t>试看春残花渐落，便是红颜老死时。 </a:t>
            </a:r>
            <a:br>
              <a:rPr lang="zh-CN" altLang="en-US" sz="2100" b="1" dirty="0" smtClean="0"/>
            </a:br>
            <a:r>
              <a:rPr lang="zh-CN" altLang="en-US" sz="2100" b="1" dirty="0" smtClean="0"/>
              <a:t>一朝春尽红颜老，花落人亡两不知</a:t>
            </a:r>
            <a:r>
              <a:rPr lang="en-US" altLang="zh-CN" sz="2100" b="1" dirty="0" smtClean="0"/>
              <a:t>! </a:t>
            </a:r>
          </a:p>
          <a:p>
            <a:r>
              <a:rPr lang="zh-CN" altLang="en-US" sz="2100" b="1" dirty="0">
                <a:solidFill>
                  <a:srgbClr val="FF0000"/>
                </a:solidFill>
              </a:rPr>
              <a:t>内在生命的孤独     高洁人格的追求</a:t>
            </a:r>
          </a:p>
          <a:p>
            <a:pPr marL="0" indent="0" eaLnBrk="1" hangingPunct="1">
              <a:buNone/>
            </a:pPr>
            <a:r>
              <a:rPr lang="zh-CN" altLang="en-US" sz="2100" b="1" dirty="0">
                <a:solidFill>
                  <a:srgbClr val="376092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  </a:t>
            </a:r>
            <a:r>
              <a:rPr lang="zh-CN" altLang="en-US" sz="2100" b="1" dirty="0" smtClean="0">
                <a:sym typeface="+mn-ea"/>
              </a:rPr>
              <a:t>《葬花吟》所传达的是一种普遍的人生无常的悲叹，它的动人之处，正在于它是一曲生命的悲歌，是一个美丽而孤独的生命的内心独白。“可以说，对自身孤独命运的敏感与感伤，对人不能掌握自己命运的悲哀，是《葬花吟》也是黛玉生命之曲中的最强音符。表面上写了摧残花朵盛开的自然界，实则批判当时束缚人压迫人的礼教和社会。 她似乎是在葬花，却又是在埋葬现实的凄凉残酷，埋葬自己的无奈。</a:t>
            </a:r>
            <a:endParaRPr lang="zh-CN" altLang="en-US" sz="2100" b="1" dirty="0" smtClean="0"/>
          </a:p>
          <a:p>
            <a:endParaRPr lang="zh-CN" altLang="en-US" sz="21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2800" spc="15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名著阅读高考说明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中外文学经典、文化经典</a:t>
            </a:r>
            <a:endParaRPr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对作品</a:t>
            </a:r>
            <a:r>
              <a:rPr lang="zh-CN" altLang="en-US" sz="2400" dirty="0" smtClean="0">
                <a:solidFill>
                  <a:srgbClr val="FF0000"/>
                </a:solidFill>
                <a:ea typeface="黑体" panose="02010609060101010101" pitchFamily="49" charset="-122"/>
              </a:rPr>
              <a:t>基本内容、主旨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的整体把握；</a:t>
            </a:r>
            <a:endParaRPr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结合作品相关内容，对</a:t>
            </a:r>
            <a:r>
              <a:rPr lang="zh-CN" altLang="en-US" sz="2400" dirty="0" smtClean="0">
                <a:solidFill>
                  <a:srgbClr val="FF0000"/>
                </a:solidFill>
                <a:ea typeface="黑体" panose="02010609060101010101" pitchFamily="49" charset="-122"/>
              </a:rPr>
              <a:t>人物形象</a:t>
            </a:r>
            <a:r>
              <a:rPr lang="zh-CN" altLang="en-US" sz="2400" dirty="0" smtClean="0">
                <a:ea typeface="黑体" panose="02010609060101010101" pitchFamily="49" charset="-122"/>
              </a:rPr>
              <a:t>、</a:t>
            </a:r>
            <a:r>
              <a:rPr lang="zh-CN" altLang="en-US" sz="2400" dirty="0" smtClean="0">
                <a:solidFill>
                  <a:srgbClr val="FF0000"/>
                </a:solidFill>
                <a:ea typeface="黑体" panose="02010609060101010101" pitchFamily="49" charset="-122"/>
              </a:rPr>
              <a:t>思想内涵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2400" dirty="0" smtClean="0">
                <a:solidFill>
                  <a:srgbClr val="FF0000"/>
                </a:solidFill>
                <a:ea typeface="黑体" panose="02010609060101010101" pitchFamily="49" charset="-122"/>
              </a:rPr>
              <a:t>艺术特色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的理解、分析；</a:t>
            </a:r>
            <a:endParaRPr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③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基于知识积累和生活经验，对</a:t>
            </a:r>
            <a:r>
              <a:rPr lang="zh-CN" altLang="en-US" sz="2400" dirty="0" smtClean="0">
                <a:solidFill>
                  <a:srgbClr val="FF0000"/>
                </a:solidFill>
                <a:ea typeface="黑体" panose="02010609060101010101" pitchFamily="49" charset="-122"/>
              </a:rPr>
              <a:t>作品价值、意义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的感悟和评价。</a:t>
            </a:r>
            <a:endParaRPr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051" y="159"/>
            <a:ext cx="3550444" cy="31432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91845" y="3143250"/>
            <a:ext cx="8268335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b="1" dirty="0" smtClean="0"/>
              <a:t>马斯洛：人生需求理论</a:t>
            </a:r>
          </a:p>
          <a:p>
            <a:r>
              <a:rPr lang="zh-CN" altLang="en-US" sz="2100" b="1" dirty="0" smtClean="0"/>
              <a:t>黛玉是拥有精神世界的人、生命意识强</a:t>
            </a:r>
          </a:p>
          <a:p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作家刘再复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《</a:t>
            </a:r>
            <a:r>
              <a:rPr lang="zh-CN" altLang="en-US" sz="21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红楼梦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悟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》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曾赋予黛玉“泪人”之称：“所谓泪人，乃是</a:t>
            </a:r>
            <a:r>
              <a:rPr lang="zh-CN" altLang="en-US" sz="21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至真至诚至纯至粹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之人，或者说，是以泪为生命、为灵魂、为生死标尺的至情至性之人。”</a:t>
            </a:r>
            <a:endParaRPr lang="zh-CN" altLang="en-US" sz="2400" b="1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sz="2400" b="1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学习任务三</a:t>
            </a:r>
            <a:endParaRPr lang="zh-CN" altLang="en-US" sz="2400" b="1">
              <a:ln>
                <a:noFill/>
              </a:ln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>
              <a:buNone/>
            </a:pPr>
            <a:r>
              <a:rPr sz="2400" b="1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理解创作意图，深入把握人物形象</a:t>
            </a:r>
          </a:p>
          <a:p>
            <a:pPr marL="0" indent="0">
              <a:buNone/>
            </a:pPr>
            <a:r>
              <a:rPr sz="2400" b="1">
                <a:ln>
                  <a:noFill/>
                </a:ln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读小说，离不开研究作者，作者为什么要写这一众女子，为什么要塑造林黛玉这一形象？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6580" y="304165"/>
            <a:ext cx="8567420" cy="458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hangingPunct="1">
              <a:lnSpc>
                <a:spcPct val="130000"/>
              </a:lnSpc>
              <a:spcAft>
                <a:spcPts val="1000"/>
              </a:spcAft>
              <a:buNone/>
            </a:pPr>
            <a:r>
              <a:rPr lang="zh-CN" altLang="en-US" sz="2400" b="1" kern="1200" spc="15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“使闺阁昭传”，“因此上，演出这怀金悼玉的《红楼梦》”，有“怡红、颂红、悼红”之意。</a:t>
            </a:r>
          </a:p>
          <a:p>
            <a:pPr algn="l" hangingPunct="1">
              <a:lnSpc>
                <a:spcPct val="130000"/>
              </a:lnSpc>
              <a:spcAft>
                <a:spcPts val="1000"/>
              </a:spcAft>
              <a:buNone/>
            </a:pPr>
            <a:r>
              <a:rPr lang="zh-CN" altLang="en-US" sz="2400" b="1" kern="1200" spc="15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一、黛玉的诗人气质、对诗词的热爱与投入、诗歌才华、关于诗的议论的精辟性，体现了曹雪芹的诗学观点和创作态度</a:t>
            </a:r>
          </a:p>
          <a:p>
            <a:pPr algn="l" hangingPunct="1">
              <a:lnSpc>
                <a:spcPct val="130000"/>
              </a:lnSpc>
              <a:spcAft>
                <a:spcPts val="1000"/>
              </a:spcAft>
              <a:buNone/>
            </a:pPr>
            <a:r>
              <a:rPr lang="zh-CN" altLang="en-US" sz="2400" b="1" kern="1200" spc="15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二、 曹雪芹把林黛玉写成一位诗人、才女，一位锦心绣口、望之如仙的女子，连男子也要佩服他，体现了”颂红“这一主题</a:t>
            </a:r>
          </a:p>
          <a:p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8015" y="226060"/>
            <a:ext cx="8383905" cy="5069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hangingPunct="1">
              <a:lnSpc>
                <a:spcPct val="130000"/>
              </a:lnSpc>
              <a:spcAft>
                <a:spcPts val="1000"/>
              </a:spcAft>
              <a:buNone/>
            </a:pPr>
            <a:r>
              <a:rPr lang="zh-CN" altLang="en-US" sz="2400" b="1" kern="1200" spc="15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三、曹雪芹笔下的林黛玉是一个典型的古典美人和诗人形象。她孤傲不群，她对爱情的追求不妥协、不放松，生死以之，可见出人的骨气和精神。这样岂不是活画出一个衣食无依却一身正气、一副傲骨、一肚子不合时宜的士大夫知识分子形象？亦或是曹雪芹的自画像</a:t>
            </a:r>
            <a:endParaRPr lang="zh-CN" altLang="en-US" sz="2400" b="1" kern="1200" spc="15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l" hangingPunct="1">
              <a:lnSpc>
                <a:spcPct val="130000"/>
              </a:lnSpc>
              <a:spcAft>
                <a:spcPts val="1000"/>
              </a:spcAft>
              <a:buNone/>
            </a:pPr>
            <a:r>
              <a:rPr lang="zh-CN" altLang="en-US" sz="2400" b="1" kern="1200" spc="15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四、林黛玉之命运多舛、结局悲惨又揭示出悲剧的时代必然性。</a:t>
            </a:r>
          </a:p>
          <a:p>
            <a:pPr algn="l" hangingPunct="1">
              <a:lnSpc>
                <a:spcPct val="130000"/>
              </a:lnSpc>
              <a:spcAft>
                <a:spcPts val="1000"/>
              </a:spcAft>
              <a:buNone/>
            </a:pPr>
            <a:r>
              <a:rPr lang="en-US" altLang="zh-CN" sz="2400" b="1" kern="1200" spc="15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-----</a:t>
            </a:r>
            <a:r>
              <a:rPr lang="zh-CN" altLang="en-US" sz="2400" b="1" kern="1200" spc="15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可以围绕小说所写的环境、主题、作者自身多角度深入思考</a:t>
            </a:r>
            <a:endParaRPr lang="zh-CN" altLang="en-US" sz="2400" b="1" kern="1200" spc="15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4710" y="588010"/>
            <a:ext cx="7100570" cy="374650"/>
          </a:xfrm>
        </p:spPr>
        <p:txBody>
          <a:bodyPr>
            <a:normAutofit fontScale="90000"/>
          </a:bodyPr>
          <a:lstStyle/>
          <a:p>
            <a:r>
              <a:rPr lang="zh-CN" sz="2665" b="0">
                <a:solidFill>
                  <a:schemeClr val="tx1"/>
                </a:solidFill>
              </a:rPr>
              <a:t>《红楼梦》的阅读：以人物理解为核心任务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27810" y="1553528"/>
            <a:ext cx="18345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>
                <a:sym typeface="+mn-ea"/>
              </a:rPr>
              <a:t>基本特点</a:t>
            </a:r>
          </a:p>
          <a:p>
            <a:pPr algn="ctr"/>
            <a:r>
              <a:rPr lang="zh-CN" altLang="en-US" sz="2400">
                <a:sym typeface="+mn-ea"/>
              </a:rPr>
              <a:t>典型情节</a:t>
            </a:r>
          </a:p>
          <a:p>
            <a:pPr algn="ctr"/>
            <a:r>
              <a:rPr lang="zh-CN" altLang="en-US" sz="2400">
                <a:sym typeface="+mn-ea"/>
              </a:rPr>
              <a:t>情感精神</a:t>
            </a:r>
          </a:p>
        </p:txBody>
      </p:sp>
      <p:sp>
        <p:nvSpPr>
          <p:cNvPr id="10" name="矩形 9"/>
          <p:cNvSpPr/>
          <p:nvPr/>
        </p:nvSpPr>
        <p:spPr>
          <a:xfrm>
            <a:off x="4163854" y="1553528"/>
            <a:ext cx="99441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</a:t>
            </a:r>
          </a:p>
        </p:txBody>
      </p:sp>
      <p:sp>
        <p:nvSpPr>
          <p:cNvPr id="12" name="右箭头 11"/>
          <p:cNvSpPr/>
          <p:nvPr/>
        </p:nvSpPr>
        <p:spPr>
          <a:xfrm>
            <a:off x="5007769" y="1879759"/>
            <a:ext cx="586740" cy="150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左箭头 12"/>
          <p:cNvSpPr/>
          <p:nvPr/>
        </p:nvSpPr>
        <p:spPr>
          <a:xfrm>
            <a:off x="3509486" y="1886903"/>
            <a:ext cx="654368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文本框 14"/>
          <p:cNvSpPr txBox="1"/>
          <p:nvPr/>
        </p:nvSpPr>
        <p:spPr>
          <a:xfrm>
            <a:off x="2169795" y="3097530"/>
            <a:ext cx="3098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35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</a:t>
            </a:r>
            <a:endParaRPr lang="zh-CN" altLang="en-US" sz="135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94521" y="1553528"/>
            <a:ext cx="2532221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>
                <a:sym typeface="+mn-ea"/>
              </a:rPr>
              <a:t>作品主题</a:t>
            </a:r>
          </a:p>
          <a:p>
            <a:pPr algn="ctr"/>
            <a:r>
              <a:rPr lang="zh-CN" altLang="en-US" sz="2400">
                <a:sym typeface="+mn-ea"/>
              </a:rPr>
              <a:t>作品价值</a:t>
            </a:r>
          </a:p>
          <a:p>
            <a:pPr algn="ctr"/>
            <a:r>
              <a:rPr lang="zh-CN" altLang="en-US" sz="2400">
                <a:sym typeface="+mn-ea"/>
              </a:rPr>
              <a:t>给我的启迪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98784" y="3603784"/>
            <a:ext cx="669702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考查两方面：读的细节</a:t>
            </a:r>
            <a:r>
              <a:rPr lang="en-US" altLang="zh-CN" sz="2400"/>
              <a:t>+</a:t>
            </a:r>
            <a:r>
              <a:rPr lang="zh-CN" altLang="en-US" sz="2400"/>
              <a:t>感悟和认识</a:t>
            </a:r>
          </a:p>
          <a:p>
            <a:r>
              <a:rPr lang="zh-CN" altLang="en-US" sz="2400">
                <a:sym typeface="+mn-ea"/>
              </a:rPr>
              <a:t>读懂、读深、读出个性理解</a:t>
            </a:r>
            <a:endParaRPr lang="zh-CN" altLang="en-US" sz="2400"/>
          </a:p>
          <a:p>
            <a:endParaRPr lang="zh-CN" altLang="en-US"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4710" y="588010"/>
            <a:ext cx="7100570" cy="374650"/>
          </a:xfrm>
        </p:spPr>
        <p:txBody>
          <a:bodyPr>
            <a:normAutofit fontScale="90000"/>
          </a:bodyPr>
          <a:lstStyle/>
          <a:p>
            <a:r>
              <a:rPr lang="zh-CN" sz="2400" spc="15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《红楼梦》的阅读：以人物理解为核心任务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27810" y="1553528"/>
            <a:ext cx="18345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 kern="1200" spc="15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基本特点</a:t>
            </a:r>
          </a:p>
          <a:p>
            <a:pPr algn="ctr"/>
            <a:r>
              <a:rPr lang="zh-CN" altLang="en-US" sz="2400" b="1" kern="1200" spc="15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典型情节</a:t>
            </a:r>
          </a:p>
          <a:p>
            <a:pPr algn="ctr"/>
            <a:r>
              <a:rPr lang="zh-CN" altLang="en-US" sz="2400" b="1" kern="1200" spc="15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情感精神</a:t>
            </a:r>
          </a:p>
        </p:txBody>
      </p:sp>
      <p:sp>
        <p:nvSpPr>
          <p:cNvPr id="10" name="矩形 9"/>
          <p:cNvSpPr/>
          <p:nvPr/>
        </p:nvSpPr>
        <p:spPr>
          <a:xfrm>
            <a:off x="4163854" y="1553528"/>
            <a:ext cx="994410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</a:t>
            </a:r>
          </a:p>
        </p:txBody>
      </p:sp>
      <p:sp>
        <p:nvSpPr>
          <p:cNvPr id="12" name="右箭头 11"/>
          <p:cNvSpPr/>
          <p:nvPr/>
        </p:nvSpPr>
        <p:spPr>
          <a:xfrm>
            <a:off x="5007769" y="1879759"/>
            <a:ext cx="586740" cy="150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左箭头 12"/>
          <p:cNvSpPr/>
          <p:nvPr/>
        </p:nvSpPr>
        <p:spPr>
          <a:xfrm>
            <a:off x="3509486" y="1886903"/>
            <a:ext cx="654368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文本框 14"/>
          <p:cNvSpPr txBox="1"/>
          <p:nvPr/>
        </p:nvSpPr>
        <p:spPr>
          <a:xfrm>
            <a:off x="2169795" y="3097530"/>
            <a:ext cx="3098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35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</a:t>
            </a:r>
            <a:endParaRPr lang="zh-CN" altLang="en-US" sz="135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94521" y="1553528"/>
            <a:ext cx="2532221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 kern="1200" spc="15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作品主题</a:t>
            </a:r>
          </a:p>
          <a:p>
            <a:pPr algn="ctr"/>
            <a:r>
              <a:rPr lang="zh-CN" altLang="en-US" sz="2400" b="1" kern="1200" spc="15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作品价值</a:t>
            </a:r>
          </a:p>
          <a:p>
            <a:pPr algn="ctr"/>
            <a:r>
              <a:rPr lang="zh-CN" altLang="en-US" sz="2400" b="1" kern="1200" spc="15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给我的启迪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12119" y="3497104"/>
            <a:ext cx="669702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kern="1200" spc="15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考查两方面：读的细节+感悟和认识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内容占位符 2"/>
          <p:cNvSpPr>
            <a:spLocks noGrp="1"/>
          </p:cNvSpPr>
          <p:nvPr>
            <p:ph idx="1"/>
          </p:nvPr>
        </p:nvSpPr>
        <p:spPr>
          <a:xfrm>
            <a:off x="684213" y="1058863"/>
            <a:ext cx="7704137" cy="1152525"/>
          </a:xfrm>
        </p:spPr>
        <p:txBody>
          <a:bodyPr vert="horz" wrap="square" lIns="91440" tIns="45720" rIns="91440" bIns="45720" anchor="t"/>
          <a:lstStyle/>
          <a:p>
            <a:pPr marL="0" algn="ctr">
              <a:lnSpc>
                <a:spcPct val="120000"/>
              </a:lnSpc>
              <a:buClrTx/>
              <a:buSzTx/>
              <a:buNone/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一、从命题上看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内容占位符 2"/>
          <p:cNvSpPr>
            <a:spLocks noGrp="1"/>
          </p:cNvSpPr>
          <p:nvPr>
            <p:ph idx="1"/>
          </p:nvPr>
        </p:nvSpPr>
        <p:spPr>
          <a:xfrm>
            <a:off x="430530" y="477520"/>
            <a:ext cx="7941310" cy="4841875"/>
          </a:xfrm>
        </p:spPr>
        <p:txBody>
          <a:bodyPr vert="horz" wrap="square" lIns="91440" tIns="45720" rIns="91440" bIns="45720" anchor="t"/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000" b="1" dirty="0">
                <a:ea typeface="宋体" panose="02010600030101010101" pitchFamily="2" charset="-122"/>
              </a:rPr>
              <a:t>          </a:t>
            </a:r>
            <a:r>
              <a:rPr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2017年北京高考微写作：</a:t>
            </a:r>
            <a:r>
              <a:rPr lang="en-US" altLang="zh-CN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10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分）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从下面三个题目中任选一题，按要求作答。</a:t>
            </a:r>
            <a:r>
              <a:rPr lang="en-US" altLang="zh-CN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180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字左右。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②请从</a:t>
            </a:r>
            <a:r>
              <a:rPr lang="en-US" altLang="zh-CN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红楼梦</a:t>
            </a:r>
            <a:r>
              <a:rPr lang="en-US" altLang="zh-CN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中的林黛玉、薛宝钗、史湘云、香菱之中选择一人，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用一种花来比喻她，并简要陈述这样比喻的理由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。要求：依据原著，自圆其说。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内容占位符 2"/>
          <p:cNvSpPr>
            <a:spLocks noGrp="1"/>
          </p:cNvSpPr>
          <p:nvPr>
            <p:ph idx="1"/>
          </p:nvPr>
        </p:nvSpPr>
        <p:spPr>
          <a:xfrm>
            <a:off x="707390" y="123825"/>
            <a:ext cx="7940675" cy="4841875"/>
          </a:xfrm>
        </p:spPr>
        <p:txBody>
          <a:bodyPr vert="horz" wrap="square" lIns="91440" tIns="45720" rIns="91440" bIns="45720" anchor="t"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在我看来，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红楼梦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中的林黛玉像是一朵玫瑰花。玫瑰之盛开热烈美丽，正如黛玉之绝世才华、仙人风貌。香冢葬花、吟诗得冠，都是那么充满追求与灵气；玫瑰带刺，反抗着外物，坚守着自己，黛玉亦是坚守着自己内心对平等自由的向往，对宝玉始终不渝的爱。黛玉用反叛精神来守候着内心的洁净美好；玫瑰食之味苦，黛玉又岂不是怀揣了无限的凄凉与悲苦？其身世之凄、爱情之苦，与时代格格不入之悲，令人叹惋唏嘘。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内容占位符 2"/>
          <p:cNvSpPr>
            <a:spLocks noGrp="1"/>
          </p:cNvSpPr>
          <p:nvPr>
            <p:ph idx="1"/>
          </p:nvPr>
        </p:nvSpPr>
        <p:spPr>
          <a:xfrm>
            <a:off x="684213" y="1058863"/>
            <a:ext cx="7704137" cy="1152525"/>
          </a:xfrm>
        </p:spPr>
        <p:txBody>
          <a:bodyPr vert="horz" wrap="square" lIns="91440" tIns="45720" rIns="91440" bIns="4572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二、提高备考的自觉性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981325" y="228600"/>
            <a:ext cx="390525" cy="4914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1350"/>
          </a:p>
        </p:txBody>
      </p:sp>
      <p:pic>
        <p:nvPicPr>
          <p:cNvPr id="6" name="图片 5" descr="林黛玉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17676" y="374107"/>
            <a:ext cx="3186354" cy="462397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04030" y="3044190"/>
            <a:ext cx="483933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曹雪芹笔下最用心、着墨最多的人物</a:t>
            </a:r>
            <a:endParaRPr lang="zh-CN" altLang="en-US" sz="21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64430" y="1595120"/>
            <a:ext cx="3916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世外仙姝寂寞林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学习任务一</a:t>
            </a:r>
          </a:p>
          <a:p>
            <a:pPr marL="0" indent="0">
              <a:buNone/>
            </a:pP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梳理相关情节，全面把握人物形象</a:t>
            </a:r>
          </a:p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   复习需要全面梳理与黛玉有关的情节，从各个方面了解人物，较全面地把握黛玉的形象特点。这里需要强调的是，对于和黛玉有关的情节，每个人要有自己的阅读感受，对某些情节细节要在自己的见解，不能人云亦云。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0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0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1528</Words>
  <Application>Microsoft Office PowerPoint</Application>
  <PresentationFormat>全屏显示(16:9)</PresentationFormat>
  <Paragraphs>115</Paragraphs>
  <Slides>25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1_Office 主题​​</vt:lpstr>
      <vt:lpstr>名著阅读——人物形象 （林黛玉）</vt:lpstr>
      <vt:lpstr>名著阅读高考说明</vt:lpstr>
      <vt:lpstr>《红楼梦》的阅读：以人物理解为核心任务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《红楼梦》的阅读：以人物理解为核心任务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方雪葳</cp:lastModifiedBy>
  <cp:revision>20</cp:revision>
  <dcterms:created xsi:type="dcterms:W3CDTF">2020-02-01T11:21:00Z</dcterms:created>
  <dcterms:modified xsi:type="dcterms:W3CDTF">2020-02-05T05:55:24Z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