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5" r:id="rId2"/>
    <p:sldId id="301" r:id="rId3"/>
    <p:sldId id="272" r:id="rId4"/>
    <p:sldId id="290" r:id="rId5"/>
    <p:sldId id="291" r:id="rId6"/>
    <p:sldId id="292" r:id="rId7"/>
    <p:sldId id="293" r:id="rId8"/>
    <p:sldId id="306" r:id="rId9"/>
    <p:sldId id="305" r:id="rId10"/>
    <p:sldId id="295" r:id="rId11"/>
    <p:sldId id="286" r:id="rId12"/>
    <p:sldId id="299" r:id="rId13"/>
    <p:sldId id="281" r:id="rId14"/>
    <p:sldId id="297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300" r:id="rId23"/>
    <p:sldId id="304" r:id="rId24"/>
    <p:sldId id="294" r:id="rId25"/>
    <p:sldId id="271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7" autoAdjust="0"/>
  </p:normalViewPr>
  <p:slideViewPr>
    <p:cSldViewPr snapToGrid="0">
      <p:cViewPr>
        <p:scale>
          <a:sx n="124" d="100"/>
          <a:sy n="124" d="100"/>
        </p:scale>
        <p:origin x="-408" y="-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90" y="109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115225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988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文学作品理解与应用题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高三语文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彭兴红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高考链接  </a:t>
            </a:r>
            <a:r>
              <a:rPr lang="en-US" altLang="zh-CN" dirty="0" smtClean="0">
                <a:latin typeface="宋体" panose="02010600030101010101" pitchFamily="2" charset="-122"/>
              </a:rPr>
              <a:t>2012</a:t>
            </a:r>
            <a:r>
              <a:rPr lang="zh-CN" altLang="en-US" dirty="0" smtClean="0">
                <a:latin typeface="宋体" panose="02010600030101010101" pitchFamily="2" charset="-122"/>
              </a:rPr>
              <a:t>北京</a:t>
            </a:r>
            <a:r>
              <a:rPr lang="zh-CN" altLang="en-US" dirty="0">
                <a:latin typeface="宋体" panose="02010600030101010101" pitchFamily="2" charset="-122"/>
              </a:rPr>
              <a:t>高考</a:t>
            </a:r>
            <a:r>
              <a:rPr lang="en-US" altLang="zh-CN" dirty="0" smtClean="0">
                <a:latin typeface="宋体" panose="02010600030101010101" pitchFamily="2" charset="-122"/>
              </a:rPr>
              <a:t>《</a:t>
            </a:r>
            <a:r>
              <a:rPr lang="zh-CN" altLang="en-US" dirty="0" smtClean="0">
                <a:latin typeface="宋体" panose="02010600030101010101" pitchFamily="2" charset="-122"/>
              </a:rPr>
              <a:t>心灵的篝火</a:t>
            </a:r>
            <a:r>
              <a:rPr lang="en-US" altLang="zh-CN" dirty="0" smtClean="0">
                <a:latin typeface="宋体" panose="02010600030101010101" pitchFamily="2" charset="-122"/>
              </a:rPr>
              <a:t>》</a:t>
            </a:r>
            <a:r>
              <a:rPr lang="en-US" altLang="zh-CN" dirty="0">
                <a:latin typeface="宋体" panose="02010600030101010101" pitchFamily="2" charset="-122"/>
              </a:rPr>
              <a:t/>
            </a:r>
            <a:br>
              <a:rPr lang="en-US" altLang="zh-CN" dirty="0">
                <a:latin typeface="宋体" panose="02010600030101010101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600" b="1" dirty="0" smtClean="0"/>
              <a:t>    </a:t>
            </a:r>
            <a:r>
              <a:rPr lang="zh-CN" altLang="zh-CN" sz="1600" b="1" dirty="0" smtClean="0"/>
              <a:t>中国</a:t>
            </a:r>
            <a:r>
              <a:rPr lang="zh-CN" altLang="zh-CN" sz="1600" b="1" dirty="0"/>
              <a:t>古代神话中有</a:t>
            </a:r>
            <a:r>
              <a:rPr lang="en-US" altLang="zh-CN" sz="1600" b="1" dirty="0"/>
              <a:t>“</a:t>
            </a:r>
            <a:r>
              <a:rPr lang="zh-CN" altLang="zh-CN" sz="1600" b="1" dirty="0" smtClean="0"/>
              <a:t>夸父追日</a:t>
            </a:r>
            <a:r>
              <a:rPr lang="en-US" altLang="zh-CN" sz="1600" b="1" dirty="0" smtClean="0"/>
              <a:t>”</a:t>
            </a:r>
            <a:r>
              <a:rPr lang="zh-CN" altLang="zh-CN" sz="1600" b="1" dirty="0" smtClean="0"/>
              <a:t>的</a:t>
            </a:r>
            <a:r>
              <a:rPr lang="zh-CN" altLang="zh-CN" sz="1600" b="1" dirty="0"/>
              <a:t>故事</a:t>
            </a:r>
            <a:r>
              <a:rPr lang="en-US" altLang="zh-CN" sz="1600" b="1" dirty="0" smtClean="0"/>
              <a:t>:“</a:t>
            </a:r>
            <a:r>
              <a:rPr lang="zh-CN" altLang="zh-CN" sz="1600" b="1" dirty="0" smtClean="0"/>
              <a:t>夸父</a:t>
            </a:r>
            <a:r>
              <a:rPr lang="zh-CN" altLang="zh-CN" sz="1600" b="1" dirty="0"/>
              <a:t>与日逐走</a:t>
            </a:r>
            <a:r>
              <a:rPr lang="en-US" altLang="zh-CN" sz="1600" b="1" dirty="0"/>
              <a:t>……</a:t>
            </a:r>
            <a:r>
              <a:rPr lang="zh-CN" altLang="zh-CN" sz="1600" b="1" dirty="0"/>
              <a:t>道渴而死，充其杖，化为邓林（树林）</a:t>
            </a:r>
            <a:r>
              <a:rPr lang="zh-CN" altLang="zh-CN" sz="1600" b="1" dirty="0" smtClean="0"/>
              <a:t>。</a:t>
            </a:r>
            <a:r>
              <a:rPr lang="en-US" altLang="zh-CN" sz="1600" b="1" dirty="0" smtClean="0"/>
              <a:t>”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有人</a:t>
            </a:r>
            <a:r>
              <a:rPr lang="zh-CN" altLang="zh-CN" sz="1600" b="1" dirty="0">
                <a:solidFill>
                  <a:srgbClr val="FF0000"/>
                </a:solidFill>
              </a:rPr>
              <a:t>认为</a:t>
            </a:r>
            <a:r>
              <a:rPr lang="zh-CN" altLang="zh-CN" sz="1600" b="1" dirty="0"/>
              <a:t>，文中殉难的登山者有如追日不得的夸父，是</a:t>
            </a:r>
            <a:r>
              <a:rPr lang="zh-CN" altLang="zh-CN" sz="1600" b="1" dirty="0">
                <a:solidFill>
                  <a:srgbClr val="FF0000"/>
                </a:solidFill>
              </a:rPr>
              <a:t>当代社会中的悲剧英雄</a:t>
            </a:r>
            <a:r>
              <a:rPr lang="zh-CN" altLang="zh-CN" sz="1600" b="1" dirty="0"/>
              <a:t>。</a:t>
            </a:r>
            <a:r>
              <a:rPr lang="zh-CN" altLang="zh-CN" sz="1600" b="1" dirty="0">
                <a:solidFill>
                  <a:srgbClr val="FF0000"/>
                </a:solidFill>
              </a:rPr>
              <a:t>结合原文</a:t>
            </a:r>
            <a:r>
              <a:rPr lang="zh-CN" altLang="zh-CN" sz="1600" b="1" dirty="0"/>
              <a:t>并</a:t>
            </a:r>
            <a:r>
              <a:rPr lang="zh-CN" altLang="zh-CN" sz="1600" b="1" dirty="0">
                <a:solidFill>
                  <a:srgbClr val="FF0000"/>
                </a:solidFill>
              </a:rPr>
              <a:t>联系现实</a:t>
            </a:r>
            <a:r>
              <a:rPr lang="zh-CN" altLang="zh-CN" sz="1600" b="1" dirty="0"/>
              <a:t>，</a:t>
            </a:r>
            <a:r>
              <a:rPr lang="zh-CN" altLang="zh-CN" sz="1600" b="1" dirty="0">
                <a:solidFill>
                  <a:srgbClr val="FF0000"/>
                </a:solidFill>
              </a:rPr>
              <a:t>谈谈你自己的看法</a:t>
            </a:r>
            <a:r>
              <a:rPr lang="zh-CN" altLang="zh-CN" sz="1600" b="1" dirty="0" smtClean="0"/>
              <a:t>。</a:t>
            </a:r>
            <a:endParaRPr lang="en-US" altLang="zh-CN" sz="1600" b="1" dirty="0" smtClean="0"/>
          </a:p>
          <a:p>
            <a:r>
              <a:rPr lang="en-US" altLang="zh-CN" dirty="0" smtClean="0"/>
              <a:t> </a:t>
            </a:r>
            <a:r>
              <a:rPr lang="zh-CN" altLang="en-US" sz="1600" b="1" dirty="0">
                <a:solidFill>
                  <a:srgbClr val="0000FF"/>
                </a:solidFill>
                <a:latin typeface="+mn-ea"/>
                <a:ea typeface="+mn-ea"/>
              </a:rPr>
              <a:t>内外</a:t>
            </a:r>
            <a:r>
              <a:rPr lang="zh-CN" altLang="en-US" sz="1600" b="1" dirty="0" smtClean="0">
                <a:solidFill>
                  <a:srgbClr val="0000FF"/>
                </a:solidFill>
                <a:latin typeface="+mn-ea"/>
                <a:ea typeface="+mn-ea"/>
              </a:rPr>
              <a:t>结合   </a:t>
            </a:r>
            <a:r>
              <a:rPr lang="zh-CN" altLang="zh-CN" sz="1600" b="1" dirty="0" smtClean="0">
                <a:solidFill>
                  <a:srgbClr val="0000FF"/>
                </a:solidFill>
              </a:rPr>
              <a:t>观点</a:t>
            </a:r>
            <a:r>
              <a:rPr lang="en-US" altLang="zh-CN" sz="1600" b="1" dirty="0">
                <a:solidFill>
                  <a:srgbClr val="0000FF"/>
                </a:solidFill>
              </a:rPr>
              <a:t>+</a:t>
            </a:r>
            <a:r>
              <a:rPr lang="zh-CN" altLang="zh-CN" sz="1600" b="1" dirty="0">
                <a:solidFill>
                  <a:srgbClr val="0000FF"/>
                </a:solidFill>
              </a:rPr>
              <a:t>文本＋</a:t>
            </a:r>
            <a:r>
              <a:rPr lang="zh-CN" altLang="en-US" sz="1600" b="1" dirty="0">
                <a:solidFill>
                  <a:srgbClr val="0000FF"/>
                </a:solidFill>
              </a:rPr>
              <a:t>举例</a:t>
            </a:r>
            <a:r>
              <a:rPr lang="zh-CN" altLang="zh-CN" sz="1600" b="1" dirty="0">
                <a:solidFill>
                  <a:srgbClr val="0000FF"/>
                </a:solidFill>
              </a:rPr>
              <a:t>＋</a:t>
            </a:r>
            <a:r>
              <a:rPr lang="zh-CN" altLang="en-US" sz="1600" b="1" dirty="0">
                <a:solidFill>
                  <a:srgbClr val="0000FF"/>
                </a:solidFill>
              </a:rPr>
              <a:t>分析</a:t>
            </a:r>
            <a:r>
              <a:rPr lang="zh-CN" altLang="zh-CN" sz="1600" b="1" dirty="0">
                <a:solidFill>
                  <a:srgbClr val="0000FF"/>
                </a:solidFill>
              </a:rPr>
              <a:t>＋结论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r>
              <a:rPr lang="zh-CN" altLang="en-US" sz="1400" b="1" dirty="0" smtClean="0">
                <a:solidFill>
                  <a:srgbClr val="0000FF"/>
                </a:solidFill>
                <a:latin typeface="+mn-ea"/>
                <a:ea typeface="+mn-ea"/>
              </a:rPr>
              <a:t>答案示例：</a:t>
            </a:r>
            <a:endParaRPr lang="en-US" altLang="zh-CN" sz="1400" b="1" dirty="0" smtClean="0">
              <a:solidFill>
                <a:srgbClr val="0000FF"/>
              </a:solidFill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400" b="1" dirty="0" smtClean="0">
                <a:latin typeface="+mn-ea"/>
                <a:ea typeface="+mn-ea"/>
              </a:rPr>
              <a:t>   “</a:t>
            </a:r>
            <a:r>
              <a:rPr lang="zh-CN" altLang="zh-CN" sz="1400" b="1" dirty="0" smtClean="0">
                <a:latin typeface="+mn-ea"/>
                <a:ea typeface="+mn-ea"/>
              </a:rPr>
              <a:t>夸父逐日</a:t>
            </a:r>
            <a:r>
              <a:rPr lang="zh-CN" altLang="en-US" sz="1400" b="1" dirty="0" smtClean="0">
                <a:latin typeface="+mn-ea"/>
                <a:ea typeface="+mn-ea"/>
              </a:rPr>
              <a:t>”</a:t>
            </a:r>
            <a:r>
              <a:rPr lang="zh-CN" altLang="zh-CN" sz="1400" b="1" dirty="0" smtClean="0">
                <a:latin typeface="+mn-ea"/>
                <a:ea typeface="+mn-ea"/>
              </a:rPr>
              <a:t> 中的</a:t>
            </a:r>
            <a:r>
              <a:rPr lang="zh-CN" altLang="en-US" sz="1400" b="1" dirty="0" smtClean="0">
                <a:latin typeface="+mn-ea"/>
                <a:ea typeface="+mn-ea"/>
              </a:rPr>
              <a:t>夸父</a:t>
            </a:r>
            <a:r>
              <a:rPr lang="zh-CN" altLang="zh-CN" sz="1400" b="1" dirty="0" smtClean="0">
                <a:latin typeface="+mn-ea"/>
                <a:ea typeface="+mn-ea"/>
              </a:rPr>
              <a:t>是</a:t>
            </a:r>
            <a:r>
              <a:rPr lang="zh-CN" altLang="zh-CN" sz="1400" b="1" dirty="0">
                <a:latin typeface="+mn-ea"/>
                <a:ea typeface="+mn-ea"/>
              </a:rPr>
              <a:t>一个古代神话英雄，他不向自然屈服，敢于和自然斗争，甚至为此献身。更令人感动的是，死后，他的手杖，还要化成一片桃林，将顽强的生命延续下去。勇于探索、不怕牺牲、造福人类的可贵精神对后世产生巨大影响。登山探险者，不屈于自然，挑战人生极限，虽然有的人因此失去生命，但正是由此焕发出生命</a:t>
            </a:r>
            <a:r>
              <a:rPr lang="zh-CN" altLang="zh-CN" sz="1400" b="1" dirty="0" smtClean="0">
                <a:latin typeface="+mn-ea"/>
                <a:ea typeface="+mn-ea"/>
              </a:rPr>
              <a:t>的精彩</a:t>
            </a:r>
            <a:r>
              <a:rPr lang="zh-CN" altLang="zh-CN" sz="1400" b="1" dirty="0">
                <a:latin typeface="+mn-ea"/>
                <a:ea typeface="+mn-ea"/>
              </a:rPr>
              <a:t>，我们不赞成盲目的无准备的探险，但赞扬其为未知的世界勇于挑战的精神。在我们这个世界中，还有</a:t>
            </a:r>
            <a:r>
              <a:rPr lang="zh-CN" altLang="zh-CN" sz="1400" b="1" dirty="0" smtClean="0">
                <a:latin typeface="+mn-ea"/>
                <a:ea typeface="+mn-ea"/>
              </a:rPr>
              <a:t>许</a:t>
            </a:r>
            <a:r>
              <a:rPr lang="zh-CN" altLang="en-US" sz="1400" b="1" dirty="0" smtClean="0">
                <a:latin typeface="+mn-ea"/>
                <a:ea typeface="+mn-ea"/>
              </a:rPr>
              <a:t>多</a:t>
            </a:r>
            <a:r>
              <a:rPr lang="zh-CN" altLang="zh-CN" sz="1400" b="1" dirty="0" smtClean="0">
                <a:latin typeface="+mn-ea"/>
                <a:ea typeface="+mn-ea"/>
              </a:rPr>
              <a:t>未知</a:t>
            </a:r>
            <a:r>
              <a:rPr lang="zh-CN" altLang="zh-CN" sz="1400" b="1" dirty="0">
                <a:latin typeface="+mn-ea"/>
                <a:ea typeface="+mn-ea"/>
              </a:rPr>
              <a:t>的事物，如果我们都畏惧而不敢前行，我们的社会就不会进步。在这探索的过程中虽然会有危险、流血甚至献出生命，但为之奋斗的都是值得赞扬的英雄。</a:t>
            </a:r>
            <a:endParaRPr lang="zh-CN" altLang="en-US" sz="1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19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7780" y="639829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经典重现  </a:t>
            </a:r>
            <a:r>
              <a:rPr lang="en-US" altLang="zh-CN" dirty="0" smtClean="0">
                <a:latin typeface="宋体" panose="02010600030101010101" pitchFamily="2" charset="-122"/>
              </a:rPr>
              <a:t>2019</a:t>
            </a:r>
            <a:r>
              <a:rPr lang="zh-CN" altLang="en-US" dirty="0" smtClean="0">
                <a:latin typeface="宋体" panose="02010600030101010101" pitchFamily="2" charset="-122"/>
              </a:rPr>
              <a:t>朝阳期末</a:t>
            </a:r>
            <a:r>
              <a:rPr lang="en-US" altLang="zh-CN" dirty="0" smtClean="0">
                <a:latin typeface="宋体" panose="02010600030101010101" pitchFamily="2" charset="-122"/>
              </a:rPr>
              <a:t>《</a:t>
            </a:r>
            <a:r>
              <a:rPr lang="zh-CN" altLang="en-US" dirty="0" smtClean="0">
                <a:latin typeface="宋体" panose="02010600030101010101" pitchFamily="2" charset="-122"/>
              </a:rPr>
              <a:t>秋风穿过老戏台</a:t>
            </a:r>
            <a:r>
              <a:rPr lang="en-US" altLang="zh-CN" dirty="0" smtClean="0">
                <a:latin typeface="宋体" panose="02010600030101010101" pitchFamily="2" charset="-122"/>
              </a:rPr>
              <a:t>》</a:t>
            </a:r>
            <a:br>
              <a:rPr lang="en-US" altLang="zh-CN" dirty="0" smtClean="0">
                <a:latin typeface="宋体" panose="02010600030101010101" pitchFamily="2" charset="-122"/>
              </a:rPr>
            </a:br>
            <a:r>
              <a:rPr lang="en-US" altLang="zh-CN" dirty="0">
                <a:latin typeface="宋体" panose="02010600030101010101" pitchFamily="2" charset="-122"/>
              </a:rPr>
              <a:t/>
            </a:r>
            <a:br>
              <a:rPr lang="en-US" altLang="zh-CN" dirty="0">
                <a:latin typeface="宋体" panose="02010600030101010101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8139178" cy="4802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b="1" dirty="0"/>
              <a:t>23.</a:t>
            </a:r>
            <a:r>
              <a:rPr lang="zh-CN" altLang="zh-CN" sz="1600" b="1" dirty="0"/>
              <a:t>文章第⑨段，作者对老戏台的命运做了两种设想。</a:t>
            </a:r>
            <a:r>
              <a:rPr lang="zh-CN" altLang="zh-CN" sz="1600" b="1" dirty="0">
                <a:solidFill>
                  <a:srgbClr val="FF0000"/>
                </a:solidFill>
              </a:rPr>
              <a:t>你认为哪一种更合理</a:t>
            </a:r>
            <a:r>
              <a:rPr lang="zh-CN" altLang="zh-CN" sz="1600" b="1" dirty="0"/>
              <a:t>？请</a:t>
            </a:r>
            <a:r>
              <a:rPr lang="zh-CN" altLang="zh-CN" sz="1600" b="1" dirty="0">
                <a:solidFill>
                  <a:srgbClr val="FF0000"/>
                </a:solidFill>
              </a:rPr>
              <a:t>根据本文内容</a:t>
            </a:r>
            <a:r>
              <a:rPr lang="zh-CN" altLang="zh-CN" sz="1600" b="1" dirty="0"/>
              <a:t>并</a:t>
            </a:r>
            <a:r>
              <a:rPr lang="zh-CN" altLang="zh-CN" sz="1600" b="1" dirty="0">
                <a:solidFill>
                  <a:srgbClr val="FF0000"/>
                </a:solidFill>
              </a:rPr>
              <a:t>结合现实</a:t>
            </a:r>
            <a:r>
              <a:rPr lang="zh-CN" altLang="zh-CN" sz="1600" b="1" dirty="0"/>
              <a:t>生活</a:t>
            </a:r>
            <a:r>
              <a:rPr lang="zh-CN" altLang="zh-CN" sz="1600" b="1" dirty="0">
                <a:solidFill>
                  <a:srgbClr val="FF0000"/>
                </a:solidFill>
              </a:rPr>
              <a:t>阐述理由</a:t>
            </a:r>
            <a:r>
              <a:rPr lang="zh-CN" altLang="zh-CN" sz="1600" b="1" dirty="0"/>
              <a:t>。（</a:t>
            </a:r>
            <a:r>
              <a:rPr lang="en-US" altLang="zh-CN" sz="1600" b="1" dirty="0">
                <a:solidFill>
                  <a:srgbClr val="FF0000"/>
                </a:solidFill>
              </a:rPr>
              <a:t>6</a:t>
            </a:r>
            <a:r>
              <a:rPr lang="zh-CN" altLang="zh-CN" sz="1600" b="1" dirty="0">
                <a:solidFill>
                  <a:srgbClr val="FF0000"/>
                </a:solidFill>
              </a:rPr>
              <a:t>分</a:t>
            </a:r>
            <a:r>
              <a:rPr lang="zh-CN" altLang="zh-CN" sz="1600" b="1" dirty="0"/>
              <a:t>）</a:t>
            </a:r>
            <a:endParaRPr lang="en-US" altLang="zh-CN" sz="1600" b="1" dirty="0"/>
          </a:p>
          <a:p>
            <a:pPr marL="0" indent="0">
              <a:buNone/>
            </a:pPr>
            <a:r>
              <a:rPr lang="zh-CN" altLang="en-US" sz="1600" b="1" dirty="0">
                <a:solidFill>
                  <a:srgbClr val="0000FF"/>
                </a:solidFill>
              </a:rPr>
              <a:t>内外</a:t>
            </a:r>
            <a:r>
              <a:rPr lang="zh-CN" altLang="en-US" sz="1600" b="1" dirty="0" smtClean="0">
                <a:solidFill>
                  <a:srgbClr val="0000FF"/>
                </a:solidFill>
              </a:rPr>
              <a:t>结合    观点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+</a:t>
            </a:r>
            <a:r>
              <a:rPr lang="zh-CN" altLang="en-US" sz="1600" b="1" dirty="0" smtClean="0">
                <a:solidFill>
                  <a:srgbClr val="0000FF"/>
                </a:solidFill>
              </a:rPr>
              <a:t>文本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+</a:t>
            </a:r>
            <a:r>
              <a:rPr lang="zh-CN" altLang="en-US" sz="1600" b="1" dirty="0" smtClean="0">
                <a:solidFill>
                  <a:srgbClr val="0000FF"/>
                </a:solidFill>
              </a:rPr>
              <a:t>举例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+</a:t>
            </a:r>
            <a:r>
              <a:rPr lang="zh-CN" altLang="en-US" sz="1600" b="1" dirty="0" smtClean="0">
                <a:solidFill>
                  <a:srgbClr val="0000FF"/>
                </a:solidFill>
              </a:rPr>
              <a:t>分析</a:t>
            </a:r>
            <a:r>
              <a:rPr lang="en-US" altLang="zh-CN" sz="1600" b="1" dirty="0" smtClean="0">
                <a:solidFill>
                  <a:srgbClr val="0000FF"/>
                </a:solidFill>
              </a:rPr>
              <a:t>+</a:t>
            </a:r>
            <a:r>
              <a:rPr lang="zh-CN" altLang="en-US" sz="1600" b="1" dirty="0" smtClean="0">
                <a:solidFill>
                  <a:srgbClr val="0000FF"/>
                </a:solidFill>
              </a:rPr>
              <a:t>结论</a:t>
            </a:r>
            <a:endParaRPr lang="zh-CN" altLang="zh-CN" sz="1600" dirty="0">
              <a:solidFill>
                <a:srgbClr val="0000FF"/>
              </a:solidFill>
            </a:endParaRPr>
          </a:p>
          <a:p>
            <a:r>
              <a:rPr lang="zh-CN" altLang="zh-CN" sz="1400" b="1" dirty="0" smtClean="0"/>
              <a:t>【</a:t>
            </a:r>
            <a:r>
              <a:rPr lang="zh-CN" altLang="zh-CN" sz="1400" b="1" dirty="0"/>
              <a:t>示例</a:t>
            </a:r>
            <a:r>
              <a:rPr lang="en-US" altLang="zh-CN" sz="1400" b="1" dirty="0"/>
              <a:t>1</a:t>
            </a:r>
            <a:r>
              <a:rPr lang="zh-CN" altLang="zh-CN" sz="1400" b="1" dirty="0"/>
              <a:t>】第一种设想更合理。老戏台是乡村才有的舞台，随乡村的没落失去了生存空间；现在人们的娱乐内容和方式更丰富，不需要到老戏台去看戏了；老戏台是时代的产物，也必然随时代的发展而被取代</a:t>
            </a:r>
            <a:r>
              <a:rPr lang="zh-CN" altLang="zh-CN" sz="1400" b="1" dirty="0" smtClean="0"/>
              <a:t>。</a:t>
            </a:r>
            <a:r>
              <a:rPr lang="en-US" altLang="zh-CN" sz="1400" b="1" dirty="0" smtClean="0"/>
              <a:t>+</a:t>
            </a:r>
            <a:r>
              <a:rPr lang="zh-CN" altLang="zh-CN" sz="1400" b="1" dirty="0" smtClean="0"/>
              <a:t>结合现实</a:t>
            </a:r>
            <a:r>
              <a:rPr lang="zh-CN" altLang="en-US" sz="1400" b="1" dirty="0"/>
              <a:t>分析</a:t>
            </a:r>
            <a:endParaRPr lang="zh-CN" altLang="zh-CN" sz="1400" b="1" dirty="0"/>
          </a:p>
          <a:p>
            <a:r>
              <a:rPr lang="zh-CN" altLang="zh-CN" sz="1400" b="1" dirty="0"/>
              <a:t>【示例</a:t>
            </a:r>
            <a:r>
              <a:rPr lang="en-US" altLang="zh-CN" sz="1400" b="1" dirty="0"/>
              <a:t>2</a:t>
            </a:r>
            <a:r>
              <a:rPr lang="zh-CN" altLang="zh-CN" sz="1400" b="1" dirty="0"/>
              <a:t>】第二种设想更合理。老戏台曾经给人们留下了美好的回忆；既有娱乐功能又有潜移默化的教育功能；它代表的传统文化艺术形式更不能丢失，不能被现代或西方文化艺术取代。所以，应该延续戏剧文化，给他寻找适合的环境</a:t>
            </a:r>
            <a:r>
              <a:rPr lang="zh-CN" altLang="zh-CN" sz="1400" b="1" dirty="0" smtClean="0"/>
              <a:t>。</a:t>
            </a:r>
            <a:r>
              <a:rPr lang="en-US" altLang="zh-CN" sz="1400" b="1" dirty="0"/>
              <a:t>+</a:t>
            </a:r>
            <a:r>
              <a:rPr lang="zh-CN" altLang="zh-CN" sz="1400" b="1" dirty="0" smtClean="0"/>
              <a:t>结合现实</a:t>
            </a:r>
            <a:r>
              <a:rPr lang="zh-CN" altLang="en-US" sz="1400" b="1" dirty="0"/>
              <a:t>分析</a:t>
            </a:r>
            <a:endParaRPr lang="zh-CN" altLang="zh-CN" sz="1400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874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答案示例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0939" y="806824"/>
            <a:ext cx="8272755" cy="4794837"/>
          </a:xfrm>
        </p:spPr>
        <p:txBody>
          <a:bodyPr>
            <a:normAutofit/>
          </a:bodyPr>
          <a:lstStyle/>
          <a:p>
            <a:r>
              <a:rPr lang="zh-CN" altLang="en-US" sz="1400" b="1" dirty="0">
                <a:solidFill>
                  <a:srgbClr val="0000FF"/>
                </a:solidFill>
                <a:latin typeface="+mn-ea"/>
                <a:ea typeface="+mn-ea"/>
              </a:rPr>
              <a:t>我认为第一种更</a:t>
            </a:r>
            <a:r>
              <a:rPr lang="zh-CN" altLang="en-US" sz="1400" b="1" dirty="0" smtClean="0">
                <a:solidFill>
                  <a:srgbClr val="0000FF"/>
                </a:solidFill>
                <a:latin typeface="+mn-ea"/>
                <a:ea typeface="+mn-ea"/>
              </a:rPr>
              <a:t>合理。</a:t>
            </a:r>
            <a:r>
              <a:rPr lang="zh-CN" altLang="en-US" sz="1400" b="1" dirty="0" smtClean="0">
                <a:latin typeface="+mn-ea"/>
                <a:ea typeface="+mn-ea"/>
              </a:rPr>
              <a:t>古来</a:t>
            </a:r>
            <a:r>
              <a:rPr lang="zh-CN" altLang="en-US" sz="1400" b="1" dirty="0">
                <a:latin typeface="+mn-ea"/>
                <a:ea typeface="+mn-ea"/>
              </a:rPr>
              <a:t>万事兴衰自有规律，老戏台是时代的产物，在人们物质条件条件不丰时慰藉了人们的精神，为繁忙的农耕生活添了一丝趣味，而当今则迈入信息化科技化的时代，老戏台简单粗糙，跟不上人们的精神需求，更换演出环境反倒使老戏台失去了那份田野之间的</a:t>
            </a:r>
            <a:r>
              <a:rPr lang="en-US" altLang="zh-CN" sz="1400" b="1" dirty="0">
                <a:latin typeface="+mn-ea"/>
                <a:ea typeface="+mn-ea"/>
              </a:rPr>
              <a:t>"</a:t>
            </a:r>
            <a:r>
              <a:rPr lang="zh-CN" altLang="en-US" sz="1400" b="1" dirty="0">
                <a:latin typeface="+mn-ea"/>
                <a:ea typeface="+mn-ea"/>
              </a:rPr>
              <a:t>野趣</a:t>
            </a:r>
            <a:r>
              <a:rPr lang="en-US" altLang="zh-CN" sz="1400" b="1" dirty="0">
                <a:latin typeface="+mn-ea"/>
                <a:ea typeface="+mn-ea"/>
              </a:rPr>
              <a:t>"</a:t>
            </a:r>
            <a:r>
              <a:rPr lang="zh-CN" altLang="en-US" sz="1400" b="1" dirty="0">
                <a:latin typeface="+mn-ea"/>
                <a:ea typeface="+mn-ea"/>
              </a:rPr>
              <a:t>，反而格格不入，不如让他在乡村中随乡村的演变而安然的走向自然生命的尽头，或是给回乡的人们以回忆，或是成为新农村中的乡埃</a:t>
            </a:r>
            <a:r>
              <a:rPr lang="en-US" altLang="zh-CN" sz="1400" b="1" dirty="0">
                <a:latin typeface="+mn-ea"/>
                <a:ea typeface="+mn-ea"/>
              </a:rPr>
              <a:t>--</a:t>
            </a:r>
            <a:r>
              <a:rPr lang="zh-CN" altLang="en-US" sz="1400" b="1" dirty="0">
                <a:latin typeface="+mn-ea"/>
                <a:ea typeface="+mn-ea"/>
              </a:rPr>
              <a:t>只有在乡村里才能完成使命。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r>
              <a:rPr lang="zh-CN" altLang="en-US" sz="1400" b="1" dirty="0" smtClean="0">
                <a:solidFill>
                  <a:srgbClr val="0000FF"/>
                </a:solidFill>
                <a:latin typeface="+mn-ea"/>
                <a:ea typeface="+mn-ea"/>
              </a:rPr>
              <a:t>我</a:t>
            </a:r>
            <a:r>
              <a:rPr lang="zh-CN" altLang="en-US" sz="1400" b="1" dirty="0">
                <a:solidFill>
                  <a:srgbClr val="0000FF"/>
                </a:solidFill>
                <a:latin typeface="+mn-ea"/>
                <a:ea typeface="+mn-ea"/>
              </a:rPr>
              <a:t>认为让老戏台找到一个合适的演出环境重新发扬起来更合理。</a:t>
            </a:r>
            <a:r>
              <a:rPr lang="zh-CN" altLang="en-US" sz="1400" b="1" dirty="0">
                <a:latin typeface="+mn-ea"/>
                <a:ea typeface="+mn-ea"/>
              </a:rPr>
              <a:t>首先，老戏台作为一种乡村的娱乐方式既可以给乡村人带来美好回忆，又可以给乡村带来精神文化的丰富，是一种独特的娱乐方式，适当让乡村戏台与城市文化相结合可以将这种娱乐传播开来。其次，乡村戏剧可以给人带来道德教化，让人懂得恪守道德标准，宣扬善良和道义，让人们忠于人格，应被发扬传承。第三，乡村戏台与戏剧是传统文化，不应该被抛弃，应将传统戏剧以适合方式加以创新，使之将其传统更好传播继承，正如我国故宫文化一样，近几年悄然重新兴起，就是因为以故宫文物为基础的新的文创产品被制作，带来了新元素，也大量保留了故宫传统文化，让人们铭记传统，传承传统，更好继承与发扬。戏台传统也应如此。因此我同意</a:t>
            </a:r>
            <a:r>
              <a:rPr lang="en-US" altLang="zh-CN" sz="1400" b="1" dirty="0">
                <a:latin typeface="+mn-ea"/>
                <a:ea typeface="+mn-ea"/>
              </a:rPr>
              <a:t>“</a:t>
            </a:r>
            <a:r>
              <a:rPr lang="zh-CN" altLang="en-US" sz="1400" b="1" dirty="0">
                <a:latin typeface="+mn-ea"/>
                <a:ea typeface="+mn-ea"/>
              </a:rPr>
              <a:t>合适演出环境</a:t>
            </a:r>
            <a:r>
              <a:rPr lang="en-US" altLang="zh-CN" sz="1400" b="1" dirty="0">
                <a:latin typeface="+mn-ea"/>
                <a:ea typeface="+mn-ea"/>
              </a:rPr>
              <a:t>”</a:t>
            </a:r>
            <a:r>
              <a:rPr lang="zh-CN" altLang="en-US" sz="1400" b="1" dirty="0">
                <a:latin typeface="+mn-ea"/>
                <a:ea typeface="+mn-ea"/>
              </a:rPr>
              <a:t>合理。</a:t>
            </a: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241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高考</a:t>
            </a:r>
            <a:r>
              <a:rPr lang="zh-CN" altLang="en-US" dirty="0" smtClean="0">
                <a:solidFill>
                  <a:srgbClr val="FF0000"/>
                </a:solidFill>
              </a:rPr>
              <a:t>链接  </a:t>
            </a:r>
            <a:r>
              <a:rPr lang="en-US" altLang="zh-CN" dirty="0" smtClean="0">
                <a:latin typeface="宋体" panose="02010600030101010101" pitchFamily="2" charset="-122"/>
              </a:rPr>
              <a:t>2018</a:t>
            </a:r>
            <a:r>
              <a:rPr lang="zh-CN" altLang="en-US" dirty="0" smtClean="0">
                <a:latin typeface="宋体" panose="02010600030101010101" pitchFamily="2" charset="-122"/>
              </a:rPr>
              <a:t>北京</a:t>
            </a:r>
            <a:r>
              <a:rPr lang="zh-CN" altLang="en-US" dirty="0">
                <a:latin typeface="宋体" panose="02010600030101010101" pitchFamily="2" charset="-122"/>
              </a:rPr>
              <a:t>高考</a:t>
            </a:r>
            <a:r>
              <a:rPr lang="en-US" altLang="zh-CN" dirty="0" smtClean="0">
                <a:latin typeface="宋体" panose="02010600030101010101" pitchFamily="2" charset="-122"/>
              </a:rPr>
              <a:t>《</a:t>
            </a:r>
            <a:r>
              <a:rPr lang="zh-CN" altLang="en-US" dirty="0" smtClean="0">
                <a:latin typeface="宋体" panose="02010600030101010101" pitchFamily="2" charset="-122"/>
              </a:rPr>
              <a:t>水缸里的文学</a:t>
            </a:r>
            <a:r>
              <a:rPr lang="en-US" altLang="zh-CN" dirty="0" smtClean="0">
                <a:latin typeface="宋体" panose="02010600030101010101" pitchFamily="2" charset="-122"/>
              </a:rPr>
              <a:t>》</a:t>
            </a:r>
            <a:r>
              <a:rPr lang="en-US" altLang="zh-CN" dirty="0">
                <a:latin typeface="宋体" panose="02010600030101010101" pitchFamily="2" charset="-122"/>
              </a:rPr>
              <a:t/>
            </a:r>
            <a:br>
              <a:rPr lang="en-US" altLang="zh-CN" dirty="0">
                <a:latin typeface="宋体" panose="02010600030101010101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308" y="645459"/>
            <a:ext cx="8139178" cy="480252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21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22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作者说：“凝视水缸是我最早的阅读方式，也是我至今最怀念的阅读方式。”实际上，像这样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非书本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的“阅读”在生活中多种多样。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结合你的经历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，谈谈你对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这类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“阅读”的体会。要求：写出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具体的“阅读”对象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以及获得的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体验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和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感悟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(</a:t>
            </a: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</a:t>
            </a: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</a:t>
            </a:r>
            <a:r>
              <a:rPr lang="en-US" altLang="zh-CN" sz="21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en-US" sz="23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向外延伸    观点</a:t>
            </a:r>
            <a:r>
              <a:rPr lang="zh-CN" altLang="en-US" sz="23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+举例+分析</a:t>
            </a:r>
            <a:r>
              <a:rPr lang="en-US" altLang="zh-CN" sz="23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+</a:t>
            </a:r>
            <a:r>
              <a:rPr lang="zh-CN" altLang="en-US" sz="23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结论</a:t>
            </a:r>
            <a:endParaRPr lang="en-US" altLang="zh-CN" sz="23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spcBef>
                <a:spcPct val="0"/>
              </a:spcBef>
              <a:buNone/>
            </a:pPr>
            <a:r>
              <a:rPr lang="zh-CN" altLang="en-US" sz="1800" b="1" dirty="0"/>
              <a:t>题干的中心是谈对“</a:t>
            </a:r>
            <a:r>
              <a:rPr lang="zh-CN" altLang="en-US" sz="1800" b="1" dirty="0">
                <a:solidFill>
                  <a:srgbClr val="0000FF"/>
                </a:solidFill>
              </a:rPr>
              <a:t>非书本阅读</a:t>
            </a:r>
            <a:r>
              <a:rPr lang="zh-CN" altLang="en-US" sz="1800" b="1" dirty="0"/>
              <a:t>的体会”：</a:t>
            </a:r>
          </a:p>
          <a:p>
            <a:pPr>
              <a:spcBef>
                <a:spcPct val="0"/>
              </a:spcBef>
              <a:buNone/>
            </a:pPr>
            <a:r>
              <a:rPr lang="zh-CN" altLang="en-US" sz="1800" b="1" dirty="0"/>
              <a:t>（</a:t>
            </a:r>
            <a:r>
              <a:rPr lang="en-US" altLang="zh-CN" sz="1800" b="1" dirty="0"/>
              <a:t>1</a:t>
            </a:r>
            <a:r>
              <a:rPr lang="zh-CN" altLang="en-US" sz="1800" b="1" dirty="0"/>
              <a:t>）</a:t>
            </a:r>
            <a:r>
              <a:rPr lang="en-US" altLang="zh-CN" sz="1800" b="1" dirty="0"/>
              <a:t>“</a:t>
            </a:r>
            <a:r>
              <a:rPr lang="zh-CN" altLang="en-US" sz="1800" b="1" dirty="0"/>
              <a:t>非书本</a:t>
            </a:r>
            <a:r>
              <a:rPr lang="en-US" altLang="zh-CN" sz="1800" b="1" dirty="0"/>
              <a:t>”——</a:t>
            </a:r>
            <a:r>
              <a:rPr lang="zh-CN" altLang="en-US" sz="1800" b="1" dirty="0"/>
              <a:t>对象具体明确（</a:t>
            </a:r>
            <a:r>
              <a:rPr lang="en-US" altLang="zh-CN" sz="1800" b="1" dirty="0">
                <a:solidFill>
                  <a:srgbClr val="FF0000"/>
                </a:solidFill>
              </a:rPr>
              <a:t>1</a:t>
            </a:r>
            <a:r>
              <a:rPr lang="zh-CN" altLang="en-US" sz="1800" b="1" dirty="0">
                <a:solidFill>
                  <a:srgbClr val="FF0000"/>
                </a:solidFill>
              </a:rPr>
              <a:t>分</a:t>
            </a:r>
            <a:r>
              <a:rPr lang="zh-CN" altLang="en-US" sz="1800" b="1" dirty="0"/>
              <a:t>）</a:t>
            </a:r>
            <a:endParaRPr lang="en-US" altLang="zh-CN" sz="1800" b="1" dirty="0"/>
          </a:p>
          <a:p>
            <a:pPr>
              <a:spcBef>
                <a:spcPct val="0"/>
              </a:spcBef>
              <a:buNone/>
            </a:pPr>
            <a:r>
              <a:rPr lang="zh-CN" altLang="en-US" sz="1800" b="1" dirty="0"/>
              <a:t>（</a:t>
            </a:r>
            <a:r>
              <a:rPr lang="en-US" altLang="zh-CN" sz="1800" b="1" dirty="0"/>
              <a:t>2</a:t>
            </a:r>
            <a:r>
              <a:rPr lang="zh-CN" altLang="en-US" sz="1800" b="1" dirty="0"/>
              <a:t>）体会</a:t>
            </a:r>
            <a:r>
              <a:rPr lang="en-US" altLang="zh-CN" sz="1800" b="1" dirty="0"/>
              <a:t>——“</a:t>
            </a:r>
            <a:r>
              <a:rPr lang="zh-CN" altLang="en-US" sz="1800" b="1" dirty="0"/>
              <a:t>体验</a:t>
            </a:r>
            <a:r>
              <a:rPr lang="en-US" altLang="zh-CN" sz="1800" b="1" dirty="0"/>
              <a:t>”</a:t>
            </a:r>
            <a:r>
              <a:rPr lang="zh-CN" altLang="en-US" sz="1800" b="1" dirty="0"/>
              <a:t>（</a:t>
            </a:r>
            <a:r>
              <a:rPr lang="en-US" altLang="zh-CN" sz="1800" b="1" dirty="0">
                <a:solidFill>
                  <a:srgbClr val="FF0000"/>
                </a:solidFill>
              </a:rPr>
              <a:t>2</a:t>
            </a:r>
            <a:r>
              <a:rPr lang="zh-CN" altLang="en-US" sz="1800" b="1" dirty="0">
                <a:solidFill>
                  <a:srgbClr val="FF0000"/>
                </a:solidFill>
              </a:rPr>
              <a:t>分</a:t>
            </a:r>
            <a:r>
              <a:rPr lang="zh-CN" altLang="en-US" sz="1800" b="1" dirty="0"/>
              <a:t>）和</a:t>
            </a:r>
            <a:r>
              <a:rPr lang="en-US" altLang="zh-CN" sz="1800" b="1" dirty="0"/>
              <a:t>“</a:t>
            </a:r>
            <a:r>
              <a:rPr lang="zh-CN" altLang="en-US" sz="1800" b="1" dirty="0"/>
              <a:t>感悟</a:t>
            </a:r>
            <a:r>
              <a:rPr lang="en-US" altLang="zh-CN" sz="1800" b="1" dirty="0"/>
              <a:t>”</a:t>
            </a:r>
            <a:r>
              <a:rPr lang="zh-CN" altLang="en-US" sz="1800" b="1" dirty="0"/>
              <a:t>（</a:t>
            </a:r>
            <a:r>
              <a:rPr lang="en-US" altLang="zh-CN" sz="1800" b="1" dirty="0">
                <a:solidFill>
                  <a:srgbClr val="FF0000"/>
                </a:solidFill>
              </a:rPr>
              <a:t>3</a:t>
            </a:r>
            <a:r>
              <a:rPr lang="zh-CN" altLang="en-US" sz="1800" b="1" dirty="0">
                <a:solidFill>
                  <a:srgbClr val="FF0000"/>
                </a:solidFill>
              </a:rPr>
              <a:t>分</a:t>
            </a:r>
            <a:r>
              <a:rPr lang="zh-CN" altLang="en-US" sz="1800" b="1" dirty="0"/>
              <a:t>）</a:t>
            </a:r>
            <a:endParaRPr lang="en-US" altLang="zh-CN" sz="1800" b="1" dirty="0"/>
          </a:p>
          <a:p>
            <a:pPr>
              <a:spcBef>
                <a:spcPct val="0"/>
              </a:spcBef>
              <a:buNone/>
            </a:pPr>
            <a:r>
              <a:rPr lang="zh-CN" altLang="en-US" sz="1800" b="1" dirty="0"/>
              <a:t>     </a:t>
            </a:r>
            <a:r>
              <a:rPr lang="zh-CN" altLang="en-US" sz="1800" b="1" dirty="0">
                <a:solidFill>
                  <a:srgbClr val="FF0000"/>
                </a:solidFill>
              </a:rPr>
              <a:t>而不是谈</a:t>
            </a:r>
            <a:r>
              <a:rPr lang="zh-CN" altLang="en-US" sz="1800" b="1" dirty="0"/>
              <a:t>对</a:t>
            </a:r>
            <a:r>
              <a:rPr lang="en-US" altLang="zh-CN" sz="1800" b="1" dirty="0"/>
              <a:t>“</a:t>
            </a:r>
            <a:r>
              <a:rPr lang="zh-CN" altLang="en-US" sz="1800" b="1" dirty="0">
                <a:solidFill>
                  <a:srgbClr val="0000FF"/>
                </a:solidFill>
              </a:rPr>
              <a:t>非书本阅读方式</a:t>
            </a:r>
            <a:r>
              <a:rPr lang="en-US" altLang="zh-CN" sz="1800" b="1" dirty="0"/>
              <a:t>”</a:t>
            </a:r>
            <a:r>
              <a:rPr lang="zh-CN" altLang="en-US" sz="1800" b="1" dirty="0"/>
              <a:t>的看法（态度）</a:t>
            </a:r>
          </a:p>
          <a:p>
            <a:pPr>
              <a:spcBef>
                <a:spcPct val="0"/>
              </a:spcBef>
              <a:buNone/>
            </a:pPr>
            <a:r>
              <a:rPr lang="zh-CN" altLang="en-US" sz="1800" b="1" dirty="0"/>
              <a:t>（</a:t>
            </a:r>
            <a:r>
              <a:rPr lang="en-US" altLang="zh-CN" sz="1800" b="1" dirty="0"/>
              <a:t>3</a:t>
            </a:r>
            <a:r>
              <a:rPr lang="zh-CN" altLang="en-US" sz="1800" b="1" dirty="0"/>
              <a:t>）表达从</a:t>
            </a:r>
            <a:r>
              <a:rPr lang="en-US" altLang="zh-CN" sz="1800" b="1" dirty="0"/>
              <a:t>“</a:t>
            </a:r>
            <a:r>
              <a:rPr lang="zh-CN" altLang="en-US" sz="1800" b="1" dirty="0"/>
              <a:t>体验</a:t>
            </a:r>
            <a:r>
              <a:rPr lang="en-US" altLang="zh-CN" sz="1800" b="1" dirty="0"/>
              <a:t>”</a:t>
            </a:r>
            <a:r>
              <a:rPr lang="zh-CN" altLang="en-US" sz="1800" b="1" dirty="0"/>
              <a:t>中获得的</a:t>
            </a:r>
            <a:r>
              <a:rPr lang="en-US" altLang="zh-CN" sz="1800" b="1" dirty="0"/>
              <a:t>“</a:t>
            </a:r>
            <a:r>
              <a:rPr lang="zh-CN" altLang="en-US" sz="1800" b="1" dirty="0"/>
              <a:t>感悟</a:t>
            </a:r>
            <a:r>
              <a:rPr lang="en-US" altLang="zh-CN" sz="1800" b="1" dirty="0"/>
              <a:t>”</a:t>
            </a:r>
            <a:r>
              <a:rPr lang="zh-CN" altLang="en-US" sz="1800" b="1" dirty="0"/>
              <a:t>要具体，清楚。</a:t>
            </a:r>
          </a:p>
          <a:p>
            <a:pPr>
              <a:spcBef>
                <a:spcPct val="0"/>
              </a:spcBef>
              <a:buNone/>
            </a:pPr>
            <a:r>
              <a:rPr lang="zh-CN" altLang="en-US" sz="1800" b="1" dirty="0"/>
              <a:t>（</a:t>
            </a:r>
            <a:r>
              <a:rPr lang="en-US" altLang="zh-CN" sz="1800" b="1" dirty="0"/>
              <a:t>4</a:t>
            </a:r>
            <a:r>
              <a:rPr lang="zh-CN" altLang="en-US" sz="1800" b="1" dirty="0"/>
              <a:t>）</a:t>
            </a:r>
            <a:r>
              <a:rPr lang="en-US" altLang="zh-CN" sz="1800" b="1" dirty="0"/>
              <a:t>“</a:t>
            </a:r>
            <a:r>
              <a:rPr lang="zh-CN" altLang="en-US" sz="1800" b="1" dirty="0"/>
              <a:t>体验</a:t>
            </a:r>
            <a:r>
              <a:rPr lang="en-US" altLang="zh-CN" sz="1800" b="1" dirty="0"/>
              <a:t>”</a:t>
            </a:r>
            <a:r>
              <a:rPr lang="zh-CN" altLang="en-US" sz="1800" b="1" dirty="0"/>
              <a:t>与</a:t>
            </a:r>
            <a:r>
              <a:rPr lang="en-US" altLang="zh-CN" sz="1800" b="1" dirty="0"/>
              <a:t>“</a:t>
            </a:r>
            <a:r>
              <a:rPr lang="zh-CN" altLang="en-US" sz="1800" b="1" dirty="0"/>
              <a:t>感悟</a:t>
            </a:r>
            <a:r>
              <a:rPr lang="en-US" altLang="zh-CN" sz="1800" b="1" dirty="0"/>
              <a:t>”</a:t>
            </a:r>
            <a:r>
              <a:rPr lang="zh-CN" altLang="en-US" sz="1800" b="1" dirty="0"/>
              <a:t>要有内在的逻辑和关联。</a:t>
            </a:r>
            <a:endParaRPr lang="en-US" altLang="zh-CN" sz="1800" b="1" dirty="0"/>
          </a:p>
          <a:p>
            <a:pPr>
              <a:spcBef>
                <a:spcPct val="0"/>
              </a:spcBef>
              <a:buNone/>
            </a:pPr>
            <a:r>
              <a:rPr lang="zh-CN" altLang="en-US" sz="1800" b="1" dirty="0"/>
              <a:t>“体验”：个人经历，过程的感受</a:t>
            </a:r>
          </a:p>
          <a:p>
            <a:pPr>
              <a:spcBef>
                <a:spcPct val="0"/>
              </a:spcBef>
              <a:buNone/>
            </a:pPr>
            <a:r>
              <a:rPr lang="zh-CN" altLang="en-US" sz="1800" b="1" dirty="0"/>
              <a:t>                描述（叙述描写）自选对象要具体、清楚</a:t>
            </a:r>
          </a:p>
          <a:p>
            <a:pPr>
              <a:spcBef>
                <a:spcPct val="0"/>
              </a:spcBef>
              <a:buNone/>
            </a:pPr>
            <a:r>
              <a:rPr lang="zh-CN" altLang="en-US" sz="1800" b="1" dirty="0"/>
              <a:t>“感悟”：启发（启迪），认识，</a:t>
            </a:r>
          </a:p>
          <a:p>
            <a:pPr>
              <a:spcBef>
                <a:spcPct val="0"/>
              </a:spcBef>
              <a:buNone/>
            </a:pPr>
            <a:r>
              <a:rPr lang="zh-CN" altLang="en-US" sz="1800" b="1" dirty="0"/>
              <a:t>                 理性的思考（要有深度）</a:t>
            </a:r>
          </a:p>
          <a:p>
            <a:pPr marL="0" indent="0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CN" sz="1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59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答案示例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600" b="1" dirty="0" smtClean="0"/>
              <a:t>6</a:t>
            </a:r>
            <a:r>
              <a:rPr lang="zh-CN" altLang="zh-CN" sz="1600" b="1" dirty="0"/>
              <a:t>分：如作者一般看蚂蚁搬家也是一种十分有趣的阅读方式，蚂蚁是世界上最渺小的动物，却是这样微弱的存在，能举起自己体重几倍的东西。阴天，我蹲在树下看蚂蚁搬家，怀着恶劣的心理，我拿了打火机，点燃了几块报纸围绕周围，令我心惊的是蚂蚁居然互相依附，形成了蚁球向外滚动。最外层的蚂蚁烧得焦黑已经死掉而球中心的蚂蚁打开外壳一拥而出，继续搬家，</a:t>
            </a:r>
            <a:r>
              <a:rPr lang="zh-CN" altLang="zh-CN" sz="1600" b="1" dirty="0">
                <a:solidFill>
                  <a:srgbClr val="FF0000"/>
                </a:solidFill>
              </a:rPr>
              <a:t>我内心颤动着，如此规律团结，人类不能有，小小蚂蚁却顺理成章，我开始反省。</a:t>
            </a:r>
          </a:p>
          <a:p>
            <a:r>
              <a:rPr lang="en-US" altLang="zh-CN" sz="1600" b="1" dirty="0" smtClean="0"/>
              <a:t>6</a:t>
            </a:r>
            <a:r>
              <a:rPr lang="zh-CN" altLang="en-US" sz="1600" b="1" dirty="0" smtClean="0"/>
              <a:t>分：我</a:t>
            </a:r>
            <a:r>
              <a:rPr lang="zh-CN" altLang="en-US" sz="1600" b="1" dirty="0"/>
              <a:t>对象棋也有这样的阅读：</a:t>
            </a:r>
            <a:r>
              <a:rPr lang="zh-CN" altLang="en-US" sz="1600" b="1" dirty="0">
                <a:solidFill>
                  <a:srgbClr val="FF0000"/>
                </a:solidFill>
              </a:rPr>
              <a:t>不同的棋子以不同的方式进行，使我感到社会中各类的人也应各自尽其职责，这样社会才能有序进行。</a:t>
            </a:r>
            <a:r>
              <a:rPr lang="zh-CN" altLang="en-US" sz="1600" b="1" dirty="0"/>
              <a:t>如果像我刚学下棋时不明所以而乱来，棋局是混乱的，那么这样的社会也是胡乱的。后来我琢磨钻研，知道了如何调动好每个棋子，尽其所用，如果社会也是这样各尽其责，那也会美好而有序。这样的阅读体验与感悟不源于书本，但却不谋而合</a:t>
            </a:r>
            <a:r>
              <a:rPr lang="zh-CN" altLang="en-US" sz="1600" b="1" dirty="0" smtClean="0"/>
              <a:t>。</a:t>
            </a:r>
            <a:endParaRPr lang="en-US" altLang="zh-CN" sz="1600" b="1" dirty="0" smtClean="0"/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3216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经典重现  </a:t>
            </a:r>
            <a:r>
              <a:rPr lang="en-US" altLang="zh-CN" sz="2000" dirty="0" smtClean="0"/>
              <a:t>2020</a:t>
            </a:r>
            <a:r>
              <a:rPr lang="zh-CN" altLang="en-US" sz="2000" dirty="0" smtClean="0"/>
              <a:t>朝阳期末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寻声</a:t>
            </a:r>
            <a:r>
              <a:rPr lang="zh-CN" altLang="en-US" sz="2000" dirty="0"/>
              <a:t>楚吟缓缓</a:t>
            </a:r>
            <a:r>
              <a:rPr lang="zh-CN" altLang="en-US" sz="2000" dirty="0" smtClean="0"/>
              <a:t>归</a:t>
            </a:r>
            <a:r>
              <a:rPr lang="en-US" altLang="zh-CN" sz="2000" dirty="0" smtClean="0"/>
              <a:t>》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8624" y="898886"/>
            <a:ext cx="8139178" cy="4042179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latin typeface="+mn-ea"/>
                <a:ea typeface="+mn-ea"/>
              </a:rPr>
              <a:t>19</a:t>
            </a:r>
            <a:r>
              <a:rPr lang="zh-CN" altLang="en-US" sz="1800" b="1" dirty="0">
                <a:latin typeface="+mn-ea"/>
                <a:ea typeface="+mn-ea"/>
              </a:rPr>
              <a:t>．作者参加祭奠屈原的“三闾骚坛诗会”，</a:t>
            </a:r>
            <a:r>
              <a:rPr lang="zh-CN" altLang="en-US" sz="1800" b="1" dirty="0">
                <a:solidFill>
                  <a:srgbClr val="FF0000"/>
                </a:solidFill>
                <a:latin typeface="+mn-ea"/>
                <a:ea typeface="+mn-ea"/>
              </a:rPr>
              <a:t>在庄重的仪式中获得了情感共鸣和心灵感悟</a:t>
            </a:r>
            <a:r>
              <a:rPr lang="zh-CN" altLang="en-US" sz="1800" b="1" dirty="0">
                <a:latin typeface="+mn-ea"/>
                <a:ea typeface="+mn-ea"/>
              </a:rPr>
              <a:t>。举行仪式的特殊时间地点、具有象征意义的会场布置细节、震撼人心的仪式流程，给作者带来强烈的触动和深刻的思考。生活中还有很多这样</a:t>
            </a:r>
            <a:r>
              <a:rPr lang="zh-CN" altLang="en-US" sz="1800" b="1" dirty="0">
                <a:solidFill>
                  <a:srgbClr val="FF0000"/>
                </a:solidFill>
                <a:latin typeface="+mn-ea"/>
                <a:ea typeface="+mn-ea"/>
              </a:rPr>
              <a:t>通过郑重的仪式来寄托情感、昭示意义、宣扬理念、洗礼心灵</a:t>
            </a:r>
            <a:r>
              <a:rPr lang="zh-CN" altLang="en-US" sz="1800" b="1" dirty="0">
                <a:latin typeface="+mn-ea"/>
                <a:ea typeface="+mn-ea"/>
              </a:rPr>
              <a:t>的例子。结合</a:t>
            </a:r>
            <a:r>
              <a:rPr lang="zh-CN" altLang="en-US" sz="1800" b="1" dirty="0">
                <a:solidFill>
                  <a:srgbClr val="FF0000"/>
                </a:solidFill>
                <a:latin typeface="+mn-ea"/>
                <a:ea typeface="+mn-ea"/>
              </a:rPr>
              <a:t>你的经历</a:t>
            </a:r>
            <a:r>
              <a:rPr lang="zh-CN" altLang="en-US" sz="1800" b="1" dirty="0">
                <a:latin typeface="+mn-ea"/>
                <a:ea typeface="+mn-ea"/>
              </a:rPr>
              <a:t>，谈谈你</a:t>
            </a:r>
            <a:r>
              <a:rPr lang="zh-CN" altLang="en-US" sz="1800" b="1" dirty="0" smtClean="0">
                <a:latin typeface="+mn-ea"/>
                <a:ea typeface="+mn-ea"/>
              </a:rPr>
              <a:t>对</a:t>
            </a:r>
            <a:r>
              <a:rPr lang="zh-CN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这类</a:t>
            </a:r>
            <a:r>
              <a:rPr lang="zh-CN" altLang="en-US" sz="1800" b="1" dirty="0">
                <a:solidFill>
                  <a:srgbClr val="FF0000"/>
                </a:solidFill>
                <a:latin typeface="+mn-ea"/>
                <a:ea typeface="+mn-ea"/>
              </a:rPr>
              <a:t>仪式</a:t>
            </a:r>
            <a:r>
              <a:rPr lang="zh-CN" altLang="en-US" sz="1800" b="1" dirty="0">
                <a:latin typeface="+mn-ea"/>
                <a:ea typeface="+mn-ea"/>
              </a:rPr>
              <a:t>的体会。要求：写出</a:t>
            </a:r>
            <a:r>
              <a:rPr lang="zh-CN" altLang="en-US" sz="1800" b="1" dirty="0">
                <a:solidFill>
                  <a:srgbClr val="FF0000"/>
                </a:solidFill>
                <a:latin typeface="+mn-ea"/>
                <a:ea typeface="+mn-ea"/>
              </a:rPr>
              <a:t>具体的仪式场景</a:t>
            </a:r>
            <a:r>
              <a:rPr lang="zh-CN" altLang="en-US" sz="1800" b="1" dirty="0">
                <a:latin typeface="+mn-ea"/>
                <a:ea typeface="+mn-ea"/>
              </a:rPr>
              <a:t>以及获得的</a:t>
            </a:r>
            <a:r>
              <a:rPr lang="zh-CN" altLang="en-US" sz="1800" b="1" dirty="0">
                <a:solidFill>
                  <a:srgbClr val="FF0000"/>
                </a:solidFill>
                <a:latin typeface="+mn-ea"/>
                <a:ea typeface="+mn-ea"/>
              </a:rPr>
              <a:t>体验</a:t>
            </a:r>
            <a:r>
              <a:rPr lang="zh-CN" altLang="en-US" sz="1800" b="1" dirty="0">
                <a:latin typeface="+mn-ea"/>
                <a:ea typeface="+mn-ea"/>
              </a:rPr>
              <a:t>和</a:t>
            </a:r>
            <a:r>
              <a:rPr lang="zh-CN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感悟</a:t>
            </a:r>
            <a:r>
              <a:rPr lang="zh-CN" altLang="en-US" sz="1800" b="1" dirty="0">
                <a:latin typeface="+mn-ea"/>
                <a:ea typeface="+mn-ea"/>
              </a:rPr>
              <a:t>。（</a:t>
            </a:r>
            <a:r>
              <a:rPr lang="en-US" altLang="zh-CN" sz="1800" b="1" dirty="0">
                <a:latin typeface="+mn-ea"/>
                <a:ea typeface="+mn-ea"/>
              </a:rPr>
              <a:t>6</a:t>
            </a:r>
            <a:r>
              <a:rPr lang="zh-CN" altLang="en-US" sz="1800" b="1" dirty="0">
                <a:latin typeface="+mn-ea"/>
                <a:ea typeface="+mn-ea"/>
              </a:rPr>
              <a:t>分</a:t>
            </a:r>
            <a:r>
              <a:rPr lang="zh-CN" altLang="en-US" sz="1800" b="1" dirty="0" smtClean="0">
                <a:latin typeface="+mn-ea"/>
                <a:ea typeface="+mn-ea"/>
              </a:rPr>
              <a:t>）</a:t>
            </a:r>
            <a:endParaRPr lang="en-US" altLang="zh-CN" sz="1800" b="1" dirty="0" smtClean="0">
              <a:latin typeface="+mn-ea"/>
              <a:ea typeface="+mn-ea"/>
            </a:endParaRPr>
          </a:p>
          <a:p>
            <a:r>
              <a:rPr lang="zh-CN" altLang="en-US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向外延伸     观点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+举例+分析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+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结论</a:t>
            </a:r>
          </a:p>
          <a:p>
            <a:endParaRPr lang="zh-CN" altLang="en-US" sz="18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569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0162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评分标准：</a:t>
            </a:r>
            <a:r>
              <a:rPr lang="en-US" altLang="zh-CN" sz="2000" dirty="0">
                <a:solidFill>
                  <a:srgbClr val="FF0000"/>
                </a:solidFill>
              </a:rPr>
              <a:t/>
            </a:r>
            <a:br>
              <a:rPr lang="en-US" altLang="zh-CN" sz="2000" dirty="0">
                <a:solidFill>
                  <a:srgbClr val="FF0000"/>
                </a:solidFill>
              </a:rPr>
            </a:b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1600" dirty="0"/>
              <a:t>6</a:t>
            </a:r>
            <a:r>
              <a:rPr lang="zh-CN" altLang="en-US" sz="1600" dirty="0"/>
              <a:t>分：</a:t>
            </a:r>
            <a:r>
              <a:rPr lang="en-US" altLang="zh-CN" sz="1600" dirty="0"/>
              <a:t>3+3</a:t>
            </a:r>
          </a:p>
          <a:p>
            <a:r>
              <a:rPr lang="en-US" altLang="zh-CN" sz="1600" dirty="0">
                <a:solidFill>
                  <a:srgbClr val="0000FF"/>
                </a:solidFill>
              </a:rPr>
              <a:t>1</a:t>
            </a:r>
            <a:r>
              <a:rPr lang="zh-CN" altLang="en-US" sz="1600" dirty="0">
                <a:solidFill>
                  <a:srgbClr val="0000FF"/>
                </a:solidFill>
              </a:rPr>
              <a:t>、写出具体的场景：</a:t>
            </a:r>
            <a:r>
              <a:rPr lang="en-US" altLang="zh-CN" sz="1600" dirty="0">
                <a:solidFill>
                  <a:srgbClr val="0000FF"/>
                </a:solidFill>
              </a:rPr>
              <a:t>3</a:t>
            </a:r>
            <a:r>
              <a:rPr lang="zh-CN" altLang="en-US" sz="1600" dirty="0">
                <a:solidFill>
                  <a:srgbClr val="0000FF"/>
                </a:solidFill>
              </a:rPr>
              <a:t>分 </a:t>
            </a:r>
            <a:r>
              <a:rPr lang="zh-CN" altLang="en-US" sz="1600" dirty="0"/>
              <a:t>包含要求：</a:t>
            </a:r>
          </a:p>
          <a:p>
            <a:r>
              <a:rPr lang="zh-CN" altLang="en-US" sz="1600" dirty="0"/>
              <a:t>   描写</a:t>
            </a:r>
            <a:r>
              <a:rPr lang="en-US" altLang="zh-CN" sz="1600" dirty="0"/>
              <a:t>+</a:t>
            </a:r>
            <a:r>
              <a:rPr lang="zh-CN" altLang="en-US" sz="1600" dirty="0"/>
              <a:t>叙述</a:t>
            </a:r>
          </a:p>
          <a:p>
            <a:r>
              <a:rPr lang="zh-CN" altLang="en-US" sz="1600" dirty="0"/>
              <a:t>   背景中要有人</a:t>
            </a:r>
          </a:p>
          <a:p>
            <a:r>
              <a:rPr lang="zh-CN" altLang="en-US" sz="1600" dirty="0"/>
              <a:t>   有氛围描写</a:t>
            </a:r>
          </a:p>
          <a:p>
            <a:r>
              <a:rPr lang="zh-CN" altLang="en-US" sz="1600" dirty="0"/>
              <a:t>   体现</a:t>
            </a:r>
            <a:r>
              <a:rPr lang="en-US" altLang="zh-CN" sz="1600" dirty="0"/>
              <a:t>“</a:t>
            </a:r>
            <a:r>
              <a:rPr lang="zh-CN" altLang="en-US" sz="1600" dirty="0"/>
              <a:t>我</a:t>
            </a:r>
            <a:r>
              <a:rPr lang="en-US" altLang="zh-CN" sz="1600" dirty="0"/>
              <a:t>”</a:t>
            </a:r>
            <a:r>
              <a:rPr lang="zh-CN" altLang="en-US" sz="1600" dirty="0"/>
              <a:t>的经历  </a:t>
            </a:r>
          </a:p>
          <a:p>
            <a:r>
              <a:rPr lang="en-US" altLang="zh-CN" sz="1600" dirty="0">
                <a:solidFill>
                  <a:srgbClr val="0000FF"/>
                </a:solidFill>
              </a:rPr>
              <a:t>2</a:t>
            </a:r>
            <a:r>
              <a:rPr lang="zh-CN" altLang="en-US" sz="1600" dirty="0">
                <a:solidFill>
                  <a:srgbClr val="0000FF"/>
                </a:solidFill>
              </a:rPr>
              <a:t>、体验和感悟</a:t>
            </a:r>
            <a:r>
              <a:rPr lang="en-US" altLang="zh-CN" sz="1600" dirty="0">
                <a:solidFill>
                  <a:srgbClr val="0000FF"/>
                </a:solidFill>
              </a:rPr>
              <a:t>:  3</a:t>
            </a:r>
            <a:r>
              <a:rPr lang="zh-CN" altLang="en-US" sz="1600" dirty="0">
                <a:solidFill>
                  <a:srgbClr val="0000FF"/>
                </a:solidFill>
              </a:rPr>
              <a:t>分  </a:t>
            </a:r>
            <a:endParaRPr lang="en-US" altLang="zh-CN" sz="1600" dirty="0">
              <a:solidFill>
                <a:srgbClr val="0000FF"/>
              </a:solidFill>
            </a:endParaRPr>
          </a:p>
          <a:p>
            <a:r>
              <a:rPr lang="en-US" altLang="zh-CN" sz="1600" dirty="0"/>
              <a:t>    </a:t>
            </a:r>
            <a:r>
              <a:rPr lang="zh-CN" altLang="en-US" sz="1600" dirty="0"/>
              <a:t>体验</a:t>
            </a:r>
            <a:r>
              <a:rPr lang="en-US" altLang="zh-CN" sz="1600" dirty="0"/>
              <a:t>:  </a:t>
            </a:r>
            <a:r>
              <a:rPr lang="zh-CN" altLang="en-US" sz="1600" dirty="0"/>
              <a:t>经历、领会                                                                   </a:t>
            </a:r>
            <a:endParaRPr lang="en-US" altLang="zh-CN" sz="1600" dirty="0"/>
          </a:p>
          <a:p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1600" dirty="0"/>
              <a:t>感悟：感想、思考</a:t>
            </a:r>
          </a:p>
          <a:p>
            <a:r>
              <a:rPr lang="zh-CN" altLang="en-US" sz="1600" dirty="0"/>
              <a:t>    视体验和感悟的恰当与丰富情况分级</a:t>
            </a:r>
          </a:p>
        </p:txBody>
      </p:sp>
    </p:spTree>
    <p:extLst>
      <p:ext uri="{BB962C8B-B14F-4D97-AF65-F5344CB8AC3E}">
        <p14:creationId xmlns:p14="http://schemas.microsoft.com/office/powerpoint/2010/main" val="29347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6201" y="762773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</a:rPr>
              <a:t>分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</a:rPr>
              <a:t>成人</a:t>
            </a:r>
            <a:r>
              <a:rPr lang="zh-CN" altLang="en-US" dirty="0">
                <a:solidFill>
                  <a:srgbClr val="FF0000"/>
                </a:solidFill>
              </a:rPr>
              <a:t>仪式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</a:rPr>
              <a:t>描</a:t>
            </a:r>
            <a:r>
              <a:rPr lang="zh-CN" altLang="en-US" dirty="0">
                <a:solidFill>
                  <a:srgbClr val="FF0000"/>
                </a:solidFill>
              </a:rPr>
              <a:t>写扣庄重，场景具体，抒情议论自然到位</a:t>
            </a:r>
          </a:p>
        </p:txBody>
      </p:sp>
      <p:pic>
        <p:nvPicPr>
          <p:cNvPr id="4" name="内容占位符 3" descr="Pic01A_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0913" y="1605963"/>
            <a:ext cx="8140700" cy="28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69" y="801193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</a:rPr>
              <a:t>分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</a:rPr>
              <a:t> 祭</a:t>
            </a:r>
            <a:r>
              <a:rPr lang="zh-CN" altLang="en-US" dirty="0">
                <a:solidFill>
                  <a:srgbClr val="FF0000"/>
                </a:solidFill>
              </a:rPr>
              <a:t>孔仪式：描写场景有层次，抒情议论贴切自然</a:t>
            </a:r>
          </a:p>
        </p:txBody>
      </p:sp>
      <p:pic>
        <p:nvPicPr>
          <p:cNvPr id="4" name="内容占位符 3" descr="Pic01A_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650" y="1458932"/>
            <a:ext cx="8140700" cy="27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464" y="601408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zh-CN" altLang="en-US" dirty="0">
                <a:solidFill>
                  <a:srgbClr val="FF0000"/>
                </a:solidFill>
              </a:rPr>
              <a:t>分：家乡的祭祖仪式：清晰有层次</a:t>
            </a:r>
          </a:p>
        </p:txBody>
      </p:sp>
      <p:pic>
        <p:nvPicPr>
          <p:cNvPr id="4" name="内容占位符 3" descr="Pic01A_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463" y="1098818"/>
            <a:ext cx="8139112" cy="32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试题回顾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  <a:latin typeface="+mn-ea"/>
                <a:ea typeface="+mn-ea"/>
              </a:rPr>
              <a:t>（</a:t>
            </a:r>
            <a:r>
              <a:rPr lang="en-US" altLang="zh-CN" sz="1600" b="1" dirty="0" smtClean="0">
                <a:solidFill>
                  <a:srgbClr val="0000FF"/>
                </a:solidFill>
                <a:latin typeface="+mn-ea"/>
                <a:ea typeface="+mn-ea"/>
              </a:rPr>
              <a:t>2014</a:t>
            </a:r>
            <a:r>
              <a:rPr lang="zh-CN" altLang="en-US" sz="1600" b="1" dirty="0" smtClean="0">
                <a:solidFill>
                  <a:srgbClr val="0000FF"/>
                </a:solidFill>
                <a:latin typeface="+mn-ea"/>
                <a:ea typeface="+mn-ea"/>
              </a:rPr>
              <a:t>北京</a:t>
            </a:r>
            <a:r>
              <a:rPr lang="zh-CN" altLang="en-US" sz="1600" b="1" dirty="0">
                <a:solidFill>
                  <a:srgbClr val="0000FF"/>
                </a:solidFill>
                <a:latin typeface="+mn-ea"/>
                <a:ea typeface="+mn-ea"/>
              </a:rPr>
              <a:t>卷</a:t>
            </a:r>
            <a:r>
              <a:rPr lang="zh-CN" altLang="en-US" sz="1600" b="1" dirty="0" smtClean="0">
                <a:solidFill>
                  <a:srgbClr val="0000FF"/>
                </a:solidFill>
                <a:latin typeface="+mn-ea"/>
                <a:ea typeface="+mn-ea"/>
              </a:rPr>
              <a:t>）</a:t>
            </a:r>
            <a:r>
              <a:rPr lang="en-US" altLang="zh-CN" sz="1600" b="1" dirty="0" smtClean="0">
                <a:latin typeface="+mn-ea"/>
                <a:ea typeface="+mn-ea"/>
              </a:rPr>
              <a:t>21</a:t>
            </a:r>
            <a:r>
              <a:rPr lang="zh-CN" altLang="en-US" sz="1600" b="1" dirty="0">
                <a:latin typeface="+mn-ea"/>
                <a:ea typeface="+mn-ea"/>
              </a:rPr>
              <a:t>．本文认为，已成废墟的圆明园遗址不应重修。你是否同意这种意见，说明你的理由。（</a:t>
            </a:r>
            <a:r>
              <a:rPr lang="en-US" altLang="zh-CN" sz="1600" b="1" dirty="0">
                <a:latin typeface="+mn-ea"/>
                <a:ea typeface="+mn-ea"/>
              </a:rPr>
              <a:t>5</a:t>
            </a:r>
            <a:r>
              <a:rPr lang="zh-CN" altLang="en-US" sz="1600" b="1" dirty="0">
                <a:latin typeface="+mn-ea"/>
                <a:ea typeface="+mn-ea"/>
              </a:rPr>
              <a:t>分</a:t>
            </a:r>
            <a:r>
              <a:rPr lang="zh-CN" altLang="en-US" sz="1600" b="1" dirty="0" smtClean="0">
                <a:latin typeface="+mn-ea"/>
                <a:ea typeface="+mn-ea"/>
              </a:rPr>
              <a:t>）</a:t>
            </a:r>
            <a:endParaRPr lang="en-US" altLang="zh-CN" sz="1600" b="1" dirty="0" smtClean="0">
              <a:latin typeface="+mn-ea"/>
              <a:ea typeface="+mn-ea"/>
            </a:endParaRPr>
          </a:p>
          <a:p>
            <a:r>
              <a:rPr lang="zh-CN" altLang="en-US" sz="1600" b="1" dirty="0" smtClean="0">
                <a:solidFill>
                  <a:srgbClr val="0000FF"/>
                </a:solidFill>
                <a:latin typeface="+mn-ea"/>
                <a:ea typeface="+mn-ea"/>
              </a:rPr>
              <a:t>（</a:t>
            </a:r>
            <a:r>
              <a:rPr lang="en-US" altLang="zh-CN" sz="1600" b="1" dirty="0" smtClean="0">
                <a:solidFill>
                  <a:srgbClr val="0000FF"/>
                </a:solidFill>
                <a:latin typeface="+mn-ea"/>
                <a:ea typeface="+mn-ea"/>
              </a:rPr>
              <a:t>2018</a:t>
            </a:r>
            <a:r>
              <a:rPr lang="zh-CN" altLang="en-US" sz="1600" b="1" dirty="0" smtClean="0">
                <a:solidFill>
                  <a:srgbClr val="0000FF"/>
                </a:solidFill>
                <a:latin typeface="+mn-ea"/>
                <a:ea typeface="+mn-ea"/>
              </a:rPr>
              <a:t>北京卷）</a:t>
            </a:r>
            <a:r>
              <a:rPr lang="en-US" altLang="zh-CN" sz="1600" b="1" dirty="0">
                <a:latin typeface="+mn-ea"/>
                <a:ea typeface="+mn-ea"/>
              </a:rPr>
              <a:t>22.</a:t>
            </a:r>
            <a:r>
              <a:rPr lang="zh-CN" altLang="en-US" sz="1600" b="1" dirty="0">
                <a:latin typeface="+mn-ea"/>
                <a:ea typeface="+mn-ea"/>
              </a:rPr>
              <a:t>作者说：“凝视水缸是我最早的阅读方式，也是我至今最怀念的阅读方式。”实际上，像这样非书本的“阅读”在生活中多种多样。结合你的经历，谈谈你对这类“阅读”的体会。要求：写出具体的“阅读”对象以及获得的体验和感悟。</a:t>
            </a:r>
            <a:r>
              <a:rPr lang="en-US" altLang="zh-CN" sz="1600" b="1" dirty="0">
                <a:latin typeface="+mn-ea"/>
                <a:ea typeface="+mn-ea"/>
              </a:rPr>
              <a:t>(6</a:t>
            </a:r>
            <a:r>
              <a:rPr lang="zh-CN" altLang="en-US" sz="1600" b="1" dirty="0">
                <a:latin typeface="+mn-ea"/>
                <a:ea typeface="+mn-ea"/>
              </a:rPr>
              <a:t>分</a:t>
            </a:r>
            <a:r>
              <a:rPr lang="en-US" altLang="zh-CN" sz="1600" b="1" dirty="0">
                <a:latin typeface="+mn-ea"/>
                <a:ea typeface="+mn-ea"/>
              </a:rPr>
              <a:t>)</a:t>
            </a:r>
          </a:p>
          <a:p>
            <a:r>
              <a:rPr lang="zh-CN" altLang="zh-CN" sz="1600" b="1" dirty="0" smtClean="0">
                <a:solidFill>
                  <a:srgbClr val="0000FF"/>
                </a:solidFill>
                <a:latin typeface="+mn-ea"/>
                <a:ea typeface="+mn-ea"/>
              </a:rPr>
              <a:t>（</a:t>
            </a:r>
            <a:r>
              <a:rPr lang="en-US" altLang="zh-CN" sz="1600" b="1" dirty="0">
                <a:solidFill>
                  <a:srgbClr val="0000FF"/>
                </a:solidFill>
                <a:latin typeface="+mn-ea"/>
                <a:ea typeface="+mn-ea"/>
              </a:rPr>
              <a:t>2017</a:t>
            </a:r>
            <a:r>
              <a:rPr lang="zh-CN" altLang="zh-CN" sz="1600" b="1" dirty="0">
                <a:solidFill>
                  <a:srgbClr val="0000FF"/>
                </a:solidFill>
                <a:latin typeface="+mn-ea"/>
                <a:ea typeface="+mn-ea"/>
              </a:rPr>
              <a:t>东城一模）</a:t>
            </a:r>
            <a:r>
              <a:rPr lang="en-US" altLang="zh-CN" sz="1600" b="1" dirty="0">
                <a:latin typeface="+mn-ea"/>
                <a:ea typeface="+mn-ea"/>
              </a:rPr>
              <a:t>25.</a:t>
            </a:r>
            <a:r>
              <a:rPr lang="zh-CN" altLang="zh-CN" sz="1600" b="1" dirty="0">
                <a:latin typeface="+mn-ea"/>
                <a:ea typeface="+mn-ea"/>
              </a:rPr>
              <a:t>绍兴排档随意、世俗、浪漫的氛围，让作者仿佛又看到了鲁迅先生笔下的众多小人物。在文学名著中有很多充满魅力的小人物，请从下列作品中选择一位，并结合作品简要分析。（</a:t>
            </a:r>
            <a:r>
              <a:rPr lang="en-US" altLang="zh-CN" sz="1600" b="1" dirty="0">
                <a:latin typeface="+mn-ea"/>
                <a:ea typeface="+mn-ea"/>
              </a:rPr>
              <a:t>6</a:t>
            </a:r>
            <a:r>
              <a:rPr lang="zh-CN" altLang="zh-CN" sz="1600" b="1" dirty="0">
                <a:latin typeface="+mn-ea"/>
                <a:ea typeface="+mn-ea"/>
              </a:rPr>
              <a:t>分</a:t>
            </a:r>
            <a:r>
              <a:rPr lang="zh-CN" altLang="zh-CN" sz="1600" b="1" dirty="0" smtClean="0">
                <a:latin typeface="+mn-ea"/>
                <a:ea typeface="+mn-ea"/>
              </a:rPr>
              <a:t>）《平凡的世界》《红楼梦》</a:t>
            </a:r>
            <a:r>
              <a:rPr lang="en-US" altLang="zh-CN" sz="1600" b="1" dirty="0" smtClean="0">
                <a:latin typeface="+mn-ea"/>
                <a:ea typeface="+mn-ea"/>
              </a:rPr>
              <a:t>  </a:t>
            </a:r>
            <a:r>
              <a:rPr lang="zh-CN" altLang="zh-CN" sz="1600" b="1" dirty="0" smtClean="0">
                <a:latin typeface="+mn-ea"/>
                <a:ea typeface="+mn-ea"/>
              </a:rPr>
              <a:t>《红岩》  《老人与海》</a:t>
            </a:r>
            <a:r>
              <a:rPr lang="en-US" altLang="zh-CN" sz="1600" b="1" dirty="0" smtClean="0">
                <a:latin typeface="+mn-ea"/>
                <a:ea typeface="+mn-ea"/>
              </a:rPr>
              <a:t>  </a:t>
            </a:r>
            <a:r>
              <a:rPr lang="zh-CN" altLang="zh-CN" sz="1600" b="1" dirty="0" smtClean="0">
                <a:latin typeface="+mn-ea"/>
                <a:ea typeface="+mn-ea"/>
              </a:rPr>
              <a:t>《边城》</a:t>
            </a:r>
            <a:endParaRPr lang="zh-CN" altLang="zh-CN" sz="1600" dirty="0">
              <a:latin typeface="+mn-ea"/>
              <a:ea typeface="+mn-ea"/>
            </a:endParaRPr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785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70780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</a:rPr>
              <a:t>分  南京大屠杀</a:t>
            </a:r>
            <a:r>
              <a:rPr lang="zh-CN" altLang="en-US" dirty="0">
                <a:solidFill>
                  <a:srgbClr val="FF0000"/>
                </a:solidFill>
              </a:rPr>
              <a:t>纪念馆哀悼仪式</a:t>
            </a:r>
            <a:r>
              <a:rPr lang="zh-CN" altLang="en-US" dirty="0" smtClean="0">
                <a:solidFill>
                  <a:srgbClr val="FF0000"/>
                </a:solidFill>
              </a:rPr>
              <a:t>：场景</a:t>
            </a:r>
            <a:r>
              <a:rPr lang="zh-CN" altLang="en-US" dirty="0">
                <a:solidFill>
                  <a:srgbClr val="FF0000"/>
                </a:solidFill>
              </a:rPr>
              <a:t>氛围描写得当，感悟真切</a:t>
            </a:r>
          </a:p>
        </p:txBody>
      </p:sp>
      <p:pic>
        <p:nvPicPr>
          <p:cNvPr id="4" name="内容占位符 3" descr="Pic01A_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650" y="998924"/>
            <a:ext cx="8140700" cy="30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555304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6</a:t>
            </a:r>
            <a:r>
              <a:rPr lang="zh-CN" altLang="en-US" dirty="0">
                <a:solidFill>
                  <a:srgbClr val="FF0000"/>
                </a:solidFill>
              </a:rPr>
              <a:t>分：升旗仪式</a:t>
            </a:r>
          </a:p>
        </p:txBody>
      </p:sp>
      <p:pic>
        <p:nvPicPr>
          <p:cNvPr id="4" name="内容占位符 3" descr="Pic01A_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650" y="1456597"/>
            <a:ext cx="8140700" cy="25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经典重现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zh-CN" sz="1600" b="1" dirty="0" smtClean="0">
                <a:latin typeface="+mn-ea"/>
                <a:ea typeface="+mn-ea"/>
              </a:rPr>
              <a:t>（</a:t>
            </a:r>
            <a:r>
              <a:rPr lang="en-US" altLang="zh-CN" sz="1600" b="1" dirty="0">
                <a:latin typeface="+mn-ea"/>
                <a:ea typeface="+mn-ea"/>
              </a:rPr>
              <a:t>2017</a:t>
            </a:r>
            <a:r>
              <a:rPr lang="zh-CN" altLang="zh-CN" sz="1600" b="1" dirty="0">
                <a:latin typeface="+mn-ea"/>
                <a:ea typeface="+mn-ea"/>
              </a:rPr>
              <a:t>东城一模</a:t>
            </a:r>
            <a:r>
              <a:rPr lang="zh-CN" altLang="zh-CN" sz="1600" b="1" dirty="0" smtClean="0">
                <a:latin typeface="+mn-ea"/>
                <a:ea typeface="+mn-ea"/>
              </a:rPr>
              <a:t>）</a:t>
            </a:r>
            <a:r>
              <a:rPr lang="en-US" altLang="zh-CN" sz="1600" b="1" dirty="0" smtClean="0">
                <a:latin typeface="+mn-ea"/>
                <a:ea typeface="+mn-ea"/>
              </a:rPr>
              <a:t>25.</a:t>
            </a:r>
            <a:r>
              <a:rPr lang="zh-CN" altLang="zh-CN" sz="1600" b="1" dirty="0" smtClean="0">
                <a:latin typeface="+mn-ea"/>
                <a:ea typeface="+mn-ea"/>
              </a:rPr>
              <a:t>绍兴</a:t>
            </a:r>
            <a:r>
              <a:rPr lang="zh-CN" altLang="zh-CN" sz="1600" b="1" dirty="0">
                <a:latin typeface="+mn-ea"/>
                <a:ea typeface="+mn-ea"/>
              </a:rPr>
              <a:t>排档随意、世俗、浪漫的氛围，让作者仿佛又看到了鲁迅先生笔下的众多小人物。在文学名著中有很多</a:t>
            </a:r>
            <a:r>
              <a:rPr lang="zh-CN" altLang="zh-CN" sz="1600" b="1" dirty="0">
                <a:solidFill>
                  <a:srgbClr val="FF0000"/>
                </a:solidFill>
                <a:latin typeface="+mn-ea"/>
                <a:ea typeface="+mn-ea"/>
              </a:rPr>
              <a:t>充满魅力的小人物</a:t>
            </a:r>
            <a:r>
              <a:rPr lang="zh-CN" altLang="zh-CN" sz="1600" b="1" dirty="0">
                <a:latin typeface="+mn-ea"/>
                <a:ea typeface="+mn-ea"/>
              </a:rPr>
              <a:t>，请从下列作品中</a:t>
            </a:r>
            <a:r>
              <a:rPr lang="zh-CN" altLang="zh-CN" sz="1600" b="1" dirty="0">
                <a:solidFill>
                  <a:srgbClr val="FF0000"/>
                </a:solidFill>
                <a:latin typeface="+mn-ea"/>
                <a:ea typeface="+mn-ea"/>
              </a:rPr>
              <a:t>选择一位</a:t>
            </a:r>
            <a:r>
              <a:rPr lang="zh-CN" altLang="zh-CN" sz="1600" b="1" dirty="0">
                <a:latin typeface="+mn-ea"/>
                <a:ea typeface="+mn-ea"/>
              </a:rPr>
              <a:t>，并</a:t>
            </a:r>
            <a:r>
              <a:rPr lang="zh-CN" altLang="zh-CN" sz="1600" b="1" dirty="0">
                <a:solidFill>
                  <a:srgbClr val="FF0000"/>
                </a:solidFill>
                <a:latin typeface="+mn-ea"/>
                <a:ea typeface="+mn-ea"/>
              </a:rPr>
              <a:t>结合作品简要分析</a:t>
            </a:r>
            <a:r>
              <a:rPr lang="zh-CN" altLang="zh-CN" sz="1600" b="1" dirty="0">
                <a:latin typeface="+mn-ea"/>
                <a:ea typeface="+mn-ea"/>
              </a:rPr>
              <a:t>。（</a:t>
            </a:r>
            <a:r>
              <a:rPr lang="en-US" altLang="zh-CN" sz="1600" b="1" dirty="0">
                <a:latin typeface="+mn-ea"/>
                <a:ea typeface="+mn-ea"/>
              </a:rPr>
              <a:t>6</a:t>
            </a:r>
            <a:r>
              <a:rPr lang="zh-CN" altLang="zh-CN" sz="1600" b="1" dirty="0">
                <a:latin typeface="+mn-ea"/>
                <a:ea typeface="+mn-ea"/>
              </a:rPr>
              <a:t>分）</a:t>
            </a:r>
            <a:endParaRPr lang="zh-CN" altLang="zh-CN" sz="16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zh-CN" sz="1600" b="1" dirty="0">
                <a:latin typeface="+mn-ea"/>
                <a:ea typeface="+mn-ea"/>
              </a:rPr>
              <a:t>《平凡的世界》</a:t>
            </a:r>
            <a:r>
              <a:rPr lang="en-US" altLang="zh-CN" sz="1600" b="1" dirty="0">
                <a:latin typeface="+mn-ea"/>
                <a:ea typeface="+mn-ea"/>
              </a:rPr>
              <a:t>  </a:t>
            </a:r>
            <a:r>
              <a:rPr lang="zh-CN" altLang="zh-CN" sz="1600" b="1" dirty="0">
                <a:latin typeface="+mn-ea"/>
                <a:ea typeface="+mn-ea"/>
              </a:rPr>
              <a:t>《红楼梦》</a:t>
            </a:r>
            <a:r>
              <a:rPr lang="en-US" altLang="zh-CN" sz="1600" b="1" dirty="0">
                <a:latin typeface="+mn-ea"/>
                <a:ea typeface="+mn-ea"/>
              </a:rPr>
              <a:t>  </a:t>
            </a:r>
            <a:r>
              <a:rPr lang="zh-CN" altLang="zh-CN" sz="1600" b="1" dirty="0">
                <a:latin typeface="+mn-ea"/>
                <a:ea typeface="+mn-ea"/>
              </a:rPr>
              <a:t>《红岩》  《老人与海》</a:t>
            </a:r>
            <a:r>
              <a:rPr lang="en-US" altLang="zh-CN" sz="1600" b="1" dirty="0">
                <a:latin typeface="+mn-ea"/>
                <a:ea typeface="+mn-ea"/>
              </a:rPr>
              <a:t>  </a:t>
            </a:r>
            <a:r>
              <a:rPr lang="zh-CN" altLang="zh-CN" sz="1600" b="1" dirty="0" smtClean="0">
                <a:latin typeface="+mn-ea"/>
                <a:ea typeface="+mn-ea"/>
              </a:rPr>
              <a:t>《边城》</a:t>
            </a:r>
            <a:endParaRPr lang="zh-CN" altLang="zh-CN" sz="1600" dirty="0">
              <a:latin typeface="+mn-ea"/>
              <a:ea typeface="+mn-ea"/>
            </a:endParaRPr>
          </a:p>
          <a:p>
            <a:r>
              <a:rPr lang="zh-CN" altLang="zh-CN" sz="1600" b="1" dirty="0">
                <a:latin typeface="+mn-ea"/>
                <a:ea typeface="+mn-ea"/>
              </a:rPr>
              <a:t>（</a:t>
            </a:r>
            <a:r>
              <a:rPr lang="en-US" altLang="zh-CN" sz="1600" b="1" dirty="0">
                <a:latin typeface="+mn-ea"/>
                <a:ea typeface="+mn-ea"/>
              </a:rPr>
              <a:t>2017</a:t>
            </a:r>
            <a:r>
              <a:rPr lang="zh-CN" altLang="zh-CN" sz="1600" b="1" dirty="0">
                <a:latin typeface="+mn-ea"/>
                <a:ea typeface="+mn-ea"/>
              </a:rPr>
              <a:t>朝阳一模）</a:t>
            </a:r>
            <a:r>
              <a:rPr lang="en-US" altLang="zh-CN" sz="1600" b="1" dirty="0">
                <a:latin typeface="+mn-ea"/>
                <a:ea typeface="+mn-ea"/>
              </a:rPr>
              <a:t>22.</a:t>
            </a:r>
            <a:r>
              <a:rPr lang="zh-CN" altLang="zh-CN" sz="1600" b="1" dirty="0">
                <a:latin typeface="+mn-ea"/>
                <a:ea typeface="+mn-ea"/>
              </a:rPr>
              <a:t>文中说“麦子像我一样几乎具备了脆弱和坚强两种性格”，</a:t>
            </a:r>
            <a:r>
              <a:rPr lang="zh-CN" altLang="zh-CN" sz="1600" b="1" dirty="0">
                <a:solidFill>
                  <a:srgbClr val="FF0000"/>
                </a:solidFill>
                <a:latin typeface="+mn-ea"/>
                <a:ea typeface="+mn-ea"/>
              </a:rPr>
              <a:t>既脆弱又坚强</a:t>
            </a:r>
            <a:r>
              <a:rPr lang="zh-CN" altLang="zh-CN" sz="1600" b="1" dirty="0">
                <a:latin typeface="+mn-ea"/>
                <a:ea typeface="+mn-ea"/>
              </a:rPr>
              <a:t>，是许多文学作品中人物形象的特点。请从下列名著中</a:t>
            </a:r>
            <a:r>
              <a:rPr lang="zh-CN" altLang="zh-CN" sz="1600" b="1" dirty="0">
                <a:solidFill>
                  <a:srgbClr val="FF0000"/>
                </a:solidFill>
                <a:latin typeface="+mn-ea"/>
                <a:ea typeface="+mn-ea"/>
              </a:rPr>
              <a:t>任选一个人物</a:t>
            </a:r>
            <a:r>
              <a:rPr lang="zh-CN" altLang="zh-CN" sz="1600" b="1" dirty="0">
                <a:latin typeface="+mn-ea"/>
                <a:ea typeface="+mn-ea"/>
              </a:rPr>
              <a:t>，</a:t>
            </a:r>
            <a:r>
              <a:rPr lang="zh-CN" altLang="zh-CN" sz="1600" b="1" dirty="0">
                <a:solidFill>
                  <a:srgbClr val="FF0000"/>
                </a:solidFill>
                <a:latin typeface="+mn-ea"/>
                <a:ea typeface="+mn-ea"/>
              </a:rPr>
              <a:t>结合人物的经历</a:t>
            </a:r>
            <a:r>
              <a:rPr lang="zh-CN" altLang="zh-CN" sz="1600" b="1" dirty="0">
                <a:latin typeface="+mn-ea"/>
                <a:ea typeface="+mn-ea"/>
              </a:rPr>
              <a:t>加以</a:t>
            </a:r>
            <a:r>
              <a:rPr lang="zh-CN" altLang="zh-CN" sz="1600" b="1" dirty="0">
                <a:solidFill>
                  <a:srgbClr val="FF0000"/>
                </a:solidFill>
                <a:latin typeface="+mn-ea"/>
                <a:ea typeface="+mn-ea"/>
              </a:rPr>
              <a:t>分析</a:t>
            </a:r>
            <a:r>
              <a:rPr lang="zh-CN" altLang="zh-CN" sz="1600" b="1" dirty="0">
                <a:latin typeface="+mn-ea"/>
                <a:ea typeface="+mn-ea"/>
              </a:rPr>
              <a:t>。（</a:t>
            </a:r>
            <a:r>
              <a:rPr lang="en-US" altLang="zh-CN" sz="1600" b="1" dirty="0">
                <a:latin typeface="+mn-ea"/>
                <a:ea typeface="+mn-ea"/>
              </a:rPr>
              <a:t>8</a:t>
            </a:r>
            <a:r>
              <a:rPr lang="zh-CN" altLang="zh-CN" sz="1600" b="1" dirty="0">
                <a:latin typeface="+mn-ea"/>
                <a:ea typeface="+mn-ea"/>
              </a:rPr>
              <a:t>分）</a:t>
            </a:r>
            <a:endParaRPr lang="zh-CN" altLang="zh-CN" sz="16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zh-CN" sz="1600" b="1" dirty="0">
                <a:latin typeface="+mn-ea"/>
                <a:ea typeface="+mn-ea"/>
              </a:rPr>
              <a:t>（《红楼梦》《呐喊》《边城》《红岩》《平凡的世界》《老人与海》</a:t>
            </a:r>
            <a:r>
              <a:rPr lang="zh-CN" altLang="zh-CN" sz="1600" b="1" dirty="0" smtClean="0">
                <a:latin typeface="+mn-ea"/>
                <a:ea typeface="+mn-ea"/>
              </a:rPr>
              <a:t>）</a:t>
            </a:r>
            <a:endParaRPr lang="en-US" altLang="zh-CN" sz="16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向外</a:t>
            </a:r>
            <a:r>
              <a:rPr lang="zh-CN" altLang="en-US" sz="1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延伸     观点</a:t>
            </a: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+举例+分析</a:t>
            </a: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+</a:t>
            </a: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结论</a:t>
            </a:r>
          </a:p>
          <a:p>
            <a:pPr marL="0" indent="0">
              <a:buNone/>
            </a:pPr>
            <a:endParaRPr lang="zh-CN" altLang="zh-CN" sz="1400" dirty="0">
              <a:latin typeface="+mn-ea"/>
              <a:ea typeface="+mn-ea"/>
            </a:endParaRPr>
          </a:p>
          <a:p>
            <a:endParaRPr lang="en-US" altLang="zh-CN" sz="1400" b="1" dirty="0" smtClean="0">
              <a:latin typeface="+mn-ea"/>
              <a:ea typeface="+mn-ea"/>
            </a:endParaRPr>
          </a:p>
          <a:p>
            <a:endParaRPr lang="zh-CN" altLang="zh-CN" sz="1400" dirty="0">
              <a:latin typeface="+mn-ea"/>
              <a:ea typeface="+mn-ea"/>
            </a:endParaRP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5785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课堂小结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2000" b="1" dirty="0" smtClean="0">
                <a:latin typeface="+mn-ea"/>
                <a:ea typeface="+mn-ea"/>
              </a:rPr>
              <a:t>一、明考向，定内外</a:t>
            </a:r>
            <a:endParaRPr lang="en-US" altLang="zh-CN" sz="20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    </a:t>
            </a:r>
            <a:r>
              <a:rPr lang="zh-CN" altLang="en-US" sz="2000" b="1" dirty="0" smtClean="0">
                <a:solidFill>
                  <a:srgbClr val="0000FF"/>
                </a:solidFill>
                <a:latin typeface="+mn-ea"/>
                <a:ea typeface="+mn-ea"/>
              </a:rPr>
              <a:t>向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内延伸（结合文本）</a:t>
            </a: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/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向外延伸（结合实际）</a:t>
            </a: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/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内外</a:t>
            </a:r>
            <a:r>
              <a:rPr lang="zh-CN" altLang="en-US" sz="2000" b="1" dirty="0" smtClean="0">
                <a:solidFill>
                  <a:srgbClr val="0000FF"/>
                </a:solidFill>
                <a:latin typeface="+mn-ea"/>
                <a:ea typeface="+mn-ea"/>
              </a:rPr>
              <a:t>结合</a:t>
            </a:r>
            <a:endParaRPr lang="en-US" altLang="zh-CN" sz="2000" dirty="0" smtClean="0">
              <a:latin typeface="+mn-ea"/>
              <a:ea typeface="+mn-ea"/>
            </a:endParaRPr>
          </a:p>
          <a:p>
            <a:r>
              <a:rPr lang="zh-CN" altLang="en-US" sz="2000" b="1" dirty="0">
                <a:latin typeface="+mn-ea"/>
                <a:ea typeface="+mn-ea"/>
              </a:rPr>
              <a:t>二</a:t>
            </a:r>
            <a:r>
              <a:rPr lang="zh-CN" altLang="en-US" sz="2000" b="1" dirty="0" smtClean="0">
                <a:latin typeface="+mn-ea"/>
                <a:ea typeface="+mn-ea"/>
              </a:rPr>
              <a:t>、理思路，审题干</a:t>
            </a:r>
            <a:endParaRPr lang="en-US" altLang="zh-CN" sz="20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latin typeface="+mn-ea"/>
                <a:ea typeface="+mn-ea"/>
              </a:rPr>
              <a:t>     </a:t>
            </a:r>
            <a:r>
              <a:rPr lang="zh-CN" altLang="en-US" sz="2000" b="1" dirty="0" smtClean="0">
                <a:solidFill>
                  <a:srgbClr val="0000FF"/>
                </a:solidFill>
                <a:latin typeface="+mn-ea"/>
                <a:ea typeface="+mn-ea"/>
              </a:rPr>
              <a:t>仔细圈画分析题干中的关键词句，理清答题思路</a:t>
            </a:r>
            <a:endParaRPr lang="en-US" altLang="zh-CN" sz="2000" b="1" dirty="0" smtClean="0">
              <a:solidFill>
                <a:srgbClr val="0000FF"/>
              </a:solidFill>
              <a:latin typeface="+mn-ea"/>
              <a:ea typeface="+mn-ea"/>
            </a:endParaRPr>
          </a:p>
          <a:p>
            <a:r>
              <a:rPr lang="zh-CN" altLang="en-US" sz="2000" b="1" dirty="0">
                <a:latin typeface="+mn-ea"/>
                <a:ea typeface="+mn-ea"/>
              </a:rPr>
              <a:t>三</a:t>
            </a:r>
            <a:r>
              <a:rPr lang="zh-CN" altLang="en-US" sz="2000" b="1" dirty="0" smtClean="0">
                <a:latin typeface="+mn-ea"/>
                <a:ea typeface="+mn-ea"/>
              </a:rPr>
              <a:t>、分层次，答规范</a:t>
            </a:r>
            <a:endParaRPr lang="en-US" altLang="zh-CN" sz="2000" b="1" dirty="0" smtClean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latin typeface="+mn-ea"/>
                <a:ea typeface="+mn-ea"/>
              </a:rPr>
              <a:t>     </a:t>
            </a:r>
            <a:r>
              <a:rPr lang="zh-CN" altLang="zh-CN" sz="2000" b="1" dirty="0" smtClean="0">
                <a:solidFill>
                  <a:srgbClr val="0000FF"/>
                </a:solidFill>
                <a:latin typeface="+mn-ea"/>
                <a:ea typeface="+mn-ea"/>
              </a:rPr>
              <a:t>观点</a:t>
            </a: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+</a:t>
            </a:r>
            <a:r>
              <a:rPr lang="zh-CN" altLang="zh-CN" sz="2000" b="1" dirty="0">
                <a:solidFill>
                  <a:srgbClr val="0000FF"/>
                </a:solidFill>
                <a:latin typeface="+mn-ea"/>
                <a:ea typeface="+mn-ea"/>
              </a:rPr>
              <a:t>文本＋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举例</a:t>
            </a:r>
            <a:r>
              <a:rPr lang="zh-CN" altLang="zh-CN" sz="2000" b="1" dirty="0">
                <a:solidFill>
                  <a:srgbClr val="0000FF"/>
                </a:solidFill>
                <a:latin typeface="+mn-ea"/>
                <a:ea typeface="+mn-ea"/>
              </a:rPr>
              <a:t>＋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分析</a:t>
            </a:r>
            <a:r>
              <a:rPr lang="zh-CN" altLang="zh-CN" sz="2000" b="1" dirty="0">
                <a:solidFill>
                  <a:srgbClr val="0000FF"/>
                </a:solidFill>
                <a:latin typeface="+mn-ea"/>
                <a:ea typeface="+mn-ea"/>
              </a:rPr>
              <a:t>＋结论</a:t>
            </a: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2000" b="1" dirty="0" smtClean="0"/>
          </a:p>
          <a:p>
            <a:pPr marL="0" indent="0">
              <a:buNone/>
            </a:pPr>
            <a:r>
              <a:rPr lang="en-US" altLang="zh-CN" sz="2000" b="1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1168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作业巩固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360" y="837414"/>
            <a:ext cx="8139178" cy="4887192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0000FF"/>
                </a:solidFill>
                <a:latin typeface="+mn-ea"/>
                <a:ea typeface="+mn-ea"/>
              </a:rPr>
              <a:t>（</a:t>
            </a:r>
            <a:r>
              <a:rPr lang="en-US" altLang="zh-CN" sz="1800" b="1" dirty="0">
                <a:solidFill>
                  <a:srgbClr val="0000FF"/>
                </a:solidFill>
                <a:latin typeface="+mn-ea"/>
                <a:ea typeface="+mn-ea"/>
              </a:rPr>
              <a:t>2019</a:t>
            </a:r>
            <a:r>
              <a:rPr lang="zh-CN" altLang="en-US" sz="1800" b="1" dirty="0">
                <a:solidFill>
                  <a:srgbClr val="0000FF"/>
                </a:solidFill>
                <a:latin typeface="+mn-ea"/>
                <a:ea typeface="+mn-ea"/>
              </a:rPr>
              <a:t>北京高考</a:t>
            </a:r>
            <a:r>
              <a:rPr lang="en-US" altLang="zh-CN" sz="1800" b="1" dirty="0">
                <a:solidFill>
                  <a:srgbClr val="0000FF"/>
                </a:solidFill>
                <a:latin typeface="+mn-ea"/>
                <a:ea typeface="+mn-ea"/>
              </a:rPr>
              <a:t>《</a:t>
            </a:r>
            <a:r>
              <a:rPr lang="zh-CN" altLang="en-US" sz="1800" b="1" dirty="0">
                <a:solidFill>
                  <a:srgbClr val="0000FF"/>
                </a:solidFill>
                <a:latin typeface="+mn-ea"/>
                <a:ea typeface="+mn-ea"/>
              </a:rPr>
              <a:t>北京的大与深</a:t>
            </a:r>
            <a:r>
              <a:rPr lang="en-US" altLang="zh-CN" sz="1800" b="1" dirty="0">
                <a:solidFill>
                  <a:srgbClr val="0000FF"/>
                </a:solidFill>
                <a:latin typeface="+mn-ea"/>
                <a:ea typeface="+mn-ea"/>
              </a:rPr>
              <a:t>》</a:t>
            </a:r>
            <a:r>
              <a:rPr lang="zh-CN" altLang="en-US" sz="1800" b="1" dirty="0">
                <a:solidFill>
                  <a:srgbClr val="0000FF"/>
                </a:solidFill>
                <a:latin typeface="+mn-ea"/>
                <a:ea typeface="+mn-ea"/>
              </a:rPr>
              <a:t>）</a:t>
            </a:r>
            <a:r>
              <a:rPr lang="en-US" altLang="zh-CN" sz="1800" b="1" dirty="0">
                <a:latin typeface="+mn-ea"/>
                <a:ea typeface="+mn-ea"/>
              </a:rPr>
              <a:t/>
            </a:r>
            <a:br>
              <a:rPr lang="en-US" altLang="zh-CN" sz="1800" b="1" dirty="0">
                <a:latin typeface="+mn-ea"/>
                <a:ea typeface="+mn-ea"/>
              </a:rPr>
            </a:br>
            <a:r>
              <a:rPr lang="en-US" altLang="zh-CN" sz="1800" b="1" dirty="0">
                <a:solidFill>
                  <a:prstClr val="black"/>
                </a:solidFill>
                <a:latin typeface="宋体" panose="02010600030101010101" pitchFamily="2" charset="-122"/>
              </a:rPr>
              <a:t>21.</a:t>
            </a:r>
            <a:r>
              <a:rPr lang="zh-CN" altLang="en-US" sz="1800" b="1" dirty="0">
                <a:solidFill>
                  <a:prstClr val="black"/>
                </a:solidFill>
                <a:latin typeface="宋体" panose="02010600030101010101" pitchFamily="2" charset="-122"/>
              </a:rPr>
              <a:t>作者久居北京，对北京文化既有亲切的感性体验，又有学者自觉的理性思考。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作者</a:t>
            </a:r>
            <a:r>
              <a:rPr lang="zh-CN" altLang="en-US" sz="1800" b="1" dirty="0">
                <a:solidFill>
                  <a:prstClr val="black"/>
                </a:solidFill>
                <a:latin typeface="宋体" panose="02010600030101010101" pitchFamily="2" charset="-122"/>
              </a:rPr>
              <a:t>从提笼架鸟的老人、窗外的西山、浏亮的鸽哨声等生活细节感知这座城市的文化精神。试借助这种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由表及里的感知方式</a:t>
            </a:r>
            <a:r>
              <a:rPr lang="zh-CN" altLang="en-US" sz="1800" b="1" dirty="0">
                <a:solidFill>
                  <a:prstClr val="black"/>
                </a:solidFill>
                <a:latin typeface="宋体" panose="02010600030101010101" pitchFamily="2" charset="-122"/>
              </a:rPr>
              <a:t>，来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谈谈你对自己所生活的周边世界（如城镇、社区、学校、 家庭等）的认识与思考。</a:t>
            </a:r>
            <a:r>
              <a:rPr lang="zh-CN" altLang="en-US" sz="1800" b="1" dirty="0">
                <a:solidFill>
                  <a:prstClr val="black"/>
                </a:solidFill>
                <a:latin typeface="宋体" panose="02010600030101010101" pitchFamily="2" charset="-122"/>
              </a:rPr>
              <a:t>要求：</a:t>
            </a:r>
            <a:r>
              <a:rPr lang="zh-CN" altLang="en-US" sz="1800" b="1" dirty="0">
                <a:solidFill>
                  <a:srgbClr val="0070C0"/>
                </a:solidFill>
                <a:latin typeface="宋体" panose="02010600030101010101" pitchFamily="2" charset="-122"/>
              </a:rPr>
              <a:t>不要透露你所在学校的信息。</a:t>
            </a:r>
            <a:r>
              <a:rPr lang="zh-CN" altLang="en-US" sz="1800" b="1" dirty="0">
                <a:solidFill>
                  <a:prstClr val="black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1800" b="1" dirty="0">
                <a:solidFill>
                  <a:prstClr val="black"/>
                </a:solidFill>
                <a:latin typeface="宋体" panose="02010600030101010101" pitchFamily="2" charset="-122"/>
              </a:rPr>
              <a:t>7</a:t>
            </a:r>
            <a:r>
              <a:rPr lang="zh-CN" altLang="en-US" sz="1800" b="1" dirty="0">
                <a:solidFill>
                  <a:prstClr val="black"/>
                </a:solidFill>
                <a:latin typeface="宋体" panose="02010600030101010101" pitchFamily="2" charset="-122"/>
              </a:rPr>
              <a:t>分）</a:t>
            </a:r>
            <a:endParaRPr lang="en-US" altLang="zh-CN" sz="1600" b="1" dirty="0"/>
          </a:p>
          <a:p>
            <a:r>
              <a:rPr lang="zh-CN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（</a:t>
            </a:r>
            <a:r>
              <a:rPr lang="en-US" altLang="zh-CN" sz="1800" b="1" dirty="0" smtClean="0">
                <a:solidFill>
                  <a:srgbClr val="0000FF"/>
                </a:solidFill>
                <a:latin typeface="+mn-ea"/>
                <a:ea typeface="+mn-ea"/>
              </a:rPr>
              <a:t>2019</a:t>
            </a:r>
            <a:r>
              <a:rPr lang="zh-CN" altLang="en-US" sz="1800" b="1" dirty="0">
                <a:solidFill>
                  <a:srgbClr val="0000FF"/>
                </a:solidFill>
                <a:latin typeface="+mn-ea"/>
                <a:ea typeface="+mn-ea"/>
              </a:rPr>
              <a:t>海淀一模</a:t>
            </a:r>
            <a:r>
              <a:rPr lang="en-US" altLang="zh-CN" sz="1800" b="1" dirty="0">
                <a:solidFill>
                  <a:srgbClr val="0000FF"/>
                </a:solidFill>
                <a:latin typeface="+mn-ea"/>
                <a:ea typeface="+mn-ea"/>
              </a:rPr>
              <a:t>《</a:t>
            </a:r>
            <a:r>
              <a:rPr lang="zh-CN" altLang="en-US" sz="1800" b="1" dirty="0">
                <a:solidFill>
                  <a:srgbClr val="0000FF"/>
                </a:solidFill>
                <a:latin typeface="+mn-ea"/>
                <a:ea typeface="+mn-ea"/>
              </a:rPr>
              <a:t>瓦浪如海</a:t>
            </a:r>
            <a:r>
              <a:rPr lang="en-US" altLang="zh-CN" sz="1800" b="1" dirty="0" smtClean="0">
                <a:solidFill>
                  <a:srgbClr val="0000FF"/>
                </a:solidFill>
                <a:latin typeface="+mn-ea"/>
                <a:ea typeface="+mn-ea"/>
              </a:rPr>
              <a:t>》</a:t>
            </a:r>
            <a:r>
              <a:rPr lang="zh-CN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）</a:t>
            </a:r>
            <a:r>
              <a:rPr lang="en-US" altLang="zh-CN" sz="1800" b="1" dirty="0">
                <a:solidFill>
                  <a:srgbClr val="0000FF"/>
                </a:solidFill>
                <a:latin typeface="+mn-ea"/>
                <a:ea typeface="+mn-ea"/>
              </a:rPr>
              <a:t/>
            </a:r>
            <a:br>
              <a:rPr lang="en-US" altLang="zh-CN" sz="1800" b="1" dirty="0">
                <a:solidFill>
                  <a:srgbClr val="0000FF"/>
                </a:solidFill>
                <a:latin typeface="+mn-ea"/>
                <a:ea typeface="+mn-ea"/>
              </a:rPr>
            </a:br>
            <a:r>
              <a:rPr lang="en-US" altLang="zh-CN" sz="1800" b="1" dirty="0" smtClean="0">
                <a:latin typeface="+mn-ea"/>
                <a:ea typeface="+mn-ea"/>
              </a:rPr>
              <a:t>21</a:t>
            </a:r>
            <a:r>
              <a:rPr lang="en-US" altLang="zh-CN" sz="1800" b="1" dirty="0">
                <a:latin typeface="+mn-ea"/>
                <a:ea typeface="+mn-ea"/>
              </a:rPr>
              <a:t>.</a:t>
            </a:r>
            <a:r>
              <a:rPr lang="zh-CN" altLang="zh-CN" sz="1800" b="1" dirty="0">
                <a:latin typeface="+mn-ea"/>
                <a:ea typeface="+mn-ea"/>
              </a:rPr>
              <a:t>在现代化发展进程中，</a:t>
            </a:r>
            <a:r>
              <a:rPr lang="zh-CN" altLang="zh-CN" sz="1800" b="1" dirty="0">
                <a:solidFill>
                  <a:srgbClr val="FF0000"/>
                </a:solidFill>
                <a:latin typeface="+mn-ea"/>
                <a:ea typeface="+mn-ea"/>
              </a:rPr>
              <a:t>许多事物</a:t>
            </a:r>
            <a:r>
              <a:rPr lang="zh-CN" altLang="zh-CN" sz="1800" b="1" dirty="0">
                <a:latin typeface="+mn-ea"/>
                <a:ea typeface="+mn-ea"/>
              </a:rPr>
              <a:t>与文中的老四合院同样面临着“</a:t>
            </a:r>
            <a:r>
              <a:rPr lang="zh-CN" altLang="zh-CN" sz="1800" b="1" dirty="0">
                <a:solidFill>
                  <a:srgbClr val="FF0000"/>
                </a:solidFill>
                <a:latin typeface="+mn-ea"/>
                <a:ea typeface="+mn-ea"/>
              </a:rPr>
              <a:t>被拆掉</a:t>
            </a:r>
            <a:r>
              <a:rPr lang="zh-CN" altLang="zh-CN" sz="1800" b="1" dirty="0">
                <a:latin typeface="+mn-ea"/>
                <a:ea typeface="+mn-ea"/>
              </a:rPr>
              <a:t>”或“</a:t>
            </a:r>
            <a:r>
              <a:rPr lang="zh-CN" altLang="zh-CN" sz="1800" b="1" dirty="0">
                <a:solidFill>
                  <a:srgbClr val="FF0000"/>
                </a:solidFill>
                <a:latin typeface="+mn-ea"/>
                <a:ea typeface="+mn-ea"/>
              </a:rPr>
              <a:t>被重新改造</a:t>
            </a:r>
            <a:r>
              <a:rPr lang="zh-CN" altLang="zh-CN" sz="1800" b="1" dirty="0">
                <a:latin typeface="+mn-ea"/>
                <a:ea typeface="+mn-ea"/>
              </a:rPr>
              <a:t>”的命运，请</a:t>
            </a:r>
            <a:r>
              <a:rPr lang="zh-CN" altLang="zh-CN" sz="1800" b="1" dirty="0">
                <a:solidFill>
                  <a:srgbClr val="FF0000"/>
                </a:solidFill>
                <a:latin typeface="+mn-ea"/>
                <a:ea typeface="+mn-ea"/>
              </a:rPr>
              <a:t>联系现实</a:t>
            </a:r>
            <a:r>
              <a:rPr lang="zh-CN" altLang="zh-CN" sz="1800" b="1" dirty="0">
                <a:latin typeface="+mn-ea"/>
                <a:ea typeface="+mn-ea"/>
              </a:rPr>
              <a:t>，谈谈你对</a:t>
            </a:r>
            <a:r>
              <a:rPr lang="zh-CN" altLang="zh-CN" sz="1800" b="1" dirty="0">
                <a:solidFill>
                  <a:srgbClr val="FF0000"/>
                </a:solidFill>
                <a:latin typeface="+mn-ea"/>
                <a:ea typeface="+mn-ea"/>
              </a:rPr>
              <a:t>这类现象</a:t>
            </a:r>
            <a:r>
              <a:rPr lang="zh-CN" altLang="zh-CN" sz="1800" b="1" dirty="0">
                <a:latin typeface="+mn-ea"/>
                <a:ea typeface="+mn-ea"/>
              </a:rPr>
              <a:t>的</a:t>
            </a:r>
            <a:r>
              <a:rPr lang="zh-CN" altLang="zh-CN" sz="1800" b="1" dirty="0">
                <a:solidFill>
                  <a:srgbClr val="FF0000"/>
                </a:solidFill>
                <a:latin typeface="+mn-ea"/>
                <a:ea typeface="+mn-ea"/>
              </a:rPr>
              <a:t>认识</a:t>
            </a:r>
            <a:r>
              <a:rPr lang="zh-CN" altLang="zh-CN" sz="1800" b="1" dirty="0">
                <a:latin typeface="+mn-ea"/>
                <a:ea typeface="+mn-ea"/>
              </a:rPr>
              <a:t>。（</a:t>
            </a:r>
            <a:r>
              <a:rPr lang="en-US" altLang="zh-CN" sz="1800" b="1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lang="zh-CN" altLang="zh-CN" sz="1800" b="1" dirty="0">
                <a:solidFill>
                  <a:srgbClr val="FF0000"/>
                </a:solidFill>
                <a:latin typeface="+mn-ea"/>
                <a:ea typeface="+mn-ea"/>
              </a:rPr>
              <a:t>分</a:t>
            </a:r>
            <a:r>
              <a:rPr lang="zh-CN" altLang="zh-CN" sz="1800" b="1" dirty="0" smtClean="0">
                <a:latin typeface="+mn-ea"/>
                <a:ea typeface="+mn-ea"/>
              </a:rPr>
              <a:t>）</a:t>
            </a:r>
            <a:endParaRPr lang="en-US" altLang="zh-CN" sz="1800" b="1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09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考点透视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868296"/>
            <a:ext cx="8139178" cy="3888352"/>
          </a:xfrm>
        </p:spPr>
        <p:txBody>
          <a:bodyPr>
            <a:normAutofit/>
          </a:bodyPr>
          <a:lstStyle/>
          <a:p>
            <a:r>
              <a:rPr lang="zh-CN" altLang="zh-CN" sz="1800" b="1" dirty="0"/>
              <a:t>《</a:t>
            </a:r>
            <a:r>
              <a:rPr lang="en-US" altLang="zh-CN" sz="1800" b="1" dirty="0"/>
              <a:t>2019</a:t>
            </a:r>
            <a:r>
              <a:rPr lang="zh-CN" altLang="zh-CN" sz="1800" b="1" dirty="0"/>
              <a:t>年北京语文学科考试说明》</a:t>
            </a:r>
            <a:r>
              <a:rPr lang="en-US" altLang="zh-CN" sz="1800" b="1" dirty="0"/>
              <a:t/>
            </a:r>
            <a:br>
              <a:rPr lang="en-US" altLang="zh-CN" sz="1800" b="1" dirty="0"/>
            </a:br>
            <a:r>
              <a:rPr lang="zh-CN" altLang="zh-CN" sz="1800" b="1" dirty="0"/>
              <a:t>文学类文本阅读的理解与应用的</a:t>
            </a:r>
            <a:r>
              <a:rPr lang="zh-CN" altLang="zh-CN" sz="1800" b="1" dirty="0" smtClean="0"/>
              <a:t>“探究</a:t>
            </a:r>
            <a:r>
              <a:rPr lang="zh-CN" altLang="en-US" sz="1800" b="1" dirty="0" smtClean="0"/>
              <a:t>延伸</a:t>
            </a:r>
            <a:r>
              <a:rPr lang="zh-CN" altLang="zh-CN" sz="1800" b="1" dirty="0" smtClean="0"/>
              <a:t>”</a:t>
            </a:r>
            <a:r>
              <a:rPr lang="zh-CN" altLang="zh-CN" sz="1800" b="1" dirty="0"/>
              <a:t>要求是</a:t>
            </a:r>
            <a:r>
              <a:rPr lang="en-US" altLang="zh-CN" sz="1800" b="1" dirty="0"/>
              <a:t>:</a:t>
            </a:r>
            <a:endParaRPr lang="zh-CN" altLang="zh-CN" sz="1800" b="1" dirty="0"/>
          </a:p>
          <a:p>
            <a:r>
              <a:rPr lang="zh-CN" altLang="zh-CN" sz="1600" b="1" dirty="0" smtClean="0">
                <a:solidFill>
                  <a:srgbClr val="0000FF"/>
                </a:solidFill>
              </a:rPr>
              <a:t>从</a:t>
            </a:r>
            <a:r>
              <a:rPr lang="zh-CN" altLang="zh-CN" sz="1600" b="1" dirty="0">
                <a:solidFill>
                  <a:srgbClr val="0000FF"/>
                </a:solidFill>
              </a:rPr>
              <a:t>不同角度和层面对文本内容或形式的体察、阐发和</a:t>
            </a:r>
            <a:r>
              <a:rPr lang="zh-CN" altLang="zh-CN" sz="1600" b="1" dirty="0" smtClean="0">
                <a:solidFill>
                  <a:srgbClr val="0000FF"/>
                </a:solidFill>
              </a:rPr>
              <a:t>评价</a:t>
            </a:r>
            <a:endParaRPr lang="en-US" altLang="zh-CN" sz="1600" b="1" dirty="0" smtClean="0">
              <a:solidFill>
                <a:srgbClr val="0000FF"/>
              </a:solidFill>
            </a:endParaRPr>
          </a:p>
          <a:p>
            <a:r>
              <a:rPr lang="zh-CN" altLang="zh-CN" sz="1600" b="1" dirty="0" smtClean="0">
                <a:solidFill>
                  <a:srgbClr val="0000FF"/>
                </a:solidFill>
              </a:rPr>
              <a:t>基于</a:t>
            </a:r>
            <a:r>
              <a:rPr lang="zh-CN" altLang="zh-CN" sz="1600" b="1" dirty="0">
                <a:solidFill>
                  <a:srgbClr val="0000FF"/>
                </a:solidFill>
              </a:rPr>
              <a:t>知识积累和生活经验对文本意蕴的思考、领悟和探究</a:t>
            </a:r>
          </a:p>
          <a:p>
            <a:r>
              <a:rPr lang="zh-CN" altLang="zh-CN" sz="1600" b="1" dirty="0" smtClean="0">
                <a:solidFill>
                  <a:srgbClr val="0000FF"/>
                </a:solidFill>
              </a:rPr>
              <a:t>中外文学经典</a:t>
            </a:r>
          </a:p>
          <a:p>
            <a:r>
              <a:rPr lang="en-US" altLang="zh-CN" sz="1600" b="1" dirty="0" smtClean="0">
                <a:solidFill>
                  <a:srgbClr val="0000FF"/>
                </a:solidFill>
              </a:rPr>
              <a:t>   </a:t>
            </a:r>
            <a:r>
              <a:rPr lang="zh-CN" altLang="zh-CN" sz="1600" b="1" dirty="0" smtClean="0">
                <a:solidFill>
                  <a:srgbClr val="0000FF"/>
                </a:solidFill>
              </a:rPr>
              <a:t>对作品基本内容、主旨的整体把握；结合作品相关内容，对人物形象、思想内涵和艺术特色的理解、分析；基于知识积累和生活经验，对作品价值、意义的感悟和评价。</a:t>
            </a:r>
            <a:endParaRPr lang="en-US" altLang="zh-CN" sz="1600" b="1" dirty="0" smtClean="0">
              <a:solidFill>
                <a:srgbClr val="0000FF"/>
              </a:solidFill>
            </a:endParaRPr>
          </a:p>
          <a:p>
            <a:r>
              <a:rPr lang="zh-CN" altLang="en-US" sz="1800" b="1" spc="200" dirty="0" smtClean="0">
                <a:solidFill>
                  <a:srgbClr val="FF0000"/>
                </a:solidFill>
                <a:cs typeface="+mj-cs"/>
              </a:rPr>
              <a:t>考点</a:t>
            </a:r>
            <a:r>
              <a:rPr lang="zh-CN" altLang="en-US" sz="1800" b="1" spc="200" dirty="0">
                <a:solidFill>
                  <a:srgbClr val="FF0000"/>
                </a:solidFill>
                <a:cs typeface="+mj-cs"/>
              </a:rPr>
              <a:t>解读</a:t>
            </a:r>
            <a:endParaRPr lang="en-US" altLang="zh-CN" sz="1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zh-CN" sz="16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85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70887"/>
            <a:ext cx="8139178" cy="331514"/>
          </a:xfrm>
        </p:spPr>
        <p:txBody>
          <a:bodyPr>
            <a:no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</a:rPr>
              <a:t>方法指南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1600" b="1" dirty="0"/>
              <a:t>1.</a:t>
            </a:r>
            <a:r>
              <a:rPr lang="zh-CN" altLang="zh-CN" sz="1600" b="1" dirty="0"/>
              <a:t>整体感知，深入理解</a:t>
            </a:r>
            <a:r>
              <a:rPr lang="zh-CN" altLang="zh-CN" sz="1600" b="1" dirty="0" smtClean="0"/>
              <a:t>作品</a:t>
            </a:r>
            <a:endParaRPr lang="en-US" altLang="zh-CN" sz="1600" b="1" dirty="0" smtClean="0"/>
          </a:p>
          <a:p>
            <a:r>
              <a:rPr lang="en-US" altLang="zh-CN" sz="1600" b="1" dirty="0"/>
              <a:t>2</a:t>
            </a:r>
            <a:r>
              <a:rPr lang="zh-CN" altLang="zh-CN" sz="1600" b="1" dirty="0"/>
              <a:t>用自己的经验、情感对作品进行解读，读出</a:t>
            </a:r>
            <a:r>
              <a:rPr lang="zh-CN" altLang="zh-CN" sz="1600" b="1" dirty="0" smtClean="0"/>
              <a:t>自我</a:t>
            </a:r>
            <a:endParaRPr lang="en-US" altLang="zh-CN" sz="1600" b="1" dirty="0" smtClean="0"/>
          </a:p>
          <a:p>
            <a:pPr marL="0" indent="0">
              <a:buNone/>
            </a:pPr>
            <a:r>
              <a:rPr lang="zh-CN" altLang="zh-CN" sz="1600" b="1" dirty="0" smtClean="0">
                <a:solidFill>
                  <a:srgbClr val="0000FF"/>
                </a:solidFill>
              </a:rPr>
              <a:t>（</a:t>
            </a:r>
            <a:r>
              <a:rPr lang="en-US" altLang="zh-CN" sz="1600" b="1" dirty="0">
                <a:solidFill>
                  <a:srgbClr val="0000FF"/>
                </a:solidFill>
              </a:rPr>
              <a:t>1</a:t>
            </a:r>
            <a:r>
              <a:rPr lang="zh-CN" altLang="zh-CN" sz="1600" b="1" dirty="0" smtClean="0">
                <a:solidFill>
                  <a:srgbClr val="0000FF"/>
                </a:solidFill>
              </a:rPr>
              <a:t>）把握</a:t>
            </a:r>
            <a:r>
              <a:rPr lang="zh-CN" altLang="zh-CN" sz="1600" b="1" dirty="0">
                <a:solidFill>
                  <a:srgbClr val="0000FF"/>
                </a:solidFill>
              </a:rPr>
              <a:t>较为</a:t>
            </a:r>
            <a:r>
              <a:rPr lang="zh-CN" altLang="zh-CN" sz="1600" b="1" dirty="0" smtClean="0">
                <a:solidFill>
                  <a:srgbClr val="0000FF"/>
                </a:solidFill>
              </a:rPr>
              <a:t>深</a:t>
            </a:r>
            <a:r>
              <a:rPr lang="zh-CN" altLang="en-US" sz="1600" b="1" dirty="0" smtClean="0">
                <a:solidFill>
                  <a:srgbClr val="0000FF"/>
                </a:solidFill>
              </a:rPr>
              <a:t>入，</a:t>
            </a:r>
            <a:r>
              <a:rPr lang="zh-CN" altLang="zh-CN" sz="1600" b="1" dirty="0" smtClean="0">
                <a:solidFill>
                  <a:srgbClr val="0000FF"/>
                </a:solidFill>
              </a:rPr>
              <a:t>对</a:t>
            </a:r>
            <a:r>
              <a:rPr lang="zh-CN" altLang="zh-CN" sz="1600" b="1" dirty="0">
                <a:solidFill>
                  <a:srgbClr val="0000FF"/>
                </a:solidFill>
              </a:rPr>
              <a:t>文中的思想内容有较深的领悟，应肯定自己在阅读中的发现问题，并质疑思辨，张扬自己的阅读个性。</a:t>
            </a:r>
            <a:r>
              <a:rPr lang="en-US" altLang="zh-CN" sz="1600" b="1" dirty="0">
                <a:solidFill>
                  <a:srgbClr val="0000FF"/>
                </a:solidFill>
              </a:rPr>
              <a:t/>
            </a:r>
            <a:br>
              <a:rPr lang="en-US" altLang="zh-CN" sz="1600" b="1" dirty="0">
                <a:solidFill>
                  <a:srgbClr val="0000FF"/>
                </a:solidFill>
              </a:rPr>
            </a:br>
            <a:r>
              <a:rPr lang="zh-CN" altLang="zh-CN" sz="1600" b="1" dirty="0">
                <a:solidFill>
                  <a:srgbClr val="0000FF"/>
                </a:solidFill>
              </a:rPr>
              <a:t>（</a:t>
            </a:r>
            <a:r>
              <a:rPr lang="en-US" altLang="zh-CN" sz="1600" b="1" dirty="0">
                <a:solidFill>
                  <a:srgbClr val="0000FF"/>
                </a:solidFill>
              </a:rPr>
              <a:t>2</a:t>
            </a:r>
            <a:r>
              <a:rPr lang="zh-CN" altLang="zh-CN" sz="1600" b="1" dirty="0" smtClean="0">
                <a:solidFill>
                  <a:srgbClr val="0000FF"/>
                </a:solidFill>
              </a:rPr>
              <a:t>）对</a:t>
            </a:r>
            <a:r>
              <a:rPr lang="zh-CN" altLang="zh-CN" sz="1600" b="1" dirty="0">
                <a:solidFill>
                  <a:srgbClr val="0000FF"/>
                </a:solidFill>
              </a:rPr>
              <a:t>作品</a:t>
            </a:r>
            <a:r>
              <a:rPr lang="zh-CN" altLang="zh-CN" sz="1600" b="1" dirty="0" smtClean="0">
                <a:solidFill>
                  <a:srgbClr val="0000FF"/>
                </a:solidFill>
              </a:rPr>
              <a:t>的</a:t>
            </a:r>
            <a:r>
              <a:rPr lang="zh-CN" altLang="en-US" sz="1600" b="1" dirty="0" smtClean="0">
                <a:solidFill>
                  <a:srgbClr val="0000FF"/>
                </a:solidFill>
              </a:rPr>
              <a:t>整体</a:t>
            </a:r>
            <a:r>
              <a:rPr lang="zh-CN" altLang="zh-CN" sz="1600" b="1" dirty="0" smtClean="0">
                <a:solidFill>
                  <a:srgbClr val="0000FF"/>
                </a:solidFill>
              </a:rPr>
              <a:t>把握</a:t>
            </a:r>
            <a:r>
              <a:rPr lang="zh-CN" altLang="zh-CN" sz="1600" b="1" dirty="0">
                <a:solidFill>
                  <a:srgbClr val="0000FF"/>
                </a:solidFill>
              </a:rPr>
              <a:t>不够理想，对文中的思想内容</a:t>
            </a:r>
            <a:r>
              <a:rPr lang="zh-CN" altLang="zh-CN" sz="1600" b="1" dirty="0" smtClean="0">
                <a:solidFill>
                  <a:srgbClr val="0000FF"/>
                </a:solidFill>
              </a:rPr>
              <a:t>领会</a:t>
            </a:r>
            <a:r>
              <a:rPr lang="zh-CN" altLang="en-US" sz="1600" b="1" dirty="0" smtClean="0">
                <a:solidFill>
                  <a:srgbClr val="0000FF"/>
                </a:solidFill>
              </a:rPr>
              <a:t>较</a:t>
            </a:r>
            <a:r>
              <a:rPr lang="zh-CN" altLang="zh-CN" sz="1600" b="1" dirty="0" smtClean="0">
                <a:solidFill>
                  <a:srgbClr val="0000FF"/>
                </a:solidFill>
              </a:rPr>
              <a:t>为</a:t>
            </a:r>
            <a:r>
              <a:rPr lang="zh-CN" altLang="zh-CN" sz="1600" b="1" dirty="0">
                <a:solidFill>
                  <a:srgbClr val="0000FF"/>
                </a:solidFill>
              </a:rPr>
              <a:t>一般，应通过抓准文章主旨为</a:t>
            </a:r>
            <a:r>
              <a:rPr lang="en-US" altLang="zh-CN" sz="1600" b="1" dirty="0">
                <a:solidFill>
                  <a:srgbClr val="0000FF"/>
                </a:solidFill>
              </a:rPr>
              <a:t>“</a:t>
            </a:r>
            <a:r>
              <a:rPr lang="zh-CN" altLang="zh-CN" sz="1600" b="1" dirty="0">
                <a:solidFill>
                  <a:srgbClr val="0000FF"/>
                </a:solidFill>
              </a:rPr>
              <a:t>抓手</a:t>
            </a:r>
            <a:r>
              <a:rPr lang="en-US" altLang="zh-CN" sz="1600" b="1" dirty="0">
                <a:solidFill>
                  <a:srgbClr val="0000FF"/>
                </a:solidFill>
              </a:rPr>
              <a:t>”</a:t>
            </a:r>
            <a:r>
              <a:rPr lang="zh-CN" altLang="zh-CN" sz="1600" b="1" dirty="0">
                <a:solidFill>
                  <a:srgbClr val="0000FF"/>
                </a:solidFill>
              </a:rPr>
              <a:t>，紧紧扣住文章的主旨表述自己的阅读感受，不</a:t>
            </a:r>
            <a:r>
              <a:rPr lang="zh-CN" altLang="zh-CN" sz="1600" b="1" dirty="0" smtClean="0">
                <a:solidFill>
                  <a:srgbClr val="0000FF"/>
                </a:solidFill>
              </a:rPr>
              <a:t>苛求</a:t>
            </a:r>
            <a:r>
              <a:rPr lang="zh-CN" altLang="en-US" sz="1600" b="1" dirty="0">
                <a:solidFill>
                  <a:srgbClr val="0000FF"/>
                </a:solidFill>
              </a:rPr>
              <a:t>自己</a:t>
            </a:r>
            <a:r>
              <a:rPr lang="zh-CN" altLang="zh-CN" sz="1600" b="1" dirty="0" smtClean="0">
                <a:solidFill>
                  <a:srgbClr val="0000FF"/>
                </a:solidFill>
              </a:rPr>
              <a:t>有</a:t>
            </a:r>
            <a:r>
              <a:rPr lang="zh-CN" altLang="zh-CN" sz="1600" b="1" dirty="0">
                <a:solidFill>
                  <a:srgbClr val="0000FF"/>
                </a:solidFill>
              </a:rPr>
              <a:t>很深刻的阅读体验</a:t>
            </a:r>
            <a:r>
              <a:rPr lang="zh-CN" altLang="zh-CN" sz="1600" b="1" dirty="0" smtClean="0">
                <a:solidFill>
                  <a:srgbClr val="0000FF"/>
                </a:solidFill>
              </a:rPr>
              <a:t>。</a:t>
            </a:r>
            <a:endParaRPr lang="en-US" altLang="zh-CN" sz="1600" b="1" dirty="0" smtClean="0">
              <a:solidFill>
                <a:srgbClr val="0000FF"/>
              </a:solidFill>
            </a:endParaRPr>
          </a:p>
          <a:p>
            <a:r>
              <a:rPr lang="en-US" altLang="zh-CN" sz="1600" b="1" dirty="0" smtClean="0"/>
              <a:t>3</a:t>
            </a:r>
            <a:r>
              <a:rPr lang="zh-CN" altLang="zh-CN" sz="1600" b="1" dirty="0"/>
              <a:t>多向思维，敢于</a:t>
            </a:r>
            <a:r>
              <a:rPr lang="zh-CN" altLang="zh-CN" sz="1600" b="1" dirty="0" smtClean="0"/>
              <a:t>质疑</a:t>
            </a:r>
            <a:endParaRPr lang="zh-CN" altLang="zh-CN" sz="1600" b="1" dirty="0"/>
          </a:p>
          <a:p>
            <a:r>
              <a:rPr lang="en-US" altLang="zh-CN" sz="1600" b="1" dirty="0"/>
              <a:t>4</a:t>
            </a:r>
            <a:r>
              <a:rPr lang="zh-CN" altLang="zh-CN" sz="1600" b="1" dirty="0"/>
              <a:t>必须</a:t>
            </a:r>
            <a:r>
              <a:rPr lang="zh-CN" altLang="zh-CN" sz="1600" b="1" dirty="0" smtClean="0"/>
              <a:t>依据</a:t>
            </a:r>
            <a:r>
              <a:rPr lang="zh-CN" altLang="en-US" sz="1600" b="1" smtClean="0"/>
              <a:t>答题要求</a:t>
            </a:r>
            <a:r>
              <a:rPr lang="zh-CN" altLang="zh-CN" sz="1600" b="1" smtClean="0"/>
              <a:t>（</a:t>
            </a:r>
            <a:r>
              <a:rPr lang="zh-CN" altLang="zh-CN" sz="1600" b="1" dirty="0"/>
              <a:t>答题</a:t>
            </a:r>
            <a:r>
              <a:rPr lang="zh-CN" altLang="zh-CN" sz="1600" b="1" dirty="0" smtClean="0"/>
              <a:t>方向</a:t>
            </a:r>
            <a:r>
              <a:rPr lang="zh-CN" altLang="en-US" sz="1600" b="1" dirty="0" smtClean="0"/>
              <a:t>、</a:t>
            </a:r>
            <a:r>
              <a:rPr lang="zh-CN" altLang="zh-CN" sz="1600" b="1" dirty="0" smtClean="0"/>
              <a:t>指定角度、字数要求</a:t>
            </a:r>
            <a:r>
              <a:rPr lang="zh-CN" altLang="zh-CN" sz="1600" b="1" dirty="0"/>
              <a:t>等）作</a:t>
            </a:r>
            <a:r>
              <a:rPr lang="zh-CN" altLang="zh-CN" sz="1600" b="1"/>
              <a:t>个性化</a:t>
            </a:r>
            <a:r>
              <a:rPr lang="zh-CN" altLang="zh-CN" sz="1600" b="1" smtClean="0"/>
              <a:t>阅</a:t>
            </a:r>
            <a:r>
              <a:rPr lang="zh-CN" altLang="en-US" sz="1600" b="1" smtClean="0"/>
              <a:t>读</a:t>
            </a:r>
            <a:r>
              <a:rPr lang="zh-CN" altLang="zh-CN" sz="1600" b="1" smtClean="0"/>
              <a:t>和</a:t>
            </a:r>
            <a:r>
              <a:rPr lang="zh-CN" altLang="zh-CN" sz="1600" b="1" dirty="0"/>
              <a:t>有创意的</a:t>
            </a:r>
            <a:r>
              <a:rPr lang="zh-CN" altLang="zh-CN" sz="1600" b="1" dirty="0" smtClean="0"/>
              <a:t>解读</a:t>
            </a:r>
            <a:r>
              <a:rPr lang="en-US" altLang="zh-CN" sz="1600" b="1" dirty="0"/>
              <a:t/>
            </a:r>
            <a:br>
              <a:rPr lang="en-US" altLang="zh-CN" sz="1600" b="1" dirty="0"/>
            </a:br>
            <a:endParaRPr lang="zh-CN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15763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题型特点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1800" b="1" dirty="0">
                <a:solidFill>
                  <a:srgbClr val="0000FF"/>
                </a:solidFill>
              </a:rPr>
              <a:t>一是</a:t>
            </a:r>
            <a:r>
              <a:rPr lang="zh-CN" altLang="zh-CN" sz="1800" b="1" dirty="0" smtClean="0">
                <a:solidFill>
                  <a:srgbClr val="0000FF"/>
                </a:solidFill>
              </a:rPr>
              <a:t>选择性</a:t>
            </a:r>
            <a:r>
              <a:rPr lang="zh-CN" altLang="en-US" sz="1800" b="1" dirty="0" smtClean="0">
                <a:solidFill>
                  <a:srgbClr val="0000FF"/>
                </a:solidFill>
              </a:rPr>
              <a:t>：</a:t>
            </a:r>
            <a:r>
              <a:rPr lang="en-US" altLang="zh-CN" sz="1800" b="1" dirty="0">
                <a:solidFill>
                  <a:srgbClr val="0000FF"/>
                </a:solidFill>
              </a:rPr>
              <a:t/>
            </a:r>
            <a:br>
              <a:rPr lang="en-US" altLang="zh-CN" sz="1800" b="1" dirty="0">
                <a:solidFill>
                  <a:srgbClr val="0000FF"/>
                </a:solidFill>
              </a:rPr>
            </a:br>
            <a:r>
              <a:rPr lang="zh-CN" altLang="en-US" sz="1800" b="1" dirty="0" smtClean="0"/>
              <a:t>可选择其中某一方面进行作答</a:t>
            </a:r>
            <a:r>
              <a:rPr lang="zh-CN" altLang="zh-CN" sz="1800" b="1" dirty="0" smtClean="0"/>
              <a:t>，</a:t>
            </a:r>
            <a:r>
              <a:rPr lang="zh-CN" altLang="zh-CN" sz="1800" b="1" dirty="0"/>
              <a:t>提出有个性的见解，得出独立的判断</a:t>
            </a:r>
            <a:r>
              <a:rPr lang="zh-CN" altLang="zh-CN" sz="1800" b="1" dirty="0" smtClean="0"/>
              <a:t>。</a:t>
            </a:r>
            <a:endParaRPr lang="en-US" altLang="zh-CN" sz="1800" b="1" dirty="0" smtClean="0"/>
          </a:p>
          <a:p>
            <a:r>
              <a:rPr lang="zh-CN" altLang="zh-CN" sz="1800" b="1" dirty="0" smtClean="0">
                <a:solidFill>
                  <a:srgbClr val="0000FF"/>
                </a:solidFill>
              </a:rPr>
              <a:t>二</a:t>
            </a:r>
            <a:r>
              <a:rPr lang="zh-CN" altLang="zh-CN" sz="1800" b="1" dirty="0">
                <a:solidFill>
                  <a:srgbClr val="0000FF"/>
                </a:solidFill>
              </a:rPr>
              <a:t>是</a:t>
            </a:r>
            <a:r>
              <a:rPr lang="zh-CN" altLang="zh-CN" sz="1800" b="1" dirty="0" smtClean="0">
                <a:solidFill>
                  <a:srgbClr val="0000FF"/>
                </a:solidFill>
              </a:rPr>
              <a:t>开放性</a:t>
            </a:r>
            <a:r>
              <a:rPr lang="zh-CN" altLang="en-US" sz="1800" b="1" dirty="0">
                <a:solidFill>
                  <a:srgbClr val="0000FF"/>
                </a:solidFill>
              </a:rPr>
              <a:t>：</a:t>
            </a:r>
            <a:r>
              <a:rPr lang="en-US" altLang="zh-CN" sz="1800" b="1" dirty="0"/>
              <a:t/>
            </a:r>
            <a:br>
              <a:rPr lang="en-US" altLang="zh-CN" sz="1800" b="1" dirty="0"/>
            </a:br>
            <a:r>
              <a:rPr lang="zh-CN" altLang="zh-CN" sz="1800" b="1" dirty="0" smtClean="0"/>
              <a:t>一般</a:t>
            </a:r>
            <a:r>
              <a:rPr lang="zh-CN" altLang="zh-CN" sz="1800" b="1" dirty="0"/>
              <a:t>没有对错之分，只有水平高低之分</a:t>
            </a:r>
            <a:r>
              <a:rPr lang="zh-CN" altLang="zh-CN" sz="1800" b="1" dirty="0" smtClean="0"/>
              <a:t>。答案</a:t>
            </a:r>
            <a:r>
              <a:rPr lang="zh-CN" altLang="zh-CN" sz="1800" b="1" dirty="0"/>
              <a:t>多种多样，见仁见智。能否自圆其说，是判断答案质量的主要标准</a:t>
            </a:r>
            <a:r>
              <a:rPr lang="zh-CN" altLang="zh-CN" sz="1800" b="1" dirty="0" smtClean="0"/>
              <a:t>。</a:t>
            </a:r>
            <a:endParaRPr lang="en-US" altLang="zh-CN" sz="1800" b="1" dirty="0" smtClean="0"/>
          </a:p>
          <a:p>
            <a:r>
              <a:rPr lang="zh-CN" altLang="zh-CN" sz="1800" b="1" dirty="0" smtClean="0">
                <a:solidFill>
                  <a:srgbClr val="0000FF"/>
                </a:solidFill>
              </a:rPr>
              <a:t>三</a:t>
            </a:r>
            <a:r>
              <a:rPr lang="zh-CN" altLang="zh-CN" sz="1800" b="1" dirty="0">
                <a:solidFill>
                  <a:srgbClr val="0000FF"/>
                </a:solidFill>
              </a:rPr>
              <a:t>是联系</a:t>
            </a:r>
            <a:r>
              <a:rPr lang="zh-CN" altLang="zh-CN" sz="1800" b="1" dirty="0" smtClean="0">
                <a:solidFill>
                  <a:srgbClr val="0000FF"/>
                </a:solidFill>
              </a:rPr>
              <a:t>性</a:t>
            </a:r>
            <a:r>
              <a:rPr lang="zh-CN" altLang="en-US" sz="1800" b="1" dirty="0" smtClean="0">
                <a:solidFill>
                  <a:srgbClr val="0000FF"/>
                </a:solidFill>
              </a:rPr>
              <a:t>：</a:t>
            </a:r>
            <a:r>
              <a:rPr lang="en-US" altLang="zh-CN" sz="1800" b="1" dirty="0">
                <a:solidFill>
                  <a:srgbClr val="0000FF"/>
                </a:solidFill>
              </a:rPr>
              <a:t/>
            </a:r>
            <a:br>
              <a:rPr lang="en-US" altLang="zh-CN" sz="1800" b="1" dirty="0">
                <a:solidFill>
                  <a:srgbClr val="0000FF"/>
                </a:solidFill>
              </a:rPr>
            </a:br>
            <a:r>
              <a:rPr lang="zh-CN" altLang="en-US" sz="1800" b="1" dirty="0" smtClean="0"/>
              <a:t>由</a:t>
            </a:r>
            <a:r>
              <a:rPr lang="zh-CN" altLang="zh-CN" sz="1800" b="1" dirty="0" smtClean="0"/>
              <a:t>两</a:t>
            </a:r>
            <a:r>
              <a:rPr lang="zh-CN" altLang="zh-CN" sz="1800" b="1" dirty="0"/>
              <a:t>个维度</a:t>
            </a:r>
            <a:r>
              <a:rPr lang="zh-CN" altLang="zh-CN" sz="1800" b="1" dirty="0" smtClean="0"/>
              <a:t>构成</a:t>
            </a:r>
            <a:r>
              <a:rPr lang="zh-CN" altLang="en-US" sz="1800" b="1" dirty="0" smtClean="0"/>
              <a:t>，</a:t>
            </a:r>
            <a:r>
              <a:rPr lang="zh-CN" altLang="zh-CN" sz="1800" b="1" dirty="0" smtClean="0"/>
              <a:t>或</a:t>
            </a:r>
            <a:r>
              <a:rPr lang="zh-CN" altLang="zh-CN" sz="1800" b="1" dirty="0"/>
              <a:t>依文本向内发展</a:t>
            </a:r>
            <a:r>
              <a:rPr lang="zh-CN" altLang="zh-CN" sz="1800" b="1" dirty="0" smtClean="0"/>
              <a:t>，或</a:t>
            </a:r>
            <a:r>
              <a:rPr lang="zh-CN" altLang="zh-CN" sz="1800" b="1" dirty="0"/>
              <a:t>依考生的阅读视界向外</a:t>
            </a:r>
            <a:r>
              <a:rPr lang="zh-CN" altLang="zh-CN" sz="1800" b="1" dirty="0" smtClean="0"/>
              <a:t>发展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zh-CN" altLang="en-US" sz="1800" b="1" dirty="0" smtClean="0">
                <a:solidFill>
                  <a:srgbClr val="FF0000"/>
                </a:solidFill>
              </a:rPr>
              <a:t>   向内延伸和向外延伸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7044" y="378572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设问方式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151" y="952674"/>
            <a:ext cx="8426435" cy="4042179"/>
          </a:xfrm>
        </p:spPr>
        <p:txBody>
          <a:bodyPr/>
          <a:lstStyle/>
          <a:p>
            <a:r>
              <a:rPr lang="en-US" altLang="zh-CN" sz="1600" b="1" dirty="0" smtClean="0"/>
              <a:t>①</a:t>
            </a:r>
            <a:r>
              <a:rPr lang="zh-CN" altLang="en-US" sz="1600" b="1" dirty="0"/>
              <a:t>请</a:t>
            </a:r>
            <a:r>
              <a:rPr lang="zh-CN" altLang="en-US" sz="1600" b="1" dirty="0">
                <a:solidFill>
                  <a:srgbClr val="00B050"/>
                </a:solidFill>
              </a:rPr>
              <a:t>谈谈</a:t>
            </a:r>
            <a:r>
              <a:rPr lang="zh-CN" altLang="en-US" sz="1600" b="1" dirty="0" smtClean="0">
                <a:solidFill>
                  <a:srgbClr val="00B050"/>
                </a:solidFill>
              </a:rPr>
              <a:t>你</a:t>
            </a:r>
            <a:r>
              <a:rPr lang="zh-CN" altLang="en-US" sz="1600" b="1" dirty="0">
                <a:solidFill>
                  <a:srgbClr val="00B050"/>
                </a:solidFill>
              </a:rPr>
              <a:t>对文</a:t>
            </a:r>
            <a:r>
              <a:rPr lang="zh-CN" altLang="en-US" sz="1600" b="1" dirty="0" smtClean="0">
                <a:solidFill>
                  <a:srgbClr val="00B050"/>
                </a:solidFill>
              </a:rPr>
              <a:t>中某一观点的</a:t>
            </a:r>
            <a:r>
              <a:rPr lang="zh-CN" altLang="en-US" sz="1600" b="1" dirty="0">
                <a:solidFill>
                  <a:srgbClr val="00B050"/>
                </a:solidFill>
              </a:rPr>
              <a:t>理解</a:t>
            </a:r>
            <a:r>
              <a:rPr lang="zh-CN" altLang="en-US" sz="1600" b="1" dirty="0"/>
              <a:t>，并</a:t>
            </a:r>
            <a:r>
              <a:rPr lang="zh-CN" altLang="en-US" sz="1600" b="1" dirty="0">
                <a:solidFill>
                  <a:srgbClr val="FF0000"/>
                </a:solidFill>
              </a:rPr>
              <a:t>结合本文</a:t>
            </a:r>
            <a:r>
              <a:rPr lang="zh-CN" altLang="en-US" sz="1600" b="1" dirty="0"/>
              <a:t>进行</a:t>
            </a:r>
            <a:r>
              <a:rPr lang="zh-CN" altLang="en-US" sz="1600" b="1" dirty="0">
                <a:solidFill>
                  <a:srgbClr val="00B050"/>
                </a:solidFill>
              </a:rPr>
              <a:t>具体阐述</a:t>
            </a:r>
            <a:r>
              <a:rPr lang="zh-CN" altLang="en-US" sz="1600" b="1" dirty="0"/>
              <a:t>。</a:t>
            </a:r>
            <a:endParaRPr lang="en-US" altLang="zh-CN" sz="1600" b="1" dirty="0" smtClean="0"/>
          </a:p>
          <a:p>
            <a:r>
              <a:rPr lang="en-US" altLang="zh-CN" sz="1600" b="1" dirty="0" smtClean="0"/>
              <a:t>②</a:t>
            </a:r>
            <a:r>
              <a:rPr lang="zh-CN" altLang="zh-CN" sz="1600" b="1" dirty="0"/>
              <a:t>你</a:t>
            </a:r>
            <a:r>
              <a:rPr lang="zh-CN" altLang="zh-CN" sz="1600" b="1" dirty="0">
                <a:solidFill>
                  <a:srgbClr val="00B050"/>
                </a:solidFill>
              </a:rPr>
              <a:t>是否同意</a:t>
            </a:r>
            <a:r>
              <a:rPr lang="zh-CN" altLang="zh-CN" sz="1600" b="1" dirty="0"/>
              <a:t>某个观点</a:t>
            </a:r>
            <a:r>
              <a:rPr lang="zh-CN" altLang="en-US" sz="1600" b="1" dirty="0"/>
              <a:t>，或者</a:t>
            </a:r>
            <a:r>
              <a:rPr lang="zh-CN" altLang="en-US" sz="1600" b="1" dirty="0">
                <a:solidFill>
                  <a:srgbClr val="00B050"/>
                </a:solidFill>
              </a:rPr>
              <a:t>哪种说法更合理</a:t>
            </a:r>
            <a:r>
              <a:rPr lang="zh-CN" altLang="en-US" sz="1600" b="1" dirty="0"/>
              <a:t>，</a:t>
            </a:r>
            <a:r>
              <a:rPr lang="zh-CN" altLang="en-US" sz="1600" b="1" dirty="0">
                <a:solidFill>
                  <a:srgbClr val="FF0000"/>
                </a:solidFill>
              </a:rPr>
              <a:t>结合文本并结合生活</a:t>
            </a:r>
            <a:r>
              <a:rPr lang="zh-CN" altLang="en-US" sz="1600" b="1" dirty="0"/>
              <a:t>实际</a:t>
            </a:r>
            <a:r>
              <a:rPr lang="zh-CN" altLang="en-US" sz="1600" b="1" dirty="0">
                <a:solidFill>
                  <a:srgbClr val="00B050"/>
                </a:solidFill>
              </a:rPr>
              <a:t>说明理由</a:t>
            </a:r>
            <a:r>
              <a:rPr lang="zh-CN" altLang="en-US" sz="1600" b="1" dirty="0"/>
              <a:t>。</a:t>
            </a:r>
            <a:endParaRPr lang="en-US" altLang="zh-CN" sz="1600" b="1" dirty="0"/>
          </a:p>
          <a:p>
            <a:r>
              <a:rPr lang="en-US" altLang="zh-CN" sz="1600" b="1" dirty="0"/>
              <a:t>③</a:t>
            </a:r>
            <a:r>
              <a:rPr lang="zh-CN" altLang="zh-CN" sz="1600" b="1" dirty="0" smtClean="0"/>
              <a:t>你</a:t>
            </a:r>
            <a:r>
              <a:rPr lang="zh-CN" altLang="zh-CN" sz="1600" b="1" dirty="0">
                <a:solidFill>
                  <a:srgbClr val="00B050"/>
                </a:solidFill>
              </a:rPr>
              <a:t>怎样看待文中的某个观点或某人的态度</a:t>
            </a:r>
            <a:r>
              <a:rPr lang="zh-CN" altLang="zh-CN" sz="1600" b="1" dirty="0"/>
              <a:t>，</a:t>
            </a:r>
            <a:r>
              <a:rPr lang="zh-CN" altLang="zh-CN" sz="1600" b="1" dirty="0">
                <a:solidFill>
                  <a:srgbClr val="FF0000"/>
                </a:solidFill>
              </a:rPr>
              <a:t>联系</a:t>
            </a:r>
            <a:r>
              <a:rPr lang="zh-CN" altLang="en-US" sz="1600" b="1" dirty="0">
                <a:solidFill>
                  <a:srgbClr val="FF0000"/>
                </a:solidFill>
              </a:rPr>
              <a:t>现实或</a:t>
            </a:r>
            <a:r>
              <a:rPr lang="zh-CN" altLang="zh-CN" sz="1600" b="1" dirty="0">
                <a:solidFill>
                  <a:srgbClr val="FF0000"/>
                </a:solidFill>
              </a:rPr>
              <a:t>自己的实际</a:t>
            </a:r>
            <a:r>
              <a:rPr lang="zh-CN" altLang="zh-CN" sz="1600" b="1" dirty="0"/>
              <a:t>加以</a:t>
            </a:r>
            <a:r>
              <a:rPr lang="zh-CN" altLang="zh-CN" sz="1600" b="1" dirty="0">
                <a:solidFill>
                  <a:srgbClr val="00B050"/>
                </a:solidFill>
              </a:rPr>
              <a:t>分析</a:t>
            </a:r>
            <a:r>
              <a:rPr lang="zh-CN" altLang="en-US" sz="1600" b="1" dirty="0"/>
              <a:t>。</a:t>
            </a:r>
            <a:endParaRPr lang="en-US" altLang="zh-CN" sz="1600" b="1" dirty="0"/>
          </a:p>
          <a:p>
            <a:r>
              <a:rPr lang="en-US" altLang="zh-CN" sz="1600" b="1" dirty="0" smtClean="0"/>
              <a:t>④</a:t>
            </a:r>
            <a:r>
              <a:rPr lang="zh-CN" altLang="zh-CN" sz="1600" b="1" dirty="0">
                <a:solidFill>
                  <a:srgbClr val="FF0000"/>
                </a:solidFill>
              </a:rPr>
              <a:t>结合你的成长（阅读）经历</a:t>
            </a:r>
            <a:r>
              <a:rPr lang="zh-CN" altLang="zh-CN" sz="1600" b="1" dirty="0"/>
              <a:t>，</a:t>
            </a:r>
            <a:r>
              <a:rPr lang="zh-CN" altLang="zh-CN" sz="1600" b="1" dirty="0">
                <a:solidFill>
                  <a:srgbClr val="00B050"/>
                </a:solidFill>
              </a:rPr>
              <a:t>分析这样写的好处</a:t>
            </a:r>
            <a:r>
              <a:rPr lang="zh-CN" altLang="zh-CN" sz="1600" b="1" dirty="0" smtClean="0"/>
              <a:t>。</a:t>
            </a:r>
            <a:endParaRPr lang="en-US" altLang="zh-CN" sz="1600" b="1" dirty="0" smtClean="0"/>
          </a:p>
          <a:p>
            <a:r>
              <a:rPr lang="zh-CN" altLang="zh-CN" sz="1600" b="1" dirty="0" smtClean="0">
                <a:latin typeface="宋体"/>
                <a:ea typeface="宋体"/>
              </a:rPr>
              <a:t>⑤</a:t>
            </a:r>
            <a:r>
              <a:rPr lang="zh-CN" altLang="en-US" sz="1600" b="1" dirty="0" smtClean="0">
                <a:latin typeface="+mn-ea"/>
                <a:ea typeface="+mn-ea"/>
              </a:rPr>
              <a:t>根据文中某一方面内容或手法，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结合自身经历（阅读经历）</a:t>
            </a:r>
            <a:r>
              <a:rPr lang="zh-CN" altLang="en-US" sz="1600" b="1" dirty="0" smtClean="0">
                <a:latin typeface="+mn-ea"/>
                <a:ea typeface="+mn-ea"/>
              </a:rPr>
              <a:t>写出自己的</a:t>
            </a:r>
            <a:r>
              <a:rPr lang="zh-CN" altLang="en-US" sz="1600" b="1" dirty="0" smtClean="0">
                <a:solidFill>
                  <a:srgbClr val="00B050"/>
                </a:solidFill>
                <a:latin typeface="+mn-ea"/>
                <a:ea typeface="+mn-ea"/>
              </a:rPr>
              <a:t>认识和思考</a:t>
            </a:r>
            <a:r>
              <a:rPr lang="zh-CN" altLang="en-US" sz="1600" b="1" dirty="0" smtClean="0">
                <a:latin typeface="+mn-ea"/>
                <a:ea typeface="+mn-ea"/>
              </a:rPr>
              <a:t>以及</a:t>
            </a:r>
            <a:r>
              <a:rPr lang="zh-CN" altLang="en-US" sz="1600" b="1" dirty="0" smtClean="0">
                <a:solidFill>
                  <a:srgbClr val="00B050"/>
                </a:solidFill>
                <a:latin typeface="+mn-ea"/>
                <a:ea typeface="+mn-ea"/>
              </a:rPr>
              <a:t>体验与感悟</a:t>
            </a:r>
            <a:r>
              <a:rPr lang="zh-CN" altLang="en-US" sz="1600" b="1" dirty="0" smtClean="0">
                <a:latin typeface="+mn-ea"/>
                <a:ea typeface="+mn-ea"/>
              </a:rPr>
              <a:t>。</a:t>
            </a:r>
            <a:endParaRPr lang="en-US" altLang="zh-CN" sz="1600" b="1" dirty="0" smtClean="0">
              <a:latin typeface="+mn-ea"/>
              <a:ea typeface="+mn-ea"/>
            </a:endParaRPr>
          </a:p>
          <a:p>
            <a:r>
              <a:rPr lang="zh-CN" altLang="en-US" sz="1800" b="1" dirty="0">
                <a:solidFill>
                  <a:srgbClr val="0000FF"/>
                </a:solidFill>
                <a:latin typeface="+mn-ea"/>
                <a:ea typeface="+mn-ea"/>
              </a:rPr>
              <a:t>明</a:t>
            </a:r>
            <a:r>
              <a:rPr lang="zh-CN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考向定内外：向内延伸（结合文本）</a:t>
            </a:r>
            <a:r>
              <a:rPr lang="en-US" altLang="zh-CN" sz="1800" b="1" dirty="0" smtClean="0">
                <a:solidFill>
                  <a:srgbClr val="0000FF"/>
                </a:solidFill>
                <a:latin typeface="+mn-ea"/>
                <a:ea typeface="+mn-ea"/>
              </a:rPr>
              <a:t>/</a:t>
            </a:r>
            <a:r>
              <a:rPr lang="zh-CN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向外延伸（结合实际）</a:t>
            </a:r>
            <a:r>
              <a:rPr lang="en-US" altLang="zh-CN" sz="1800" b="1" dirty="0" smtClean="0">
                <a:solidFill>
                  <a:srgbClr val="0000FF"/>
                </a:solidFill>
                <a:latin typeface="+mn-ea"/>
                <a:ea typeface="+mn-ea"/>
              </a:rPr>
              <a:t>/</a:t>
            </a:r>
            <a:r>
              <a:rPr lang="zh-CN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内外结合</a:t>
            </a:r>
            <a:endParaRPr lang="en-US" altLang="zh-CN" sz="1800" b="1" dirty="0" smtClean="0">
              <a:solidFill>
                <a:srgbClr val="0000FF"/>
              </a:solidFill>
              <a:latin typeface="+mn-ea"/>
              <a:ea typeface="+mn-ea"/>
            </a:endParaRPr>
          </a:p>
          <a:p>
            <a:r>
              <a:rPr lang="zh-CN" altLang="en-US" sz="1800" b="1" dirty="0">
                <a:solidFill>
                  <a:srgbClr val="0000FF"/>
                </a:solidFill>
                <a:latin typeface="+mn-ea"/>
                <a:ea typeface="+mn-ea"/>
              </a:rPr>
              <a:t>理思路审题</a:t>
            </a:r>
            <a:r>
              <a:rPr lang="zh-CN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干：仔细</a:t>
            </a:r>
            <a:r>
              <a:rPr lang="zh-CN" altLang="en-US" sz="1800" b="1" dirty="0">
                <a:solidFill>
                  <a:srgbClr val="0000FF"/>
                </a:solidFill>
                <a:latin typeface="+mn-ea"/>
                <a:ea typeface="+mn-ea"/>
              </a:rPr>
              <a:t>圈画分析题干中的关键词句，理清答题思路</a:t>
            </a:r>
          </a:p>
          <a:p>
            <a:endParaRPr lang="en-US" altLang="zh-CN" sz="1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913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答题</a:t>
            </a:r>
            <a:r>
              <a:rPr lang="zh-CN" altLang="en-US" sz="2000" dirty="0">
                <a:solidFill>
                  <a:srgbClr val="FF0000"/>
                </a:solidFill>
              </a:rPr>
              <a:t>层次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 smtClean="0">
                <a:solidFill>
                  <a:srgbClr val="0000FF"/>
                </a:solidFill>
              </a:rPr>
              <a:t>分层次答规范</a:t>
            </a:r>
            <a:r>
              <a:rPr lang="en-US" altLang="zh-CN" sz="1800" b="1" dirty="0" smtClean="0">
                <a:solidFill>
                  <a:srgbClr val="0000FF"/>
                </a:solidFill>
              </a:rPr>
              <a:t>:</a:t>
            </a:r>
            <a:r>
              <a:rPr lang="zh-CN" altLang="zh-CN" sz="1800" b="1" dirty="0">
                <a:solidFill>
                  <a:srgbClr val="0000FF"/>
                </a:solidFill>
              </a:rPr>
              <a:t>观点</a:t>
            </a:r>
            <a:r>
              <a:rPr lang="en-US" altLang="zh-CN" sz="1800" b="1" dirty="0">
                <a:solidFill>
                  <a:srgbClr val="0000FF"/>
                </a:solidFill>
              </a:rPr>
              <a:t>+</a:t>
            </a:r>
            <a:r>
              <a:rPr lang="zh-CN" altLang="zh-CN" sz="1800" b="1" dirty="0">
                <a:solidFill>
                  <a:srgbClr val="0000FF"/>
                </a:solidFill>
              </a:rPr>
              <a:t>文本</a:t>
            </a:r>
            <a:r>
              <a:rPr lang="zh-CN" altLang="zh-CN" sz="1800" b="1" dirty="0" smtClean="0">
                <a:solidFill>
                  <a:srgbClr val="0000FF"/>
                </a:solidFill>
              </a:rPr>
              <a:t>＋</a:t>
            </a:r>
            <a:r>
              <a:rPr lang="zh-CN" altLang="en-US" sz="1800" b="1" dirty="0">
                <a:solidFill>
                  <a:srgbClr val="0000FF"/>
                </a:solidFill>
              </a:rPr>
              <a:t>举例</a:t>
            </a:r>
            <a:r>
              <a:rPr lang="zh-CN" altLang="zh-CN" sz="1800" b="1" dirty="0" smtClean="0">
                <a:solidFill>
                  <a:srgbClr val="0000FF"/>
                </a:solidFill>
              </a:rPr>
              <a:t>＋</a:t>
            </a:r>
            <a:r>
              <a:rPr lang="zh-CN" altLang="en-US" sz="1800" b="1" dirty="0" smtClean="0">
                <a:solidFill>
                  <a:srgbClr val="0000FF"/>
                </a:solidFill>
              </a:rPr>
              <a:t>分析</a:t>
            </a:r>
            <a:r>
              <a:rPr lang="zh-CN" altLang="zh-CN" sz="1800" b="1" dirty="0">
                <a:solidFill>
                  <a:srgbClr val="0000FF"/>
                </a:solidFill>
              </a:rPr>
              <a:t>＋</a:t>
            </a:r>
            <a:r>
              <a:rPr lang="zh-CN" altLang="zh-CN" sz="1800" b="1" dirty="0" smtClean="0">
                <a:solidFill>
                  <a:srgbClr val="0000FF"/>
                </a:solidFill>
              </a:rPr>
              <a:t>结论</a:t>
            </a:r>
            <a:endParaRPr lang="en-US" altLang="zh-CN" sz="1800" b="1" dirty="0" smtClean="0">
              <a:solidFill>
                <a:srgbClr val="0000FF"/>
              </a:solidFill>
            </a:endParaRPr>
          </a:p>
          <a:p>
            <a:r>
              <a:rPr lang="en-US" altLang="zh-CN" sz="1600" b="1" dirty="0" smtClean="0">
                <a:latin typeface="+mn-ea"/>
                <a:ea typeface="+mn-ea"/>
              </a:rPr>
              <a:t>①</a:t>
            </a:r>
            <a:r>
              <a:rPr lang="zh-CN" altLang="zh-CN" sz="1600" b="1" dirty="0">
                <a:solidFill>
                  <a:srgbClr val="FF0000"/>
                </a:solidFill>
                <a:latin typeface="+mn-ea"/>
                <a:ea typeface="+mn-ea"/>
              </a:rPr>
              <a:t>首先应题</a:t>
            </a:r>
            <a:r>
              <a:rPr lang="zh-CN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>，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亮明观点</a:t>
            </a:r>
            <a:r>
              <a:rPr lang="zh-CN" altLang="en-US" sz="1600" b="1" dirty="0" smtClean="0">
                <a:latin typeface="+mn-ea"/>
                <a:ea typeface="+mn-ea"/>
              </a:rPr>
              <a:t>。</a:t>
            </a:r>
            <a:r>
              <a:rPr lang="zh-CN" altLang="zh-CN" sz="1600" b="1" dirty="0" smtClean="0">
                <a:latin typeface="+mn-ea"/>
                <a:ea typeface="+mn-ea"/>
              </a:rPr>
              <a:t>要</a:t>
            </a:r>
            <a:r>
              <a:rPr lang="zh-CN" altLang="zh-CN" sz="1600" b="1" dirty="0">
                <a:latin typeface="+mn-ea"/>
                <a:ea typeface="+mn-ea"/>
              </a:rPr>
              <a:t>用</a:t>
            </a:r>
            <a:r>
              <a:rPr lang="en-US" altLang="zh-CN" sz="1600" b="1" dirty="0">
                <a:latin typeface="+mn-ea"/>
                <a:ea typeface="+mn-ea"/>
              </a:rPr>
              <a:t>“</a:t>
            </a:r>
            <a:r>
              <a:rPr lang="zh-CN" altLang="zh-CN" sz="1600" b="1" dirty="0">
                <a:latin typeface="+mn-ea"/>
                <a:ea typeface="+mn-ea"/>
              </a:rPr>
              <a:t>我对这个问题是这样看</a:t>
            </a:r>
            <a:r>
              <a:rPr lang="zh-CN" altLang="zh-CN" sz="1600" b="1" dirty="0" smtClean="0">
                <a:latin typeface="+mn-ea"/>
                <a:ea typeface="+mn-ea"/>
              </a:rPr>
              <a:t>的</a:t>
            </a:r>
            <a:r>
              <a:rPr lang="en-US" altLang="zh-CN" sz="1600" b="1" dirty="0" smtClean="0">
                <a:latin typeface="+mn-ea"/>
                <a:ea typeface="+mn-ea"/>
              </a:rPr>
              <a:t>……</a:t>
            </a:r>
            <a:r>
              <a:rPr lang="zh-CN" altLang="zh-CN" sz="1600" b="1" dirty="0" smtClean="0">
                <a:latin typeface="+mn-ea"/>
                <a:ea typeface="+mn-ea"/>
              </a:rPr>
              <a:t>，</a:t>
            </a:r>
            <a:r>
              <a:rPr lang="zh-CN" altLang="zh-CN" sz="1600" b="1" dirty="0">
                <a:latin typeface="+mn-ea"/>
                <a:ea typeface="+mn-ea"/>
              </a:rPr>
              <a:t>或我</a:t>
            </a:r>
            <a:r>
              <a:rPr lang="zh-CN" altLang="zh-CN" sz="1600" b="1" dirty="0" smtClean="0">
                <a:latin typeface="+mn-ea"/>
                <a:ea typeface="+mn-ea"/>
              </a:rPr>
              <a:t>认为…</a:t>
            </a:r>
            <a:r>
              <a:rPr lang="en-US" altLang="zh-CN" sz="1600" b="1" dirty="0" smtClean="0">
                <a:latin typeface="+mn-ea"/>
                <a:ea typeface="+mn-ea"/>
              </a:rPr>
              <a:t>…</a:t>
            </a:r>
            <a:r>
              <a:rPr lang="zh-CN" altLang="zh-CN" sz="1600" b="1" dirty="0" smtClean="0">
                <a:latin typeface="+mn-ea"/>
                <a:ea typeface="+mn-ea"/>
              </a:rPr>
              <a:t>，</a:t>
            </a:r>
            <a:r>
              <a:rPr lang="zh-CN" altLang="zh-CN" sz="1600" b="1" dirty="0">
                <a:latin typeface="+mn-ea"/>
                <a:ea typeface="+mn-ea"/>
              </a:rPr>
              <a:t>我</a:t>
            </a:r>
            <a:r>
              <a:rPr lang="zh-CN" altLang="zh-CN" sz="1600" b="1" dirty="0" smtClean="0">
                <a:latin typeface="+mn-ea"/>
                <a:ea typeface="+mn-ea"/>
              </a:rPr>
              <a:t>觉得</a:t>
            </a:r>
            <a:r>
              <a:rPr lang="en-US" altLang="zh-CN" sz="1600" b="1" dirty="0" smtClean="0">
                <a:latin typeface="+mn-ea"/>
                <a:ea typeface="+mn-ea"/>
              </a:rPr>
              <a:t>……</a:t>
            </a:r>
            <a:r>
              <a:rPr lang="zh-CN" altLang="en-US" sz="1600" b="1" dirty="0" smtClean="0">
                <a:latin typeface="+mn-ea"/>
                <a:ea typeface="+mn-ea"/>
              </a:rPr>
              <a:t>“</a:t>
            </a:r>
            <a:r>
              <a:rPr lang="zh-CN" altLang="zh-CN" sz="1600" b="1" dirty="0" smtClean="0">
                <a:latin typeface="+mn-ea"/>
                <a:ea typeface="+mn-ea"/>
              </a:rPr>
              <a:t>等</a:t>
            </a:r>
            <a:r>
              <a:rPr lang="zh-CN" altLang="zh-CN" sz="1600" b="1" dirty="0">
                <a:latin typeface="+mn-ea"/>
                <a:ea typeface="+mn-ea"/>
              </a:rPr>
              <a:t>句式来表述</a:t>
            </a:r>
            <a:r>
              <a:rPr lang="zh-CN" altLang="zh-CN" sz="1600" b="1" dirty="0" smtClean="0">
                <a:latin typeface="+mn-ea"/>
                <a:ea typeface="+mn-ea"/>
              </a:rPr>
              <a:t>。</a:t>
            </a:r>
            <a:endParaRPr lang="en-US" altLang="zh-CN" sz="1600" b="1" dirty="0" smtClean="0">
              <a:latin typeface="+mn-ea"/>
              <a:ea typeface="+mn-ea"/>
            </a:endParaRPr>
          </a:p>
          <a:p>
            <a:r>
              <a:rPr lang="en-US" altLang="zh-CN" sz="1600" b="1" dirty="0" smtClean="0">
                <a:latin typeface="+mn-ea"/>
                <a:ea typeface="+mn-ea"/>
              </a:rPr>
              <a:t>②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结合文本，</a:t>
            </a:r>
            <a:r>
              <a:rPr lang="zh-CN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>准确</a:t>
            </a:r>
            <a:r>
              <a:rPr lang="zh-CN" altLang="zh-CN" sz="1600" b="1" dirty="0">
                <a:solidFill>
                  <a:srgbClr val="FF0000"/>
                </a:solidFill>
                <a:latin typeface="+mn-ea"/>
                <a:ea typeface="+mn-ea"/>
              </a:rPr>
              <a:t>理解和</a:t>
            </a:r>
            <a:r>
              <a:rPr lang="zh-CN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>把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握</a:t>
            </a:r>
            <a:r>
              <a:rPr lang="zh-CN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>原文</a:t>
            </a:r>
            <a:r>
              <a:rPr lang="zh-CN" altLang="zh-CN" sz="1600" b="1" dirty="0">
                <a:solidFill>
                  <a:srgbClr val="FF0000"/>
                </a:solidFill>
                <a:latin typeface="+mn-ea"/>
                <a:ea typeface="+mn-ea"/>
              </a:rPr>
              <a:t>的立场、观点、态度和情感</a:t>
            </a:r>
            <a:r>
              <a:rPr lang="zh-CN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>。</a:t>
            </a:r>
            <a:endParaRPr lang="en-US" altLang="zh-CN" sz="1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en-US" altLang="zh-CN" sz="1600" b="1" dirty="0" smtClean="0">
                <a:latin typeface="+mn-ea"/>
                <a:ea typeface="+mn-ea"/>
              </a:rPr>
              <a:t>③</a:t>
            </a:r>
            <a:r>
              <a:rPr lang="zh-CN" altLang="zh-CN" sz="1600" b="1" dirty="0">
                <a:solidFill>
                  <a:srgbClr val="FF0000"/>
                </a:solidFill>
                <a:latin typeface="+mn-ea"/>
                <a:ea typeface="+mn-ea"/>
              </a:rPr>
              <a:t>联系生活</a:t>
            </a:r>
            <a:r>
              <a:rPr lang="zh-CN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>实际举例</a:t>
            </a:r>
            <a:r>
              <a:rPr lang="zh-CN" altLang="zh-CN" sz="1600" b="1" dirty="0">
                <a:solidFill>
                  <a:srgbClr val="FF0000"/>
                </a:solidFill>
                <a:latin typeface="+mn-ea"/>
                <a:ea typeface="+mn-ea"/>
              </a:rPr>
              <a:t>子。</a:t>
            </a:r>
            <a:r>
              <a:rPr lang="zh-CN" altLang="zh-CN" sz="1600" b="1" dirty="0">
                <a:latin typeface="+mn-ea"/>
                <a:ea typeface="+mn-ea"/>
              </a:rPr>
              <a:t>举例子要做到</a:t>
            </a:r>
            <a:r>
              <a:rPr lang="en-US" altLang="zh-CN" sz="1600" b="1" dirty="0">
                <a:latin typeface="+mn-ea"/>
                <a:ea typeface="+mn-ea"/>
              </a:rPr>
              <a:t>:</a:t>
            </a:r>
            <a:r>
              <a:rPr lang="zh-CN" altLang="zh-CN" sz="1600" b="1" dirty="0">
                <a:latin typeface="+mn-ea"/>
                <a:ea typeface="+mn-ea"/>
              </a:rPr>
              <a:t>具体，泛泛而谈往往没有</a:t>
            </a:r>
            <a:r>
              <a:rPr lang="zh-CN" altLang="zh-CN" sz="1600" b="1" dirty="0" smtClean="0">
                <a:latin typeface="+mn-ea"/>
                <a:ea typeface="+mn-ea"/>
              </a:rPr>
              <a:t>深度</a:t>
            </a:r>
            <a:r>
              <a:rPr lang="zh-CN" altLang="en-US" sz="1600" b="1" dirty="0" smtClean="0">
                <a:latin typeface="+mn-ea"/>
                <a:ea typeface="+mn-ea"/>
              </a:rPr>
              <a:t>；</a:t>
            </a:r>
            <a:r>
              <a:rPr lang="zh-CN" altLang="zh-CN" sz="1600" b="1" dirty="0" smtClean="0">
                <a:latin typeface="+mn-ea"/>
                <a:ea typeface="+mn-ea"/>
              </a:rPr>
              <a:t>与</a:t>
            </a:r>
            <a:r>
              <a:rPr lang="zh-CN" altLang="zh-CN" sz="1600" b="1" dirty="0">
                <a:latin typeface="+mn-ea"/>
                <a:ea typeface="+mn-ea"/>
              </a:rPr>
              <a:t>所要表达的内容相吻合，能</a:t>
            </a:r>
            <a:r>
              <a:rPr lang="zh-CN" altLang="zh-CN" sz="1600" b="1" dirty="0" smtClean="0">
                <a:latin typeface="+mn-ea"/>
                <a:ea typeface="+mn-ea"/>
              </a:rPr>
              <a:t>印证</a:t>
            </a:r>
            <a:r>
              <a:rPr lang="zh-CN" altLang="en-US" sz="1600" b="1" dirty="0" smtClean="0">
                <a:latin typeface="+mn-ea"/>
                <a:ea typeface="+mn-ea"/>
              </a:rPr>
              <a:t>作者</a:t>
            </a:r>
            <a:r>
              <a:rPr lang="zh-CN" altLang="zh-CN" sz="1600" b="1" dirty="0" smtClean="0">
                <a:latin typeface="+mn-ea"/>
                <a:ea typeface="+mn-ea"/>
              </a:rPr>
              <a:t>（</a:t>
            </a:r>
            <a:r>
              <a:rPr lang="zh-CN" altLang="zh-CN" sz="1600" b="1" dirty="0">
                <a:latin typeface="+mn-ea"/>
                <a:ea typeface="+mn-ea"/>
              </a:rPr>
              <a:t>或你的）立场、观点、态度和情感；你的</a:t>
            </a:r>
            <a:r>
              <a:rPr lang="zh-CN" altLang="zh-CN" sz="1600" b="1" dirty="0" smtClean="0">
                <a:latin typeface="+mn-ea"/>
                <a:ea typeface="+mn-ea"/>
              </a:rPr>
              <a:t>例</a:t>
            </a:r>
            <a:r>
              <a:rPr lang="zh-CN" altLang="en-US" sz="1600" b="1" dirty="0" smtClean="0">
                <a:latin typeface="+mn-ea"/>
                <a:ea typeface="+mn-ea"/>
              </a:rPr>
              <a:t>子</a:t>
            </a:r>
            <a:r>
              <a:rPr lang="zh-CN" altLang="zh-CN" sz="1600" b="1" dirty="0" smtClean="0">
                <a:latin typeface="+mn-ea"/>
                <a:ea typeface="+mn-ea"/>
              </a:rPr>
              <a:t>不能</a:t>
            </a:r>
            <a:r>
              <a:rPr lang="zh-CN" altLang="zh-CN" sz="1600" b="1" dirty="0">
                <a:latin typeface="+mn-ea"/>
                <a:ea typeface="+mn-ea"/>
              </a:rPr>
              <a:t>是照抄原文的例子，应是原文之外的另一个事例材料</a:t>
            </a:r>
            <a:r>
              <a:rPr lang="zh-CN" altLang="zh-CN" sz="1600" b="1" dirty="0" smtClean="0">
                <a:latin typeface="+mn-ea"/>
                <a:ea typeface="+mn-ea"/>
              </a:rPr>
              <a:t>。</a:t>
            </a:r>
            <a:endParaRPr lang="en-US" altLang="zh-CN" sz="1600" b="1" dirty="0" smtClean="0">
              <a:latin typeface="+mn-ea"/>
              <a:ea typeface="+mn-ea"/>
            </a:endParaRPr>
          </a:p>
          <a:p>
            <a:r>
              <a:rPr lang="en-US" altLang="zh-CN" sz="1600" b="1" dirty="0" smtClean="0">
                <a:latin typeface="+mn-ea"/>
                <a:ea typeface="+mn-ea"/>
              </a:rPr>
              <a:t>④</a:t>
            </a:r>
            <a:r>
              <a:rPr lang="zh-CN" altLang="zh-CN" sz="1600" b="1" dirty="0">
                <a:solidFill>
                  <a:srgbClr val="FF0000"/>
                </a:solidFill>
                <a:latin typeface="+mn-ea"/>
                <a:ea typeface="+mn-ea"/>
              </a:rPr>
              <a:t>写出你自己的评价分析。</a:t>
            </a:r>
            <a:r>
              <a:rPr lang="zh-CN" altLang="zh-CN" sz="1600" b="1" dirty="0" smtClean="0">
                <a:latin typeface="+mn-ea"/>
                <a:ea typeface="+mn-ea"/>
              </a:rPr>
              <a:t>评价</a:t>
            </a:r>
            <a:r>
              <a:rPr lang="zh-CN" altLang="en-US" sz="1600" b="1" dirty="0" smtClean="0">
                <a:latin typeface="+mn-ea"/>
                <a:ea typeface="+mn-ea"/>
              </a:rPr>
              <a:t>分析</a:t>
            </a:r>
            <a:r>
              <a:rPr lang="zh-CN" altLang="zh-CN" sz="1600" b="1" dirty="0" smtClean="0">
                <a:latin typeface="+mn-ea"/>
                <a:ea typeface="+mn-ea"/>
              </a:rPr>
              <a:t>要紧</a:t>
            </a:r>
            <a:r>
              <a:rPr lang="zh-CN" altLang="zh-CN" sz="1600" b="1" dirty="0">
                <a:latin typeface="+mn-ea"/>
                <a:ea typeface="+mn-ea"/>
              </a:rPr>
              <a:t>扣作者的观点立场、</a:t>
            </a:r>
            <a:r>
              <a:rPr lang="zh-CN" altLang="zh-CN" sz="1600" b="1" dirty="0" smtClean="0">
                <a:latin typeface="+mn-ea"/>
                <a:ea typeface="+mn-ea"/>
              </a:rPr>
              <a:t>态</a:t>
            </a:r>
            <a:r>
              <a:rPr lang="zh-CN" altLang="en-US" sz="1600" b="1" dirty="0" smtClean="0">
                <a:latin typeface="+mn-ea"/>
                <a:ea typeface="+mn-ea"/>
              </a:rPr>
              <a:t>度</a:t>
            </a:r>
            <a:r>
              <a:rPr lang="zh-CN" altLang="zh-CN" sz="1600" b="1" dirty="0" smtClean="0">
                <a:latin typeface="+mn-ea"/>
                <a:ea typeface="+mn-ea"/>
              </a:rPr>
              <a:t>情</a:t>
            </a:r>
            <a:r>
              <a:rPr lang="zh-CN" altLang="en-US" sz="1600" b="1" dirty="0" smtClean="0">
                <a:latin typeface="+mn-ea"/>
                <a:ea typeface="+mn-ea"/>
              </a:rPr>
              <a:t>感</a:t>
            </a:r>
            <a:r>
              <a:rPr lang="zh-CN" altLang="en-US" sz="1600" b="1" dirty="0">
                <a:latin typeface="+mn-ea"/>
                <a:ea typeface="+mn-ea"/>
              </a:rPr>
              <a:t>；</a:t>
            </a:r>
            <a:r>
              <a:rPr lang="zh-CN" altLang="zh-CN" sz="1600" b="1" dirty="0" smtClean="0">
                <a:latin typeface="+mn-ea"/>
                <a:ea typeface="+mn-ea"/>
              </a:rPr>
              <a:t>结合</a:t>
            </a:r>
            <a:r>
              <a:rPr lang="zh-CN" altLang="zh-CN" sz="1600" b="1" dirty="0">
                <a:latin typeface="+mn-ea"/>
                <a:ea typeface="+mn-ea"/>
              </a:rPr>
              <a:t>你举的例子；要有自己的看法。</a:t>
            </a:r>
            <a:r>
              <a:rPr lang="en-US" altLang="zh-CN" sz="1600" b="1" dirty="0">
                <a:latin typeface="+mn-ea"/>
                <a:ea typeface="+mn-ea"/>
              </a:rPr>
              <a:t/>
            </a:r>
            <a:br>
              <a:rPr lang="en-US" altLang="zh-CN" sz="1600" b="1" dirty="0">
                <a:latin typeface="+mn-ea"/>
                <a:ea typeface="+mn-ea"/>
              </a:rPr>
            </a:br>
            <a:endParaRPr lang="zh-CN" altLang="en-US" sz="16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44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86256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高考链接  </a:t>
            </a:r>
            <a:r>
              <a:rPr lang="en-US" altLang="zh-CN" sz="2000" dirty="0" smtClean="0">
                <a:latin typeface="宋体" panose="02010600030101010101" pitchFamily="2" charset="-122"/>
              </a:rPr>
              <a:t>2013</a:t>
            </a:r>
            <a:r>
              <a:rPr lang="zh-CN" altLang="en-US" sz="2000" dirty="0" smtClean="0">
                <a:latin typeface="宋体" panose="02010600030101010101" pitchFamily="2" charset="-122"/>
              </a:rPr>
              <a:t>北京</a:t>
            </a:r>
            <a:r>
              <a:rPr lang="zh-CN" altLang="en-US" sz="2000" dirty="0">
                <a:latin typeface="宋体" panose="02010600030101010101" pitchFamily="2" charset="-122"/>
              </a:rPr>
              <a:t>高考</a:t>
            </a:r>
            <a:r>
              <a:rPr lang="en-US" altLang="zh-CN" sz="2000" dirty="0" smtClean="0">
                <a:latin typeface="宋体" panose="02010600030101010101" pitchFamily="2" charset="-122"/>
              </a:rPr>
              <a:t>《</a:t>
            </a:r>
            <a:r>
              <a:rPr lang="zh-CN" altLang="en-US" sz="2000" dirty="0">
                <a:latin typeface="宋体" panose="02010600030101010101" pitchFamily="2" charset="-122"/>
              </a:rPr>
              <a:t>浙江的感兴</a:t>
            </a:r>
            <a:r>
              <a:rPr lang="en-US" altLang="zh-CN" sz="2000" dirty="0" smtClean="0">
                <a:latin typeface="宋体" panose="02010600030101010101" pitchFamily="2" charset="-122"/>
              </a:rPr>
              <a:t>》</a:t>
            </a:r>
            <a:r>
              <a:rPr lang="en-US" altLang="zh-CN" sz="2000" dirty="0">
                <a:latin typeface="宋体" panose="02010600030101010101" pitchFamily="2" charset="-122"/>
              </a:rPr>
              <a:t/>
            </a:r>
            <a:br>
              <a:rPr lang="en-US" altLang="zh-CN" sz="2000" dirty="0">
                <a:latin typeface="宋体" panose="02010600030101010101" pitchFamily="2" charset="-122"/>
              </a:rPr>
            </a:b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8139178" cy="4487622"/>
          </a:xfrm>
        </p:spPr>
        <p:txBody>
          <a:bodyPr>
            <a:normAutofit/>
          </a:bodyPr>
          <a:lstStyle/>
          <a:p>
            <a:r>
              <a:rPr lang="zh-CN" altLang="en-US" sz="1800" b="1" dirty="0"/>
              <a:t>有评论者曾用“一切景语皆情语”来概括本文带给读者的艺术感受。请谈谈</a:t>
            </a:r>
            <a:r>
              <a:rPr lang="zh-CN" altLang="en-US" sz="1800" b="1" dirty="0">
                <a:solidFill>
                  <a:srgbClr val="FF0000"/>
                </a:solidFill>
              </a:rPr>
              <a:t>你对“一切景语皆情语”的理解</a:t>
            </a:r>
            <a:r>
              <a:rPr lang="zh-CN" altLang="en-US" sz="1800" b="1" dirty="0"/>
              <a:t>，并</a:t>
            </a:r>
            <a:r>
              <a:rPr lang="zh-CN" altLang="en-US" sz="1800" b="1" dirty="0">
                <a:solidFill>
                  <a:srgbClr val="FF0000"/>
                </a:solidFill>
              </a:rPr>
              <a:t>结合本文</a:t>
            </a:r>
            <a:r>
              <a:rPr lang="zh-CN" altLang="en-US" sz="1800" b="1" dirty="0"/>
              <a:t>进行</a:t>
            </a:r>
            <a:r>
              <a:rPr lang="zh-CN" altLang="en-US" sz="1800" b="1" dirty="0">
                <a:solidFill>
                  <a:srgbClr val="FF0000"/>
                </a:solidFill>
              </a:rPr>
              <a:t>具体阐述</a:t>
            </a:r>
            <a:r>
              <a:rPr lang="zh-CN" altLang="en-US" sz="1800" b="1" dirty="0" smtClean="0"/>
              <a:t>。</a:t>
            </a:r>
            <a:endParaRPr lang="en-US" altLang="zh-CN" sz="1800" b="1" dirty="0" smtClean="0"/>
          </a:p>
          <a:p>
            <a:r>
              <a:rPr lang="zh-CN" altLang="en-US" sz="1800" b="1" dirty="0" smtClean="0">
                <a:solidFill>
                  <a:srgbClr val="0000FF"/>
                </a:solidFill>
              </a:rPr>
              <a:t>向内延伸   </a:t>
            </a:r>
            <a:r>
              <a:rPr lang="zh-CN" altLang="zh-CN" sz="1800" b="1" dirty="0" smtClean="0">
                <a:solidFill>
                  <a:srgbClr val="0000FF"/>
                </a:solidFill>
              </a:rPr>
              <a:t>观点</a:t>
            </a:r>
            <a:r>
              <a:rPr lang="en-US" altLang="zh-CN" sz="1800" b="1" dirty="0">
                <a:solidFill>
                  <a:srgbClr val="0000FF"/>
                </a:solidFill>
              </a:rPr>
              <a:t>+</a:t>
            </a:r>
            <a:r>
              <a:rPr lang="zh-CN" altLang="zh-CN" sz="1800" b="1" dirty="0" smtClean="0">
                <a:solidFill>
                  <a:srgbClr val="0000FF"/>
                </a:solidFill>
              </a:rPr>
              <a:t>文本＋</a:t>
            </a:r>
            <a:r>
              <a:rPr lang="zh-CN" altLang="en-US" sz="1800" b="1" dirty="0">
                <a:solidFill>
                  <a:srgbClr val="0000FF"/>
                </a:solidFill>
              </a:rPr>
              <a:t>分析</a:t>
            </a:r>
            <a:r>
              <a:rPr lang="zh-CN" altLang="zh-CN" sz="1800" b="1" dirty="0">
                <a:solidFill>
                  <a:srgbClr val="0000FF"/>
                </a:solidFill>
              </a:rPr>
              <a:t>＋结论</a:t>
            </a:r>
            <a:endParaRPr lang="en-US" altLang="zh-CN" sz="1800" b="1" dirty="0">
              <a:solidFill>
                <a:srgbClr val="0000FF"/>
              </a:solidFill>
            </a:endParaRPr>
          </a:p>
          <a:p>
            <a:r>
              <a:rPr lang="zh-CN" altLang="zh-CN" sz="1600" b="1" dirty="0" smtClean="0">
                <a:solidFill>
                  <a:srgbClr val="0000FF"/>
                </a:solidFill>
              </a:rPr>
              <a:t>答案</a:t>
            </a:r>
            <a:r>
              <a:rPr lang="zh-CN" altLang="en-US" sz="1600" b="1" dirty="0" smtClean="0">
                <a:solidFill>
                  <a:srgbClr val="0000FF"/>
                </a:solidFill>
              </a:rPr>
              <a:t>示例</a:t>
            </a:r>
            <a:r>
              <a:rPr lang="zh-CN" altLang="zh-CN" sz="1600" b="1" dirty="0" smtClean="0"/>
              <a:t>：</a:t>
            </a:r>
            <a:r>
              <a:rPr lang="zh-CN" altLang="en-US" sz="1600" b="1" dirty="0"/>
              <a:t>情与景是中国传统诗学中的一个重要的概念，而“一切景语皆情语”是艺术手法中“情景关系”中常常提到的术语，它包括两层含义，一是一切写景状物的文字都是作者表情寄意的载体，二是一切景物又必然引起作者情感的波动，进而付诸文字。因此情因景生，景中显情，景与情相因相成，不可分离</a:t>
            </a:r>
            <a:r>
              <a:rPr lang="zh-CN" altLang="en-US" sz="1600" b="1" dirty="0" smtClean="0"/>
              <a:t>。如</a:t>
            </a:r>
            <a:r>
              <a:rPr lang="zh-CN" altLang="en-US" sz="1600" b="1" dirty="0"/>
              <a:t>在本文的第八段，作者对杭州旧的市区中的一家咸肉店进行了描写，“洗得白白的木柜台”“摆着几十块干干净净的咸肉”“大刀切下去，一股醇厚的咸肉香随之而起”等描写明显表现了作者对杭州的喜爱之情</a:t>
            </a:r>
            <a:r>
              <a:rPr lang="zh-CN" altLang="en-US" sz="1600" b="1" dirty="0" smtClean="0"/>
              <a:t>。</a:t>
            </a:r>
            <a:endParaRPr lang="zh-CN" altLang="zh-CN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021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86256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高考链接  </a:t>
            </a:r>
            <a:r>
              <a:rPr lang="en-US" altLang="zh-CN" sz="2000" dirty="0" smtClean="0">
                <a:latin typeface="宋体" panose="02010600030101010101" pitchFamily="2" charset="-122"/>
              </a:rPr>
              <a:t>2014</a:t>
            </a:r>
            <a:r>
              <a:rPr lang="zh-CN" altLang="en-US" sz="2000" dirty="0" smtClean="0">
                <a:latin typeface="宋体" panose="02010600030101010101" pitchFamily="2" charset="-122"/>
              </a:rPr>
              <a:t>北京</a:t>
            </a:r>
            <a:r>
              <a:rPr lang="zh-CN" altLang="en-US" sz="2000" dirty="0">
                <a:latin typeface="宋体" panose="02010600030101010101" pitchFamily="2" charset="-122"/>
              </a:rPr>
              <a:t>高考</a:t>
            </a:r>
            <a:r>
              <a:rPr lang="en-US" altLang="zh-CN" sz="2000" dirty="0" smtClean="0">
                <a:latin typeface="宋体" panose="02010600030101010101" pitchFamily="2" charset="-122"/>
              </a:rPr>
              <a:t>《</a:t>
            </a:r>
            <a:r>
              <a:rPr lang="zh-CN" altLang="en-US" sz="2000" dirty="0" smtClean="0">
                <a:latin typeface="宋体" panose="02010600030101010101" pitchFamily="2" charset="-122"/>
              </a:rPr>
              <a:t>废墟之美</a:t>
            </a:r>
            <a:r>
              <a:rPr lang="en-US" altLang="zh-CN" sz="2000" dirty="0" smtClean="0">
                <a:latin typeface="宋体" panose="02010600030101010101" pitchFamily="2" charset="-122"/>
              </a:rPr>
              <a:t>》</a:t>
            </a:r>
            <a:r>
              <a:rPr lang="en-US" altLang="zh-CN" sz="2000" dirty="0">
                <a:latin typeface="宋体" panose="02010600030101010101" pitchFamily="2" charset="-122"/>
              </a:rPr>
              <a:t/>
            </a:r>
            <a:br>
              <a:rPr lang="en-US" altLang="zh-CN" sz="2000" dirty="0">
                <a:latin typeface="宋体" panose="02010600030101010101" pitchFamily="2" charset="-122"/>
              </a:rPr>
            </a:b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b="1" dirty="0" smtClean="0">
                <a:latin typeface="+mn-ea"/>
                <a:ea typeface="+mn-ea"/>
              </a:rPr>
              <a:t>21</a:t>
            </a:r>
            <a:r>
              <a:rPr lang="zh-CN" altLang="en-US" sz="1800" b="1" dirty="0">
                <a:latin typeface="+mn-ea"/>
                <a:ea typeface="+mn-ea"/>
              </a:rPr>
              <a:t>．</a:t>
            </a:r>
            <a:r>
              <a:rPr lang="zh-CN" altLang="en-US" sz="1800" b="1" dirty="0">
                <a:solidFill>
                  <a:srgbClr val="FF0000"/>
                </a:solidFill>
                <a:latin typeface="+mn-ea"/>
                <a:ea typeface="+mn-ea"/>
              </a:rPr>
              <a:t>本文认为</a:t>
            </a:r>
            <a:r>
              <a:rPr lang="zh-CN" altLang="en-US" sz="1800" b="1" dirty="0">
                <a:latin typeface="+mn-ea"/>
                <a:ea typeface="+mn-ea"/>
              </a:rPr>
              <a:t>，已成废墟的圆明园遗址不应重修。</a:t>
            </a:r>
            <a:r>
              <a:rPr lang="zh-CN" altLang="en-US" sz="1800" b="1" dirty="0">
                <a:solidFill>
                  <a:srgbClr val="FF0000"/>
                </a:solidFill>
                <a:latin typeface="+mn-ea"/>
                <a:ea typeface="+mn-ea"/>
              </a:rPr>
              <a:t>你是否同意这种意见</a:t>
            </a:r>
            <a:r>
              <a:rPr lang="zh-CN" altLang="en-US" sz="1800" b="1" dirty="0" smtClean="0">
                <a:latin typeface="+mn-ea"/>
                <a:ea typeface="+mn-ea"/>
              </a:rPr>
              <a:t>，</a:t>
            </a:r>
            <a:r>
              <a:rPr lang="zh-CN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说明</a:t>
            </a:r>
            <a:r>
              <a:rPr lang="zh-CN" altLang="en-US" sz="1800" b="1" dirty="0">
                <a:solidFill>
                  <a:srgbClr val="FF0000"/>
                </a:solidFill>
                <a:latin typeface="+mn-ea"/>
                <a:ea typeface="+mn-ea"/>
              </a:rPr>
              <a:t>你的</a:t>
            </a:r>
            <a:r>
              <a:rPr lang="zh-CN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理由</a:t>
            </a:r>
            <a:r>
              <a:rPr lang="zh-CN" altLang="en-US" sz="1800" b="1" dirty="0">
                <a:latin typeface="+mn-ea"/>
                <a:ea typeface="+mn-ea"/>
              </a:rPr>
              <a:t>。（</a:t>
            </a:r>
            <a:r>
              <a:rPr lang="en-US" altLang="zh-CN" sz="1800" b="1" dirty="0">
                <a:latin typeface="+mn-ea"/>
                <a:ea typeface="+mn-ea"/>
              </a:rPr>
              <a:t>5</a:t>
            </a:r>
            <a:r>
              <a:rPr lang="zh-CN" altLang="en-US" sz="1800" b="1" dirty="0">
                <a:latin typeface="+mn-ea"/>
                <a:ea typeface="+mn-ea"/>
              </a:rPr>
              <a:t>分</a:t>
            </a:r>
            <a:r>
              <a:rPr lang="zh-CN" altLang="en-US" sz="1800" b="1" dirty="0" smtClean="0">
                <a:latin typeface="+mn-ea"/>
                <a:ea typeface="+mn-ea"/>
              </a:rPr>
              <a:t>）</a:t>
            </a:r>
            <a:endParaRPr lang="en-US" altLang="zh-CN" sz="1800" b="1" dirty="0" smtClean="0">
              <a:latin typeface="+mn-ea"/>
              <a:ea typeface="+mn-ea"/>
            </a:endParaRPr>
          </a:p>
          <a:p>
            <a:r>
              <a:rPr lang="zh-CN" altLang="en-US" sz="1800" b="1" dirty="0">
                <a:solidFill>
                  <a:srgbClr val="0000FF"/>
                </a:solidFill>
                <a:latin typeface="+mn-ea"/>
                <a:ea typeface="+mn-ea"/>
              </a:rPr>
              <a:t>向内延</a:t>
            </a:r>
            <a:r>
              <a:rPr lang="zh-CN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伸   </a:t>
            </a:r>
            <a:r>
              <a:rPr lang="zh-CN" altLang="zh-CN" sz="1800" b="1" dirty="0" smtClean="0">
                <a:solidFill>
                  <a:srgbClr val="0000FF"/>
                </a:solidFill>
                <a:latin typeface="+mn-ea"/>
                <a:ea typeface="+mn-ea"/>
              </a:rPr>
              <a:t>观点</a:t>
            </a:r>
            <a:r>
              <a:rPr lang="en-US" altLang="zh-CN" sz="1800" b="1" dirty="0">
                <a:solidFill>
                  <a:srgbClr val="0000FF"/>
                </a:solidFill>
                <a:latin typeface="+mn-ea"/>
                <a:ea typeface="+mn-ea"/>
              </a:rPr>
              <a:t>+</a:t>
            </a:r>
            <a:r>
              <a:rPr lang="zh-CN" altLang="zh-CN" sz="1800" b="1" dirty="0" smtClean="0">
                <a:solidFill>
                  <a:srgbClr val="0000FF"/>
                </a:solidFill>
                <a:latin typeface="+mn-ea"/>
                <a:ea typeface="+mn-ea"/>
              </a:rPr>
              <a:t>文本＋</a:t>
            </a:r>
            <a:r>
              <a:rPr lang="zh-CN" altLang="en-US" sz="1800" b="1" dirty="0">
                <a:solidFill>
                  <a:srgbClr val="0000FF"/>
                </a:solidFill>
                <a:latin typeface="+mn-ea"/>
                <a:ea typeface="+mn-ea"/>
              </a:rPr>
              <a:t>分析</a:t>
            </a:r>
            <a:r>
              <a:rPr lang="zh-CN" altLang="zh-CN" sz="1800" b="1" dirty="0">
                <a:solidFill>
                  <a:srgbClr val="0000FF"/>
                </a:solidFill>
                <a:latin typeface="+mn-ea"/>
                <a:ea typeface="+mn-ea"/>
              </a:rPr>
              <a:t>＋结论</a:t>
            </a:r>
            <a:endParaRPr lang="en-US" altLang="zh-CN" sz="1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r>
              <a:rPr lang="zh-CN" altLang="en-US" sz="1600" b="1" dirty="0" smtClean="0">
                <a:solidFill>
                  <a:srgbClr val="0000FF"/>
                </a:solidFill>
                <a:latin typeface="+mn-ea"/>
                <a:ea typeface="+mn-ea"/>
              </a:rPr>
              <a:t>解析：</a:t>
            </a:r>
            <a:r>
              <a:rPr lang="zh-CN" altLang="zh-CN" sz="1600" b="1" dirty="0" smtClean="0">
                <a:latin typeface="+mn-ea"/>
                <a:ea typeface="+mn-ea"/>
              </a:rPr>
              <a:t>“</a:t>
            </a:r>
            <a:r>
              <a:rPr lang="zh-CN" altLang="zh-CN" sz="1600" b="1" dirty="0">
                <a:latin typeface="+mn-ea"/>
                <a:ea typeface="+mn-ea"/>
              </a:rPr>
              <a:t>一见残破就觉得碍眼，不惜工本修葺一新，甚至铲平重建，那是一种愚昧的行为，是缺乏文化素养的表现。”“这一种幼稚性的对文物的破坏，是对国民意识的严重误导。”从中可以体现作者是反对圆明园重建的，如果同意，从文中抽取相关语句加以发挥即可。如果不同意，言之成理即可。</a:t>
            </a:r>
          </a:p>
          <a:p>
            <a:r>
              <a:rPr lang="zh-CN" altLang="zh-CN" sz="1600" b="1" dirty="0" smtClean="0">
                <a:solidFill>
                  <a:srgbClr val="0000FF"/>
                </a:solidFill>
                <a:latin typeface="+mn-ea"/>
                <a:ea typeface="+mn-ea"/>
              </a:rPr>
              <a:t>答案</a:t>
            </a:r>
            <a:r>
              <a:rPr lang="zh-CN" altLang="en-US" sz="1600" b="1" dirty="0" smtClean="0">
                <a:solidFill>
                  <a:srgbClr val="0000FF"/>
                </a:solidFill>
                <a:latin typeface="+mn-ea"/>
                <a:ea typeface="+mn-ea"/>
              </a:rPr>
              <a:t>示例</a:t>
            </a:r>
            <a:r>
              <a:rPr lang="zh-CN" altLang="zh-CN" sz="1600" b="1" dirty="0" smtClean="0">
                <a:latin typeface="+mn-ea"/>
                <a:ea typeface="+mn-ea"/>
              </a:rPr>
              <a:t>：</a:t>
            </a:r>
            <a:r>
              <a:rPr lang="zh-CN" altLang="zh-CN" sz="1600" b="1" dirty="0">
                <a:latin typeface="+mn-ea"/>
                <a:ea typeface="+mn-ea"/>
              </a:rPr>
              <a:t>同意，圆明园凝聚着前人非凡的智慧和巨大的辛劳，残缺的圆明园能引起人们痛惜，让人产生心灵的震撼与共鸣，它带着岁月的沧桑，能唤起人们“悟性陶醉”，重修圆明园是对人们国民文物意识的严重误导</a:t>
            </a:r>
            <a:r>
              <a:rPr lang="zh-CN" altLang="zh-CN" sz="1600" b="1" dirty="0" smtClean="0">
                <a:latin typeface="+mn-ea"/>
                <a:ea typeface="+mn-ea"/>
              </a:rPr>
              <a:t>。</a:t>
            </a:r>
            <a:endParaRPr lang="zh-CN" altLang="zh-CN" sz="1600" b="1" dirty="0">
              <a:latin typeface="+mn-ea"/>
              <a:ea typeface="+mn-ea"/>
            </a:endParaRPr>
          </a:p>
          <a:p>
            <a:pPr marL="0" indent="0">
              <a:buNone/>
            </a:pPr>
            <a:endParaRPr lang="zh-CN" altLang="zh-CN" sz="2000" dirty="0">
              <a:latin typeface="+mn-ea"/>
              <a:ea typeface="+mn-ea"/>
            </a:endParaRPr>
          </a:p>
          <a:p>
            <a:endParaRPr lang="zh-CN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48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12631212"/>
  <p:tag name="KSO_WM_UNIT_PLACING_PICTURE_USER_VIEWPORT" val="{&quot;height&quot;:4635,&quot;width&quot;:14835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2828</Words>
  <Application>Microsoft Office PowerPoint</Application>
  <PresentationFormat>全屏显示(16:9)</PresentationFormat>
  <Paragraphs>120</Paragraphs>
  <Slides>25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1_Office 主题​​</vt:lpstr>
      <vt:lpstr>文学作品理解与应用题</vt:lpstr>
      <vt:lpstr>试题回顾</vt:lpstr>
      <vt:lpstr>考点透视</vt:lpstr>
      <vt:lpstr>方法指南 </vt:lpstr>
      <vt:lpstr>题型特点</vt:lpstr>
      <vt:lpstr>设问方式</vt:lpstr>
      <vt:lpstr>答题层次</vt:lpstr>
      <vt:lpstr>高考链接  2013北京高考《浙江的感兴》 </vt:lpstr>
      <vt:lpstr>高考链接  2014北京高考《废墟之美》 </vt:lpstr>
      <vt:lpstr>高考链接  2012北京高考《心灵的篝火》 </vt:lpstr>
      <vt:lpstr>经典重现  2019朝阳期末《秋风穿过老戏台》  </vt:lpstr>
      <vt:lpstr>答案示例</vt:lpstr>
      <vt:lpstr>高考链接  2018北京高考《水缸里的文学》 </vt:lpstr>
      <vt:lpstr>答案示例</vt:lpstr>
      <vt:lpstr>经典重现  2020朝阳期末《寻声楚吟缓缓归》</vt:lpstr>
      <vt:lpstr>评分标准： </vt:lpstr>
      <vt:lpstr>6分 成人仪式：描写扣庄重，场景具体，抒情议论自然到位</vt:lpstr>
      <vt:lpstr>6分  祭孔仪式：描写场景有层次，抒情议论贴切自然</vt:lpstr>
      <vt:lpstr>6分：家乡的祭祖仪式：清晰有层次</vt:lpstr>
      <vt:lpstr>6分  南京大屠杀纪念馆哀悼仪式：场景氛围描写得当，感悟真切</vt:lpstr>
      <vt:lpstr>6分：升旗仪式</vt:lpstr>
      <vt:lpstr>经典重现</vt:lpstr>
      <vt:lpstr>课堂小结</vt:lpstr>
      <vt:lpstr>作业巩固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hong</cp:lastModifiedBy>
  <cp:revision>95</cp:revision>
  <dcterms:created xsi:type="dcterms:W3CDTF">2020-02-01T11:21:51Z</dcterms:created>
  <dcterms:modified xsi:type="dcterms:W3CDTF">2020-02-05T08:04:54Z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