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87" r:id="rId3"/>
    <p:sldId id="289" r:id="rId4"/>
    <p:sldId id="272" r:id="rId5"/>
    <p:sldId id="282" r:id="rId6"/>
    <p:sldId id="286" r:id="rId7"/>
    <p:sldId id="290" r:id="rId8"/>
    <p:sldId id="288" r:id="rId9"/>
    <p:sldId id="275" r:id="rId10"/>
    <p:sldId id="284" r:id="rId11"/>
    <p:sldId id="281" r:id="rId12"/>
    <p:sldId id="291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56535" y="2438400"/>
            <a:ext cx="6387465" cy="965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226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现代文阅读专题复习之赏析题</a:t>
            </a:r>
            <a:br>
              <a:rPr lang="zh-CN" altLang="en-US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王艾然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0" y="278338"/>
            <a:ext cx="8139178" cy="331514"/>
          </a:xfrm>
        </p:spPr>
        <p:txBody>
          <a:bodyPr>
            <a:noAutofit/>
          </a:bodyPr>
          <a:lstStyle/>
          <a:p>
            <a:r>
              <a:rPr sz="2400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/>
              </a:rPr>
              <a:t>参考答案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2410" y="609852"/>
            <a:ext cx="8139178" cy="3493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spc="226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画线句中“不惊不躁，悠然自得”运</a:t>
            </a:r>
            <a:r>
              <a:rPr sz="2000" b="1" spc="226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800" b="1" spc="226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比拟</a:t>
            </a:r>
            <a:r>
              <a:rPr sz="2000" b="1" spc="226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的手法</a:t>
            </a:r>
            <a:r>
              <a:rPr sz="2000" b="1" spc="226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生动形象地写出</a:t>
            </a:r>
            <a:r>
              <a:rPr sz="2000" b="1" spc="226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毛驴缓慢、自在行走的样子</a:t>
            </a:r>
            <a:r>
              <a:rPr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b="1" spc="226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与疾驰而过的豪华汽车形成</a:t>
            </a:r>
            <a:r>
              <a:rPr sz="2800" b="1" spc="226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对比</a:t>
            </a:r>
            <a:r>
              <a:rPr sz="2000" b="1" spc="226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b="1" spc="226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二者巨大的反差却构成一幅和谐的画面，</a:t>
            </a:r>
            <a:r>
              <a:rPr sz="2000" b="1" spc="226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呈现出敖汉是现代与古老并存的城镇，</a:t>
            </a:r>
            <a:r>
              <a:rPr sz="2000" b="1" spc="226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肯定了敖汉在快速致富的年代对传统农业文化的坚守。</a:t>
            </a:r>
          </a:p>
          <a:p>
            <a:pPr>
              <a:lnSpc>
                <a:spcPct val="150000"/>
              </a:lnSpc>
            </a:pPr>
            <a:r>
              <a:rPr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角度补充：动词</a:t>
            </a:r>
            <a:r>
              <a:rPr lang="zh-CN" altLang="en-US"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，如“敲打”</a:t>
            </a:r>
          </a:p>
          <a:p>
            <a:pPr>
              <a:lnSpc>
                <a:spcPct val="150000"/>
              </a:lnSpc>
            </a:pPr>
            <a:r>
              <a:rPr sz="2000" b="1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【评分标准】比拟手法分析2分，对比手法分析2分，含义分析2分。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900" y="0"/>
            <a:ext cx="868680" cy="860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6270" y="478155"/>
            <a:ext cx="788040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梳理归纳赏析题的提问方式、答题思路及答题要点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916216" y="1516079"/>
          <a:ext cx="7173684" cy="2748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5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kumimoji="0" lang="en-US" altLang="en-US" sz="2400" b="1" i="0" u="none" strike="noStrike" cap="none" spc="226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Calibri" panose="020F0502020204030204"/>
                        </a:rPr>
                        <a:t>提问方式</a:t>
                      </a:r>
                      <a:endParaRPr kumimoji="0" lang="en-US" altLang="en-US" sz="2400" b="1" i="0" u="none" strike="noStrike" cap="none" spc="226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kumimoji="0" lang="en-US" altLang="en-US" sz="2400" b="1" i="0" u="none" strike="noStrike" cap="none" spc="226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Calibri" panose="020F0502020204030204"/>
                        </a:rPr>
                        <a:t>答题思路</a:t>
                      </a:r>
                      <a:endParaRPr kumimoji="0" lang="en-US" altLang="en-US" sz="2400" b="1" i="0" u="none" strike="noStrike" cap="none" spc="226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kumimoji="0" lang="en-US" altLang="en-US" sz="2400" b="1" i="0" u="none" strike="noStrike" cap="none" spc="226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Calibri" panose="020F0502020204030204"/>
                        </a:rPr>
                        <a:t>答题要点</a:t>
                      </a:r>
                      <a:endParaRPr kumimoji="0" lang="en-US" altLang="en-US" sz="2400" b="1" i="0" u="none" strike="noStrike" cap="none" spc="226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marL="457200" marR="0" lvl="0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2000" b="1" kern="1200" spc="226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“赏析”</a:t>
                      </a:r>
                      <a:endParaRPr lang="en-US" altLang="zh-CN" sz="2000" b="1" kern="1200" spc="226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kern="1200" spc="226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“好处、妙处” </a:t>
                      </a:r>
                      <a:endParaRPr lang="en-US" altLang="zh-CN" sz="2000" b="1" kern="1200" spc="226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kern="1200" spc="226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“表达效果”</a:t>
                      </a:r>
                      <a:endParaRPr lang="en-US" altLang="zh-CN" sz="2000" b="1" kern="1200" spc="226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kern="1200" spc="226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“艺术特色、表达特色、表现手法、表现特色”</a:t>
                      </a:r>
                      <a:endParaRPr kumimoji="0" lang="en-US" altLang="en-US" sz="2000" b="1" i="0" u="none" strike="noStrike" kern="1200" cap="none" spc="226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Calibri" panose="020F05020202040302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审题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概括句子内容、手法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梳理段落内容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思考表达目的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手法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特点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表达效果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情感</a:t>
                      </a:r>
                      <a:endPara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02412" y="1106962"/>
            <a:ext cx="8139178" cy="4042179"/>
          </a:xfrm>
        </p:spPr>
        <p:txBody>
          <a:bodyPr>
            <a:normAutofit/>
          </a:bodyPr>
          <a:lstStyle/>
          <a:p>
            <a:r>
              <a:rPr kumimoji="1" lang="zh-CN" altLang="en-US" sz="1600" dirty="0"/>
              <a:t>比喻：生动形象，化深奥为浅显，化平淡为生动，化抽象为具体，化无形为有形，化繁冗为简洁。</a:t>
            </a:r>
            <a:endParaRPr kumimoji="1" lang="en-US" altLang="zh-CN" sz="1600" dirty="0"/>
          </a:p>
          <a:p>
            <a:r>
              <a:rPr kumimoji="1" lang="zh-CN" altLang="en-US" sz="1600" dirty="0"/>
              <a:t>比拟（拟人、拟物）：生动活泼，具体形象。</a:t>
            </a:r>
            <a:endParaRPr kumimoji="1" lang="en-US" altLang="zh-CN" sz="1600" dirty="0"/>
          </a:p>
          <a:p>
            <a:r>
              <a:rPr kumimoji="1" lang="zh-CN" altLang="en-US" sz="1600" dirty="0"/>
              <a:t>借代：生动具体，形象突出，特点鲜明，利于表达作者的思想感情。</a:t>
            </a:r>
            <a:endParaRPr kumimoji="1" lang="en-US" altLang="zh-CN" sz="1600" dirty="0"/>
          </a:p>
          <a:p>
            <a:r>
              <a:rPr kumimoji="1" lang="zh-CN" altLang="en-US" sz="1600" dirty="0"/>
              <a:t>夸张：突出特征，强化感情；烘托气氛，增强感染力。</a:t>
            </a:r>
            <a:endParaRPr kumimoji="1" lang="en-US" altLang="zh-CN" sz="1600" dirty="0"/>
          </a:p>
          <a:p>
            <a:r>
              <a:rPr kumimoji="1" lang="zh-CN" altLang="en-US" sz="1600" dirty="0"/>
              <a:t>对偶：结构对称，形式整齐；节奏鲜明，章节和谐；高度概括，富有表现力。</a:t>
            </a:r>
            <a:endParaRPr kumimoji="1" lang="en-US" altLang="zh-CN" sz="1600" dirty="0"/>
          </a:p>
          <a:p>
            <a:r>
              <a:rPr kumimoji="1" lang="zh-CN" altLang="en-US" sz="1600" dirty="0"/>
              <a:t>排比：结构紧凑，文章贯通；增强文章的气势，增强文章的感染力。</a:t>
            </a:r>
            <a:endParaRPr kumimoji="1" lang="en-US" altLang="zh-CN" sz="1600" dirty="0"/>
          </a:p>
          <a:p>
            <a:r>
              <a:rPr kumimoji="1" lang="zh-CN" altLang="en-US" sz="1600" dirty="0"/>
              <a:t>设问：提出问题，引起注意；启发思考，加深理解。</a:t>
            </a:r>
            <a:endParaRPr kumimoji="1" lang="en-US" altLang="zh-CN" sz="1600" dirty="0"/>
          </a:p>
          <a:p>
            <a:r>
              <a:rPr kumimoji="1" lang="zh-CN" altLang="en-US" sz="1600" dirty="0"/>
              <a:t>反问：加强语气，加重语势；激发感情，加深印象。</a:t>
            </a:r>
            <a:endParaRPr kumimoji="1" lang="en-US" altLang="zh-CN" sz="1600" dirty="0"/>
          </a:p>
          <a:p>
            <a:pPr marL="0" indent="0">
              <a:buNone/>
            </a:pPr>
            <a:endParaRPr kumimoji="1" lang="en-US" altLang="zh-CN" sz="1600" dirty="0"/>
          </a:p>
          <a:p>
            <a:endParaRPr kumimoji="1" lang="zh-CN" altLang="en-US" sz="1600" dirty="0"/>
          </a:p>
        </p:txBody>
      </p:sp>
      <p:sp>
        <p:nvSpPr>
          <p:cNvPr id="5" name="标题 4"/>
          <p:cNvSpPr txBox="1"/>
          <p:nvPr/>
        </p:nvSpPr>
        <p:spPr>
          <a:xfrm>
            <a:off x="502412" y="332467"/>
            <a:ext cx="8139178" cy="693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掌握赏析题常见手法及其作用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611580"/>
          </a:xfrm>
        </p:spPr>
        <p:txBody>
          <a:bodyPr>
            <a:noAutofit/>
          </a:bodyPr>
          <a:lstStyle/>
          <a:p>
            <a:r>
              <a:rPr kumimoji="1" lang="en-US" altLang="zh-CN" sz="2800" dirty="0"/>
              <a:t>《</a:t>
            </a:r>
            <a:r>
              <a:rPr kumimoji="1" lang="zh-CN" altLang="en-US" sz="2800" dirty="0"/>
              <a:t>普通高中语文课程标准（</a:t>
            </a:r>
            <a:r>
              <a:rPr kumimoji="1" lang="en-US" altLang="zh-CN" sz="2800" dirty="0"/>
              <a:t>2017</a:t>
            </a:r>
            <a:r>
              <a:rPr kumimoji="1" lang="zh-CN" altLang="en-US" sz="2800" dirty="0"/>
              <a:t>年版）</a:t>
            </a:r>
            <a:r>
              <a:rPr kumimoji="1" lang="en-US" altLang="zh-CN" sz="2800" dirty="0"/>
              <a:t>》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809032"/>
            <a:ext cx="8139178" cy="4042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b="1" dirty="0"/>
              <a:t>1</a:t>
            </a:r>
            <a:r>
              <a:rPr lang="zh-CN" altLang="zh-CN" sz="2400" b="1" dirty="0"/>
              <a:t>．语言建构与运用</a:t>
            </a:r>
            <a:endParaRPr lang="zh-CN" altLang="zh-CN" sz="2400" dirty="0"/>
          </a:p>
          <a:p>
            <a:pPr marL="0" indent="0" algn="ctr">
              <a:buNone/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．思维发展与提升</a:t>
            </a:r>
            <a:endParaRPr lang="zh-CN" altLang="zh-CN" sz="2400" dirty="0"/>
          </a:p>
          <a:p>
            <a:pPr marL="0" indent="0" algn="ctr">
              <a:buNone/>
            </a:pPr>
            <a:r>
              <a:rPr lang="en-US" altLang="zh-CN" sz="2400" b="1" dirty="0"/>
              <a:t>3</a:t>
            </a:r>
            <a:r>
              <a:rPr lang="zh-CN" altLang="zh-CN" sz="2400" b="1" dirty="0"/>
              <a:t>．审美鉴赏与创造</a:t>
            </a:r>
            <a:endParaRPr lang="zh-CN" altLang="zh-CN" sz="2400" dirty="0"/>
          </a:p>
          <a:p>
            <a:pPr marL="0" indent="0" algn="ctr">
              <a:buNone/>
            </a:pPr>
            <a:r>
              <a:rPr lang="en-US" altLang="zh-CN" sz="2400" b="1" dirty="0"/>
              <a:t>4</a:t>
            </a:r>
            <a:r>
              <a:rPr lang="zh-CN" altLang="zh-CN" sz="2400" b="1" dirty="0"/>
              <a:t>．文化传承与理解</a:t>
            </a:r>
            <a:endParaRPr lang="zh-CN" altLang="zh-CN" sz="2400" dirty="0"/>
          </a:p>
          <a:p>
            <a:pPr marL="0" indent="0" algn="ctr">
              <a:buNone/>
            </a:pPr>
            <a:endParaRPr kumimoji="1"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02412" y="1145707"/>
            <a:ext cx="294428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dirty="0"/>
              <a:t>学科核心素养</a:t>
            </a:r>
            <a:endParaRPr kumimoji="1"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47907" y="1052623"/>
          <a:ext cx="8248185" cy="37223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4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2396">
                <a:tc>
                  <a:txBody>
                    <a:bodyPr/>
                    <a:lstStyle/>
                    <a:p>
                      <a:pPr indent="352425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4-1  ……</a:t>
                      </a:r>
                      <a:r>
                        <a:rPr 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在梳理的基础上，尝试进行专题探究，发现其中蕴含的语言运用规律，并能用自己的语言加以解释</a:t>
                      </a:r>
                      <a:r>
                        <a:rPr lang="zh-CN" altLang="en-US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r>
                        <a:rPr lang="en-US" alt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……</a:t>
                      </a:r>
                    </a:p>
                    <a:p>
                      <a:pPr indent="352425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4-3  </a:t>
                      </a:r>
                      <a:r>
                        <a:rPr 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在鉴赏活动中，能结合作品的具体内容，阐释作品的情感、形象、主题和思想内涵，能对作品的表现手法作出自己的评论</a:t>
                      </a:r>
                      <a:r>
                        <a:rPr lang="en-US" alt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……</a:t>
                      </a:r>
                    </a:p>
                    <a:p>
                      <a:pPr indent="352425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4-4  ……</a:t>
                      </a:r>
                      <a:r>
                        <a:rPr 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能结合具体作品，分析、论述相关的文化现象和观念，比较、分析古今中外各类作品在文化观念上的异同</a:t>
                      </a:r>
                      <a:r>
                        <a:rPr lang="en-US" altLang="zh-CN" sz="24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……</a:t>
                      </a:r>
                      <a:endParaRPr lang="zh-CN" sz="24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40644" marR="4064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07248" y="368481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《</a:t>
            </a:r>
            <a:r>
              <a:rPr kumimoji="1" lang="zh-CN" altLang="en-US" sz="2400" dirty="0"/>
              <a:t>学业质量水平四</a:t>
            </a:r>
            <a:r>
              <a:rPr kumimoji="1" lang="en-US" altLang="zh-CN" sz="2400" dirty="0"/>
              <a:t>》</a:t>
            </a:r>
            <a:r>
              <a:rPr kumimoji="1" lang="zh-CN" altLang="en-US" sz="2400" dirty="0"/>
              <a:t>是高校考试招生录取的依据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900" y="0"/>
            <a:ext cx="868680" cy="860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6270" y="478155"/>
            <a:ext cx="6800850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学习目标</a:t>
            </a:r>
            <a:endParaRPr lang="en-US" altLang="zh-CN" sz="32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1.了解赏析题常见提问方式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2.归纳总结、掌握赏析题的解题思路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3.掌握赏析题常见手法及其作用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900" y="0"/>
            <a:ext cx="868680" cy="860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5475" y="1460869"/>
            <a:ext cx="7893050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赏析题考查的是</a:t>
            </a:r>
            <a:r>
              <a:rPr lang="zh-CN" altLang="en-US" sz="2400" b="1" spc="226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语言分析能力、鉴赏能力</a:t>
            </a: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。要求在通读全文、把握文章思路和主旨的前提下，对语句进行细致揣摩。主要是针对句子使用的手法、形象词语等进行深入分析与鉴赏。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6939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赏析题常见提问方式</a:t>
            </a:r>
            <a:endParaRPr kumimoji="1"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02412" y="1786920"/>
            <a:ext cx="8139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kern="1200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“赏析”</a:t>
            </a:r>
            <a:endParaRPr lang="en-US" altLang="zh-CN" sz="2800" b="1" kern="1200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kern="1200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“好处、妙处”</a:t>
            </a:r>
            <a:endParaRPr lang="en-US" altLang="zh-CN" sz="2800" b="1" kern="1200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kern="1200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“表达效果”</a:t>
            </a:r>
            <a:endParaRPr lang="en-US" altLang="zh-CN" sz="2800" b="1" kern="1200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kern="1200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“艺术特色、表达特色、表现手法、表现特色”</a:t>
            </a:r>
            <a:endParaRPr lang="en-US" altLang="en-US" sz="2800" b="1" kern="1200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6862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spc="226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归纳总结、掌握赏析题的解题思路</a:t>
            </a:r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02412" y="1788347"/>
            <a:ext cx="8421370" cy="240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【一】审题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审读题干：圈划关键词（明确范围、对象、题型、作答要求等）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</a:p>
        </p:txBody>
      </p:sp>
      <p:sp>
        <p:nvSpPr>
          <p:cNvPr id="4" name="矩形 3"/>
          <p:cNvSpPr/>
          <p:nvPr/>
        </p:nvSpPr>
        <p:spPr>
          <a:xfrm>
            <a:off x="502412" y="1276671"/>
            <a:ext cx="5085184" cy="5116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例：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2019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 朝阳一模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八千粟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kumimoji="1"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412" y="3863126"/>
            <a:ext cx="821518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题干：请简要赏析文中画横线的语句。（6分）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64498" y="3769567"/>
            <a:ext cx="811763" cy="6904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676261" y="3769567"/>
            <a:ext cx="3107311" cy="6904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900" y="0"/>
            <a:ext cx="868680" cy="860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5893" y="984737"/>
            <a:ext cx="84442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【二】梳理概括画线句子的内容及手法</a:t>
            </a:r>
            <a:endParaRPr lang="en-US" altLang="zh-CN" sz="32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u="sng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豪华汽车穿行在田野中的柏油公路上，从毛驴车边疾驶而过，毛驴却不惊不躁，悠然自得地拉着平板车，用它的四蹄敲打着铺满树荫的路面。 </a:t>
            </a:r>
            <a:endParaRPr lang="zh-CN" altLang="en-US" sz="2400" u="sng" dirty="0">
              <a:latin typeface="楷体" panose="02010609060101010101" charset="-122"/>
              <a:ea typeface="楷体" panose="02010609060101010101" charset="-122"/>
            </a:endParaRPr>
          </a:p>
          <a:p>
            <a:pPr algn="l" eaLnBrk="1">
              <a:lnSpc>
                <a:spcPct val="100000"/>
              </a:lnSpc>
            </a:pPr>
            <a:endParaRPr lang="zh-CN" altLang="en-US" sz="2000" b="1" spc="226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3221" y="2310038"/>
            <a:ext cx="740448" cy="365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027530" y="2675476"/>
            <a:ext cx="3033028" cy="3654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三角形 1"/>
          <p:cNvSpPr/>
          <p:nvPr/>
        </p:nvSpPr>
        <p:spPr>
          <a:xfrm>
            <a:off x="2721937" y="2940059"/>
            <a:ext cx="244549" cy="20170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20725" y="2292197"/>
            <a:ext cx="1392865" cy="3654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07591" y="2675475"/>
            <a:ext cx="1392865" cy="3654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60558" y="3566725"/>
            <a:ext cx="2629565" cy="86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/>
              <a:t>1.</a:t>
            </a:r>
            <a:r>
              <a:rPr kumimoji="1" lang="zh-CN" altLang="en-US" sz="2400" dirty="0"/>
              <a:t>比拟（拟人）</a:t>
            </a:r>
            <a:endParaRPr kumimoji="1" lang="en-US" altLang="zh-CN" sz="2400" dirty="0"/>
          </a:p>
          <a:p>
            <a:r>
              <a:rPr kumimoji="1" lang="en-US" altLang="zh-CN" sz="2400" dirty="0"/>
              <a:t>2.</a:t>
            </a:r>
            <a:r>
              <a:rPr kumimoji="1" lang="zh-CN" altLang="en-US" sz="2400" dirty="0"/>
              <a:t>对比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8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900" y="0"/>
            <a:ext cx="868680" cy="860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3995" y="102235"/>
            <a:ext cx="84442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【三】思考划线句子的表达目的（联系段落内容）</a:t>
            </a:r>
            <a:endParaRPr lang="en-US" altLang="zh-CN" sz="32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 spc="226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eaLnBrk="1">
              <a:lnSpc>
                <a:spcPct val="100000"/>
              </a:lnSpc>
            </a:pPr>
            <a:r>
              <a:rPr lang="zh-CN" altLang="en-US" sz="2400" b="1" spc="226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在这个追求快速致富的时代，我们似乎早已忘记了如何守住我们的土地，忘记了如何守住我们赖以生存的粮食。我们所到之处，豪华的建筑占据了越来越大的空间，如潮的车流淹没了缓缓流淌的河流。敖汉却是现代与古老并存的城镇。</a:t>
            </a:r>
            <a:r>
              <a:rPr lang="zh-CN" altLang="en-US" sz="2000" b="1" u="sng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豪华汽车穿行在田野中的柏油公路上，从毛驴车边疾驶而过，毛驴却不惊不躁，悠然自得地拉着平板车，用它的四蹄敲打着铺满树荫的路面。</a:t>
            </a:r>
            <a:r>
              <a:rPr lang="zh-CN" altLang="en-US" sz="20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从石头到青铜到牛拉马耕，再到现代化机械，农人的耕作模式随着历史的推进在演变，敖汉的农耕却似乎遗世独立，仍旧把毛驴当作主要的农耕用具，沿用着古老的驴拉犁、手播撒种的原始耕作模式，沿用着古老的谷物保存模式。因此，敖汉已被列为全球重要农业文化遗产候选地。</a:t>
            </a:r>
          </a:p>
          <a:p>
            <a:pPr algn="l" eaLnBrk="1">
              <a:lnSpc>
                <a:spcPct val="100000"/>
              </a:lnSpc>
            </a:pPr>
            <a:endParaRPr lang="zh-CN" altLang="en-US" sz="2000" b="1" spc="226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999460" y="1871330"/>
            <a:ext cx="349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>
            <a:off x="1704753" y="2799907"/>
            <a:ext cx="416441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869172" y="2434470"/>
            <a:ext cx="1233377" cy="3654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853069" y="2434470"/>
            <a:ext cx="581247" cy="3654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863701" y="2785729"/>
            <a:ext cx="815164" cy="3654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401340" y="2785728"/>
            <a:ext cx="581247" cy="3654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689719" y="2434469"/>
            <a:ext cx="581247" cy="3654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三角形 14"/>
          <p:cNvSpPr/>
          <p:nvPr/>
        </p:nvSpPr>
        <p:spPr>
          <a:xfrm>
            <a:off x="2307486" y="2702947"/>
            <a:ext cx="244549" cy="20170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三角形 15"/>
          <p:cNvSpPr/>
          <p:nvPr/>
        </p:nvSpPr>
        <p:spPr>
          <a:xfrm>
            <a:off x="2863701" y="3924854"/>
            <a:ext cx="244549" cy="20170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7" name="直线连接符 16"/>
          <p:cNvCxnSpPr/>
          <p:nvPr/>
        </p:nvCxnSpPr>
        <p:spPr>
          <a:xfrm>
            <a:off x="4591788" y="3724940"/>
            <a:ext cx="393245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288850" y="4025707"/>
            <a:ext cx="836937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288850" y="4653517"/>
            <a:ext cx="245966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288850" y="4348228"/>
            <a:ext cx="836937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三角形 17"/>
          <p:cNvSpPr/>
          <p:nvPr/>
        </p:nvSpPr>
        <p:spPr>
          <a:xfrm>
            <a:off x="2863701" y="4569003"/>
            <a:ext cx="244549" cy="20170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三角形 19"/>
          <p:cNvSpPr/>
          <p:nvPr/>
        </p:nvSpPr>
        <p:spPr>
          <a:xfrm>
            <a:off x="3130653" y="4569003"/>
            <a:ext cx="244549" cy="20170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15f71d-efec-4b20-88b6-351500f276e5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全屏显示(16:9)</PresentationFormat>
  <Paragraphs>71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楷体</vt:lpstr>
      <vt:lpstr>宋体</vt:lpstr>
      <vt:lpstr>微软雅黑</vt:lpstr>
      <vt:lpstr>Arial</vt:lpstr>
      <vt:lpstr>Calibri</vt:lpstr>
      <vt:lpstr>1_Office 主题​​</vt:lpstr>
      <vt:lpstr>现代文阅读专题复习之赏析题 </vt:lpstr>
      <vt:lpstr>《普通高中语文课程标准（2017年版）》</vt:lpstr>
      <vt:lpstr>PowerPoint 演示文稿</vt:lpstr>
      <vt:lpstr>PowerPoint 演示文稿</vt:lpstr>
      <vt:lpstr>PowerPoint 演示文稿</vt:lpstr>
      <vt:lpstr>赏析题常见提问方式</vt:lpstr>
      <vt:lpstr>归纳总结、掌握赏析题的解题思路</vt:lpstr>
      <vt:lpstr>PowerPoint 演示文稿</vt:lpstr>
      <vt:lpstr>PowerPoint 演示文稿</vt:lpstr>
      <vt:lpstr>参考答案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方雪葳</cp:lastModifiedBy>
  <cp:revision>121</cp:revision>
  <dcterms:created xsi:type="dcterms:W3CDTF">2020-02-01T11:21:00Z</dcterms:created>
  <dcterms:modified xsi:type="dcterms:W3CDTF">2020-02-19T02:39:40Z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