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65" r:id="rId2"/>
    <p:sldId id="274" r:id="rId3"/>
    <p:sldId id="275" r:id="rId4"/>
    <p:sldId id="311" r:id="rId5"/>
    <p:sldId id="332" r:id="rId6"/>
    <p:sldId id="272" r:id="rId7"/>
    <p:sldId id="292" r:id="rId8"/>
    <p:sldId id="293" r:id="rId9"/>
    <p:sldId id="276" r:id="rId10"/>
    <p:sldId id="291" r:id="rId11"/>
    <p:sldId id="294" r:id="rId12"/>
    <p:sldId id="283" r:id="rId13"/>
    <p:sldId id="271" r:id="rId14"/>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696"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367680533"/>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2020/2/5</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6.xml"/><Relationship Id="rId1" Type="http://schemas.openxmlformats.org/officeDocument/2006/relationships/tags" Target="../tags/tag165.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4.xml"/><Relationship Id="rId1" Type="http://schemas.openxmlformats.org/officeDocument/2006/relationships/tags" Target="../tags/tag15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6.xml"/><Relationship Id="rId1" Type="http://schemas.openxmlformats.org/officeDocument/2006/relationships/tags" Target="../tags/tag15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5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3119285" y="2088586"/>
            <a:ext cx="5789762" cy="728345"/>
          </a:xfrm>
        </p:spPr>
        <p:txBody>
          <a:bodyPr>
            <a:normAutofit fontScale="90000"/>
          </a:bodyPr>
          <a:lstStyle/>
          <a:p>
            <a:pPr algn="ctr"/>
            <a:r>
              <a:rPr lang="zh-CN" altLang="en-US" dirty="0" smtClean="0">
                <a:solidFill>
                  <a:srgbClr val="FF0000"/>
                </a:solidFill>
              </a:rPr>
              <a:t>文学</a:t>
            </a:r>
            <a:r>
              <a:rPr lang="zh-CN" altLang="en-US" dirty="0">
                <a:solidFill>
                  <a:srgbClr val="FF0000"/>
                </a:solidFill>
              </a:rPr>
              <a:t>作品阅读</a:t>
            </a:r>
            <a:r>
              <a:rPr lang="en-US" altLang="zh-CN" dirty="0" smtClean="0">
                <a:solidFill>
                  <a:srgbClr val="FF0000"/>
                </a:solidFill>
              </a:rPr>
              <a:t>——</a:t>
            </a:r>
            <a:br>
              <a:rPr lang="en-US" altLang="zh-CN" dirty="0" smtClean="0">
                <a:solidFill>
                  <a:srgbClr val="FF0000"/>
                </a:solidFill>
              </a:rPr>
            </a:br>
            <a:r>
              <a:rPr lang="zh-CN" altLang="en-US" dirty="0" smtClean="0">
                <a:solidFill>
                  <a:srgbClr val="FF0000"/>
                </a:solidFill>
              </a:rPr>
              <a:t>理解</a:t>
            </a:r>
            <a:r>
              <a:rPr lang="zh-CN" altLang="en-US" dirty="0">
                <a:solidFill>
                  <a:srgbClr val="FF0000"/>
                </a:solidFill>
              </a:rPr>
              <a:t>类</a:t>
            </a:r>
            <a:r>
              <a:rPr lang="zh-CN" altLang="en-US" dirty="0" smtClean="0">
                <a:solidFill>
                  <a:srgbClr val="FF0000"/>
                </a:solidFill>
              </a:rPr>
              <a:t>简答题</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037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高三年级语文</a:t>
            </a:r>
            <a:r>
              <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rPr>
              <a:t> </a:t>
            </a:r>
          </a:p>
        </p:txBody>
      </p:sp>
      <p:sp>
        <p:nvSpPr>
          <p:cNvPr id="9" name="文本框 8"/>
          <p:cNvSpPr txBox="1"/>
          <p:nvPr/>
        </p:nvSpPr>
        <p:spPr>
          <a:xfrm>
            <a:off x="3324224" y="3699565"/>
            <a:ext cx="4836240" cy="553085"/>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北京市三里屯一中   左 莹</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2285" y="349250"/>
            <a:ext cx="8139430" cy="4407535"/>
          </a:xfrm>
        </p:spPr>
        <p:txBody>
          <a:bodyPr>
            <a:normAutofit/>
          </a:bodyPr>
          <a:lstStyle/>
          <a:p>
            <a:pPr marL="0" indent="0" eaLnBrk="0" latinLnBrk="1" hangingPunct="0">
              <a:lnSpc>
                <a:spcPct val="100000"/>
              </a:lnSpc>
              <a:spcBef>
                <a:spcPts val="0"/>
              </a:spcBef>
              <a:spcAft>
                <a:spcPts val="0"/>
              </a:spcAft>
              <a:buNone/>
            </a:pPr>
            <a:r>
              <a:rPr sz="2400" b="1" kern="0" smtClean="0">
                <a:solidFill>
                  <a:srgbClr val="000000"/>
                </a:solidFill>
                <a:latin typeface="Times New Roman" panose="02020603050405020304" pitchFamily="65" charset="-122"/>
                <a:ea typeface="宋体" panose="02010600030101010101" pitchFamily="2" charset="-122"/>
                <a:sym typeface="+mn-ea"/>
              </a:rPr>
              <a:t>知识归纳</a:t>
            </a:r>
            <a:r>
              <a:rPr sz="2400" kern="0" smtClean="0">
                <a:solidFill>
                  <a:srgbClr val="000000"/>
                </a:solidFill>
                <a:latin typeface="Times New Roman" panose="02020603050405020304" pitchFamily="65" charset="-122"/>
                <a:ea typeface="宋体" panose="02010600030101010101" pitchFamily="2" charset="-122"/>
                <a:sym typeface="+mn-ea"/>
              </a:rPr>
              <a:t>  </a:t>
            </a:r>
          </a:p>
          <a:p>
            <a:pPr marL="0" indent="0" eaLnBrk="0" hangingPunct="0">
              <a:lnSpc>
                <a:spcPts val="2300"/>
              </a:lnSpc>
              <a:spcBef>
                <a:spcPts val="0"/>
              </a:spcBef>
              <a:spcAft>
                <a:spcPts val="0"/>
              </a:spcAft>
              <a:buNone/>
            </a:pPr>
            <a:r>
              <a:rPr sz="2400" kern="0" smtClean="0">
                <a:solidFill>
                  <a:srgbClr val="000000"/>
                </a:solidFill>
                <a:latin typeface="Times New Roman" panose="02020603050405020304" pitchFamily="65" charset="-122"/>
                <a:ea typeface="宋体" panose="02010600030101010101" pitchFamily="2" charset="-122"/>
                <a:sym typeface="+mn-ea"/>
              </a:rPr>
              <a:t> </a:t>
            </a:r>
            <a:r>
              <a:rPr sz="1800" b="1" kern="0" smtClean="0">
                <a:solidFill>
                  <a:srgbClr val="FF0000"/>
                </a:solidFill>
                <a:latin typeface="Times New Roman" panose="02020603050405020304" pitchFamily="65" charset="-122"/>
                <a:ea typeface="宋体" panose="02010600030101010101" pitchFamily="2" charset="-122"/>
                <a:sym typeface="+mn-ea"/>
              </a:rPr>
              <a:t>1</a:t>
            </a:r>
            <a:r>
              <a:rPr lang="en-US" altLang="zh-CN" sz="1800" b="1" kern="0" smtClean="0">
                <a:solidFill>
                  <a:srgbClr val="FF0000"/>
                </a:solidFill>
                <a:latin typeface="Times New Roman" panose="02020603050405020304" pitchFamily="65" charset="-122"/>
                <a:ea typeface="宋体" panose="02010600030101010101" pitchFamily="2" charset="-122"/>
                <a:sym typeface="+mn-ea"/>
              </a:rPr>
              <a:t>.</a:t>
            </a:r>
            <a:r>
              <a:rPr sz="1800" b="1" kern="0" smtClean="0">
                <a:solidFill>
                  <a:srgbClr val="FF0000"/>
                </a:solidFill>
                <a:latin typeface="Times New Roman" panose="02020603050405020304" pitchFamily="65" charset="-122"/>
                <a:ea typeface="宋体" panose="02010600030101010101" pitchFamily="2" charset="-122"/>
                <a:sym typeface="+mn-ea"/>
              </a:rPr>
              <a:t>审清题目：</a:t>
            </a:r>
            <a:r>
              <a:rPr sz="1800" b="1" kern="0" smtClean="0">
                <a:solidFill>
                  <a:srgbClr val="000000"/>
                </a:solidFill>
                <a:latin typeface="Times New Roman" panose="02020603050405020304" pitchFamily="65" charset="-122"/>
                <a:ea typeface="宋体" panose="02010600030101010101" pitchFamily="2" charset="-122"/>
                <a:sym typeface="+mn-ea"/>
              </a:rPr>
              <a:t>关注评价议论的对象和事件</a:t>
            </a:r>
          </a:p>
          <a:p>
            <a:pPr marL="0" indent="0" eaLnBrk="0" hangingPunct="0">
              <a:lnSpc>
                <a:spcPts val="2300"/>
              </a:lnSpc>
              <a:spcBef>
                <a:spcPts val="0"/>
              </a:spcBef>
              <a:spcAft>
                <a:spcPts val="0"/>
              </a:spcAft>
              <a:buNone/>
            </a:pPr>
            <a:r>
              <a:rPr sz="1800" b="1" kern="0" smtClean="0">
                <a:solidFill>
                  <a:srgbClr val="0070C0"/>
                </a:solidFill>
                <a:latin typeface="Times New Roman" panose="02020603050405020304" pitchFamily="65" charset="-122"/>
                <a:ea typeface="宋体" panose="02010600030101010101" pitchFamily="2" charset="-122"/>
                <a:sym typeface="+mn-ea"/>
              </a:rPr>
              <a:t>“水缸里的文学”意蕴丰富</a:t>
            </a:r>
            <a:r>
              <a:rPr sz="1800" b="1" kern="0" smtClean="0">
                <a:latin typeface="Times New Roman" panose="02020603050405020304" pitchFamily="65" charset="-122"/>
                <a:ea typeface="宋体" panose="02010600030101010101" pitchFamily="2" charset="-122"/>
                <a:sym typeface="+mn-ea"/>
              </a:rPr>
              <a:t>：水缸是物质层面，文学是精神层面。</a:t>
            </a:r>
          </a:p>
          <a:p>
            <a:pPr marL="0" indent="0" eaLnBrk="0" hangingPunct="0">
              <a:lnSpc>
                <a:spcPts val="2300"/>
              </a:lnSpc>
              <a:spcBef>
                <a:spcPts val="0"/>
              </a:spcBef>
              <a:spcAft>
                <a:spcPts val="0"/>
              </a:spcAft>
              <a:buNone/>
            </a:pPr>
            <a:r>
              <a:rPr sz="1800" b="1" kern="0" smtClean="0">
                <a:solidFill>
                  <a:srgbClr val="0070C0"/>
                </a:solidFill>
                <a:latin typeface="Times New Roman" panose="02020603050405020304" pitchFamily="65" charset="-122"/>
                <a:ea typeface="宋体" panose="02010600030101010101" pitchFamily="2" charset="-122"/>
                <a:sym typeface="+mn-ea"/>
              </a:rPr>
              <a:t>综观全文</a:t>
            </a:r>
            <a:r>
              <a:rPr sz="1800" b="1" kern="0" smtClean="0">
                <a:solidFill>
                  <a:schemeClr val="tx1"/>
                </a:solidFill>
                <a:latin typeface="Times New Roman" panose="02020603050405020304" pitchFamily="65" charset="-122"/>
                <a:ea typeface="宋体" panose="02010600030101010101" pitchFamily="2" charset="-122"/>
                <a:sym typeface="+mn-ea"/>
              </a:rPr>
              <a:t>：需要梳理全文结构层次。</a:t>
            </a:r>
          </a:p>
          <a:p>
            <a:pPr marL="0" indent="0" eaLnBrk="0" hangingPunct="0">
              <a:lnSpc>
                <a:spcPts val="2300"/>
              </a:lnSpc>
              <a:spcBef>
                <a:spcPts val="0"/>
              </a:spcBef>
              <a:spcAft>
                <a:spcPts val="0"/>
              </a:spcAft>
              <a:buNone/>
            </a:pPr>
            <a:r>
              <a:rPr sz="1800" b="1" kern="0" smtClean="0">
                <a:solidFill>
                  <a:srgbClr val="0070C0"/>
                </a:solidFill>
                <a:latin typeface="Times New Roman" panose="02020603050405020304" pitchFamily="65" charset="-122"/>
                <a:ea typeface="宋体" panose="02010600030101010101" pitchFamily="2" charset="-122"/>
                <a:sym typeface="+mn-ea"/>
              </a:rPr>
              <a:t>其中的寓意</a:t>
            </a:r>
            <a:r>
              <a:rPr sz="1800" b="1" kern="0" smtClean="0">
                <a:solidFill>
                  <a:schemeClr val="tx1"/>
                </a:solidFill>
                <a:latin typeface="Times New Roman" panose="02020603050405020304" pitchFamily="65" charset="-122"/>
                <a:ea typeface="宋体" panose="02010600030101010101" pitchFamily="2" charset="-122"/>
                <a:sym typeface="+mn-ea"/>
              </a:rPr>
              <a:t>：即深层义，比喻义，象征义，是语言文字或艺术作品里所寄托、隐含的意思。</a:t>
            </a:r>
          </a:p>
          <a:p>
            <a:pPr marL="0" indent="0" eaLnBrk="0" hangingPunct="0">
              <a:lnSpc>
                <a:spcPts val="2300"/>
              </a:lnSpc>
              <a:spcBef>
                <a:spcPts val="0"/>
              </a:spcBef>
              <a:spcAft>
                <a:spcPts val="0"/>
              </a:spcAft>
              <a:buNone/>
            </a:pPr>
            <a:endParaRPr lang="en-US" altLang="zh-CN" sz="1800" b="1" kern="0" smtClean="0">
              <a:solidFill>
                <a:srgbClr val="FF0000"/>
              </a:solidFill>
              <a:latin typeface="Times New Roman" panose="02020603050405020304" pitchFamily="65" charset="-122"/>
              <a:ea typeface="宋体" panose="02010600030101010101" pitchFamily="2" charset="-122"/>
              <a:sym typeface="+mn-ea"/>
            </a:endParaRPr>
          </a:p>
          <a:p>
            <a:pPr marL="0" indent="0" eaLnBrk="0" hangingPunct="0">
              <a:lnSpc>
                <a:spcPts val="2300"/>
              </a:lnSpc>
              <a:spcBef>
                <a:spcPts val="0"/>
              </a:spcBef>
              <a:spcAft>
                <a:spcPts val="0"/>
              </a:spcAft>
              <a:buNone/>
            </a:pPr>
            <a:r>
              <a:rPr lang="en-US" altLang="zh-CN" sz="1800" b="1" kern="0" smtClean="0">
                <a:solidFill>
                  <a:srgbClr val="FF0000"/>
                </a:solidFill>
                <a:latin typeface="Times New Roman" panose="02020603050405020304" pitchFamily="65" charset="-122"/>
                <a:ea typeface="宋体" panose="02010600030101010101" pitchFamily="2" charset="-122"/>
                <a:sym typeface="+mn-ea"/>
              </a:rPr>
              <a:t>2.</a:t>
            </a:r>
            <a:r>
              <a:rPr sz="1800" b="1" kern="0" smtClean="0">
                <a:solidFill>
                  <a:srgbClr val="FF0000"/>
                </a:solidFill>
                <a:latin typeface="Times New Roman" panose="02020603050405020304" pitchFamily="65" charset="-122"/>
                <a:ea typeface="宋体" panose="02010600030101010101" pitchFamily="2" charset="-122"/>
                <a:sym typeface="+mn-ea"/>
              </a:rPr>
              <a:t>文章标题分析“四角度”</a:t>
            </a:r>
            <a:endParaRPr lang="zh-CN" altLang="en-US" sz="1800" b="1" dirty="0"/>
          </a:p>
          <a:p>
            <a:pPr marL="0" indent="0" eaLnBrk="0" hangingPunct="0">
              <a:lnSpc>
                <a:spcPts val="2300"/>
              </a:lnSpc>
              <a:spcBef>
                <a:spcPts val="0"/>
              </a:spcBef>
              <a:spcAft>
                <a:spcPts val="0"/>
              </a:spcAft>
              <a:buNone/>
            </a:pPr>
            <a:r>
              <a:rPr sz="1800" b="1" kern="0" smtClean="0">
                <a:solidFill>
                  <a:srgbClr val="FF0000"/>
                </a:solidFill>
                <a:latin typeface="Times New Roman" panose="02020603050405020304" pitchFamily="65" charset="-122"/>
                <a:ea typeface="宋体" panose="02010600030101010101" pitchFamily="2" charset="-122"/>
                <a:sym typeface="+mn-ea"/>
              </a:rPr>
              <a:t>第一,标题含义,</a:t>
            </a:r>
            <a:r>
              <a:rPr sz="1800" b="1" kern="0" smtClean="0">
                <a:solidFill>
                  <a:srgbClr val="000000"/>
                </a:solidFill>
                <a:latin typeface="Times New Roman" panose="02020603050405020304" pitchFamily="65" charset="-122"/>
                <a:ea typeface="宋体" panose="02010600030101010101" pitchFamily="2" charset="-122"/>
                <a:sym typeface="+mn-ea"/>
              </a:rPr>
              <a:t>标题自身的表层含义和在文中的含义</a:t>
            </a:r>
            <a:r>
              <a:rPr lang="en-US" altLang="zh-CN" sz="1800" b="1" kern="0" smtClean="0">
                <a:solidFill>
                  <a:srgbClr val="000000"/>
                </a:solidFill>
                <a:latin typeface="Times New Roman" panose="02020603050405020304" pitchFamily="65" charset="-122"/>
                <a:ea typeface="宋体" panose="02010600030101010101" pitchFamily="2" charset="-122"/>
                <a:sym typeface="+mn-ea"/>
              </a:rPr>
              <a:t>(</a:t>
            </a:r>
            <a:r>
              <a:rPr sz="1800" b="1" kern="0" smtClean="0">
                <a:solidFill>
                  <a:srgbClr val="000000"/>
                </a:solidFill>
                <a:latin typeface="Times New Roman" panose="02020603050405020304" pitchFamily="65" charset="-122"/>
                <a:ea typeface="宋体" panose="02010600030101010101" pitchFamily="2" charset="-122"/>
                <a:sym typeface="+mn-ea"/>
              </a:rPr>
              <a:t>语境义</a:t>
            </a:r>
            <a:r>
              <a:rPr lang="en-US" altLang="zh-CN" sz="1800" b="1" kern="0" smtClean="0">
                <a:solidFill>
                  <a:srgbClr val="000000"/>
                </a:solidFill>
                <a:latin typeface="Times New Roman" panose="02020603050405020304" pitchFamily="65" charset="-122"/>
                <a:ea typeface="宋体" panose="02010600030101010101" pitchFamily="2" charset="-122"/>
                <a:sym typeface="+mn-ea"/>
              </a:rPr>
              <a:t>)</a:t>
            </a:r>
            <a:r>
              <a:rPr sz="1800" b="1" kern="0" smtClean="0">
                <a:solidFill>
                  <a:srgbClr val="000000"/>
                </a:solidFill>
                <a:latin typeface="Times New Roman" panose="02020603050405020304" pitchFamily="65" charset="-122"/>
                <a:ea typeface="宋体" panose="02010600030101010101" pitchFamily="2" charset="-122"/>
                <a:sym typeface="+mn-ea"/>
              </a:rPr>
              <a:t>,包括引申义、比喻义和象征义;</a:t>
            </a:r>
          </a:p>
          <a:p>
            <a:pPr marL="0" indent="0" eaLnBrk="0" hangingPunct="0">
              <a:lnSpc>
                <a:spcPts val="2300"/>
              </a:lnSpc>
              <a:spcBef>
                <a:spcPts val="0"/>
              </a:spcBef>
              <a:spcAft>
                <a:spcPts val="0"/>
              </a:spcAft>
              <a:buNone/>
            </a:pPr>
            <a:r>
              <a:rPr sz="1800" b="1" kern="0" smtClean="0">
                <a:solidFill>
                  <a:srgbClr val="FF0000"/>
                </a:solidFill>
                <a:latin typeface="Times New Roman" panose="02020603050405020304" pitchFamily="65" charset="-122"/>
                <a:ea typeface="宋体" panose="02010600030101010101" pitchFamily="2" charset="-122"/>
                <a:sym typeface="+mn-ea"/>
              </a:rPr>
              <a:t>第二,概括文本内容,</a:t>
            </a:r>
            <a:r>
              <a:rPr sz="1800" b="1" kern="0" smtClean="0">
                <a:solidFill>
                  <a:srgbClr val="000000"/>
                </a:solidFill>
                <a:latin typeface="Times New Roman" panose="02020603050405020304" pitchFamily="65" charset="-122"/>
                <a:ea typeface="宋体" panose="02010600030101010101" pitchFamily="2" charset="-122"/>
                <a:sym typeface="+mn-ea"/>
              </a:rPr>
              <a:t>有的标题直接点出了文本内容,有的标题是偏正短语,要揣摩分析修饰语、限制语在文中的含义;</a:t>
            </a:r>
          </a:p>
          <a:p>
            <a:pPr marL="0" indent="0" eaLnBrk="0" hangingPunct="0">
              <a:lnSpc>
                <a:spcPts val="2300"/>
              </a:lnSpc>
              <a:spcBef>
                <a:spcPts val="0"/>
              </a:spcBef>
              <a:spcAft>
                <a:spcPts val="0"/>
              </a:spcAft>
              <a:buNone/>
            </a:pPr>
            <a:r>
              <a:rPr sz="1800" b="1" kern="0" smtClean="0">
                <a:solidFill>
                  <a:srgbClr val="FF0000"/>
                </a:solidFill>
                <a:latin typeface="Times New Roman" panose="02020603050405020304" pitchFamily="65" charset="-122"/>
                <a:ea typeface="宋体" panose="02010600030101010101" pitchFamily="2" charset="-122"/>
                <a:sym typeface="+mn-ea"/>
              </a:rPr>
              <a:t>第三,情感主旨,</a:t>
            </a:r>
            <a:r>
              <a:rPr sz="1800" b="1" kern="0" smtClean="0">
                <a:solidFill>
                  <a:srgbClr val="000000"/>
                </a:solidFill>
                <a:latin typeface="Times New Roman" panose="02020603050405020304" pitchFamily="65" charset="-122"/>
                <a:ea typeface="宋体" panose="02010600030101010101" pitchFamily="2" charset="-122"/>
                <a:sym typeface="+mn-ea"/>
              </a:rPr>
              <a:t>标题往往直接或间接地包含作者的思想感情和态度;</a:t>
            </a:r>
          </a:p>
          <a:p>
            <a:pPr marL="0" indent="0" eaLnBrk="0" hangingPunct="0">
              <a:lnSpc>
                <a:spcPts val="2300"/>
              </a:lnSpc>
              <a:spcBef>
                <a:spcPts val="0"/>
              </a:spcBef>
              <a:spcAft>
                <a:spcPts val="0"/>
              </a:spcAft>
              <a:buNone/>
            </a:pPr>
            <a:r>
              <a:rPr sz="1800" b="1" kern="0" smtClean="0">
                <a:solidFill>
                  <a:srgbClr val="FF0000"/>
                </a:solidFill>
                <a:latin typeface="Times New Roman" panose="02020603050405020304" pitchFamily="65" charset="-122"/>
                <a:ea typeface="宋体" panose="02010600030101010101" pitchFamily="2" charset="-122"/>
                <a:sym typeface="+mn-ea"/>
              </a:rPr>
              <a:t>第四,结构思路</a:t>
            </a:r>
            <a:r>
              <a:rPr sz="1800" b="1" kern="0" smtClean="0">
                <a:solidFill>
                  <a:srgbClr val="000000"/>
                </a:solidFill>
                <a:latin typeface="Times New Roman" panose="02020603050405020304" pitchFamily="65" charset="-122"/>
                <a:ea typeface="宋体" panose="02010600030101010101" pitchFamily="2" charset="-122"/>
                <a:sym typeface="+mn-ea"/>
              </a:rPr>
              <a:t>,有的标题是线索,有的是写作对象。</a:t>
            </a:r>
            <a:endParaRPr lang="zh-CN" altLang="en-US" sz="1800" b="1" dirty="0"/>
          </a:p>
          <a:p>
            <a:pPr marL="0" indent="0">
              <a:lnSpc>
                <a:spcPct val="100000"/>
              </a:lnSpc>
              <a:spcAft>
                <a:spcPts val="0"/>
              </a:spcAft>
              <a:buNone/>
            </a:pPr>
            <a:endParaRPr lang="zh-CN" altLang="en-US" sz="1800" b="1"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a:sym typeface="+mn-ea"/>
              </a:rPr>
              <a:t>拓展延伸</a:t>
            </a:r>
            <a:endParaRPr lang="zh-CN" altLang="en-US"/>
          </a:p>
        </p:txBody>
      </p:sp>
      <p:sp>
        <p:nvSpPr>
          <p:cNvPr id="3" name="内容占位符 2"/>
          <p:cNvSpPr>
            <a:spLocks noGrp="1"/>
          </p:cNvSpPr>
          <p:nvPr>
            <p:ph idx="1"/>
          </p:nvPr>
        </p:nvSpPr>
        <p:spPr/>
        <p:txBody>
          <a:bodyPr/>
          <a:lstStyle/>
          <a:p>
            <a:pPr indent="0">
              <a:lnSpc>
                <a:spcPct val="100000"/>
              </a:lnSpc>
              <a:spcAft>
                <a:spcPts val="0"/>
              </a:spcAft>
              <a:buNone/>
            </a:pPr>
            <a:r>
              <a:rPr sz="1800" b="1">
                <a:solidFill>
                  <a:srgbClr val="000000"/>
                </a:solidFill>
                <a:ea typeface="宋体" panose="02010600030101010101" pitchFamily="2" charset="-122"/>
                <a:sym typeface="+mn-ea"/>
              </a:rPr>
              <a:t>二</a:t>
            </a:r>
            <a:r>
              <a:rPr lang="en-US" altLang="zh-CN" sz="1800" b="1">
                <a:solidFill>
                  <a:srgbClr val="000000"/>
                </a:solidFill>
                <a:ea typeface="宋体" panose="02010600030101010101" pitchFamily="2" charset="-122"/>
                <a:sym typeface="+mn-ea"/>
              </a:rPr>
              <a:t>.2017</a:t>
            </a:r>
            <a:r>
              <a:rPr sz="1800" b="1">
                <a:solidFill>
                  <a:srgbClr val="000000"/>
                </a:solidFill>
                <a:ea typeface="宋体" panose="02010600030101010101" pitchFamily="2" charset="-122"/>
                <a:sym typeface="+mn-ea"/>
              </a:rPr>
              <a:t>《根河之恋》</a:t>
            </a:r>
            <a:endParaRPr lang="zh-CN" altLang="en-US" sz="1800" b="1">
              <a:solidFill>
                <a:srgbClr val="000000"/>
              </a:solidFill>
              <a:latin typeface="Arial" panose="020B0604020202020204" pitchFamily="34" charset="0"/>
              <a:ea typeface="宋体" panose="02010600030101010101" pitchFamily="2" charset="-122"/>
            </a:endParaRPr>
          </a:p>
          <a:p>
            <a:pPr indent="0">
              <a:lnSpc>
                <a:spcPct val="100000"/>
              </a:lnSpc>
              <a:spcAft>
                <a:spcPts val="0"/>
              </a:spcAft>
              <a:buNone/>
            </a:pPr>
            <a:r>
              <a:rPr lang="en-US" altLang="zh-CN" sz="1800" kern="0" smtClean="0">
                <a:solidFill>
                  <a:schemeClr val="tx1"/>
                </a:solidFill>
                <a:latin typeface="Times New Roman" panose="02020603050405020304" pitchFamily="65" charset="-122"/>
                <a:ea typeface="宋体" panose="02010600030101010101" pitchFamily="2" charset="-122"/>
                <a:sym typeface="+mn-ea"/>
              </a:rPr>
              <a:t>2</a:t>
            </a:r>
            <a:r>
              <a:rPr sz="1800" kern="0" smtClean="0">
                <a:solidFill>
                  <a:schemeClr val="tx1"/>
                </a:solidFill>
                <a:latin typeface="Times New Roman" panose="02020603050405020304" pitchFamily="65" charset="-122"/>
                <a:ea typeface="宋体" panose="02010600030101010101" pitchFamily="2" charset="-122"/>
                <a:sym typeface="+mn-ea"/>
              </a:rPr>
              <a:t>.</a:t>
            </a:r>
            <a:r>
              <a:rPr sz="1800" kern="0" smtClean="0">
                <a:solidFill>
                  <a:srgbClr val="000000"/>
                </a:solidFill>
                <a:latin typeface="Times New Roman" panose="02020603050405020304" pitchFamily="65" charset="-122"/>
                <a:ea typeface="宋体" panose="02010600030101010101" pitchFamily="2" charset="-122"/>
                <a:sym typeface="+mn-ea"/>
              </a:rPr>
              <a:t>作者在结尾说“我知道</a:t>
            </a:r>
            <a:r>
              <a:rPr sz="1800" u="sng" kern="0" smtClean="0">
                <a:solidFill>
                  <a:srgbClr val="000000"/>
                </a:solidFill>
                <a:latin typeface="Times New Roman" panose="02020603050405020304" pitchFamily="65" charset="-122"/>
                <a:ea typeface="宋体" panose="02010600030101010101" pitchFamily="2" charset="-122"/>
                <a:sym typeface="+mn-ea"/>
              </a:rPr>
              <a:t>我虽然来过</a:t>
            </a:r>
            <a:r>
              <a:rPr sz="1800" kern="0" smtClean="0">
                <a:solidFill>
                  <a:srgbClr val="000000"/>
                </a:solidFill>
                <a:latin typeface="Times New Roman" panose="02020603050405020304" pitchFamily="65" charset="-122"/>
                <a:ea typeface="宋体" panose="02010600030101010101" pitchFamily="2" charset="-122"/>
                <a:sym typeface="+mn-ea"/>
              </a:rPr>
              <a:t>了,但却远远</a:t>
            </a:r>
            <a:r>
              <a:rPr sz="1800" u="sng" kern="0" smtClean="0">
                <a:solidFill>
                  <a:srgbClr val="000000"/>
                </a:solidFill>
                <a:latin typeface="Times New Roman" panose="02020603050405020304" pitchFamily="65" charset="-122"/>
                <a:ea typeface="宋体" panose="02010600030101010101" pitchFamily="2" charset="-122"/>
                <a:sym typeface="+mn-ea"/>
              </a:rPr>
              <a:t>抵达不了</a:t>
            </a:r>
            <a:r>
              <a:rPr sz="1800" kern="0" smtClean="0">
                <a:solidFill>
                  <a:srgbClr val="000000"/>
                </a:solidFill>
                <a:latin typeface="Times New Roman" panose="02020603050405020304" pitchFamily="65" charset="-122"/>
                <a:ea typeface="宋体" panose="02010600030101010101" pitchFamily="2" charset="-122"/>
                <a:sym typeface="+mn-ea"/>
              </a:rPr>
              <a:t>这河的</a:t>
            </a:r>
            <a:r>
              <a:rPr sz="1800" u="sng" kern="0" smtClean="0">
                <a:solidFill>
                  <a:srgbClr val="000000"/>
                </a:solidFill>
                <a:latin typeface="Times New Roman" panose="02020603050405020304" pitchFamily="65" charset="-122"/>
                <a:ea typeface="宋体" panose="02010600030101010101" pitchFamily="2" charset="-122"/>
                <a:sym typeface="+mn-ea"/>
              </a:rPr>
              <a:t>深奥</a:t>
            </a:r>
            <a:r>
              <a:rPr sz="1800" kern="0" smtClean="0">
                <a:solidFill>
                  <a:srgbClr val="000000"/>
                </a:solidFill>
                <a:latin typeface="Times New Roman" panose="02020603050405020304" pitchFamily="65" charset="-122"/>
                <a:ea typeface="宋体" panose="02010600030101010101" pitchFamily="2" charset="-122"/>
                <a:sym typeface="+mn-ea"/>
              </a:rPr>
              <a:t>”。请根据</a:t>
            </a:r>
            <a:r>
              <a:rPr sz="1800" kern="0" smtClean="0">
                <a:solidFill>
                  <a:srgbClr val="FF0000"/>
                </a:solidFill>
                <a:latin typeface="Times New Roman" panose="02020603050405020304" pitchFamily="65" charset="-122"/>
                <a:ea typeface="宋体" panose="02010600030101010101" pitchFamily="2" charset="-122"/>
                <a:sym typeface="+mn-ea"/>
              </a:rPr>
              <a:t>文意</a:t>
            </a:r>
            <a:r>
              <a:rPr sz="1800" kern="0" smtClean="0">
                <a:solidFill>
                  <a:srgbClr val="000000"/>
                </a:solidFill>
                <a:latin typeface="Times New Roman" panose="02020603050405020304" pitchFamily="65" charset="-122"/>
                <a:ea typeface="宋体" panose="02010600030101010101" pitchFamily="2" charset="-122"/>
                <a:sym typeface="+mn-ea"/>
              </a:rPr>
              <a:t>,说明“这河的深奥”的</a:t>
            </a:r>
            <a:r>
              <a:rPr sz="1800" kern="0" smtClean="0">
                <a:solidFill>
                  <a:srgbClr val="FF0000"/>
                </a:solidFill>
                <a:latin typeface="Times New Roman" panose="02020603050405020304" pitchFamily="65" charset="-122"/>
                <a:ea typeface="宋体" panose="02010600030101010101" pitchFamily="2" charset="-122"/>
                <a:sym typeface="+mn-ea"/>
              </a:rPr>
              <a:t>含义</a:t>
            </a:r>
            <a:r>
              <a:rPr sz="1800" kern="0" smtClean="0">
                <a:solidFill>
                  <a:srgbClr val="000000"/>
                </a:solidFill>
                <a:latin typeface="Times New Roman" panose="02020603050405020304" pitchFamily="65" charset="-122"/>
                <a:ea typeface="宋体" panose="02010600030101010101" pitchFamily="2" charset="-122"/>
                <a:sym typeface="+mn-ea"/>
              </a:rPr>
              <a:t>、“抵达不了”的</a:t>
            </a:r>
            <a:r>
              <a:rPr sz="1800" kern="0" smtClean="0">
                <a:solidFill>
                  <a:srgbClr val="FF0000"/>
                </a:solidFill>
                <a:latin typeface="Times New Roman" panose="02020603050405020304" pitchFamily="65" charset="-122"/>
                <a:ea typeface="宋体" panose="02010600030101010101" pitchFamily="2" charset="-122"/>
                <a:sym typeface="+mn-ea"/>
              </a:rPr>
              <a:t>原因</a:t>
            </a:r>
            <a:r>
              <a:rPr sz="1800" kern="0" smtClean="0">
                <a:solidFill>
                  <a:srgbClr val="000000"/>
                </a:solidFill>
                <a:latin typeface="Times New Roman" panose="02020603050405020304" pitchFamily="65" charset="-122"/>
                <a:ea typeface="宋体" panose="02010600030101010101" pitchFamily="2" charset="-122"/>
                <a:sym typeface="+mn-ea"/>
              </a:rPr>
              <a:t>及作者寄托的</a:t>
            </a:r>
            <a:r>
              <a:rPr sz="1800" kern="0" smtClean="0">
                <a:solidFill>
                  <a:srgbClr val="FF0000"/>
                </a:solidFill>
                <a:latin typeface="Times New Roman" panose="02020603050405020304" pitchFamily="65" charset="-122"/>
                <a:ea typeface="宋体" panose="02010600030101010101" pitchFamily="2" charset="-122"/>
                <a:sym typeface="+mn-ea"/>
              </a:rPr>
              <a:t>情感</a:t>
            </a:r>
            <a:r>
              <a:rPr sz="1800" kern="0" smtClean="0">
                <a:solidFill>
                  <a:srgbClr val="000000"/>
                </a:solidFill>
                <a:latin typeface="Times New Roman" panose="02020603050405020304" pitchFamily="65" charset="-122"/>
                <a:ea typeface="宋体" panose="02010600030101010101" pitchFamily="2" charset="-122"/>
                <a:sym typeface="+mn-ea"/>
              </a:rPr>
              <a:t>。(6分)</a:t>
            </a:r>
          </a:p>
          <a:p>
            <a:pPr indent="0">
              <a:lnSpc>
                <a:spcPct val="100000"/>
              </a:lnSpc>
              <a:spcAft>
                <a:spcPts val="0"/>
              </a:spcAft>
            </a:pPr>
            <a:endParaRPr lang="zh-CN" altLang="en-US" sz="1800" kern="0" dirty="0" smtClean="0">
              <a:solidFill>
                <a:srgbClr val="000000"/>
              </a:solidFill>
              <a:latin typeface="Times New Roman" panose="02020603050405020304" pitchFamily="65" charset="-122"/>
              <a:ea typeface="宋体" panose="02010600030101010101" pitchFamily="2" charset="-122"/>
              <a:sym typeface="+mn-ea"/>
            </a:endParaRPr>
          </a:p>
          <a:p>
            <a:pPr marL="0" indent="0">
              <a:lnSpc>
                <a:spcPct val="100000"/>
              </a:lnSpc>
              <a:spcAft>
                <a:spcPts val="0"/>
              </a:spcAft>
              <a:buNone/>
            </a:pPr>
            <a:r>
              <a:rPr sz="1800" b="1">
                <a:solidFill>
                  <a:srgbClr val="000000"/>
                </a:solidFill>
                <a:ea typeface="宋体" panose="02010600030101010101" pitchFamily="2" charset="-122"/>
                <a:sym typeface="+mn-ea"/>
              </a:rPr>
              <a:t>三</a:t>
            </a:r>
            <a:r>
              <a:rPr lang="en-US" altLang="zh-CN" sz="1800" b="1">
                <a:solidFill>
                  <a:srgbClr val="000000"/>
                </a:solidFill>
                <a:ea typeface="宋体" panose="02010600030101010101" pitchFamily="2" charset="-122"/>
                <a:sym typeface="+mn-ea"/>
              </a:rPr>
              <a:t>.2016</a:t>
            </a:r>
            <a:r>
              <a:rPr sz="1800" b="1">
                <a:solidFill>
                  <a:srgbClr val="000000"/>
                </a:solidFill>
                <a:ea typeface="宋体" panose="02010600030101010101" pitchFamily="2" charset="-122"/>
                <a:sym typeface="+mn-ea"/>
              </a:rPr>
              <a:t>《白鹿原上奏响一支老腔》</a:t>
            </a:r>
          </a:p>
          <a:p>
            <a:pPr marL="0" indent="0">
              <a:lnSpc>
                <a:spcPct val="100000"/>
              </a:lnSpc>
              <a:spcAft>
                <a:spcPts val="0"/>
              </a:spcAft>
              <a:buNone/>
            </a:pPr>
            <a:r>
              <a:rPr sz="1800" kern="0" smtClean="0">
                <a:solidFill>
                  <a:srgbClr val="000000"/>
                </a:solidFill>
                <a:latin typeface="Times New Roman" panose="02020603050405020304" pitchFamily="65" charset="-122"/>
                <a:ea typeface="宋体" panose="02010600030101010101" pitchFamily="2" charset="-122"/>
                <a:sym typeface="+mn-ea"/>
              </a:rPr>
              <a:t>作者在小说《白鹿原》中</a:t>
            </a:r>
            <a:r>
              <a:rPr sz="1800" kern="0" smtClean="0">
                <a:solidFill>
                  <a:srgbClr val="FF0000"/>
                </a:solidFill>
                <a:latin typeface="Times New Roman" panose="02020603050405020304" pitchFamily="65" charset="-122"/>
                <a:ea typeface="宋体" panose="02010600030101010101" pitchFamily="2" charset="-122"/>
                <a:sym typeface="+mn-ea"/>
              </a:rPr>
              <a:t>并没有写到</a:t>
            </a:r>
            <a:r>
              <a:rPr sz="1800" kern="0" smtClean="0">
                <a:solidFill>
                  <a:srgbClr val="000000"/>
                </a:solidFill>
                <a:latin typeface="Times New Roman" panose="02020603050405020304" pitchFamily="65" charset="-122"/>
                <a:ea typeface="宋体" panose="02010600030101010101" pitchFamily="2" charset="-122"/>
                <a:sym typeface="+mn-ea"/>
              </a:rPr>
              <a:t>老腔,为什么本文题目却是“</a:t>
            </a:r>
            <a:r>
              <a:rPr sz="1800" u="sng" kern="0" smtClean="0">
                <a:solidFill>
                  <a:srgbClr val="000000"/>
                </a:solidFill>
                <a:latin typeface="Times New Roman" panose="02020603050405020304" pitchFamily="65" charset="-122"/>
                <a:ea typeface="宋体" panose="02010600030101010101" pitchFamily="2" charset="-122"/>
                <a:sym typeface="+mn-ea"/>
              </a:rPr>
              <a:t>白鹿原</a:t>
            </a:r>
            <a:r>
              <a:rPr sz="1800" kern="0" smtClean="0">
                <a:solidFill>
                  <a:srgbClr val="000000"/>
                </a:solidFill>
                <a:latin typeface="Times New Roman" panose="02020603050405020304" pitchFamily="65" charset="-122"/>
                <a:ea typeface="宋体" panose="02010600030101010101" pitchFamily="2" charset="-122"/>
                <a:sym typeface="+mn-ea"/>
              </a:rPr>
              <a:t>上奏响一支老腔”?(5分)</a:t>
            </a:r>
            <a:endParaRPr lang="zh-CN" altLang="en-US" sz="1800" dirty="0"/>
          </a:p>
          <a:p>
            <a:pPr indent="0">
              <a:lnSpc>
                <a:spcPct val="100000"/>
              </a:lnSpc>
              <a:spcAft>
                <a:spcPts val="0"/>
              </a:spcAft>
            </a:pPr>
            <a:endParaRPr lang="zh-CN" altLang="en-US" sz="1800" dirty="0"/>
          </a:p>
          <a:p>
            <a:endParaRPr lang="zh-CN" altLang="en-US" sz="1800"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smtClean="0">
                <a:latin typeface="Times New Roman" panose="02020603050405020304" pitchFamily="65" charset="-122"/>
                <a:ea typeface="宋体" panose="02010600030101010101" pitchFamily="2" charset="-122"/>
                <a:sym typeface="+mn-ea"/>
              </a:rPr>
              <a:t>方法技巧的一点补充 </a:t>
            </a:r>
            <a:endParaRPr lang="zh-CN" altLang="en-US" smtClean="0">
              <a:latin typeface="Times New Roman" panose="02020603050405020304" pitchFamily="65" charset="-122"/>
              <a:ea typeface="宋体" panose="02010600030101010101" pitchFamily="2" charset="-122"/>
              <a:sym typeface="+mn-ea"/>
            </a:endParaRPr>
          </a:p>
        </p:txBody>
      </p:sp>
      <p:sp>
        <p:nvSpPr>
          <p:cNvPr id="3" name="内容占位符 2"/>
          <p:cNvSpPr>
            <a:spLocks noGrp="1"/>
          </p:cNvSpPr>
          <p:nvPr>
            <p:ph idx="1"/>
          </p:nvPr>
        </p:nvSpPr>
        <p:spPr/>
        <p:txBody>
          <a:bodyPr/>
          <a:lstStyle/>
          <a:p>
            <a:pPr marL="0" indent="0" eaLnBrk="0" latinLnBrk="1" hangingPunct="0">
              <a:lnSpc>
                <a:spcPct val="150000"/>
              </a:lnSpc>
              <a:spcBef>
                <a:spcPts val="0"/>
              </a:spcBef>
              <a:buNone/>
            </a:pPr>
            <a:r>
              <a:rPr sz="1800" b="1" smtClean="0">
                <a:solidFill>
                  <a:srgbClr val="FF0000"/>
                </a:solidFill>
                <a:latin typeface="Times New Roman" panose="02020603050405020304" pitchFamily="65" charset="-122"/>
                <a:ea typeface="宋体" panose="02010600030101010101" pitchFamily="2" charset="-122"/>
                <a:sym typeface="+mn-ea"/>
              </a:rPr>
              <a:t>行文思路分析:</a:t>
            </a:r>
            <a:endParaRPr lang="zh-CN" altLang="en-US" sz="1800" b="1" dirty="0">
              <a:solidFill>
                <a:srgbClr val="FF0000"/>
              </a:solidFill>
            </a:endParaRPr>
          </a:p>
          <a:p>
            <a:pPr marL="0" indent="0" eaLnBrk="0" latinLnBrk="1" hangingPunct="0">
              <a:lnSpc>
                <a:spcPct val="150000"/>
              </a:lnSpc>
              <a:spcBef>
                <a:spcPts val="0"/>
              </a:spcBef>
              <a:buNone/>
            </a:pPr>
            <a:r>
              <a:rPr sz="1800" b="1" smtClean="0">
                <a:latin typeface="Times New Roman" panose="02020603050405020304" pitchFamily="65" charset="-122"/>
                <a:ea typeface="宋体" panose="02010600030101010101" pitchFamily="2" charset="-122"/>
                <a:sym typeface="+mn-ea"/>
              </a:rPr>
              <a:t>①抓住线索,理清思路。线索类型:人物线、具体事物线、中心事件线、思想情感线、时间或空间线、作者所见所闻线等。</a:t>
            </a:r>
            <a:endParaRPr lang="zh-CN" altLang="en-US" sz="1800" b="1" dirty="0"/>
          </a:p>
          <a:p>
            <a:pPr marL="0" indent="0" eaLnBrk="0" latinLnBrk="1" hangingPunct="0">
              <a:lnSpc>
                <a:spcPct val="150000"/>
              </a:lnSpc>
              <a:spcBef>
                <a:spcPts val="0"/>
              </a:spcBef>
              <a:buNone/>
            </a:pPr>
            <a:r>
              <a:rPr sz="1800" b="1" smtClean="0">
                <a:latin typeface="Times New Roman" panose="02020603050405020304" pitchFamily="65" charset="-122"/>
                <a:ea typeface="宋体" panose="02010600030101010101" pitchFamily="2" charset="-122"/>
                <a:sym typeface="+mn-ea"/>
              </a:rPr>
              <a:t>②圈画关键词语或句子。关键词语和句子指的是能够体现时间、空间、人物、事件、情感的词语以及总起句、中心句、过渡句、小结句等。</a:t>
            </a:r>
            <a:endParaRPr lang="zh-CN" altLang="en-US" sz="1800" b="1" dirty="0"/>
          </a:p>
          <a:p>
            <a:pPr marL="0" indent="0" eaLnBrk="0" latinLnBrk="1" hangingPunct="0">
              <a:lnSpc>
                <a:spcPct val="150000"/>
              </a:lnSpc>
              <a:spcBef>
                <a:spcPts val="0"/>
              </a:spcBef>
              <a:buNone/>
            </a:pPr>
            <a:r>
              <a:rPr sz="1800" b="1" smtClean="0">
                <a:latin typeface="Times New Roman" panose="02020603050405020304" pitchFamily="65" charset="-122"/>
                <a:ea typeface="宋体" panose="02010600030101010101" pitchFamily="2" charset="-122"/>
                <a:sym typeface="+mn-ea"/>
              </a:rPr>
              <a:t>③合并段落,概括要点。逐段分析段落中心,划分层次,理清各个段落之间的关系,合并中心相同的段落,概括出要点。</a:t>
            </a:r>
            <a:endParaRPr lang="zh-CN" altLang="en-US" sz="1800" b="1"/>
          </a:p>
          <a:p>
            <a:endParaRPr lang="zh-CN" altLang="en-US" sz="1800" b="1"/>
          </a:p>
        </p:txBody>
      </p:sp>
      <p:sp>
        <p:nvSpPr>
          <p:cNvPr id="4" name="文本框 3"/>
          <p:cNvSpPr txBox="1"/>
          <p:nvPr/>
        </p:nvSpPr>
        <p:spPr>
          <a:xfrm>
            <a:off x="1629410" y="790575"/>
            <a:ext cx="7012305" cy="506730"/>
          </a:xfrm>
          <a:prstGeom prst="rect">
            <a:avLst/>
          </a:prstGeom>
          <a:noFill/>
        </p:spPr>
        <p:txBody>
          <a:bodyPr wrap="square" rtlCol="0" anchor="t">
            <a:spAutoFit/>
          </a:bodyPr>
          <a:lstStyle/>
          <a:p>
            <a:pPr marL="0" indent="0" eaLnBrk="0" latinLnBrk="1" hangingPunct="0">
              <a:lnSpc>
                <a:spcPct val="150000"/>
              </a:lnSpc>
              <a:spcBef>
                <a:spcPts val="0"/>
              </a:spcBef>
              <a:buNone/>
            </a:pPr>
            <a:r>
              <a:rPr lang="zh-CN" altLang="en-US" b="1" dirty="0" smtClean="0">
                <a:latin typeface="Times New Roman" panose="02020603050405020304" pitchFamily="65" charset="-122"/>
                <a:ea typeface="宋体" panose="02010600030101010101" pitchFamily="2" charset="-122"/>
                <a:sym typeface="+mn-ea"/>
              </a:rPr>
              <a:t>   </a:t>
            </a:r>
            <a:endParaRPr lang="zh-CN" altLang="en-US"/>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800"/>
              <a:t>文学作品的理解 </a:t>
            </a:r>
          </a:p>
        </p:txBody>
      </p:sp>
      <p:sp>
        <p:nvSpPr>
          <p:cNvPr id="3" name="内容占位符 2"/>
          <p:cNvSpPr>
            <a:spLocks noGrp="1"/>
          </p:cNvSpPr>
          <p:nvPr>
            <p:ph idx="1"/>
          </p:nvPr>
        </p:nvSpPr>
        <p:spPr/>
        <p:txBody>
          <a:bodyPr/>
          <a:lstStyle/>
          <a:p>
            <a:r>
              <a:rPr lang="zh-CN" altLang="en-US" sz="2400"/>
              <a:t>主要涉及文学作品中字、词、句的理解，</a:t>
            </a:r>
            <a:r>
              <a:rPr sz="2400">
                <a:sym typeface="+mn-ea"/>
              </a:rPr>
              <a:t>人或物形象（描写对象）的理解，以及</a:t>
            </a:r>
            <a:r>
              <a:rPr lang="zh-CN" altLang="en-US" sz="2400"/>
              <a:t>文章主旨（作者情感）的理解。</a:t>
            </a:r>
          </a:p>
          <a:p>
            <a:r>
              <a:rPr lang="zh-CN" altLang="en-US" sz="2400"/>
              <a:t>这里结合近</a:t>
            </a:r>
            <a:r>
              <a:rPr lang="en-US" altLang="zh-CN" sz="2400"/>
              <a:t>5</a:t>
            </a:r>
            <a:r>
              <a:rPr sz="2400"/>
              <a:t>年北京高考，说说</a:t>
            </a:r>
            <a:r>
              <a:rPr sz="2400">
                <a:solidFill>
                  <a:srgbClr val="FF0000"/>
                </a:solidFill>
              </a:rPr>
              <a:t>文学作品简答题的理解题型</a:t>
            </a:r>
            <a:r>
              <a:rPr sz="2400"/>
              <a:t>以及答题的方法。</a:t>
            </a:r>
          </a:p>
          <a:p>
            <a:endParaRPr lang="zh-CN" altLang="en-US" sz="240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800"/>
              <a:t>近五年高考分析</a:t>
            </a:r>
          </a:p>
        </p:txBody>
      </p:sp>
      <p:graphicFrame>
        <p:nvGraphicFramePr>
          <p:cNvPr id="4" name="表格 3"/>
          <p:cNvGraphicFramePr/>
          <p:nvPr>
            <p:custDataLst>
              <p:tags r:id="rId2"/>
            </p:custDataLst>
          </p:nvPr>
        </p:nvGraphicFramePr>
        <p:xfrm>
          <a:off x="332105" y="866140"/>
          <a:ext cx="8441690" cy="3697605"/>
        </p:xfrm>
        <a:graphic>
          <a:graphicData uri="http://schemas.openxmlformats.org/drawingml/2006/table">
            <a:tbl>
              <a:tblPr firstRow="1" bandRow="1">
                <a:tableStyleId>{5C22544A-7EE6-4342-B048-85BDC9FD1C3A}</a:tableStyleId>
              </a:tblPr>
              <a:tblGrid>
                <a:gridCol w="540385"/>
                <a:gridCol w="2463165"/>
                <a:gridCol w="1236345"/>
                <a:gridCol w="4201795"/>
              </a:tblGrid>
              <a:tr h="327660">
                <a:tc>
                  <a:txBody>
                    <a:bodyPr/>
                    <a:lstStyle/>
                    <a:p>
                      <a:pPr indent="0" algn="ctr">
                        <a:buNone/>
                      </a:pPr>
                      <a:r>
                        <a:rPr lang="zh-CN" sz="1600" b="1">
                          <a:solidFill>
                            <a:srgbClr val="000000"/>
                          </a:solidFill>
                          <a:latin typeface="Arial" panose="020B0604020202020204" pitchFamily="34" charset="0"/>
                          <a:ea typeface="宋体" panose="02010600030101010101" pitchFamily="2" charset="-122"/>
                        </a:rPr>
                        <a:t>年份</a:t>
                      </a:r>
                      <a:r>
                        <a:rPr lang="en-US" sz="1600" b="1">
                          <a:solidFill>
                            <a:srgbClr val="000000"/>
                          </a:solidFill>
                          <a:latin typeface="宋体" panose="02010600030101010101" pitchFamily="2" charset="-122"/>
                        </a:rPr>
                        <a:t> </a:t>
                      </a:r>
                      <a:endParaRPr lang="en-US" altLang="en-US" sz="16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宋体" panose="02010600030101010101" pitchFamily="2" charset="-122"/>
                        </a:rPr>
                        <a:t>题　目</a:t>
                      </a:r>
                      <a:r>
                        <a:rPr lang="en-US" sz="1600" b="1">
                          <a:solidFill>
                            <a:srgbClr val="000000"/>
                          </a:solidFill>
                          <a:latin typeface="宋体" panose="02010600030101010101" pitchFamily="2" charset="-122"/>
                        </a:rPr>
                        <a:t> </a:t>
                      </a:r>
                      <a:endParaRPr lang="en-US" altLang="en-US" sz="16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宋体" panose="02010600030101010101" pitchFamily="2" charset="-122"/>
                        </a:rPr>
                        <a:t>类　别</a:t>
                      </a:r>
                      <a:r>
                        <a:rPr lang="en-US" sz="1600" b="1">
                          <a:solidFill>
                            <a:srgbClr val="000000"/>
                          </a:solidFill>
                          <a:latin typeface="宋体" panose="02010600030101010101" pitchFamily="2" charset="-122"/>
                        </a:rPr>
                        <a:t> </a:t>
                      </a:r>
                      <a:endParaRPr lang="en-US" altLang="en-US" sz="16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宋体" panose="02010600030101010101" pitchFamily="2" charset="-122"/>
                        </a:rPr>
                        <a:t>题　型</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74040">
                <a:tc>
                  <a:txBody>
                    <a:bodyPr/>
                    <a:lstStyle/>
                    <a:p>
                      <a:pPr indent="0" algn="ctr">
                        <a:buNone/>
                      </a:pPr>
                      <a:r>
                        <a:rPr lang="en-US" sz="1600" b="1">
                          <a:solidFill>
                            <a:srgbClr val="000000"/>
                          </a:solidFill>
                          <a:latin typeface="宋体" panose="02010600030101010101" pitchFamily="2" charset="-122"/>
                        </a:rPr>
                        <a:t>2019</a:t>
                      </a:r>
                      <a:endParaRPr lang="en-US" altLang="en-US" sz="16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宋体" panose="02010600030101010101" pitchFamily="2" charset="-122"/>
                        </a:rPr>
                        <a:t>《北京的“大”与“深”》</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宋体" panose="02010600030101010101" pitchFamily="2" charset="-122"/>
                        </a:rPr>
                        <a:t>文化</a:t>
                      </a:r>
                      <a:r>
                        <a:rPr lang="en-US" sz="1600" b="1">
                          <a:solidFill>
                            <a:srgbClr val="000000"/>
                          </a:solidFill>
                          <a:latin typeface="宋体" panose="02010600030101010101" pitchFamily="2" charset="-122"/>
                        </a:rPr>
                        <a:t> </a:t>
                      </a:r>
                      <a:endParaRPr lang="en-US" altLang="en-US" sz="16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600" b="1">
                          <a:solidFill>
                            <a:srgbClr val="000000"/>
                          </a:solidFill>
                          <a:latin typeface="Arial" panose="020B0604020202020204" pitchFamily="34" charset="0"/>
                          <a:ea typeface="宋体" panose="02010600030101010101" pitchFamily="2" charset="-122"/>
                        </a:rPr>
                        <a:t>词语</a:t>
                      </a:r>
                      <a:r>
                        <a:rPr lang="en-US" sz="1600" b="1">
                          <a:solidFill>
                            <a:srgbClr val="FF0000"/>
                          </a:solidFill>
                          <a:latin typeface="宋体" panose="02010600030101010101" pitchFamily="2" charset="-122"/>
                        </a:rPr>
                        <a:t>理解</a:t>
                      </a:r>
                      <a:r>
                        <a:rPr lang="en-US" sz="1600" b="1">
                          <a:solidFill>
                            <a:srgbClr val="000000"/>
                          </a:solidFill>
                          <a:latin typeface="宋体" panose="02010600030101010101" pitchFamily="2" charset="-122"/>
                        </a:rPr>
                        <a:t>，内容</a:t>
                      </a:r>
                      <a:r>
                        <a:rPr lang="en-US" sz="1600" b="1">
                          <a:solidFill>
                            <a:srgbClr val="FF0000"/>
                          </a:solidFill>
                          <a:latin typeface="宋体" panose="02010600030101010101" pitchFamily="2" charset="-122"/>
                        </a:rPr>
                        <a:t>理解</a:t>
                      </a:r>
                      <a:r>
                        <a:rPr lang="en-US" sz="1600" b="1">
                          <a:solidFill>
                            <a:srgbClr val="000000"/>
                          </a:solidFill>
                          <a:latin typeface="宋体" panose="02010600030101010101" pitchFamily="2" charset="-122"/>
                        </a:rPr>
                        <a:t>与赏析，重要句子</a:t>
                      </a:r>
                      <a:r>
                        <a:rPr lang="en-US" sz="1600" b="1">
                          <a:solidFill>
                            <a:srgbClr val="FF0000"/>
                          </a:solidFill>
                          <a:latin typeface="宋体" panose="02010600030101010101" pitchFamily="2" charset="-122"/>
                        </a:rPr>
                        <a:t>理解</a:t>
                      </a:r>
                      <a:r>
                        <a:rPr lang="en-US" sz="1600" b="1">
                          <a:solidFill>
                            <a:srgbClr val="000000"/>
                          </a:solidFill>
                          <a:latin typeface="宋体" panose="02010600030101010101" pitchFamily="2" charset="-122"/>
                        </a:rPr>
                        <a:t>，阅读延伸</a:t>
                      </a:r>
                      <a:endParaRPr lang="en-US" altLang="en-US" sz="16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75310">
                <a:tc>
                  <a:txBody>
                    <a:bodyPr/>
                    <a:lstStyle/>
                    <a:p>
                      <a:pPr indent="0" algn="ctr">
                        <a:buNone/>
                      </a:pPr>
                      <a:r>
                        <a:rPr lang="en-US" sz="1600" b="1">
                          <a:solidFill>
                            <a:srgbClr val="000000"/>
                          </a:solidFill>
                          <a:latin typeface="宋体" panose="02010600030101010101" pitchFamily="2" charset="-122"/>
                        </a:rPr>
                        <a:t>2018</a:t>
                      </a:r>
                      <a:endParaRPr lang="en-US" altLang="en-US" sz="16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宋体" panose="02010600030101010101" pitchFamily="2" charset="-122"/>
                        </a:rPr>
                        <a:t>《水缸里的文学》</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宋体" panose="02010600030101010101" pitchFamily="2" charset="-122"/>
                        </a:rPr>
                        <a:t>民间文化</a:t>
                      </a:r>
                      <a:r>
                        <a:rPr lang="en-US" sz="1600" b="1">
                          <a:solidFill>
                            <a:srgbClr val="000000"/>
                          </a:solidFill>
                          <a:latin typeface="宋体" panose="02010600030101010101" pitchFamily="2" charset="-122"/>
                        </a:rPr>
                        <a:t> </a:t>
                      </a:r>
                      <a:endParaRPr lang="en-US" altLang="en-US" sz="16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600" b="1">
                          <a:solidFill>
                            <a:srgbClr val="000000"/>
                          </a:solidFill>
                          <a:latin typeface="Arial" panose="020B0604020202020204" pitchFamily="34" charset="0"/>
                          <a:ea typeface="宋体" panose="02010600030101010101" pitchFamily="2" charset="-122"/>
                        </a:rPr>
                        <a:t>词语</a:t>
                      </a:r>
                      <a:r>
                        <a:rPr lang="en-US" sz="1600" b="1">
                          <a:solidFill>
                            <a:srgbClr val="FF0000"/>
                          </a:solidFill>
                          <a:latin typeface="宋体" panose="02010600030101010101" pitchFamily="2" charset="-122"/>
                        </a:rPr>
                        <a:t>理解</a:t>
                      </a:r>
                      <a:r>
                        <a:rPr lang="en-US" sz="1600" b="1">
                          <a:solidFill>
                            <a:srgbClr val="000000"/>
                          </a:solidFill>
                          <a:latin typeface="宋体" panose="02010600030101010101" pitchFamily="2" charset="-122"/>
                        </a:rPr>
                        <a:t>，内容</a:t>
                      </a:r>
                      <a:r>
                        <a:rPr lang="en-US" sz="1600" b="1">
                          <a:solidFill>
                            <a:srgbClr val="FF0000"/>
                          </a:solidFill>
                          <a:latin typeface="宋体" panose="02010600030101010101" pitchFamily="2" charset="-122"/>
                        </a:rPr>
                        <a:t>理解</a:t>
                      </a:r>
                      <a:r>
                        <a:rPr lang="en-US" sz="1600" b="1">
                          <a:solidFill>
                            <a:srgbClr val="000000"/>
                          </a:solidFill>
                          <a:latin typeface="宋体" panose="02010600030101010101" pitchFamily="2" charset="-122"/>
                        </a:rPr>
                        <a:t>和概括，标题作用，阅读延伸</a:t>
                      </a:r>
                      <a:endParaRPr lang="en-US" altLang="en-US" sz="16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22960">
                <a:tc>
                  <a:txBody>
                    <a:bodyPr/>
                    <a:lstStyle/>
                    <a:p>
                      <a:pPr indent="0" algn="ctr">
                        <a:buNone/>
                      </a:pPr>
                      <a:r>
                        <a:rPr lang="en-US" sz="1600" b="1">
                          <a:solidFill>
                            <a:srgbClr val="000000"/>
                          </a:solidFill>
                          <a:latin typeface="宋体" panose="02010600030101010101" pitchFamily="2" charset="-122"/>
                        </a:rPr>
                        <a:t>2017</a:t>
                      </a:r>
                      <a:endParaRPr lang="en-US" altLang="en-US" sz="16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宋体" panose="02010600030101010101" pitchFamily="2" charset="-122"/>
                        </a:rPr>
                        <a:t>《根河之恋》</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宋体" panose="02010600030101010101" pitchFamily="2" charset="-122"/>
                        </a:rPr>
                        <a:t>记事、文化</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600" b="1">
                          <a:solidFill>
                            <a:srgbClr val="000000"/>
                          </a:solidFill>
                          <a:latin typeface="Arial" panose="020B0604020202020204" pitchFamily="34" charset="0"/>
                          <a:ea typeface="宋体" panose="02010600030101010101" pitchFamily="2" charset="-122"/>
                        </a:rPr>
                        <a:t>词语</a:t>
                      </a:r>
                      <a:r>
                        <a:rPr lang="en-US" sz="1600" b="1">
                          <a:solidFill>
                            <a:srgbClr val="FF0000"/>
                          </a:solidFill>
                          <a:latin typeface="宋体" panose="02010600030101010101" pitchFamily="2" charset="-122"/>
                        </a:rPr>
                        <a:t>理解</a:t>
                      </a:r>
                      <a:r>
                        <a:rPr lang="en-US" sz="1600" b="1">
                          <a:solidFill>
                            <a:srgbClr val="000000"/>
                          </a:solidFill>
                          <a:latin typeface="宋体" panose="02010600030101010101" pitchFamily="2" charset="-122"/>
                        </a:rPr>
                        <a:t>，内容</a:t>
                      </a:r>
                      <a:r>
                        <a:rPr lang="en-US" sz="1600" b="1">
                          <a:solidFill>
                            <a:srgbClr val="FF0000"/>
                          </a:solidFill>
                          <a:latin typeface="宋体" panose="02010600030101010101" pitchFamily="2" charset="-122"/>
                        </a:rPr>
                        <a:t>理解</a:t>
                      </a:r>
                      <a:r>
                        <a:rPr lang="en-US" sz="1600" b="1">
                          <a:solidFill>
                            <a:srgbClr val="000000"/>
                          </a:solidFill>
                          <a:latin typeface="宋体" panose="02010600030101010101" pitchFamily="2" charset="-122"/>
                        </a:rPr>
                        <a:t>，主旨，情感，行文结构，环境描写，与名著阅读结合起来综合考查</a:t>
                      </a:r>
                      <a:endParaRPr lang="en-US" altLang="en-US" sz="16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22325">
                <a:tc>
                  <a:txBody>
                    <a:bodyPr/>
                    <a:lstStyle/>
                    <a:p>
                      <a:pPr indent="0" algn="ctr">
                        <a:buNone/>
                      </a:pPr>
                      <a:r>
                        <a:rPr lang="en-US" sz="1600" b="1">
                          <a:solidFill>
                            <a:srgbClr val="000000"/>
                          </a:solidFill>
                          <a:latin typeface="宋体" panose="02010600030101010101" pitchFamily="2" charset="-122"/>
                        </a:rPr>
                        <a:t>2016</a:t>
                      </a:r>
                      <a:endParaRPr lang="en-US" altLang="en-US" sz="16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宋体" panose="02010600030101010101" pitchFamily="2" charset="-122"/>
                        </a:rPr>
                        <a:t>《白鹿原上奏响一支老腔》</a:t>
                      </a:r>
                      <a:r>
                        <a:rPr lang="en-US" sz="1600" b="1">
                          <a:solidFill>
                            <a:srgbClr val="000000"/>
                          </a:solidFill>
                          <a:latin typeface="宋体" panose="02010600030101010101" pitchFamily="2" charset="-122"/>
                        </a:rPr>
                        <a:t> </a:t>
                      </a:r>
                      <a:endParaRPr lang="en-US" altLang="en-US" sz="16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宋体" panose="02010600030101010101" pitchFamily="2" charset="-122"/>
                        </a:rPr>
                        <a:t>记事、抒情</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600" b="1">
                          <a:solidFill>
                            <a:srgbClr val="000000"/>
                          </a:solidFill>
                          <a:latin typeface="Arial" panose="020B0604020202020204" pitchFamily="34" charset="0"/>
                          <a:ea typeface="宋体" panose="02010600030101010101" pitchFamily="2" charset="-122"/>
                        </a:rPr>
                        <a:t>词语</a:t>
                      </a:r>
                      <a:r>
                        <a:rPr lang="en-US" sz="1600" b="1">
                          <a:solidFill>
                            <a:srgbClr val="FF0000"/>
                          </a:solidFill>
                          <a:latin typeface="宋体" panose="02010600030101010101" pitchFamily="2" charset="-122"/>
                        </a:rPr>
                        <a:t>理解</a:t>
                      </a:r>
                      <a:r>
                        <a:rPr lang="en-US" sz="1600" b="1">
                          <a:solidFill>
                            <a:srgbClr val="000000"/>
                          </a:solidFill>
                          <a:latin typeface="宋体" panose="02010600030101010101" pitchFamily="2" charset="-122"/>
                        </a:rPr>
                        <a:t>，内容</a:t>
                      </a:r>
                      <a:r>
                        <a:rPr lang="en-US" sz="1600" b="1">
                          <a:solidFill>
                            <a:srgbClr val="FF0000"/>
                          </a:solidFill>
                          <a:latin typeface="宋体" panose="02010600030101010101" pitchFamily="2" charset="-122"/>
                        </a:rPr>
                        <a:t>理解</a:t>
                      </a:r>
                      <a:r>
                        <a:rPr lang="en-US" sz="1600" b="1">
                          <a:solidFill>
                            <a:srgbClr val="000000"/>
                          </a:solidFill>
                          <a:latin typeface="宋体" panose="02010600030101010101" pitchFamily="2" charset="-122"/>
                        </a:rPr>
                        <a:t>，行文结构，表现手法，题目，结合文句分析手法</a:t>
                      </a:r>
                      <a:endParaRPr lang="en-US" altLang="en-US" sz="16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75310">
                <a:tc>
                  <a:txBody>
                    <a:bodyPr/>
                    <a:lstStyle/>
                    <a:p>
                      <a:pPr indent="0" algn="ctr">
                        <a:buNone/>
                      </a:pPr>
                      <a:r>
                        <a:rPr lang="en-US" sz="1600" b="1">
                          <a:solidFill>
                            <a:srgbClr val="000000"/>
                          </a:solidFill>
                          <a:latin typeface="宋体" panose="02010600030101010101" pitchFamily="2" charset="-122"/>
                        </a:rPr>
                        <a:t>2015</a:t>
                      </a:r>
                      <a:endParaRPr lang="en-US" altLang="en-US" sz="16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宋体" panose="02010600030101010101" pitchFamily="2" charset="-122"/>
                        </a:rPr>
                        <a:t>《说起梅花》</a:t>
                      </a:r>
                      <a:r>
                        <a:rPr lang="en-US" sz="1600" b="1">
                          <a:solidFill>
                            <a:srgbClr val="000000"/>
                          </a:solidFill>
                          <a:latin typeface="宋体" panose="02010600030101010101" pitchFamily="2" charset="-122"/>
                        </a:rPr>
                        <a:t> </a:t>
                      </a:r>
                      <a:endParaRPr lang="en-US" altLang="en-US" sz="16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宋体" panose="02010600030101010101" pitchFamily="2" charset="-122"/>
                        </a:rPr>
                        <a:t>文化</a:t>
                      </a:r>
                      <a:r>
                        <a:rPr lang="en-US" sz="1600" b="1">
                          <a:solidFill>
                            <a:srgbClr val="000000"/>
                          </a:solidFill>
                          <a:latin typeface="宋体" panose="02010600030101010101" pitchFamily="2" charset="-122"/>
                        </a:rPr>
                        <a:t> </a:t>
                      </a:r>
                      <a:endParaRPr lang="en-US" altLang="en-US" sz="16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600" b="1">
                          <a:solidFill>
                            <a:srgbClr val="000000"/>
                          </a:solidFill>
                          <a:latin typeface="Arial" panose="020B0604020202020204" pitchFamily="34" charset="0"/>
                          <a:ea typeface="宋体" panose="02010600030101010101" pitchFamily="2" charset="-122"/>
                        </a:rPr>
                        <a:t>词语</a:t>
                      </a:r>
                      <a:r>
                        <a:rPr lang="en-US" sz="1600" b="1">
                          <a:solidFill>
                            <a:srgbClr val="FF0000"/>
                          </a:solidFill>
                          <a:latin typeface="宋体" panose="02010600030101010101" pitchFamily="2" charset="-122"/>
                        </a:rPr>
                        <a:t>理解</a:t>
                      </a:r>
                      <a:r>
                        <a:rPr lang="en-US" sz="1600" b="1">
                          <a:solidFill>
                            <a:srgbClr val="000000"/>
                          </a:solidFill>
                          <a:latin typeface="宋体" panose="02010600030101010101" pitchFamily="2" charset="-122"/>
                        </a:rPr>
                        <a:t>，内容</a:t>
                      </a:r>
                      <a:r>
                        <a:rPr lang="en-US" sz="1600" b="1">
                          <a:solidFill>
                            <a:srgbClr val="FF0000"/>
                          </a:solidFill>
                          <a:latin typeface="宋体" panose="02010600030101010101" pitchFamily="2" charset="-122"/>
                        </a:rPr>
                        <a:t>理解</a:t>
                      </a:r>
                      <a:r>
                        <a:rPr lang="en-US" sz="1600" b="1">
                          <a:solidFill>
                            <a:srgbClr val="000000"/>
                          </a:solidFill>
                          <a:latin typeface="宋体" panose="02010600030101010101" pitchFamily="2" charset="-122"/>
                        </a:rPr>
                        <a:t>，谋篇立意，思想感情，拓展延伸</a:t>
                      </a:r>
                      <a:endParaRPr lang="en-US" altLang="en-US" sz="16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412" y="180067"/>
            <a:ext cx="8139178" cy="331514"/>
          </a:xfrm>
        </p:spPr>
        <p:txBody>
          <a:bodyPr>
            <a:noAutofit/>
          </a:bodyPr>
          <a:lstStyle/>
          <a:p>
            <a:r>
              <a:rPr lang="zh-CN" altLang="en-US" sz="2000"/>
              <a:t>近五年高考相关题目</a:t>
            </a:r>
          </a:p>
        </p:txBody>
      </p:sp>
      <p:graphicFrame>
        <p:nvGraphicFramePr>
          <p:cNvPr id="4" name="表格 3"/>
          <p:cNvGraphicFramePr/>
          <p:nvPr>
            <p:custDataLst>
              <p:tags r:id="rId2"/>
            </p:custDataLst>
          </p:nvPr>
        </p:nvGraphicFramePr>
        <p:xfrm>
          <a:off x="162560" y="511175"/>
          <a:ext cx="8667115" cy="4238625"/>
        </p:xfrm>
        <a:graphic>
          <a:graphicData uri="http://schemas.openxmlformats.org/drawingml/2006/table">
            <a:tbl>
              <a:tblPr firstRow="1" bandRow="1">
                <a:tableStyleId>{5C22544A-7EE6-4342-B048-85BDC9FD1C3A}</a:tableStyleId>
              </a:tblPr>
              <a:tblGrid>
                <a:gridCol w="648970"/>
                <a:gridCol w="2416810"/>
                <a:gridCol w="5601335"/>
              </a:tblGrid>
              <a:tr h="332740">
                <a:tc>
                  <a:txBody>
                    <a:bodyPr/>
                    <a:lstStyle/>
                    <a:p>
                      <a:pPr indent="0" algn="ctr">
                        <a:buNone/>
                      </a:pPr>
                      <a:r>
                        <a:rPr lang="zh-CN" sz="1600" b="1">
                          <a:solidFill>
                            <a:srgbClr val="000000"/>
                          </a:solidFill>
                          <a:latin typeface="Arial" panose="020B0604020202020204" pitchFamily="34" charset="0"/>
                          <a:ea typeface="宋体" panose="02010600030101010101" pitchFamily="2" charset="-122"/>
                        </a:rPr>
                        <a:t>年份</a:t>
                      </a:r>
                      <a:r>
                        <a:rPr lang="en-US" sz="1600" b="1">
                          <a:solidFill>
                            <a:srgbClr val="000000"/>
                          </a:solidFill>
                          <a:latin typeface="宋体" panose="02010600030101010101" pitchFamily="2" charset="-122"/>
                        </a:rPr>
                        <a:t> </a:t>
                      </a:r>
                      <a:endParaRPr lang="en-US" altLang="en-US" sz="16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宋体" panose="02010600030101010101" pitchFamily="2" charset="-122"/>
                        </a:rPr>
                        <a:t>题　目</a:t>
                      </a:r>
                      <a:r>
                        <a:rPr lang="en-US" sz="1600" b="1">
                          <a:solidFill>
                            <a:srgbClr val="000000"/>
                          </a:solidFill>
                          <a:latin typeface="宋体" panose="02010600030101010101" pitchFamily="2" charset="-122"/>
                        </a:rPr>
                        <a:t> </a:t>
                      </a:r>
                      <a:endParaRPr lang="en-US" altLang="en-US" sz="16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宋体" panose="02010600030101010101" pitchFamily="2" charset="-122"/>
                        </a:rPr>
                        <a:t>简答题　</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47700">
                <a:tc>
                  <a:txBody>
                    <a:bodyPr/>
                    <a:lstStyle/>
                    <a:p>
                      <a:pPr indent="0" algn="ctr">
                        <a:buNone/>
                      </a:pPr>
                      <a:r>
                        <a:rPr lang="en-US" sz="1400" b="1">
                          <a:solidFill>
                            <a:srgbClr val="000000"/>
                          </a:solidFill>
                          <a:latin typeface="宋体" panose="02010600030101010101" pitchFamily="2" charset="-122"/>
                        </a:rPr>
                        <a:t>2019</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《北京的“大”与“深”》</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sz="1400" b="0" kern="0" smtClean="0">
                          <a:solidFill>
                            <a:schemeClr val="tx1"/>
                          </a:solidFill>
                          <a:latin typeface="Times New Roman" panose="02020603050405020304" pitchFamily="65" charset="-122"/>
                          <a:ea typeface="宋体" panose="02010600030101010101" pitchFamily="2" charset="-122"/>
                          <a:sym typeface="+mn-ea"/>
                        </a:rPr>
                        <a:t>作者为什么说“你在没有走进这些胡同人家之前,关于北京文化的理解,是不便言深的”?请结合上下文具体说明。(6分)</a:t>
                      </a:r>
                      <a:endParaRPr lang="en-US" altLang="en-US" sz="1400" b="0" kern="0" smtClean="0">
                        <a:solidFill>
                          <a:schemeClr val="tx1"/>
                        </a:solidFill>
                        <a:latin typeface="Times New Roman" panose="02020603050405020304" pitchFamily="65" charset="-122"/>
                        <a:ea typeface="宋体" panose="02010600030101010101" pitchFamily="2"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98805">
                <a:tc>
                  <a:txBody>
                    <a:bodyPr/>
                    <a:lstStyle/>
                    <a:p>
                      <a:pPr indent="0" algn="ctr">
                        <a:buNone/>
                      </a:pPr>
                      <a:r>
                        <a:rPr lang="en-US" sz="1400" b="1">
                          <a:solidFill>
                            <a:srgbClr val="000000"/>
                          </a:solidFill>
                          <a:latin typeface="宋体" panose="02010600030101010101" pitchFamily="2" charset="-122"/>
                        </a:rPr>
                        <a:t>2018</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《水缸里的文学》</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00000"/>
                        </a:lnSpc>
                        <a:spcAft>
                          <a:spcPts val="0"/>
                        </a:spcAft>
                        <a:buNone/>
                      </a:pPr>
                      <a:r>
                        <a:rPr sz="1400" b="0" kern="0" smtClean="0">
                          <a:solidFill>
                            <a:schemeClr val="tx1"/>
                          </a:solidFill>
                          <a:latin typeface="Times New Roman" panose="02020603050405020304" pitchFamily="65" charset="-122"/>
                          <a:ea typeface="宋体" panose="02010600030101010101" pitchFamily="2" charset="-122"/>
                          <a:sym typeface="+mn-ea"/>
                        </a:rPr>
                        <a:t>本文题目“水缸里的文学”意蕴丰富,综观全文,你如何理解其中的寓意?以此为题有怎样的表达效果?(6分)</a:t>
                      </a:r>
                      <a:endParaRPr lang="en-US" altLang="en-US" sz="1400" b="0" kern="0" smtClean="0">
                        <a:solidFill>
                          <a:schemeClr val="tx1"/>
                        </a:solidFill>
                        <a:latin typeface="Times New Roman" panose="02020603050405020304" pitchFamily="65" charset="-122"/>
                        <a:ea typeface="宋体" panose="02010600030101010101" pitchFamily="2"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35025">
                <a:tc>
                  <a:txBody>
                    <a:bodyPr/>
                    <a:lstStyle/>
                    <a:p>
                      <a:pPr indent="0" algn="ctr">
                        <a:buNone/>
                      </a:pPr>
                      <a:r>
                        <a:rPr lang="en-US" sz="1400" b="1">
                          <a:solidFill>
                            <a:srgbClr val="000000"/>
                          </a:solidFill>
                          <a:latin typeface="宋体" panose="02010600030101010101" pitchFamily="2" charset="-122"/>
                        </a:rPr>
                        <a:t>2017</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《根河之恋》</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00000"/>
                        </a:lnSpc>
                        <a:spcAft>
                          <a:spcPts val="0"/>
                        </a:spcAft>
                      </a:pPr>
                      <a:r>
                        <a:rPr lang="en-US" sz="1400" b="0" kern="0" smtClean="0">
                          <a:solidFill>
                            <a:schemeClr val="tx1"/>
                          </a:solidFill>
                          <a:latin typeface="Times New Roman" panose="02020603050405020304" pitchFamily="65" charset="-122"/>
                          <a:ea typeface="宋体" panose="02010600030101010101" pitchFamily="2" charset="-122"/>
                          <a:sym typeface="+mn-ea"/>
                        </a:rPr>
                        <a:t>1.</a:t>
                      </a:r>
                      <a:r>
                        <a:rPr sz="1400" b="0" kern="0" smtClean="0">
                          <a:solidFill>
                            <a:schemeClr val="tx1"/>
                          </a:solidFill>
                          <a:latin typeface="Times New Roman" panose="02020603050405020304" pitchFamily="65" charset="-122"/>
                          <a:ea typeface="宋体" panose="02010600030101010101" pitchFamily="2" charset="-122"/>
                          <a:sym typeface="+mn-ea"/>
                        </a:rPr>
                        <a:t>第二段写出了根河的哪些特点?有什么象征意义?(5分)</a:t>
                      </a:r>
                    </a:p>
                    <a:p>
                      <a:pPr indent="0">
                        <a:lnSpc>
                          <a:spcPct val="100000"/>
                        </a:lnSpc>
                        <a:spcAft>
                          <a:spcPts val="0"/>
                        </a:spcAft>
                      </a:pPr>
                      <a:r>
                        <a:rPr lang="en-US" sz="1400" b="0" kern="0" smtClean="0">
                          <a:solidFill>
                            <a:schemeClr val="tx1"/>
                          </a:solidFill>
                          <a:latin typeface="Times New Roman" panose="02020603050405020304" pitchFamily="65" charset="-122"/>
                          <a:ea typeface="宋体" panose="02010600030101010101" pitchFamily="2" charset="-122"/>
                          <a:sym typeface="+mn-ea"/>
                        </a:rPr>
                        <a:t>2</a:t>
                      </a:r>
                      <a:r>
                        <a:rPr sz="1400" b="0" kern="0" smtClean="0">
                          <a:solidFill>
                            <a:schemeClr val="tx1"/>
                          </a:solidFill>
                          <a:latin typeface="Times New Roman" panose="02020603050405020304" pitchFamily="65" charset="-122"/>
                          <a:ea typeface="宋体" panose="02010600030101010101" pitchFamily="2" charset="-122"/>
                          <a:sym typeface="+mn-ea"/>
                        </a:rPr>
                        <a:t>.作者在结尾说“我知道我虽然来过了,但却远远抵达不了这河的深奥”。请根据文意,说明“这河的深奥”的含义、“抵达不了”的原因及作者寄托的情感。(6分)</a:t>
                      </a:r>
                      <a:endParaRPr lang="en-US" altLang="en-US" sz="1400" b="0" kern="0" smtClean="0">
                        <a:solidFill>
                          <a:schemeClr val="tx1"/>
                        </a:solidFill>
                        <a:latin typeface="Times New Roman" panose="02020603050405020304" pitchFamily="65" charset="-122"/>
                        <a:ea typeface="宋体" panose="02010600030101010101" pitchFamily="2"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35660">
                <a:tc>
                  <a:txBody>
                    <a:bodyPr/>
                    <a:lstStyle/>
                    <a:p>
                      <a:pPr indent="0" algn="ctr">
                        <a:buNone/>
                      </a:pPr>
                      <a:r>
                        <a:rPr lang="en-US" sz="1400" b="1">
                          <a:solidFill>
                            <a:srgbClr val="000000"/>
                          </a:solidFill>
                          <a:latin typeface="宋体" panose="02010600030101010101" pitchFamily="2" charset="-122"/>
                        </a:rPr>
                        <a:t>2016</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《白鹿原上奏响一支老腔》</a:t>
                      </a:r>
                      <a:r>
                        <a:rPr lang="en-US" sz="1400" b="1">
                          <a:solidFill>
                            <a:srgbClr val="000000"/>
                          </a:solidFill>
                          <a:latin typeface="宋体" panose="02010600030101010101" pitchFamily="2" charset="-122"/>
                        </a:rPr>
                        <a:t> </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a:lnSpc>
                          <a:spcPct val="100000"/>
                        </a:lnSpc>
                        <a:spcAft>
                          <a:spcPts val="0"/>
                        </a:spcAft>
                      </a:pPr>
                      <a:r>
                        <a:rPr sz="1400" b="0" kern="0" smtClean="0">
                          <a:solidFill>
                            <a:schemeClr val="tx1"/>
                          </a:solidFill>
                          <a:latin typeface="Times New Roman" panose="02020603050405020304" pitchFamily="65" charset="-122"/>
                          <a:ea typeface="宋体" panose="02010600030101010101" pitchFamily="2" charset="-122"/>
                          <a:sym typeface="+mn-ea"/>
                        </a:rPr>
                        <a:t>作者在小说《白鹿原》中并没有写到老腔,为什么本文题目却是“白鹿原上奏响一支老腔”?(5分)</a:t>
                      </a:r>
                      <a:endParaRPr lang="en-US" altLang="en-US" sz="1400" b="0" kern="0" smtClean="0">
                        <a:solidFill>
                          <a:schemeClr val="tx1"/>
                        </a:solidFill>
                        <a:latin typeface="Times New Roman" panose="02020603050405020304" pitchFamily="65" charset="-122"/>
                        <a:ea typeface="宋体" panose="02010600030101010101" pitchFamily="2"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98805">
                <a:tc>
                  <a:txBody>
                    <a:bodyPr/>
                    <a:lstStyle/>
                    <a:p>
                      <a:pPr indent="0" algn="ctr">
                        <a:buNone/>
                      </a:pPr>
                      <a:r>
                        <a:rPr lang="en-US" sz="1400" b="1">
                          <a:solidFill>
                            <a:srgbClr val="000000"/>
                          </a:solidFill>
                          <a:latin typeface="宋体" panose="02010600030101010101" pitchFamily="2" charset="-122"/>
                        </a:rPr>
                        <a:t>2015</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《说起梅花》</a:t>
                      </a:r>
                      <a:r>
                        <a:rPr lang="en-US" sz="1400" b="1">
                          <a:solidFill>
                            <a:srgbClr val="000000"/>
                          </a:solidFill>
                          <a:latin typeface="宋体" panose="02010600030101010101" pitchFamily="2" charset="-122"/>
                        </a:rPr>
                        <a:t> </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eaLnBrk="0" latinLnBrk="1" hangingPunct="0">
                        <a:lnSpc>
                          <a:spcPct val="100000"/>
                        </a:lnSpc>
                        <a:spcBef>
                          <a:spcPts val="0"/>
                        </a:spcBef>
                        <a:spcAft>
                          <a:spcPts val="0"/>
                        </a:spcAft>
                        <a:buNone/>
                      </a:pPr>
                      <a:r>
                        <a:rPr lang="en-US" sz="1400" b="0" kern="0" smtClean="0">
                          <a:solidFill>
                            <a:schemeClr val="tx1"/>
                          </a:solidFill>
                          <a:latin typeface="Times New Roman" panose="02020603050405020304" pitchFamily="65" charset="-122"/>
                          <a:ea typeface="宋体" panose="02010600030101010101" pitchFamily="2" charset="-122"/>
                          <a:sym typeface="+mn-ea"/>
                        </a:rPr>
                        <a:t>1.</a:t>
                      </a:r>
                      <a:r>
                        <a:rPr sz="1400" b="0" kern="0" smtClean="0">
                          <a:solidFill>
                            <a:schemeClr val="tx1"/>
                          </a:solidFill>
                          <a:latin typeface="Times New Roman" panose="02020603050405020304" pitchFamily="65" charset="-122"/>
                          <a:ea typeface="宋体" panose="02010600030101010101" pitchFamily="2" charset="-122"/>
                          <a:sym typeface="+mn-ea"/>
                        </a:rPr>
                        <a:t>.本文倒数第三段描写了哪些赏梅的情境?作者借此写出了梅花怎样的品质与格调?(6分)</a:t>
                      </a:r>
                    </a:p>
                    <a:p>
                      <a:pPr marL="0" indent="0" eaLnBrk="0" latinLnBrk="1" hangingPunct="0">
                        <a:lnSpc>
                          <a:spcPct val="100000"/>
                        </a:lnSpc>
                        <a:spcBef>
                          <a:spcPts val="0"/>
                        </a:spcBef>
                        <a:spcAft>
                          <a:spcPts val="0"/>
                        </a:spcAft>
                        <a:buNone/>
                      </a:pPr>
                      <a:r>
                        <a:rPr lang="en-US" sz="1400" b="0" kern="0" smtClean="0">
                          <a:solidFill>
                            <a:schemeClr val="tx1"/>
                          </a:solidFill>
                          <a:latin typeface="Times New Roman" panose="02020603050405020304" pitchFamily="65" charset="-122"/>
                          <a:ea typeface="宋体" panose="02010600030101010101" pitchFamily="2" charset="-122"/>
                          <a:sym typeface="+mn-ea"/>
                        </a:rPr>
                        <a:t>2</a:t>
                      </a:r>
                      <a:r>
                        <a:rPr sz="1400" b="0" kern="0" smtClean="0">
                          <a:solidFill>
                            <a:schemeClr val="tx1"/>
                          </a:solidFill>
                          <a:latin typeface="Times New Roman" panose="02020603050405020304" pitchFamily="65" charset="-122"/>
                          <a:ea typeface="宋体" panose="02010600030101010101" pitchFamily="2" charset="-122"/>
                          <a:sym typeface="+mn-ea"/>
                        </a:rPr>
                        <a:t>.本文结尾写道:“梅花,几千年的书香缭绕得骨清魂香,几千年的诗心陶冶得如此美丽。”请紧扣“书香”与“诗心”,谈谈你对这句话的理解。(4分)</a:t>
                      </a:r>
                      <a:endParaRPr lang="en-US" altLang="en-US" sz="1400" b="0" kern="0" smtClean="0">
                        <a:solidFill>
                          <a:schemeClr val="tx1"/>
                        </a:solidFill>
                        <a:latin typeface="Times New Roman" panose="02020603050405020304" pitchFamily="65" charset="-122"/>
                        <a:ea typeface="宋体" panose="02010600030101010101" pitchFamily="2"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800"/>
              <a:t>本节课学习任务</a:t>
            </a:r>
          </a:p>
        </p:txBody>
      </p:sp>
      <p:sp>
        <p:nvSpPr>
          <p:cNvPr id="4" name="文本占位符 3"/>
          <p:cNvSpPr>
            <a:spLocks noGrp="1"/>
          </p:cNvSpPr>
          <p:nvPr>
            <p:ph type="body" idx="1"/>
          </p:nvPr>
        </p:nvSpPr>
        <p:spPr>
          <a:xfrm>
            <a:off x="950595" y="714375"/>
            <a:ext cx="2813685" cy="285750"/>
          </a:xfrm>
          <a:solidFill>
            <a:srgbClr val="FFFF00"/>
          </a:solidFill>
        </p:spPr>
        <p:txBody>
          <a:bodyPr>
            <a:noAutofit/>
          </a:bodyPr>
          <a:lstStyle/>
          <a:p>
            <a:pPr algn="ctr"/>
            <a:r>
              <a:rPr sz="1600">
                <a:sym typeface="+mn-ea"/>
              </a:rPr>
              <a:t>前期预习作业</a:t>
            </a:r>
            <a:r>
              <a:rPr lang="en-US" altLang="zh-CN" sz="1600">
                <a:sym typeface="+mn-ea"/>
              </a:rPr>
              <a:t>——</a:t>
            </a:r>
            <a:r>
              <a:rPr sz="1600">
                <a:sym typeface="+mn-ea"/>
              </a:rPr>
              <a:t>完成</a:t>
            </a:r>
            <a:endParaRPr lang="zh-CN" altLang="en-US" sz="1600">
              <a:sym typeface="+mn-ea"/>
            </a:endParaRPr>
          </a:p>
        </p:txBody>
      </p:sp>
      <p:sp>
        <p:nvSpPr>
          <p:cNvPr id="5" name="文本占位符 4"/>
          <p:cNvSpPr>
            <a:spLocks noGrp="1"/>
          </p:cNvSpPr>
          <p:nvPr>
            <p:ph type="body" sz="quarter" idx="3"/>
          </p:nvPr>
        </p:nvSpPr>
        <p:spPr>
          <a:xfrm>
            <a:off x="4900295" y="714375"/>
            <a:ext cx="3216910" cy="285750"/>
          </a:xfrm>
          <a:solidFill>
            <a:srgbClr val="FFFF00"/>
          </a:solidFill>
        </p:spPr>
        <p:txBody>
          <a:bodyPr>
            <a:noAutofit/>
          </a:bodyPr>
          <a:lstStyle/>
          <a:p>
            <a:pPr algn="ctr" defTabSz="685800">
              <a:buClrTx/>
              <a:buSzTx/>
            </a:pPr>
            <a:r>
              <a:rPr sz="1600">
                <a:sym typeface="+mn-ea"/>
              </a:rPr>
              <a:t>拓展延伸题</a:t>
            </a:r>
          </a:p>
        </p:txBody>
      </p:sp>
      <p:graphicFrame>
        <p:nvGraphicFramePr>
          <p:cNvPr id="7" name="表格 6"/>
          <p:cNvGraphicFramePr/>
          <p:nvPr/>
        </p:nvGraphicFramePr>
        <p:xfrm>
          <a:off x="225425" y="1026795"/>
          <a:ext cx="3778885" cy="3918585"/>
        </p:xfrm>
        <a:graphic>
          <a:graphicData uri="http://schemas.openxmlformats.org/drawingml/2006/table">
            <a:tbl>
              <a:tblPr firstRow="1" bandRow="1">
                <a:tableStyleId>{5C22544A-7EE6-4342-B048-85BDC9FD1C3A}</a:tableStyleId>
              </a:tblPr>
              <a:tblGrid>
                <a:gridCol w="3778885"/>
              </a:tblGrid>
              <a:tr h="2056130">
                <a:tc>
                  <a:txBody>
                    <a:bodyPr/>
                    <a:lstStyle/>
                    <a:p>
                      <a:pPr marL="0" indent="0">
                        <a:buNone/>
                      </a:pPr>
                      <a:r>
                        <a:rPr sz="1600">
                          <a:solidFill>
                            <a:schemeClr val="tx1"/>
                          </a:solidFill>
                          <a:ea typeface="宋体" panose="02010600030101010101" pitchFamily="2" charset="-122"/>
                          <a:sym typeface="+mn-ea"/>
                        </a:rPr>
                        <a:t>预习一</a:t>
                      </a:r>
                      <a:r>
                        <a:rPr lang="en-US" altLang="zh-CN" sz="1600">
                          <a:solidFill>
                            <a:schemeClr val="tx1"/>
                          </a:solidFill>
                          <a:ea typeface="宋体" panose="02010600030101010101" pitchFamily="2" charset="-122"/>
                          <a:sym typeface="+mn-ea"/>
                        </a:rPr>
                        <a:t>.2019</a:t>
                      </a:r>
                      <a:r>
                        <a:rPr sz="1600">
                          <a:solidFill>
                            <a:schemeClr val="tx1"/>
                          </a:solidFill>
                          <a:ea typeface="宋体" panose="02010600030101010101" pitchFamily="2" charset="-122"/>
                          <a:sym typeface="+mn-ea"/>
                        </a:rPr>
                        <a:t>年《北京的“大”与“深”》</a:t>
                      </a:r>
                      <a:endParaRPr sz="1600" b="1">
                        <a:solidFill>
                          <a:schemeClr val="tx1"/>
                        </a:solidFill>
                        <a:ea typeface="宋体" panose="02010600030101010101" pitchFamily="2" charset="-122"/>
                        <a:sym typeface="+mn-ea"/>
                      </a:endParaRPr>
                    </a:p>
                    <a:p>
                      <a:pPr marL="0" indent="0">
                        <a:buNone/>
                      </a:pPr>
                      <a:r>
                        <a:rPr sz="1600" kern="0" smtClean="0">
                          <a:solidFill>
                            <a:schemeClr val="tx1"/>
                          </a:solidFill>
                          <a:latin typeface="Times New Roman" panose="02020603050405020304" pitchFamily="65" charset="-122"/>
                          <a:ea typeface="宋体" panose="02010600030101010101" pitchFamily="2" charset="-122"/>
                          <a:sym typeface="+mn-ea"/>
                        </a:rPr>
                        <a:t>作者为什么说“你在没有走进这些胡同人家之前,关于北京文化的理解,是不便言深的”?请</a:t>
                      </a:r>
                      <a:r>
                        <a:rPr sz="1600" kern="0" smtClean="0">
                          <a:solidFill>
                            <a:srgbClr val="FF0000"/>
                          </a:solidFill>
                          <a:latin typeface="Times New Roman" panose="02020603050405020304" pitchFamily="65" charset="-122"/>
                          <a:ea typeface="宋体" panose="02010600030101010101" pitchFamily="2" charset="-122"/>
                          <a:sym typeface="+mn-ea"/>
                        </a:rPr>
                        <a:t>结合上下文</a:t>
                      </a:r>
                      <a:r>
                        <a:rPr sz="1600" kern="0" smtClean="0">
                          <a:solidFill>
                            <a:schemeClr val="tx1"/>
                          </a:solidFill>
                          <a:latin typeface="Times New Roman" panose="02020603050405020304" pitchFamily="65" charset="-122"/>
                          <a:ea typeface="宋体" panose="02010600030101010101" pitchFamily="2" charset="-122"/>
                          <a:sym typeface="+mn-ea"/>
                        </a:rPr>
                        <a:t>具体说明。(6分)</a:t>
                      </a:r>
                      <a:endParaRPr lang="zh-CN" altLang="en-US" sz="1600" b="1" kern="0" smtClean="0">
                        <a:solidFill>
                          <a:schemeClr val="tx1"/>
                        </a:solidFill>
                        <a:latin typeface="Times New Roman" panose="02020603050405020304" pitchFamily="65" charset="-122"/>
                        <a:ea typeface="宋体" panose="02010600030101010101" pitchFamily="2"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862455">
                <a:tc>
                  <a:txBody>
                    <a:bodyPr/>
                    <a:lstStyle/>
                    <a:p>
                      <a:pPr marL="0" indent="0">
                        <a:buNone/>
                      </a:pPr>
                      <a:r>
                        <a:rPr sz="1600" b="1">
                          <a:solidFill>
                            <a:schemeClr val="tx1"/>
                          </a:solidFill>
                          <a:ea typeface="宋体" panose="02010600030101010101" pitchFamily="2" charset="-122"/>
                          <a:sym typeface="+mn-ea"/>
                        </a:rPr>
                        <a:t>预习二</a:t>
                      </a:r>
                      <a:r>
                        <a:rPr lang="en-US" altLang="zh-CN" sz="1600" b="1">
                          <a:solidFill>
                            <a:schemeClr val="tx1"/>
                          </a:solidFill>
                          <a:ea typeface="宋体" panose="02010600030101010101" pitchFamily="2" charset="-122"/>
                          <a:sym typeface="+mn-ea"/>
                        </a:rPr>
                        <a:t>.2018</a:t>
                      </a:r>
                      <a:r>
                        <a:rPr sz="1600" b="1">
                          <a:solidFill>
                            <a:schemeClr val="tx1"/>
                          </a:solidFill>
                          <a:ea typeface="宋体" panose="02010600030101010101" pitchFamily="2" charset="-122"/>
                          <a:sym typeface="+mn-ea"/>
                        </a:rPr>
                        <a:t>《水缸里的文学》</a:t>
                      </a:r>
                    </a:p>
                    <a:p>
                      <a:pPr marL="0" indent="0">
                        <a:buNone/>
                      </a:pPr>
                      <a:r>
                        <a:rPr sz="1600" b="1" kern="0" smtClean="0">
                          <a:solidFill>
                            <a:schemeClr val="tx1"/>
                          </a:solidFill>
                          <a:latin typeface="Times New Roman" panose="02020603050405020304" pitchFamily="65" charset="-122"/>
                          <a:ea typeface="宋体" panose="02010600030101010101" pitchFamily="2" charset="-122"/>
                          <a:sym typeface="+mn-ea"/>
                        </a:rPr>
                        <a:t>本文题目“水缸里的文学”意蕴丰富,综观全文,你如何理解其中的寓意?以此为题有怎样的表达效果?(6分)</a:t>
                      </a:r>
                      <a:endParaRPr lang="zh-CN" altLang="en-US" sz="1600" b="1" kern="0" smtClean="0">
                        <a:solidFill>
                          <a:schemeClr val="tx1"/>
                        </a:solidFill>
                        <a:latin typeface="Times New Roman" panose="02020603050405020304" pitchFamily="65" charset="-122"/>
                        <a:ea typeface="宋体" panose="02010600030101010101" pitchFamily="2"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9" name="表格 8"/>
          <p:cNvGraphicFramePr/>
          <p:nvPr/>
        </p:nvGraphicFramePr>
        <p:xfrm>
          <a:off x="4075430" y="1026160"/>
          <a:ext cx="4973320" cy="3919220"/>
        </p:xfrm>
        <a:graphic>
          <a:graphicData uri="http://schemas.openxmlformats.org/drawingml/2006/table">
            <a:tbl>
              <a:tblPr firstRow="1" bandRow="1">
                <a:tableStyleId>{5C22544A-7EE6-4342-B048-85BDC9FD1C3A}</a:tableStyleId>
              </a:tblPr>
              <a:tblGrid>
                <a:gridCol w="4973320"/>
              </a:tblGrid>
              <a:tr h="2153920">
                <a:tc>
                  <a:txBody>
                    <a:bodyPr/>
                    <a:lstStyle/>
                    <a:p>
                      <a:pPr indent="0" algn="l">
                        <a:lnSpc>
                          <a:spcPct val="100000"/>
                        </a:lnSpc>
                        <a:spcAft>
                          <a:spcPts val="0"/>
                        </a:spcAft>
                        <a:buNone/>
                      </a:pPr>
                      <a:r>
                        <a:rPr sz="1400">
                          <a:solidFill>
                            <a:schemeClr val="tx1"/>
                          </a:solidFill>
                          <a:ea typeface="宋体" panose="02010600030101010101" pitchFamily="2" charset="-122"/>
                          <a:sym typeface="+mn-ea"/>
                        </a:rPr>
                        <a:t>一</a:t>
                      </a:r>
                      <a:r>
                        <a:rPr lang="en-US" altLang="zh-CN" sz="1400">
                          <a:solidFill>
                            <a:schemeClr val="tx1"/>
                          </a:solidFill>
                          <a:ea typeface="宋体" panose="02010600030101010101" pitchFamily="2" charset="-122"/>
                          <a:sym typeface="+mn-ea"/>
                        </a:rPr>
                        <a:t>.2015</a:t>
                      </a:r>
                      <a:r>
                        <a:rPr sz="1400">
                          <a:solidFill>
                            <a:schemeClr val="tx1"/>
                          </a:solidFill>
                          <a:ea typeface="宋体" panose="02010600030101010101" pitchFamily="2" charset="-122"/>
                          <a:sym typeface="+mn-ea"/>
                        </a:rPr>
                        <a:t>《说起梅花》</a:t>
                      </a:r>
                      <a:endParaRPr sz="1400" b="1">
                        <a:solidFill>
                          <a:schemeClr val="tx1"/>
                        </a:solidFill>
                        <a:ea typeface="宋体" panose="02010600030101010101" pitchFamily="2" charset="-122"/>
                        <a:sym typeface="+mn-ea"/>
                      </a:endParaRPr>
                    </a:p>
                    <a:p>
                      <a:pPr marL="0" indent="0" algn="l" eaLnBrk="0" latinLnBrk="1" hangingPunct="0">
                        <a:lnSpc>
                          <a:spcPct val="100000"/>
                        </a:lnSpc>
                        <a:spcBef>
                          <a:spcPts val="0"/>
                        </a:spcBef>
                        <a:spcAft>
                          <a:spcPts val="0"/>
                        </a:spcAft>
                        <a:buNone/>
                      </a:pPr>
                      <a:r>
                        <a:rPr lang="en-US" altLang="zh-CN" sz="1400" kern="0" smtClean="0">
                          <a:solidFill>
                            <a:schemeClr val="tx1"/>
                          </a:solidFill>
                          <a:latin typeface="Times New Roman" panose="02020603050405020304" pitchFamily="65" charset="-122"/>
                          <a:ea typeface="宋体" panose="02010600030101010101" pitchFamily="2" charset="-122"/>
                          <a:sym typeface="+mn-ea"/>
                        </a:rPr>
                        <a:t>1</a:t>
                      </a:r>
                      <a:r>
                        <a:rPr sz="1400" kern="0" smtClean="0">
                          <a:solidFill>
                            <a:schemeClr val="tx1"/>
                          </a:solidFill>
                          <a:latin typeface="Times New Roman" panose="02020603050405020304" pitchFamily="65" charset="-122"/>
                          <a:ea typeface="宋体" panose="02010600030101010101" pitchFamily="2" charset="-122"/>
                          <a:sym typeface="+mn-ea"/>
                        </a:rPr>
                        <a:t>.本文倒数</a:t>
                      </a:r>
                      <a:r>
                        <a:rPr sz="1400" kern="0" smtClean="0">
                          <a:solidFill>
                            <a:srgbClr val="FF0000"/>
                          </a:solidFill>
                          <a:latin typeface="Times New Roman" panose="02020603050405020304" pitchFamily="65" charset="-122"/>
                          <a:ea typeface="宋体" panose="02010600030101010101" pitchFamily="2" charset="-122"/>
                          <a:sym typeface="+mn-ea"/>
                        </a:rPr>
                        <a:t>第三段</a:t>
                      </a:r>
                      <a:r>
                        <a:rPr sz="1400" kern="0" smtClean="0">
                          <a:solidFill>
                            <a:schemeClr val="tx1"/>
                          </a:solidFill>
                          <a:latin typeface="Times New Roman" panose="02020603050405020304" pitchFamily="65" charset="-122"/>
                          <a:ea typeface="宋体" panose="02010600030101010101" pitchFamily="2" charset="-122"/>
                          <a:sym typeface="+mn-ea"/>
                        </a:rPr>
                        <a:t>描写了</a:t>
                      </a:r>
                      <a:r>
                        <a:rPr sz="1400" kern="0" smtClean="0">
                          <a:solidFill>
                            <a:srgbClr val="FF0000"/>
                          </a:solidFill>
                          <a:latin typeface="Times New Roman" panose="02020603050405020304" pitchFamily="65" charset="-122"/>
                          <a:ea typeface="宋体" panose="02010600030101010101" pitchFamily="2" charset="-122"/>
                          <a:sym typeface="+mn-ea"/>
                        </a:rPr>
                        <a:t>哪些</a:t>
                      </a:r>
                      <a:r>
                        <a:rPr sz="1400" kern="0" smtClean="0">
                          <a:solidFill>
                            <a:schemeClr val="tx1"/>
                          </a:solidFill>
                          <a:latin typeface="Times New Roman" panose="02020603050405020304" pitchFamily="65" charset="-122"/>
                          <a:ea typeface="宋体" panose="02010600030101010101" pitchFamily="2" charset="-122"/>
                          <a:sym typeface="+mn-ea"/>
                        </a:rPr>
                        <a:t>赏梅的</a:t>
                      </a:r>
                      <a:r>
                        <a:rPr sz="1400" kern="0" smtClean="0">
                          <a:solidFill>
                            <a:srgbClr val="FF0000"/>
                          </a:solidFill>
                          <a:latin typeface="Times New Roman" panose="02020603050405020304" pitchFamily="65" charset="-122"/>
                          <a:ea typeface="宋体" panose="02010600030101010101" pitchFamily="2" charset="-122"/>
                          <a:sym typeface="+mn-ea"/>
                        </a:rPr>
                        <a:t>情境</a:t>
                      </a:r>
                      <a:r>
                        <a:rPr sz="1400" kern="0" smtClean="0">
                          <a:solidFill>
                            <a:schemeClr val="tx1"/>
                          </a:solidFill>
                          <a:latin typeface="Times New Roman" panose="02020603050405020304" pitchFamily="65" charset="-122"/>
                          <a:ea typeface="宋体" panose="02010600030101010101" pitchFamily="2" charset="-122"/>
                          <a:sym typeface="+mn-ea"/>
                        </a:rPr>
                        <a:t>?作者借此写出了梅花怎样的</a:t>
                      </a:r>
                      <a:r>
                        <a:rPr sz="1400" kern="0" smtClean="0">
                          <a:solidFill>
                            <a:srgbClr val="FF0000"/>
                          </a:solidFill>
                          <a:latin typeface="Times New Roman" panose="02020603050405020304" pitchFamily="65" charset="-122"/>
                          <a:ea typeface="宋体" panose="02010600030101010101" pitchFamily="2" charset="-122"/>
                          <a:sym typeface="+mn-ea"/>
                        </a:rPr>
                        <a:t>品质与格调</a:t>
                      </a:r>
                      <a:r>
                        <a:rPr sz="1400" kern="0" smtClean="0">
                          <a:solidFill>
                            <a:schemeClr val="tx1"/>
                          </a:solidFill>
                          <a:latin typeface="Times New Roman" panose="02020603050405020304" pitchFamily="65" charset="-122"/>
                          <a:ea typeface="宋体" panose="02010600030101010101" pitchFamily="2" charset="-122"/>
                          <a:sym typeface="+mn-ea"/>
                        </a:rPr>
                        <a:t>?(6分)</a:t>
                      </a:r>
                      <a:endParaRPr sz="1400" b="1" kern="0" smtClean="0">
                        <a:solidFill>
                          <a:schemeClr val="tx1"/>
                        </a:solidFill>
                        <a:latin typeface="Times New Roman" panose="02020603050405020304" pitchFamily="65" charset="-122"/>
                        <a:ea typeface="宋体" panose="02010600030101010101" pitchFamily="2" charset="-122"/>
                        <a:sym typeface="+mn-ea"/>
                      </a:endParaRPr>
                    </a:p>
                    <a:p>
                      <a:pPr marL="0" indent="0" algn="l" eaLnBrk="0" latinLnBrk="1" hangingPunct="0">
                        <a:lnSpc>
                          <a:spcPct val="100000"/>
                        </a:lnSpc>
                        <a:spcBef>
                          <a:spcPts val="0"/>
                        </a:spcBef>
                        <a:spcAft>
                          <a:spcPts val="0"/>
                        </a:spcAft>
                        <a:buNone/>
                      </a:pPr>
                      <a:r>
                        <a:rPr lang="en-US" altLang="zh-CN" sz="1400" kern="0" smtClean="0">
                          <a:solidFill>
                            <a:schemeClr val="tx1"/>
                          </a:solidFill>
                          <a:latin typeface="Times New Roman" panose="02020603050405020304" pitchFamily="65" charset="-122"/>
                          <a:ea typeface="宋体" panose="02010600030101010101" pitchFamily="2" charset="-122"/>
                          <a:sym typeface="+mn-ea"/>
                        </a:rPr>
                        <a:t>2</a:t>
                      </a:r>
                      <a:r>
                        <a:rPr sz="1400" kern="0" smtClean="0">
                          <a:solidFill>
                            <a:schemeClr val="tx1"/>
                          </a:solidFill>
                          <a:latin typeface="Times New Roman" panose="02020603050405020304" pitchFamily="65" charset="-122"/>
                          <a:ea typeface="宋体" panose="02010600030101010101" pitchFamily="2" charset="-122"/>
                          <a:sym typeface="+mn-ea"/>
                        </a:rPr>
                        <a:t>.本文结尾写道:“</a:t>
                      </a:r>
                      <a:r>
                        <a:rPr sz="1400" kern="0" smtClean="0">
                          <a:solidFill>
                            <a:srgbClr val="FF0000"/>
                          </a:solidFill>
                          <a:latin typeface="Times New Roman" panose="02020603050405020304" pitchFamily="65" charset="-122"/>
                          <a:ea typeface="宋体" panose="02010600030101010101" pitchFamily="2" charset="-122"/>
                          <a:sym typeface="+mn-ea"/>
                        </a:rPr>
                        <a:t>梅花</a:t>
                      </a:r>
                      <a:r>
                        <a:rPr sz="1400" kern="0" smtClean="0">
                          <a:solidFill>
                            <a:schemeClr val="tx1"/>
                          </a:solidFill>
                          <a:latin typeface="Times New Roman" panose="02020603050405020304" pitchFamily="65" charset="-122"/>
                          <a:ea typeface="宋体" panose="02010600030101010101" pitchFamily="2" charset="-122"/>
                          <a:sym typeface="+mn-ea"/>
                        </a:rPr>
                        <a:t>,几千年的</a:t>
                      </a:r>
                      <a:r>
                        <a:rPr sz="1400" u="sng" kern="0" smtClean="0">
                          <a:solidFill>
                            <a:schemeClr val="tx1"/>
                          </a:solidFill>
                          <a:latin typeface="Times New Roman" panose="02020603050405020304" pitchFamily="65" charset="-122"/>
                          <a:ea typeface="宋体" panose="02010600030101010101" pitchFamily="2" charset="-122"/>
                          <a:sym typeface="+mn-ea"/>
                        </a:rPr>
                        <a:t>书香</a:t>
                      </a:r>
                      <a:r>
                        <a:rPr sz="1400" kern="0" smtClean="0">
                          <a:solidFill>
                            <a:schemeClr val="tx1"/>
                          </a:solidFill>
                          <a:latin typeface="Times New Roman" panose="02020603050405020304" pitchFamily="65" charset="-122"/>
                          <a:ea typeface="宋体" panose="02010600030101010101" pitchFamily="2" charset="-122"/>
                          <a:sym typeface="+mn-ea"/>
                        </a:rPr>
                        <a:t>缭绕得骨清魂香,几千年的</a:t>
                      </a:r>
                      <a:r>
                        <a:rPr sz="1400" u="sng" kern="0" smtClean="0">
                          <a:solidFill>
                            <a:schemeClr val="tx1"/>
                          </a:solidFill>
                          <a:latin typeface="Times New Roman" panose="02020603050405020304" pitchFamily="65" charset="-122"/>
                          <a:ea typeface="宋体" panose="02010600030101010101" pitchFamily="2" charset="-122"/>
                          <a:sym typeface="+mn-ea"/>
                        </a:rPr>
                        <a:t>诗心</a:t>
                      </a:r>
                      <a:r>
                        <a:rPr sz="1400" kern="0" smtClean="0">
                          <a:solidFill>
                            <a:schemeClr val="tx1"/>
                          </a:solidFill>
                          <a:latin typeface="Times New Roman" panose="02020603050405020304" pitchFamily="65" charset="-122"/>
                          <a:ea typeface="宋体" panose="02010600030101010101" pitchFamily="2" charset="-122"/>
                          <a:sym typeface="+mn-ea"/>
                        </a:rPr>
                        <a:t>陶冶得如此美丽。”请紧扣“</a:t>
                      </a:r>
                      <a:r>
                        <a:rPr sz="1400" kern="0" smtClean="0">
                          <a:solidFill>
                            <a:srgbClr val="FF0000"/>
                          </a:solidFill>
                          <a:latin typeface="Times New Roman" panose="02020603050405020304" pitchFamily="65" charset="-122"/>
                          <a:ea typeface="宋体" panose="02010600030101010101" pitchFamily="2" charset="-122"/>
                          <a:sym typeface="+mn-ea"/>
                        </a:rPr>
                        <a:t>书香</a:t>
                      </a:r>
                      <a:r>
                        <a:rPr sz="1400" kern="0" smtClean="0">
                          <a:solidFill>
                            <a:schemeClr val="tx1"/>
                          </a:solidFill>
                          <a:latin typeface="Times New Roman" panose="02020603050405020304" pitchFamily="65" charset="-122"/>
                          <a:ea typeface="宋体" panose="02010600030101010101" pitchFamily="2" charset="-122"/>
                          <a:sym typeface="+mn-ea"/>
                        </a:rPr>
                        <a:t>”与“</a:t>
                      </a:r>
                      <a:r>
                        <a:rPr sz="1400" kern="0" smtClean="0">
                          <a:solidFill>
                            <a:srgbClr val="FF0000"/>
                          </a:solidFill>
                          <a:latin typeface="Times New Roman" panose="02020603050405020304" pitchFamily="65" charset="-122"/>
                          <a:ea typeface="宋体" panose="02010600030101010101" pitchFamily="2" charset="-122"/>
                          <a:sym typeface="+mn-ea"/>
                        </a:rPr>
                        <a:t>诗心</a:t>
                      </a:r>
                      <a:r>
                        <a:rPr sz="1400" kern="0" smtClean="0">
                          <a:solidFill>
                            <a:schemeClr val="tx1"/>
                          </a:solidFill>
                          <a:latin typeface="Times New Roman" panose="02020603050405020304" pitchFamily="65" charset="-122"/>
                          <a:ea typeface="宋体" panose="02010600030101010101" pitchFamily="2" charset="-122"/>
                          <a:sym typeface="+mn-ea"/>
                        </a:rPr>
                        <a:t>”,谈谈你对这句话的理解。(4分)</a:t>
                      </a:r>
                      <a:endParaRPr lang="en-US" altLang="zh-CN" sz="1400" b="1">
                        <a:solidFill>
                          <a:schemeClr val="tx1"/>
                        </a:solidFill>
                        <a:ea typeface="宋体" panose="02010600030101010101" pitchFamily="2" charset="-122"/>
                        <a:sym typeface="+mn-ea"/>
                      </a:endParaRPr>
                    </a:p>
                    <a:p>
                      <a:pPr indent="0" algn="l">
                        <a:lnSpc>
                          <a:spcPct val="100000"/>
                        </a:lnSpc>
                        <a:spcAft>
                          <a:spcPts val="0"/>
                        </a:spcAft>
                        <a:buNone/>
                      </a:pPr>
                      <a:endParaRPr lang="zh-CN" altLang="en-US" sz="1400" b="1" kern="0" dirty="0" smtClean="0">
                        <a:solidFill>
                          <a:schemeClr val="tx1"/>
                        </a:solidFill>
                        <a:latin typeface="Times New Roman" panose="02020603050405020304" pitchFamily="65" charset="-122"/>
                        <a:ea typeface="宋体" panose="02010600030101010101" pitchFamily="2" charset="-122"/>
                        <a:sym typeface="+mn-ea"/>
                      </a:endParaRPr>
                    </a:p>
                    <a:p>
                      <a:pPr indent="0" algn="l">
                        <a:lnSpc>
                          <a:spcPct val="100000"/>
                        </a:lnSpc>
                        <a:spcAft>
                          <a:spcPts val="0"/>
                        </a:spcAft>
                        <a:buNone/>
                      </a:pPr>
                      <a:r>
                        <a:rPr sz="1400">
                          <a:solidFill>
                            <a:schemeClr val="tx1"/>
                          </a:solidFill>
                          <a:ea typeface="宋体" panose="02010600030101010101" pitchFamily="2" charset="-122"/>
                          <a:sym typeface="+mn-ea"/>
                        </a:rPr>
                        <a:t>二</a:t>
                      </a:r>
                      <a:r>
                        <a:rPr lang="en-US" altLang="zh-CN" sz="1400">
                          <a:solidFill>
                            <a:schemeClr val="tx1"/>
                          </a:solidFill>
                          <a:ea typeface="宋体" panose="02010600030101010101" pitchFamily="2" charset="-122"/>
                          <a:sym typeface="+mn-ea"/>
                        </a:rPr>
                        <a:t>.2017</a:t>
                      </a:r>
                      <a:r>
                        <a:rPr sz="1400">
                          <a:solidFill>
                            <a:schemeClr val="tx1"/>
                          </a:solidFill>
                          <a:ea typeface="宋体" panose="02010600030101010101" pitchFamily="2" charset="-122"/>
                          <a:sym typeface="+mn-ea"/>
                        </a:rPr>
                        <a:t>《根河之恋》</a:t>
                      </a:r>
                      <a:endParaRPr sz="1400" b="1">
                        <a:solidFill>
                          <a:schemeClr val="tx1"/>
                        </a:solidFill>
                        <a:ea typeface="宋体" panose="02010600030101010101" pitchFamily="2" charset="-122"/>
                        <a:sym typeface="+mn-ea"/>
                      </a:endParaRPr>
                    </a:p>
                    <a:p>
                      <a:pPr indent="0" algn="l">
                        <a:lnSpc>
                          <a:spcPct val="100000"/>
                        </a:lnSpc>
                        <a:spcAft>
                          <a:spcPts val="0"/>
                        </a:spcAft>
                        <a:buNone/>
                      </a:pPr>
                      <a:r>
                        <a:rPr lang="en-US" altLang="zh-CN" sz="1400" kern="0" smtClean="0">
                          <a:solidFill>
                            <a:schemeClr val="tx1"/>
                          </a:solidFill>
                          <a:latin typeface="Times New Roman" panose="02020603050405020304" pitchFamily="65" charset="-122"/>
                          <a:ea typeface="宋体" panose="02010600030101010101" pitchFamily="2" charset="-122"/>
                          <a:sym typeface="+mn-ea"/>
                        </a:rPr>
                        <a:t>1.</a:t>
                      </a:r>
                      <a:r>
                        <a:rPr sz="1400" kern="0" smtClean="0">
                          <a:solidFill>
                            <a:srgbClr val="FF0000"/>
                          </a:solidFill>
                          <a:latin typeface="Times New Roman" panose="02020603050405020304" pitchFamily="65" charset="-122"/>
                          <a:ea typeface="宋体" panose="02010600030101010101" pitchFamily="2" charset="-122"/>
                          <a:sym typeface="+mn-ea"/>
                        </a:rPr>
                        <a:t>第二段</a:t>
                      </a:r>
                      <a:r>
                        <a:rPr sz="1400" kern="0" smtClean="0">
                          <a:solidFill>
                            <a:schemeClr val="tx1"/>
                          </a:solidFill>
                          <a:latin typeface="Times New Roman" panose="02020603050405020304" pitchFamily="65" charset="-122"/>
                          <a:ea typeface="宋体" panose="02010600030101010101" pitchFamily="2" charset="-122"/>
                          <a:sym typeface="+mn-ea"/>
                        </a:rPr>
                        <a:t>写出了根河的</a:t>
                      </a:r>
                      <a:r>
                        <a:rPr sz="1400" kern="0" smtClean="0">
                          <a:solidFill>
                            <a:srgbClr val="FF0000"/>
                          </a:solidFill>
                          <a:latin typeface="Times New Roman" panose="02020603050405020304" pitchFamily="65" charset="-122"/>
                          <a:ea typeface="宋体" panose="02010600030101010101" pitchFamily="2" charset="-122"/>
                          <a:sym typeface="+mn-ea"/>
                        </a:rPr>
                        <a:t>哪些特点</a:t>
                      </a:r>
                      <a:r>
                        <a:rPr sz="1400" kern="0" smtClean="0">
                          <a:solidFill>
                            <a:schemeClr val="tx1"/>
                          </a:solidFill>
                          <a:latin typeface="Times New Roman" panose="02020603050405020304" pitchFamily="65" charset="-122"/>
                          <a:ea typeface="宋体" panose="02010600030101010101" pitchFamily="2" charset="-122"/>
                          <a:sym typeface="+mn-ea"/>
                        </a:rPr>
                        <a:t>?有什么</a:t>
                      </a:r>
                      <a:r>
                        <a:rPr sz="1400" kern="0" smtClean="0">
                          <a:solidFill>
                            <a:srgbClr val="FF0000"/>
                          </a:solidFill>
                          <a:latin typeface="Times New Roman" panose="02020603050405020304" pitchFamily="65" charset="-122"/>
                          <a:ea typeface="宋体" panose="02010600030101010101" pitchFamily="2" charset="-122"/>
                          <a:sym typeface="+mn-ea"/>
                        </a:rPr>
                        <a:t>象征意义</a:t>
                      </a:r>
                      <a:r>
                        <a:rPr sz="1400" kern="0" smtClean="0">
                          <a:solidFill>
                            <a:schemeClr val="tx1"/>
                          </a:solidFill>
                          <a:latin typeface="Times New Roman" panose="02020603050405020304" pitchFamily="65" charset="-122"/>
                          <a:ea typeface="宋体" panose="02010600030101010101" pitchFamily="2" charset="-122"/>
                          <a:sym typeface="+mn-ea"/>
                        </a:rPr>
                        <a:t>?(5分)</a:t>
                      </a:r>
                      <a:endParaRPr lang="zh-CN" altLang="en-US" sz="1400" b="1" kern="0" smtClean="0">
                        <a:solidFill>
                          <a:schemeClr val="tx1"/>
                        </a:solidFill>
                        <a:latin typeface="Times New Roman" panose="02020603050405020304" pitchFamily="65" charset="-122"/>
                        <a:ea typeface="宋体" panose="02010600030101010101" pitchFamily="2"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765300">
                <a:tc>
                  <a:txBody>
                    <a:bodyPr/>
                    <a:lstStyle/>
                    <a:p>
                      <a:pPr indent="0" algn="l">
                        <a:lnSpc>
                          <a:spcPct val="100000"/>
                        </a:lnSpc>
                        <a:spcAft>
                          <a:spcPts val="0"/>
                        </a:spcAft>
                        <a:buNone/>
                      </a:pPr>
                      <a:r>
                        <a:rPr lang="en-US" altLang="zh-CN" sz="1400" b="1" kern="0" smtClean="0">
                          <a:solidFill>
                            <a:schemeClr val="tx1"/>
                          </a:solidFill>
                          <a:latin typeface="Times New Roman" panose="02020603050405020304" pitchFamily="65" charset="-122"/>
                          <a:ea typeface="宋体" panose="02010600030101010101" pitchFamily="2" charset="-122"/>
                          <a:sym typeface="+mn-ea"/>
                        </a:rPr>
                        <a:t>2</a:t>
                      </a:r>
                      <a:r>
                        <a:rPr sz="1400" b="1" kern="0" smtClean="0">
                          <a:solidFill>
                            <a:schemeClr val="tx1"/>
                          </a:solidFill>
                          <a:latin typeface="Times New Roman" panose="02020603050405020304" pitchFamily="65" charset="-122"/>
                          <a:ea typeface="宋体" panose="02010600030101010101" pitchFamily="2" charset="-122"/>
                          <a:sym typeface="+mn-ea"/>
                        </a:rPr>
                        <a:t>.作者在结尾说“我知道</a:t>
                      </a:r>
                      <a:r>
                        <a:rPr sz="1400" b="1" u="sng" kern="0" smtClean="0">
                          <a:solidFill>
                            <a:schemeClr val="tx1"/>
                          </a:solidFill>
                          <a:latin typeface="Times New Roman" panose="02020603050405020304" pitchFamily="65" charset="-122"/>
                          <a:ea typeface="宋体" panose="02010600030101010101" pitchFamily="2" charset="-122"/>
                          <a:sym typeface="+mn-ea"/>
                        </a:rPr>
                        <a:t>我虽然来过</a:t>
                      </a:r>
                      <a:r>
                        <a:rPr sz="1400" b="1" kern="0" smtClean="0">
                          <a:solidFill>
                            <a:schemeClr val="tx1"/>
                          </a:solidFill>
                          <a:latin typeface="Times New Roman" panose="02020603050405020304" pitchFamily="65" charset="-122"/>
                          <a:ea typeface="宋体" panose="02010600030101010101" pitchFamily="2" charset="-122"/>
                          <a:sym typeface="+mn-ea"/>
                        </a:rPr>
                        <a:t>了,但却远远</a:t>
                      </a:r>
                      <a:r>
                        <a:rPr sz="1400" b="1" u="sng" kern="0" smtClean="0">
                          <a:solidFill>
                            <a:schemeClr val="tx1"/>
                          </a:solidFill>
                          <a:latin typeface="Times New Roman" panose="02020603050405020304" pitchFamily="65" charset="-122"/>
                          <a:ea typeface="宋体" panose="02010600030101010101" pitchFamily="2" charset="-122"/>
                          <a:sym typeface="+mn-ea"/>
                        </a:rPr>
                        <a:t>抵达不了</a:t>
                      </a:r>
                      <a:r>
                        <a:rPr sz="1400" b="1" kern="0" smtClean="0">
                          <a:solidFill>
                            <a:schemeClr val="tx1"/>
                          </a:solidFill>
                          <a:latin typeface="Times New Roman" panose="02020603050405020304" pitchFamily="65" charset="-122"/>
                          <a:ea typeface="宋体" panose="02010600030101010101" pitchFamily="2" charset="-122"/>
                          <a:sym typeface="+mn-ea"/>
                        </a:rPr>
                        <a:t>这河的</a:t>
                      </a:r>
                      <a:r>
                        <a:rPr sz="1400" b="1" u="sng" kern="0" smtClean="0">
                          <a:solidFill>
                            <a:schemeClr val="tx1"/>
                          </a:solidFill>
                          <a:latin typeface="Times New Roman" panose="02020603050405020304" pitchFamily="65" charset="-122"/>
                          <a:ea typeface="宋体" panose="02010600030101010101" pitchFamily="2" charset="-122"/>
                          <a:sym typeface="+mn-ea"/>
                        </a:rPr>
                        <a:t>深奥</a:t>
                      </a:r>
                      <a:r>
                        <a:rPr sz="1400" b="1" kern="0" smtClean="0">
                          <a:solidFill>
                            <a:schemeClr val="tx1"/>
                          </a:solidFill>
                          <a:latin typeface="Times New Roman" panose="02020603050405020304" pitchFamily="65" charset="-122"/>
                          <a:ea typeface="宋体" panose="02010600030101010101" pitchFamily="2" charset="-122"/>
                          <a:sym typeface="+mn-ea"/>
                        </a:rPr>
                        <a:t>”。请根据文意,说明“这河的深奥”的含义、“抵达不了”的原因及作者寄托的情感。(6分)</a:t>
                      </a:r>
                    </a:p>
                    <a:p>
                      <a:pPr indent="0" algn="l">
                        <a:lnSpc>
                          <a:spcPct val="100000"/>
                        </a:lnSpc>
                        <a:spcAft>
                          <a:spcPts val="0"/>
                        </a:spcAft>
                        <a:buNone/>
                      </a:pPr>
                      <a:endParaRPr lang="zh-CN" altLang="en-US" sz="1400" b="1" kern="0" dirty="0" smtClean="0">
                        <a:solidFill>
                          <a:schemeClr val="tx1"/>
                        </a:solidFill>
                        <a:latin typeface="Times New Roman" panose="02020603050405020304" pitchFamily="65" charset="-122"/>
                        <a:ea typeface="宋体" panose="02010600030101010101" pitchFamily="2" charset="-122"/>
                        <a:sym typeface="+mn-ea"/>
                      </a:endParaRPr>
                    </a:p>
                    <a:p>
                      <a:pPr marL="0" indent="0" algn="l">
                        <a:lnSpc>
                          <a:spcPct val="100000"/>
                        </a:lnSpc>
                        <a:spcAft>
                          <a:spcPts val="0"/>
                        </a:spcAft>
                        <a:buNone/>
                      </a:pPr>
                      <a:r>
                        <a:rPr sz="1400" b="1" kern="0">
                          <a:solidFill>
                            <a:schemeClr val="tx1"/>
                          </a:solidFill>
                          <a:ea typeface="宋体" panose="02010600030101010101" pitchFamily="2" charset="-122"/>
                          <a:sym typeface="+mn-ea"/>
                        </a:rPr>
                        <a:t>   三</a:t>
                      </a:r>
                      <a:r>
                        <a:rPr lang="en-US" altLang="zh-CN" sz="1400" b="1" kern="0">
                          <a:solidFill>
                            <a:schemeClr val="tx1"/>
                          </a:solidFill>
                          <a:ea typeface="宋体" panose="02010600030101010101" pitchFamily="2" charset="-122"/>
                          <a:sym typeface="+mn-ea"/>
                        </a:rPr>
                        <a:t>.2016</a:t>
                      </a:r>
                      <a:r>
                        <a:rPr sz="1400" b="1" kern="0">
                          <a:solidFill>
                            <a:schemeClr val="tx1"/>
                          </a:solidFill>
                          <a:ea typeface="宋体" panose="02010600030101010101" pitchFamily="2" charset="-122"/>
                          <a:sym typeface="+mn-ea"/>
                        </a:rPr>
                        <a:t>《白鹿原上奏响一支老腔》</a:t>
                      </a:r>
                    </a:p>
                    <a:p>
                      <a:pPr marL="0" indent="0" algn="l">
                        <a:lnSpc>
                          <a:spcPct val="100000"/>
                        </a:lnSpc>
                        <a:spcAft>
                          <a:spcPts val="0"/>
                        </a:spcAft>
                        <a:buNone/>
                      </a:pPr>
                      <a:r>
                        <a:rPr sz="1400" b="1" kern="0" smtClean="0">
                          <a:solidFill>
                            <a:schemeClr val="tx1"/>
                          </a:solidFill>
                          <a:latin typeface="Times New Roman" panose="02020603050405020304" pitchFamily="65" charset="-122"/>
                          <a:ea typeface="宋体" panose="02010600030101010101" pitchFamily="2" charset="-122"/>
                          <a:sym typeface="+mn-ea"/>
                        </a:rPr>
                        <a:t>作者在小说《白鹿原》中并没有写到老腔,为什么本文题目却是“</a:t>
                      </a:r>
                      <a:r>
                        <a:rPr sz="1400" b="1" u="sng" kern="0" smtClean="0">
                          <a:solidFill>
                            <a:schemeClr val="tx1"/>
                          </a:solidFill>
                          <a:latin typeface="Times New Roman" panose="02020603050405020304" pitchFamily="65" charset="-122"/>
                          <a:ea typeface="宋体" panose="02010600030101010101" pitchFamily="2" charset="-122"/>
                          <a:sym typeface="+mn-ea"/>
                        </a:rPr>
                        <a:t>白鹿原</a:t>
                      </a:r>
                      <a:r>
                        <a:rPr sz="1400" b="1" kern="0" smtClean="0">
                          <a:solidFill>
                            <a:schemeClr val="tx1"/>
                          </a:solidFill>
                          <a:latin typeface="Times New Roman" panose="02020603050405020304" pitchFamily="65" charset="-122"/>
                          <a:ea typeface="宋体" panose="02010600030101010101" pitchFamily="2" charset="-122"/>
                          <a:sym typeface="+mn-ea"/>
                        </a:rPr>
                        <a:t>上奏响一支老腔”?(5分)</a:t>
                      </a:r>
                      <a:endParaRPr lang="zh-CN" altLang="en-US" sz="1400" b="1" kern="0" smtClean="0">
                        <a:solidFill>
                          <a:schemeClr val="tx1"/>
                        </a:solidFill>
                        <a:latin typeface="Times New Roman" panose="02020603050405020304" pitchFamily="65" charset="-122"/>
                        <a:ea typeface="宋体" panose="02010600030101010101" pitchFamily="2"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sz="2000">
                <a:solidFill>
                  <a:srgbClr val="000000"/>
                </a:solidFill>
                <a:ea typeface="宋体" panose="02010600030101010101" pitchFamily="2" charset="-122"/>
                <a:sym typeface="+mn-ea"/>
              </a:rPr>
              <a:t>预习一</a:t>
            </a:r>
            <a:r>
              <a:rPr lang="en-US" altLang="zh-CN" sz="2000">
                <a:solidFill>
                  <a:srgbClr val="000000"/>
                </a:solidFill>
                <a:ea typeface="宋体" panose="02010600030101010101" pitchFamily="2" charset="-122"/>
                <a:sym typeface="+mn-ea"/>
              </a:rPr>
              <a:t>.2019</a:t>
            </a:r>
            <a:r>
              <a:rPr sz="2000">
                <a:solidFill>
                  <a:srgbClr val="000000"/>
                </a:solidFill>
                <a:ea typeface="宋体" panose="02010600030101010101" pitchFamily="2" charset="-122"/>
                <a:sym typeface="+mn-ea"/>
              </a:rPr>
              <a:t>年《北京的“大”与“深”》</a:t>
            </a:r>
            <a:endParaRPr lang="zh-CN" altLang="en-US" sz="2000">
              <a:solidFill>
                <a:srgbClr val="000000"/>
              </a:solidFill>
              <a:ea typeface="宋体" panose="02010600030101010101" pitchFamily="2" charset="-122"/>
              <a:sym typeface="+mn-ea"/>
            </a:endParaRPr>
          </a:p>
        </p:txBody>
      </p:sp>
      <p:sp>
        <p:nvSpPr>
          <p:cNvPr id="3" name="内容占位符 2"/>
          <p:cNvSpPr>
            <a:spLocks noGrp="1"/>
          </p:cNvSpPr>
          <p:nvPr>
            <p:ph idx="1"/>
          </p:nvPr>
        </p:nvSpPr>
        <p:spPr>
          <a:xfrm>
            <a:off x="353060" y="714375"/>
            <a:ext cx="8344535" cy="4361815"/>
          </a:xfrm>
        </p:spPr>
        <p:txBody>
          <a:bodyPr>
            <a:normAutofit fontScale="90000"/>
          </a:bodyPr>
          <a:lstStyle/>
          <a:p>
            <a:pPr indent="0">
              <a:lnSpc>
                <a:spcPct val="100000"/>
              </a:lnSpc>
              <a:spcAft>
                <a:spcPts val="0"/>
              </a:spcAft>
              <a:buNone/>
            </a:pPr>
            <a:endParaRPr sz="1600" kern="0" smtClean="0">
              <a:solidFill>
                <a:srgbClr val="FF0000"/>
              </a:solidFill>
              <a:latin typeface="Times New Roman" panose="02020603050405020304" pitchFamily="65" charset="-122"/>
              <a:ea typeface="宋体" panose="02010600030101010101" pitchFamily="2" charset="-122"/>
              <a:sym typeface="+mn-ea"/>
            </a:endParaRPr>
          </a:p>
          <a:p>
            <a:pPr indent="0">
              <a:lnSpc>
                <a:spcPct val="100000"/>
              </a:lnSpc>
              <a:spcAft>
                <a:spcPts val="0"/>
              </a:spcAft>
              <a:buNone/>
            </a:pPr>
            <a:r>
              <a:rPr sz="2000" b="1" u="sng" kern="0" smtClean="0">
                <a:solidFill>
                  <a:schemeClr val="tx1"/>
                </a:solidFill>
                <a:latin typeface="Times New Roman" panose="02020603050405020304" pitchFamily="65" charset="-122"/>
                <a:ea typeface="宋体" panose="02010600030101010101" pitchFamily="2" charset="-122"/>
                <a:sym typeface="+mn-ea"/>
              </a:rPr>
              <a:t>作者为什么说</a:t>
            </a:r>
            <a:r>
              <a:rPr sz="2000" b="1" kern="0" smtClean="0">
                <a:solidFill>
                  <a:schemeClr val="tx1"/>
                </a:solidFill>
                <a:latin typeface="Times New Roman" panose="02020603050405020304" pitchFamily="65" charset="-122"/>
                <a:ea typeface="宋体" panose="02010600030101010101" pitchFamily="2" charset="-122"/>
                <a:sym typeface="+mn-ea"/>
              </a:rPr>
              <a:t>“你在没有走进这些胡同人家之前,关于北京文化的理解,是不便言深的”?请</a:t>
            </a:r>
            <a:r>
              <a:rPr sz="2000" b="1" kern="0" smtClean="0">
                <a:solidFill>
                  <a:srgbClr val="FF0000"/>
                </a:solidFill>
                <a:latin typeface="Times New Roman" panose="02020603050405020304" pitchFamily="65" charset="-122"/>
                <a:ea typeface="宋体" panose="02010600030101010101" pitchFamily="2" charset="-122"/>
                <a:sym typeface="+mn-ea"/>
              </a:rPr>
              <a:t>结合上下文</a:t>
            </a:r>
            <a:r>
              <a:rPr sz="2000" b="1" kern="0" smtClean="0">
                <a:solidFill>
                  <a:srgbClr val="0070C0"/>
                </a:solidFill>
                <a:latin typeface="Times New Roman" panose="02020603050405020304" pitchFamily="65" charset="-122"/>
                <a:ea typeface="宋体" panose="02010600030101010101" pitchFamily="2" charset="-122"/>
                <a:sym typeface="+mn-ea"/>
              </a:rPr>
              <a:t>具体说明</a:t>
            </a:r>
            <a:r>
              <a:rPr sz="2000" b="1" kern="0" smtClean="0">
                <a:solidFill>
                  <a:schemeClr val="tx1"/>
                </a:solidFill>
                <a:latin typeface="Times New Roman" panose="02020603050405020304" pitchFamily="65" charset="-122"/>
                <a:ea typeface="宋体" panose="02010600030101010101" pitchFamily="2" charset="-122"/>
                <a:sym typeface="+mn-ea"/>
              </a:rPr>
              <a:t>。(6分)</a:t>
            </a:r>
          </a:p>
          <a:p>
            <a:pPr marL="0" indent="0" eaLnBrk="0" latinLnBrk="1" hangingPunct="0">
              <a:lnSpc>
                <a:spcPct val="100000"/>
              </a:lnSpc>
              <a:spcBef>
                <a:spcPts val="0"/>
              </a:spcBef>
              <a:spcAft>
                <a:spcPts val="0"/>
              </a:spcAft>
              <a:buNone/>
            </a:pPr>
            <a:endParaRPr sz="1600" kern="0" smtClean="0">
              <a:solidFill>
                <a:srgbClr val="FF0000"/>
              </a:solidFill>
              <a:latin typeface="Times New Roman" panose="02020603050405020304" pitchFamily="65" charset="-122"/>
              <a:ea typeface="宋体" panose="02010600030101010101" pitchFamily="2" charset="-122"/>
              <a:sym typeface="+mn-ea"/>
            </a:endParaRPr>
          </a:p>
          <a:p>
            <a:pPr marL="0" indent="0" eaLnBrk="0" latinLnBrk="1" hangingPunct="0">
              <a:lnSpc>
                <a:spcPct val="100000"/>
              </a:lnSpc>
              <a:spcBef>
                <a:spcPts val="0"/>
              </a:spcBef>
              <a:spcAft>
                <a:spcPts val="0"/>
              </a:spcAft>
              <a:buNone/>
            </a:pPr>
            <a:r>
              <a:rPr sz="1600" b="1" kern="0" smtClean="0">
                <a:solidFill>
                  <a:schemeClr val="tx1"/>
                </a:solidFill>
                <a:latin typeface="Times New Roman" panose="02020603050405020304" pitchFamily="65" charset="-122"/>
                <a:ea typeface="宋体" panose="02010600030101010101" pitchFamily="2" charset="-122"/>
                <a:sym typeface="+mn-ea"/>
              </a:rPr>
              <a:t>参考答案：</a:t>
            </a:r>
            <a:r>
              <a:rPr sz="1600" kern="0" smtClean="0">
                <a:solidFill>
                  <a:srgbClr val="000000"/>
                </a:solidFill>
                <a:latin typeface="Times New Roman" panose="02020603050405020304" pitchFamily="65" charset="-122"/>
                <a:ea typeface="宋体" panose="02010600030101010101" pitchFamily="2" charset="-122"/>
                <a:sym typeface="+mn-ea"/>
              </a:rPr>
              <a:t>　</a:t>
            </a:r>
          </a:p>
          <a:p>
            <a:pPr marL="0" indent="0" eaLnBrk="0" latinLnBrk="1" hangingPunct="0">
              <a:lnSpc>
                <a:spcPct val="100000"/>
              </a:lnSpc>
              <a:spcBef>
                <a:spcPts val="0"/>
              </a:spcBef>
              <a:spcAft>
                <a:spcPts val="0"/>
              </a:spcAft>
              <a:buNone/>
            </a:pPr>
            <a:r>
              <a:rPr sz="1800" b="1" kern="0" smtClean="0">
                <a:solidFill>
                  <a:srgbClr val="000000"/>
                </a:solidFill>
                <a:latin typeface="Times New Roman" panose="02020603050405020304" pitchFamily="65" charset="-122"/>
                <a:ea typeface="宋体" panose="02010600030101010101" pitchFamily="2" charset="-122"/>
                <a:sym typeface="+mn-ea"/>
              </a:rPr>
              <a:t>①北京文化不但保存在故宫等皇城的物质遗存上,而且保存在胡同中的普通民居里。</a:t>
            </a:r>
            <a:endParaRPr lang="zh-CN" altLang="en-US" sz="1800" b="1" dirty="0"/>
          </a:p>
          <a:p>
            <a:pPr marL="0" indent="0" eaLnBrk="0" latinLnBrk="1" hangingPunct="0">
              <a:lnSpc>
                <a:spcPct val="100000"/>
              </a:lnSpc>
              <a:spcBef>
                <a:spcPts val="0"/>
              </a:spcBef>
              <a:spcAft>
                <a:spcPts val="0"/>
              </a:spcAft>
              <a:buNone/>
            </a:pPr>
            <a:r>
              <a:rPr sz="1800" b="1" kern="0" smtClean="0">
                <a:solidFill>
                  <a:srgbClr val="000000"/>
                </a:solidFill>
                <a:latin typeface="Times New Roman" panose="02020603050405020304" pitchFamily="65" charset="-122"/>
                <a:ea typeface="宋体" panose="02010600030101010101" pitchFamily="2" charset="-122"/>
                <a:sym typeface="+mn-ea"/>
              </a:rPr>
              <a:t>②在作者看来,北京文化的“深”更多地体现在胡同人家。这种北京文化以安分、平和的市民阶层为代表,体现为“彼此宽容,彼此体谅”的家庭伦理关系及在此基础上形成的和谐的社会秩序。</a:t>
            </a:r>
            <a:endParaRPr lang="zh-CN" altLang="en-US" sz="1800" b="1" dirty="0" smtClean="0"/>
          </a:p>
          <a:p>
            <a:pPr marL="0" indent="0" eaLnBrk="0" latinLnBrk="1" hangingPunct="0">
              <a:lnSpc>
                <a:spcPct val="100000"/>
              </a:lnSpc>
              <a:spcAft>
                <a:spcPts val="0"/>
              </a:spcAft>
              <a:buNone/>
            </a:pPr>
            <a:r>
              <a:rPr sz="1800" b="1" kern="0" smtClean="0">
                <a:solidFill>
                  <a:srgbClr val="000000"/>
                </a:solidFill>
                <a:latin typeface="Times New Roman" panose="02020603050405020304" pitchFamily="65" charset="-122"/>
                <a:ea typeface="宋体" panose="02010600030101010101" pitchFamily="2" charset="-122"/>
                <a:sym typeface="+mn-ea"/>
              </a:rPr>
              <a:t>③走进胡同深处,接触鲜活的日常生活,更能感受到古城犹在的活力。</a:t>
            </a:r>
            <a:endParaRPr lang="zh-CN" altLang="en-US" sz="1800" b="1" dirty="0" smtClean="0"/>
          </a:p>
          <a:p>
            <a:pPr marL="0" indent="0" eaLnBrk="0" latinLnBrk="1" hangingPunct="0">
              <a:lnSpc>
                <a:spcPct val="100000"/>
              </a:lnSpc>
              <a:spcBef>
                <a:spcPts val="0"/>
              </a:spcBef>
              <a:spcAft>
                <a:spcPts val="0"/>
              </a:spcAft>
              <a:buNone/>
            </a:pPr>
            <a:endParaRPr sz="1600" b="1" kern="0" smtClean="0">
              <a:solidFill>
                <a:srgbClr val="000000"/>
              </a:solidFill>
              <a:latin typeface="Times New Roman" panose="02020603050405020304" pitchFamily="65" charset="-122"/>
              <a:ea typeface="宋体" panose="02010600030101010101" pitchFamily="2" charset="-122"/>
              <a:sym typeface="+mn-ea"/>
            </a:endParaRPr>
          </a:p>
          <a:p>
            <a:pPr marL="0" indent="0" eaLnBrk="0" latinLnBrk="1" hangingPunct="0">
              <a:lnSpc>
                <a:spcPct val="100000"/>
              </a:lnSpc>
              <a:spcBef>
                <a:spcPts val="0"/>
              </a:spcBef>
              <a:spcAft>
                <a:spcPts val="0"/>
              </a:spcAft>
              <a:buNone/>
            </a:pPr>
            <a:r>
              <a:rPr sz="2000" b="1" kern="0" smtClean="0">
                <a:solidFill>
                  <a:srgbClr val="000000"/>
                </a:solidFill>
                <a:latin typeface="Times New Roman" panose="02020603050405020304" pitchFamily="65" charset="-122"/>
                <a:ea typeface="宋体" panose="02010600030101010101" pitchFamily="2" charset="-122"/>
                <a:sym typeface="+mn-ea"/>
              </a:rPr>
              <a:t>解析　本题</a:t>
            </a:r>
            <a:r>
              <a:rPr sz="2000" b="1" kern="0" smtClean="0">
                <a:solidFill>
                  <a:schemeClr val="tx1"/>
                </a:solidFill>
                <a:latin typeface="Times New Roman" panose="02020603050405020304" pitchFamily="65" charset="-122"/>
                <a:ea typeface="宋体" panose="02010600030101010101" pitchFamily="2" charset="-122"/>
                <a:sym typeface="+mn-ea"/>
              </a:rPr>
              <a:t>考查理解文本重要语句</a:t>
            </a:r>
            <a:r>
              <a:rPr sz="2000" b="1" kern="0" smtClean="0">
                <a:solidFill>
                  <a:srgbClr val="000000"/>
                </a:solidFill>
                <a:latin typeface="Times New Roman" panose="02020603050405020304" pitchFamily="65" charset="-122"/>
                <a:ea typeface="宋体" panose="02010600030101010101" pitchFamily="2" charset="-122"/>
                <a:sym typeface="+mn-ea"/>
              </a:rPr>
              <a:t>的能力,着眼于北京胡同文化知识的考查,体现了文化传承与理解的学科素养,弘扬了中华优秀传统文化。</a:t>
            </a:r>
            <a:endParaRPr lang="zh-CN" altLang="en-US" sz="2000" b="1" dirty="0"/>
          </a:p>
          <a:p>
            <a:pPr marL="0" indent="0" eaLnBrk="0" latinLnBrk="1" hangingPunct="0">
              <a:lnSpc>
                <a:spcPct val="100000"/>
              </a:lnSpc>
              <a:spcBef>
                <a:spcPts val="0"/>
              </a:spcBef>
              <a:spcAft>
                <a:spcPts val="0"/>
              </a:spcAft>
              <a:buNone/>
            </a:pPr>
            <a:r>
              <a:rPr sz="2000" b="1" kern="0" smtClean="0">
                <a:solidFill>
                  <a:srgbClr val="000000"/>
                </a:solidFill>
                <a:latin typeface="Times New Roman" panose="02020603050405020304" pitchFamily="65" charset="-122"/>
                <a:ea typeface="宋体" panose="02010600030101010101" pitchFamily="2" charset="-122"/>
                <a:sym typeface="+mn-ea"/>
              </a:rPr>
              <a:t>根据题干确定</a:t>
            </a:r>
            <a:r>
              <a:rPr sz="2000" b="1" kern="0" smtClean="0">
                <a:solidFill>
                  <a:srgbClr val="FF0000"/>
                </a:solidFill>
                <a:latin typeface="Times New Roman" panose="02020603050405020304" pitchFamily="65" charset="-122"/>
                <a:ea typeface="宋体" panose="02010600030101010101" pitchFamily="2" charset="-122"/>
                <a:sym typeface="+mn-ea"/>
              </a:rPr>
              <a:t>答题区间在第六段和第七段</a:t>
            </a:r>
            <a:r>
              <a:rPr sz="2000" b="1" kern="0" smtClean="0">
                <a:solidFill>
                  <a:srgbClr val="000000"/>
                </a:solidFill>
                <a:latin typeface="Times New Roman" panose="02020603050405020304" pitchFamily="65" charset="-122"/>
                <a:ea typeface="宋体" panose="02010600030101010101" pitchFamily="2" charset="-122"/>
                <a:sym typeface="+mn-ea"/>
              </a:rPr>
              <a:t> ,第六段着重从四合院的文化特点、人际关系及秩序特点等角度分析，第七段写胡同深处仍能发现古城犹在的活力。 考生应筛选出关键词句,组织语言,规范作答。</a:t>
            </a:r>
            <a:endParaRPr lang="zh-CN" altLang="en-US" dirty="0">
              <a:solidFill>
                <a:srgbClr val="FF0000"/>
              </a:solidFill>
            </a:endParaRPr>
          </a:p>
          <a:p>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4165" y="374650"/>
            <a:ext cx="8505190" cy="4382135"/>
          </a:xfrm>
        </p:spPr>
        <p:txBody>
          <a:bodyPr>
            <a:normAutofit lnSpcReduction="10000"/>
          </a:bodyPr>
          <a:lstStyle/>
          <a:p>
            <a:pPr indent="0">
              <a:lnSpc>
                <a:spcPct val="100000"/>
              </a:lnSpc>
              <a:spcAft>
                <a:spcPts val="0"/>
              </a:spcAft>
            </a:pPr>
            <a:r>
              <a:rPr sz="2400" b="1" kern="0" smtClean="0">
                <a:solidFill>
                  <a:srgbClr val="000000"/>
                </a:solidFill>
                <a:latin typeface="Times New Roman" panose="02020603050405020304" pitchFamily="65" charset="-122"/>
                <a:ea typeface="宋体" panose="02010600030101010101" pitchFamily="2" charset="-122"/>
                <a:sym typeface="+mn-ea"/>
              </a:rPr>
              <a:t>知识归纳：</a:t>
            </a:r>
          </a:p>
          <a:p>
            <a:pPr marL="0" indent="0" eaLnBrk="0" latinLnBrk="1" hangingPunct="0">
              <a:lnSpc>
                <a:spcPct val="100000"/>
              </a:lnSpc>
              <a:spcBef>
                <a:spcPts val="0"/>
              </a:spcBef>
              <a:spcAft>
                <a:spcPts val="0"/>
              </a:spcAft>
              <a:buNone/>
            </a:pPr>
            <a:r>
              <a:rPr sz="1800" b="1" kern="0" smtClean="0">
                <a:solidFill>
                  <a:srgbClr val="FF0000"/>
                </a:solidFill>
                <a:latin typeface="Times New Roman" panose="02020603050405020304" pitchFamily="65" charset="-122"/>
                <a:ea typeface="宋体" panose="02010600030101010101" pitchFamily="2" charset="-122"/>
              </a:rPr>
              <a:t>1、</a:t>
            </a:r>
            <a:r>
              <a:rPr lang="zh-CN" altLang="en-US" sz="1800" b="1" kern="0" smtClean="0">
                <a:solidFill>
                  <a:srgbClr val="FF0000"/>
                </a:solidFill>
                <a:latin typeface="Times New Roman" panose="02020603050405020304" pitchFamily="65" charset="-122"/>
                <a:ea typeface="宋体" panose="02010600030101010101" pitchFamily="2" charset="-122"/>
              </a:rPr>
              <a:t>审清题目：</a:t>
            </a:r>
            <a:r>
              <a:rPr sz="1800" b="1" kern="0" smtClean="0">
                <a:solidFill>
                  <a:srgbClr val="000000"/>
                </a:solidFill>
                <a:latin typeface="Times New Roman" panose="02020603050405020304" pitchFamily="65" charset="-122"/>
                <a:ea typeface="宋体" panose="02010600030101010101" pitchFamily="2" charset="-122"/>
                <a:sym typeface="+mn-ea"/>
              </a:rPr>
              <a:t>关注评价议论的对象和事件</a:t>
            </a:r>
          </a:p>
          <a:p>
            <a:pPr marL="0" indent="0" eaLnBrk="0" latinLnBrk="1" hangingPunct="0">
              <a:lnSpc>
                <a:spcPct val="100000"/>
              </a:lnSpc>
              <a:spcBef>
                <a:spcPts val="0"/>
              </a:spcBef>
              <a:spcAft>
                <a:spcPts val="0"/>
              </a:spcAft>
              <a:buNone/>
            </a:pPr>
            <a:r>
              <a:rPr sz="1800" b="1" kern="0" smtClean="0">
                <a:solidFill>
                  <a:srgbClr val="0070C0"/>
                </a:solidFill>
                <a:latin typeface="Times New Roman" panose="02020603050405020304" pitchFamily="65" charset="-122"/>
                <a:ea typeface="宋体" panose="02010600030101010101" pitchFamily="2" charset="-122"/>
                <a:sym typeface="+mn-ea"/>
              </a:rPr>
              <a:t>“作者为什么说...”</a:t>
            </a:r>
            <a:r>
              <a:rPr sz="1800" b="1" kern="0" smtClean="0">
                <a:solidFill>
                  <a:srgbClr val="000000"/>
                </a:solidFill>
                <a:latin typeface="Times New Roman" panose="02020603050405020304" pitchFamily="65" charset="-122"/>
                <a:ea typeface="宋体" panose="02010600030101010101" pitchFamily="2" charset="-122"/>
                <a:sym typeface="+mn-ea"/>
              </a:rPr>
              <a:t>：去原文找答案。</a:t>
            </a:r>
          </a:p>
          <a:p>
            <a:pPr marL="0" indent="0" eaLnBrk="0" latinLnBrk="1" hangingPunct="0">
              <a:lnSpc>
                <a:spcPct val="100000"/>
              </a:lnSpc>
              <a:spcBef>
                <a:spcPts val="0"/>
              </a:spcBef>
              <a:spcAft>
                <a:spcPts val="0"/>
              </a:spcAft>
              <a:buNone/>
            </a:pPr>
            <a:r>
              <a:rPr sz="1800" b="1" kern="0" smtClean="0">
                <a:solidFill>
                  <a:srgbClr val="0070C0"/>
                </a:solidFill>
                <a:latin typeface="Times New Roman" panose="02020603050405020304" pitchFamily="65" charset="-122"/>
                <a:ea typeface="宋体" panose="02010600030101010101" pitchFamily="2" charset="-122"/>
                <a:sym typeface="+mn-ea"/>
              </a:rPr>
              <a:t>“你在没有走进这些胡同人家之前,关于北京文化的理解,是不便言深的”</a:t>
            </a:r>
            <a:r>
              <a:rPr sz="1800" b="1" kern="0" smtClean="0">
                <a:solidFill>
                  <a:srgbClr val="000000"/>
                </a:solidFill>
                <a:latin typeface="Times New Roman" panose="02020603050405020304" pitchFamily="65" charset="-122"/>
                <a:ea typeface="宋体" panose="02010600030101010101" pitchFamily="2" charset="-122"/>
                <a:sym typeface="+mn-ea"/>
              </a:rPr>
              <a:t>：</a:t>
            </a:r>
            <a:r>
              <a:rPr sz="1800" b="1" kern="0" smtClean="0">
                <a:solidFill>
                  <a:srgbClr val="000000"/>
                </a:solidFill>
                <a:latin typeface="Times New Roman" panose="02020603050405020304" pitchFamily="65" charset="-122"/>
                <a:ea typeface="宋体" panose="02010600030101010101" pitchFamily="2" charset="-122"/>
                <a:sym typeface="Wingdings" panose="05000000000000000000" charset="0"/>
              </a:rPr>
              <a:t></a:t>
            </a:r>
            <a:r>
              <a:rPr sz="1800" b="1" kern="0" smtClean="0">
                <a:solidFill>
                  <a:srgbClr val="000000"/>
                </a:solidFill>
                <a:latin typeface="Times New Roman" panose="02020603050405020304" pitchFamily="65" charset="-122"/>
                <a:ea typeface="宋体" panose="02010600030101010101" pitchFamily="2" charset="-122"/>
                <a:sym typeface="+mn-ea"/>
              </a:rPr>
              <a:t>抓句中关键词“胡同人家”“北京文化”“深”“没有走进...不便言深”</a:t>
            </a:r>
            <a:r>
              <a:rPr sz="1800" b="1" kern="0" smtClean="0">
                <a:solidFill>
                  <a:srgbClr val="000000"/>
                </a:solidFill>
                <a:latin typeface="Times New Roman" panose="02020603050405020304" pitchFamily="65" charset="-122"/>
                <a:ea typeface="宋体" panose="02010600030101010101" pitchFamily="2" charset="-122"/>
                <a:sym typeface="Wingdings" panose="05000000000000000000" charset="0"/>
              </a:rPr>
              <a:t>带否定词的问句，仍要用肯定句回答。</a:t>
            </a:r>
            <a:endParaRPr sz="1800" b="1" kern="0" smtClean="0">
              <a:solidFill>
                <a:srgbClr val="000000"/>
              </a:solidFill>
              <a:latin typeface="Times New Roman" panose="02020603050405020304" pitchFamily="65" charset="-122"/>
              <a:ea typeface="宋体" panose="02010600030101010101" pitchFamily="2" charset="-122"/>
              <a:sym typeface="+mn-ea"/>
            </a:endParaRPr>
          </a:p>
          <a:p>
            <a:pPr marL="0" indent="0" eaLnBrk="0" latinLnBrk="1" hangingPunct="0">
              <a:lnSpc>
                <a:spcPct val="100000"/>
              </a:lnSpc>
              <a:spcBef>
                <a:spcPts val="0"/>
              </a:spcBef>
              <a:spcAft>
                <a:spcPts val="0"/>
              </a:spcAft>
              <a:buNone/>
            </a:pPr>
            <a:r>
              <a:rPr lang="en-US" altLang="zh-CN" sz="1800" b="1" kern="0" smtClean="0">
                <a:solidFill>
                  <a:srgbClr val="0070C0"/>
                </a:solidFill>
                <a:latin typeface="Times New Roman" panose="02020603050405020304" pitchFamily="65" charset="-122"/>
                <a:ea typeface="宋体" panose="02010600030101010101" pitchFamily="2" charset="-122"/>
                <a:sym typeface="+mn-ea"/>
              </a:rPr>
              <a:t>“</a:t>
            </a:r>
            <a:r>
              <a:rPr sz="1800" b="1" kern="0" smtClean="0">
                <a:solidFill>
                  <a:srgbClr val="0070C0"/>
                </a:solidFill>
                <a:latin typeface="Times New Roman" panose="02020603050405020304" pitchFamily="65" charset="-122"/>
                <a:ea typeface="宋体" panose="02010600030101010101" pitchFamily="2" charset="-122"/>
                <a:sym typeface="+mn-ea"/>
              </a:rPr>
              <a:t>请结合上下文</a:t>
            </a:r>
            <a:r>
              <a:rPr lang="en-US" altLang="zh-CN" sz="1800" b="1" kern="0" smtClean="0">
                <a:solidFill>
                  <a:srgbClr val="0070C0"/>
                </a:solidFill>
                <a:latin typeface="Times New Roman" panose="02020603050405020304" pitchFamily="65" charset="-122"/>
                <a:ea typeface="宋体" panose="02010600030101010101" pitchFamily="2" charset="-122"/>
                <a:sym typeface="+mn-ea"/>
              </a:rPr>
              <a:t>”</a:t>
            </a:r>
            <a:r>
              <a:rPr sz="1800" b="1" kern="0" smtClean="0">
                <a:solidFill>
                  <a:srgbClr val="000000"/>
                </a:solidFill>
                <a:latin typeface="Times New Roman" panose="02020603050405020304" pitchFamily="65" charset="-122"/>
                <a:ea typeface="宋体" panose="02010600030101010101" pitchFamily="2" charset="-122"/>
                <a:sym typeface="+mn-ea"/>
              </a:rPr>
              <a:t>：上下语段都要涉及。</a:t>
            </a:r>
          </a:p>
          <a:p>
            <a:pPr marL="0" indent="0" eaLnBrk="0" latinLnBrk="1" hangingPunct="0">
              <a:lnSpc>
                <a:spcPct val="100000"/>
              </a:lnSpc>
              <a:spcBef>
                <a:spcPts val="0"/>
              </a:spcBef>
              <a:spcAft>
                <a:spcPts val="0"/>
              </a:spcAft>
              <a:buNone/>
            </a:pPr>
            <a:r>
              <a:rPr lang="en-US" altLang="zh-CN" sz="1800" b="1" kern="0" smtClean="0">
                <a:solidFill>
                  <a:srgbClr val="0070C0"/>
                </a:solidFill>
                <a:latin typeface="Times New Roman" panose="02020603050405020304" pitchFamily="65" charset="-122"/>
                <a:ea typeface="宋体" panose="02010600030101010101" pitchFamily="2" charset="-122"/>
                <a:sym typeface="+mn-ea"/>
              </a:rPr>
              <a:t>“</a:t>
            </a:r>
            <a:r>
              <a:rPr sz="1800" b="1" kern="0" smtClean="0">
                <a:solidFill>
                  <a:srgbClr val="0070C0"/>
                </a:solidFill>
                <a:latin typeface="Times New Roman" panose="02020603050405020304" pitchFamily="65" charset="-122"/>
                <a:ea typeface="宋体" panose="02010600030101010101" pitchFamily="2" charset="-122"/>
                <a:sym typeface="+mn-ea"/>
              </a:rPr>
              <a:t>具体说明</a:t>
            </a:r>
            <a:r>
              <a:rPr lang="en-US" altLang="zh-CN" sz="1800" b="1" kern="0" smtClean="0">
                <a:solidFill>
                  <a:srgbClr val="0070C0"/>
                </a:solidFill>
                <a:latin typeface="Times New Roman" panose="02020603050405020304" pitchFamily="65" charset="-122"/>
                <a:ea typeface="宋体" panose="02010600030101010101" pitchFamily="2" charset="-122"/>
                <a:sym typeface="+mn-ea"/>
              </a:rPr>
              <a:t>”</a:t>
            </a:r>
            <a:r>
              <a:rPr sz="1800" b="1" kern="0" smtClean="0">
                <a:solidFill>
                  <a:srgbClr val="000000"/>
                </a:solidFill>
                <a:latin typeface="Times New Roman" panose="02020603050405020304" pitchFamily="65" charset="-122"/>
                <a:ea typeface="宋体" panose="02010600030101010101" pitchFamily="2" charset="-122"/>
                <a:sym typeface="+mn-ea"/>
              </a:rPr>
              <a:t>：不能概括，尽量抓住作者议论的对象和事件的动词、形容词。</a:t>
            </a:r>
          </a:p>
          <a:p>
            <a:pPr marL="0" indent="0" eaLnBrk="0" latinLnBrk="1" hangingPunct="0">
              <a:lnSpc>
                <a:spcPct val="100000"/>
              </a:lnSpc>
              <a:spcBef>
                <a:spcPts val="0"/>
              </a:spcBef>
              <a:spcAft>
                <a:spcPts val="0"/>
              </a:spcAft>
              <a:buNone/>
            </a:pPr>
            <a:endParaRPr sz="1800" b="1"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0"/>
              </a:spcBef>
              <a:spcAft>
                <a:spcPts val="0"/>
              </a:spcAft>
              <a:buNone/>
            </a:pPr>
            <a:r>
              <a:rPr sz="1800" b="1" kern="0" smtClean="0">
                <a:solidFill>
                  <a:srgbClr val="FF0000"/>
                </a:solidFill>
                <a:latin typeface="Times New Roman" panose="02020603050405020304" pitchFamily="65" charset="-122"/>
                <a:ea typeface="宋体" panose="02010600030101010101" pitchFamily="2" charset="-122"/>
              </a:rPr>
              <a:t>2、</a:t>
            </a:r>
            <a:r>
              <a:rPr sz="1800" b="1" kern="0" smtClean="0">
                <a:solidFill>
                  <a:srgbClr val="FF0000"/>
                </a:solidFill>
                <a:latin typeface="Times New Roman" panose="02020603050405020304" pitchFamily="65" charset="-122"/>
                <a:ea typeface="宋体" panose="02010600030101010101" pitchFamily="2" charset="-122"/>
                <a:sym typeface="+mn-ea"/>
              </a:rPr>
              <a:t>确定答题区间：</a:t>
            </a:r>
          </a:p>
          <a:p>
            <a:pPr marL="0" indent="0" eaLnBrk="0" latinLnBrk="1" hangingPunct="0">
              <a:lnSpc>
                <a:spcPct val="100000"/>
              </a:lnSpc>
              <a:spcBef>
                <a:spcPts val="0"/>
              </a:spcBef>
              <a:spcAft>
                <a:spcPts val="0"/>
              </a:spcAft>
              <a:buNone/>
            </a:pPr>
            <a:r>
              <a:rPr sz="1800" b="1" kern="0" smtClean="0">
                <a:solidFill>
                  <a:srgbClr val="000000"/>
                </a:solidFill>
                <a:latin typeface="Times New Roman" panose="02020603050405020304" pitchFamily="65" charset="-122"/>
                <a:ea typeface="宋体" panose="02010600030101010101" pitchFamily="2" charset="-122"/>
                <a:sym typeface="Wingdings" panose="05000000000000000000" charset="0"/>
              </a:rPr>
              <a:t></a:t>
            </a:r>
            <a:r>
              <a:rPr sz="1800" b="1" kern="0" smtClean="0">
                <a:solidFill>
                  <a:srgbClr val="000000"/>
                </a:solidFill>
                <a:latin typeface="Times New Roman" panose="02020603050405020304" pitchFamily="65" charset="-122"/>
                <a:ea typeface="宋体" panose="02010600030101010101" pitchFamily="2" charset="-122"/>
                <a:sym typeface="+mn-ea"/>
              </a:rPr>
              <a:t>先要对全文结构有大致了解。</a:t>
            </a:r>
            <a:r>
              <a:rPr lang="en-US" altLang="zh-CN" sz="1800" b="1" kern="0" smtClean="0">
                <a:solidFill>
                  <a:srgbClr val="000000"/>
                </a:solidFill>
                <a:latin typeface="Times New Roman" panose="02020603050405020304" pitchFamily="65" charset="-122"/>
                <a:ea typeface="宋体" panose="02010600030101010101" pitchFamily="2" charset="-122"/>
                <a:sym typeface="+mn-ea"/>
              </a:rPr>
              <a:t>2-4</a:t>
            </a:r>
            <a:r>
              <a:rPr sz="1800" b="1" kern="0" smtClean="0">
                <a:solidFill>
                  <a:srgbClr val="000000"/>
                </a:solidFill>
                <a:latin typeface="Times New Roman" panose="02020603050405020304" pitchFamily="65" charset="-122"/>
                <a:ea typeface="宋体" panose="02010600030101010101" pitchFamily="2" charset="-122"/>
                <a:sym typeface="+mn-ea"/>
              </a:rPr>
              <a:t>段重点写北京的大，</a:t>
            </a:r>
            <a:r>
              <a:rPr lang="en-US" altLang="zh-CN" sz="1800" b="1" kern="0" smtClean="0">
                <a:solidFill>
                  <a:srgbClr val="000000"/>
                </a:solidFill>
                <a:latin typeface="Times New Roman" panose="02020603050405020304" pitchFamily="65" charset="-122"/>
                <a:ea typeface="宋体" panose="02010600030101010101" pitchFamily="2" charset="-122"/>
                <a:sym typeface="+mn-ea"/>
              </a:rPr>
              <a:t>5-7</a:t>
            </a:r>
            <a:r>
              <a:rPr sz="1800" b="1" kern="0" smtClean="0">
                <a:solidFill>
                  <a:srgbClr val="000000"/>
                </a:solidFill>
                <a:latin typeface="Times New Roman" panose="02020603050405020304" pitchFamily="65" charset="-122"/>
                <a:ea typeface="宋体" panose="02010600030101010101" pitchFamily="2" charset="-122"/>
                <a:sym typeface="+mn-ea"/>
              </a:rPr>
              <a:t>段重点写北京的深。然后确定第六段和第七段主要写“胡同人家”“北京文化”“深”。</a:t>
            </a:r>
          </a:p>
          <a:p>
            <a:pPr marL="0" indent="0" eaLnBrk="0" latinLnBrk="1" hangingPunct="0">
              <a:lnSpc>
                <a:spcPct val="100000"/>
              </a:lnSpc>
              <a:spcBef>
                <a:spcPts val="0"/>
              </a:spcBef>
              <a:spcAft>
                <a:spcPts val="0"/>
              </a:spcAft>
              <a:buNone/>
            </a:pPr>
            <a:r>
              <a:rPr sz="1800" b="1" kern="0" smtClean="0">
                <a:solidFill>
                  <a:srgbClr val="000000"/>
                </a:solidFill>
                <a:latin typeface="Times New Roman" panose="02020603050405020304" pitchFamily="65" charset="-122"/>
                <a:ea typeface="宋体" panose="02010600030101010101" pitchFamily="2" charset="-122"/>
                <a:sym typeface="Wingdings" panose="05000000000000000000" charset="0"/>
              </a:rPr>
              <a:t></a:t>
            </a:r>
            <a:r>
              <a:rPr sz="1800" b="1" kern="0" smtClean="0">
                <a:solidFill>
                  <a:srgbClr val="000000"/>
                </a:solidFill>
                <a:latin typeface="Times New Roman" panose="02020603050405020304" pitchFamily="65" charset="-122"/>
                <a:ea typeface="宋体" panose="02010600030101010101" pitchFamily="2" charset="-122"/>
                <a:sym typeface="+mn-ea"/>
              </a:rPr>
              <a:t>答案集中到一个自然段时，要分析句与句之间的逻辑关系，划分层次，归纳答题要点。</a:t>
            </a:r>
          </a:p>
          <a:p>
            <a:pPr marL="0" indent="0" eaLnBrk="0" latinLnBrk="1" hangingPunct="0">
              <a:lnSpc>
                <a:spcPct val="100000"/>
              </a:lnSpc>
              <a:spcBef>
                <a:spcPts val="0"/>
              </a:spcBef>
              <a:spcAft>
                <a:spcPts val="0"/>
              </a:spcAft>
              <a:buNone/>
            </a:pPr>
            <a:r>
              <a:rPr sz="1800" b="1" kern="0" smtClean="0">
                <a:solidFill>
                  <a:srgbClr val="000000"/>
                </a:solidFill>
                <a:latin typeface="Times New Roman" panose="02020603050405020304" pitchFamily="65" charset="-122"/>
                <a:ea typeface="宋体" panose="02010600030101010101" pitchFamily="2" charset="-122"/>
                <a:sym typeface="Wingdings" panose="05000000000000000000" charset="0"/>
              </a:rPr>
              <a:t></a:t>
            </a:r>
            <a:r>
              <a:rPr sz="1800" b="1" kern="0" smtClean="0">
                <a:solidFill>
                  <a:srgbClr val="000000"/>
                </a:solidFill>
                <a:latin typeface="Times New Roman" panose="02020603050405020304" pitchFamily="65" charset="-122"/>
                <a:ea typeface="宋体" panose="02010600030101010101" pitchFamily="2" charset="-122"/>
                <a:sym typeface="+mn-ea"/>
              </a:rPr>
              <a:t>同时要关注关联词，例如：不但</a:t>
            </a:r>
            <a:r>
              <a:rPr lang="en-US" altLang="zh-CN" sz="1800" b="1" kern="0" smtClean="0">
                <a:solidFill>
                  <a:srgbClr val="000000"/>
                </a:solidFill>
                <a:latin typeface="Times New Roman" panose="02020603050405020304" pitchFamily="65" charset="-122"/>
                <a:ea typeface="宋体" panose="02010600030101010101" pitchFamily="2" charset="-122"/>
                <a:sym typeface="+mn-ea"/>
              </a:rPr>
              <a:t>...</a:t>
            </a:r>
            <a:r>
              <a:rPr sz="1800" b="1" kern="0" smtClean="0">
                <a:solidFill>
                  <a:srgbClr val="000000"/>
                </a:solidFill>
                <a:latin typeface="Times New Roman" panose="02020603050405020304" pitchFamily="65" charset="-122"/>
                <a:ea typeface="宋体" panose="02010600030101010101" pitchFamily="2" charset="-122"/>
                <a:sym typeface="+mn-ea"/>
              </a:rPr>
              <a:t>而且</a:t>
            </a:r>
            <a:r>
              <a:rPr lang="en-US" altLang="zh-CN" sz="1800" b="1" kern="0" smtClean="0">
                <a:solidFill>
                  <a:srgbClr val="000000"/>
                </a:solidFill>
                <a:latin typeface="Times New Roman" panose="02020603050405020304" pitchFamily="65" charset="-122"/>
                <a:ea typeface="宋体" panose="02010600030101010101" pitchFamily="2" charset="-122"/>
                <a:sym typeface="+mn-ea"/>
              </a:rPr>
              <a:t>...</a:t>
            </a:r>
            <a:r>
              <a:rPr sz="1800" b="1" kern="0" smtClean="0">
                <a:solidFill>
                  <a:srgbClr val="000000"/>
                </a:solidFill>
                <a:latin typeface="Times New Roman" panose="02020603050405020304" pitchFamily="65" charset="-122"/>
                <a:ea typeface="宋体" panose="02010600030101010101" pitchFamily="2" charset="-122"/>
                <a:sym typeface="+mn-ea"/>
              </a:rPr>
              <a:t>；因为</a:t>
            </a:r>
            <a:r>
              <a:rPr lang="en-US" altLang="zh-CN" sz="1800" b="1" kern="0" smtClean="0">
                <a:solidFill>
                  <a:srgbClr val="000000"/>
                </a:solidFill>
                <a:latin typeface="Times New Roman" panose="02020603050405020304" pitchFamily="65" charset="-122"/>
                <a:ea typeface="宋体" panose="02010600030101010101" pitchFamily="2" charset="-122"/>
                <a:sym typeface="+mn-ea"/>
              </a:rPr>
              <a:t>...</a:t>
            </a:r>
            <a:r>
              <a:rPr sz="1800" b="1" kern="0" smtClean="0">
                <a:solidFill>
                  <a:srgbClr val="000000"/>
                </a:solidFill>
                <a:latin typeface="Times New Roman" panose="02020603050405020304" pitchFamily="65" charset="-122"/>
                <a:ea typeface="宋体" panose="02010600030101010101" pitchFamily="2" charset="-122"/>
                <a:sym typeface="+mn-ea"/>
              </a:rPr>
              <a:t>所以</a:t>
            </a:r>
            <a:r>
              <a:rPr lang="en-US" altLang="zh-CN" sz="1800" b="1" kern="0" smtClean="0">
                <a:solidFill>
                  <a:srgbClr val="000000"/>
                </a:solidFill>
                <a:latin typeface="Times New Roman" panose="02020603050405020304" pitchFamily="65" charset="-122"/>
                <a:ea typeface="宋体" panose="02010600030101010101" pitchFamily="2" charset="-122"/>
                <a:sym typeface="+mn-ea"/>
              </a:rPr>
              <a:t>...</a:t>
            </a:r>
            <a:r>
              <a:rPr sz="1800" b="1" kern="0" smtClean="0">
                <a:solidFill>
                  <a:srgbClr val="000000"/>
                </a:solidFill>
                <a:latin typeface="Times New Roman" panose="02020603050405020304" pitchFamily="65" charset="-122"/>
                <a:ea typeface="宋体" panose="02010600030101010101" pitchFamily="2" charset="-122"/>
                <a:sym typeface="+mn-ea"/>
              </a:rPr>
              <a:t>；虽然</a:t>
            </a:r>
            <a:r>
              <a:rPr lang="en-US" altLang="zh-CN" sz="1800" b="1" kern="0" smtClean="0">
                <a:solidFill>
                  <a:srgbClr val="000000"/>
                </a:solidFill>
                <a:latin typeface="Times New Roman" panose="02020603050405020304" pitchFamily="65" charset="-122"/>
                <a:ea typeface="宋体" panose="02010600030101010101" pitchFamily="2" charset="-122"/>
                <a:sym typeface="+mn-ea"/>
              </a:rPr>
              <a:t>...</a:t>
            </a:r>
            <a:r>
              <a:rPr sz="1800" b="1" kern="0" smtClean="0">
                <a:solidFill>
                  <a:srgbClr val="000000"/>
                </a:solidFill>
                <a:latin typeface="Times New Roman" panose="02020603050405020304" pitchFamily="65" charset="-122"/>
                <a:ea typeface="宋体" panose="02010600030101010101" pitchFamily="2" charset="-122"/>
                <a:sym typeface="+mn-ea"/>
              </a:rPr>
              <a:t>但是</a:t>
            </a:r>
            <a:r>
              <a:rPr lang="en-US" altLang="zh-CN" sz="1800" b="1" kern="0" smtClean="0">
                <a:solidFill>
                  <a:srgbClr val="000000"/>
                </a:solidFill>
                <a:latin typeface="Times New Roman" panose="02020603050405020304" pitchFamily="65" charset="-122"/>
                <a:ea typeface="宋体" panose="02010600030101010101" pitchFamily="2" charset="-122"/>
                <a:sym typeface="+mn-ea"/>
              </a:rPr>
              <a:t>...</a:t>
            </a:r>
            <a:r>
              <a:rPr sz="1800" b="1" kern="0" smtClean="0">
                <a:solidFill>
                  <a:srgbClr val="000000"/>
                </a:solidFill>
                <a:latin typeface="Times New Roman" panose="02020603050405020304" pitchFamily="65" charset="-122"/>
                <a:ea typeface="宋体" panose="02010600030101010101" pitchFamily="2" charset="-122"/>
                <a:sym typeface="+mn-ea"/>
              </a:rPr>
              <a:t>等等。</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400"/>
              <a:t>拓展延伸</a:t>
            </a:r>
          </a:p>
        </p:txBody>
      </p:sp>
      <p:sp>
        <p:nvSpPr>
          <p:cNvPr id="3" name="内容占位符 2"/>
          <p:cNvSpPr>
            <a:spLocks noGrp="1"/>
          </p:cNvSpPr>
          <p:nvPr>
            <p:ph idx="1"/>
          </p:nvPr>
        </p:nvSpPr>
        <p:spPr/>
        <p:txBody>
          <a:bodyPr/>
          <a:lstStyle/>
          <a:p>
            <a:pPr indent="0">
              <a:lnSpc>
                <a:spcPct val="100000"/>
              </a:lnSpc>
              <a:spcAft>
                <a:spcPts val="0"/>
              </a:spcAft>
              <a:buNone/>
            </a:pPr>
            <a:r>
              <a:rPr sz="1800" b="1">
                <a:solidFill>
                  <a:srgbClr val="000000"/>
                </a:solidFill>
                <a:ea typeface="宋体" panose="02010600030101010101" pitchFamily="2" charset="-122"/>
                <a:sym typeface="+mn-ea"/>
              </a:rPr>
              <a:t>一</a:t>
            </a:r>
            <a:r>
              <a:rPr lang="en-US" altLang="zh-CN" sz="1800" b="1">
                <a:solidFill>
                  <a:srgbClr val="000000"/>
                </a:solidFill>
                <a:ea typeface="宋体" panose="02010600030101010101" pitchFamily="2" charset="-122"/>
                <a:sym typeface="+mn-ea"/>
              </a:rPr>
              <a:t>.2015</a:t>
            </a:r>
            <a:r>
              <a:rPr sz="1800" b="1">
                <a:solidFill>
                  <a:srgbClr val="000000"/>
                </a:solidFill>
                <a:ea typeface="宋体" panose="02010600030101010101" pitchFamily="2" charset="-122"/>
                <a:sym typeface="+mn-ea"/>
              </a:rPr>
              <a:t>《说起梅花》</a:t>
            </a:r>
          </a:p>
          <a:p>
            <a:pPr marL="0" indent="0" eaLnBrk="0" latinLnBrk="1" hangingPunct="0">
              <a:lnSpc>
                <a:spcPct val="100000"/>
              </a:lnSpc>
              <a:spcBef>
                <a:spcPts val="0"/>
              </a:spcBef>
              <a:spcAft>
                <a:spcPts val="0"/>
              </a:spcAft>
              <a:buNone/>
            </a:pPr>
            <a:r>
              <a:rPr lang="en-US" altLang="zh-CN" sz="1800" kern="0" smtClean="0">
                <a:solidFill>
                  <a:schemeClr val="tx1"/>
                </a:solidFill>
                <a:latin typeface="Times New Roman" panose="02020603050405020304" pitchFamily="65" charset="-122"/>
                <a:ea typeface="宋体" panose="02010600030101010101" pitchFamily="2" charset="-122"/>
                <a:sym typeface="+mn-ea"/>
              </a:rPr>
              <a:t>1</a:t>
            </a:r>
            <a:r>
              <a:rPr sz="1800" kern="0" smtClean="0">
                <a:solidFill>
                  <a:schemeClr val="tx1"/>
                </a:solidFill>
                <a:latin typeface="Times New Roman" panose="02020603050405020304" pitchFamily="65" charset="-122"/>
                <a:ea typeface="宋体" panose="02010600030101010101" pitchFamily="2" charset="-122"/>
                <a:sym typeface="+mn-ea"/>
              </a:rPr>
              <a:t>.</a:t>
            </a:r>
            <a:r>
              <a:rPr sz="1800" kern="0" smtClean="0">
                <a:solidFill>
                  <a:srgbClr val="000000"/>
                </a:solidFill>
                <a:latin typeface="Times New Roman" panose="02020603050405020304" pitchFamily="65" charset="-122"/>
                <a:ea typeface="宋体" panose="02010600030101010101" pitchFamily="2" charset="-122"/>
                <a:sym typeface="+mn-ea"/>
              </a:rPr>
              <a:t>本文</a:t>
            </a:r>
            <a:r>
              <a:rPr sz="1800" kern="0" smtClean="0">
                <a:solidFill>
                  <a:srgbClr val="FF0000"/>
                </a:solidFill>
                <a:latin typeface="Times New Roman" panose="02020603050405020304" pitchFamily="65" charset="-122"/>
                <a:ea typeface="宋体" panose="02010600030101010101" pitchFamily="2" charset="-122"/>
                <a:sym typeface="+mn-ea"/>
              </a:rPr>
              <a:t>倒数第三段</a:t>
            </a:r>
            <a:r>
              <a:rPr sz="1800" kern="0" smtClean="0">
                <a:solidFill>
                  <a:srgbClr val="000000"/>
                </a:solidFill>
                <a:latin typeface="Times New Roman" panose="02020603050405020304" pitchFamily="65" charset="-122"/>
                <a:ea typeface="宋体" panose="02010600030101010101" pitchFamily="2" charset="-122"/>
                <a:sym typeface="+mn-ea"/>
              </a:rPr>
              <a:t>描写了</a:t>
            </a:r>
            <a:r>
              <a:rPr sz="1800" kern="0" smtClean="0">
                <a:solidFill>
                  <a:srgbClr val="FF0000"/>
                </a:solidFill>
                <a:latin typeface="Times New Roman" panose="02020603050405020304" pitchFamily="65" charset="-122"/>
                <a:ea typeface="宋体" panose="02010600030101010101" pitchFamily="2" charset="-122"/>
                <a:sym typeface="+mn-ea"/>
              </a:rPr>
              <a:t>哪些</a:t>
            </a:r>
            <a:r>
              <a:rPr sz="1800" kern="0" smtClean="0">
                <a:solidFill>
                  <a:srgbClr val="000000"/>
                </a:solidFill>
                <a:latin typeface="Times New Roman" panose="02020603050405020304" pitchFamily="65" charset="-122"/>
                <a:ea typeface="宋体" panose="02010600030101010101" pitchFamily="2" charset="-122"/>
                <a:sym typeface="+mn-ea"/>
              </a:rPr>
              <a:t>赏梅的</a:t>
            </a:r>
            <a:r>
              <a:rPr sz="1800" kern="0" smtClean="0">
                <a:solidFill>
                  <a:srgbClr val="FF0000"/>
                </a:solidFill>
                <a:latin typeface="Times New Roman" panose="02020603050405020304" pitchFamily="65" charset="-122"/>
                <a:ea typeface="宋体" panose="02010600030101010101" pitchFamily="2" charset="-122"/>
                <a:sym typeface="+mn-ea"/>
              </a:rPr>
              <a:t>情境</a:t>
            </a:r>
            <a:r>
              <a:rPr sz="1800" kern="0" smtClean="0">
                <a:solidFill>
                  <a:srgbClr val="000000"/>
                </a:solidFill>
                <a:latin typeface="Times New Roman" panose="02020603050405020304" pitchFamily="65" charset="-122"/>
                <a:ea typeface="宋体" panose="02010600030101010101" pitchFamily="2" charset="-122"/>
                <a:sym typeface="+mn-ea"/>
              </a:rPr>
              <a:t>?作者借此写出了</a:t>
            </a:r>
            <a:r>
              <a:rPr sz="1800" kern="0" smtClean="0">
                <a:solidFill>
                  <a:srgbClr val="FF0000"/>
                </a:solidFill>
                <a:latin typeface="Times New Roman" panose="02020603050405020304" pitchFamily="65" charset="-122"/>
                <a:ea typeface="宋体" panose="02010600030101010101" pitchFamily="2" charset="-122"/>
                <a:sym typeface="+mn-ea"/>
              </a:rPr>
              <a:t>梅花</a:t>
            </a:r>
            <a:r>
              <a:rPr sz="1800" kern="0" smtClean="0">
                <a:solidFill>
                  <a:srgbClr val="000000"/>
                </a:solidFill>
                <a:latin typeface="Times New Roman" panose="02020603050405020304" pitchFamily="65" charset="-122"/>
                <a:ea typeface="宋体" panose="02010600030101010101" pitchFamily="2" charset="-122"/>
                <a:sym typeface="+mn-ea"/>
              </a:rPr>
              <a:t>怎样的</a:t>
            </a:r>
            <a:r>
              <a:rPr sz="1800" kern="0" smtClean="0">
                <a:solidFill>
                  <a:srgbClr val="FF0000"/>
                </a:solidFill>
                <a:latin typeface="Times New Roman" panose="02020603050405020304" pitchFamily="65" charset="-122"/>
                <a:ea typeface="宋体" panose="02010600030101010101" pitchFamily="2" charset="-122"/>
                <a:sym typeface="+mn-ea"/>
              </a:rPr>
              <a:t>品质与格调</a:t>
            </a:r>
            <a:r>
              <a:rPr sz="1800" kern="0" smtClean="0">
                <a:solidFill>
                  <a:srgbClr val="000000"/>
                </a:solidFill>
                <a:latin typeface="Times New Roman" panose="02020603050405020304" pitchFamily="65" charset="-122"/>
                <a:ea typeface="宋体" panose="02010600030101010101" pitchFamily="2" charset="-122"/>
                <a:sym typeface="+mn-ea"/>
              </a:rPr>
              <a:t>?(6分)</a:t>
            </a:r>
          </a:p>
          <a:p>
            <a:pPr marL="0" indent="0" eaLnBrk="0" latinLnBrk="1" hangingPunct="0">
              <a:lnSpc>
                <a:spcPct val="100000"/>
              </a:lnSpc>
              <a:spcBef>
                <a:spcPts val="0"/>
              </a:spcBef>
              <a:spcAft>
                <a:spcPts val="0"/>
              </a:spcAft>
              <a:buNone/>
            </a:pPr>
            <a:endParaRPr sz="1800" kern="0" smtClean="0">
              <a:solidFill>
                <a:srgbClr val="FF0000"/>
              </a:solidFill>
              <a:latin typeface="Times New Roman" panose="02020603050405020304" pitchFamily="65" charset="-122"/>
              <a:ea typeface="宋体" panose="02010600030101010101" pitchFamily="2" charset="-122"/>
              <a:sym typeface="+mn-ea"/>
            </a:endParaRPr>
          </a:p>
          <a:p>
            <a:pPr marL="0" indent="0" eaLnBrk="0" latinLnBrk="1" hangingPunct="0">
              <a:lnSpc>
                <a:spcPct val="100000"/>
              </a:lnSpc>
              <a:spcBef>
                <a:spcPts val="0"/>
              </a:spcBef>
              <a:spcAft>
                <a:spcPts val="0"/>
              </a:spcAft>
              <a:buNone/>
            </a:pPr>
            <a:r>
              <a:rPr lang="en-US" altLang="zh-CN" sz="1800" kern="0" smtClean="0">
                <a:solidFill>
                  <a:schemeClr val="tx1"/>
                </a:solidFill>
                <a:latin typeface="Times New Roman" panose="02020603050405020304" pitchFamily="65" charset="-122"/>
                <a:ea typeface="宋体" panose="02010600030101010101" pitchFamily="2" charset="-122"/>
                <a:sym typeface="+mn-ea"/>
              </a:rPr>
              <a:t>2</a:t>
            </a:r>
            <a:r>
              <a:rPr sz="1800" kern="0" smtClean="0">
                <a:solidFill>
                  <a:schemeClr val="tx1"/>
                </a:solidFill>
                <a:latin typeface="Times New Roman" panose="02020603050405020304" pitchFamily="65" charset="-122"/>
                <a:ea typeface="宋体" panose="02010600030101010101" pitchFamily="2" charset="-122"/>
                <a:sym typeface="+mn-ea"/>
              </a:rPr>
              <a:t>.</a:t>
            </a:r>
            <a:r>
              <a:rPr sz="1800" kern="0" smtClean="0">
                <a:solidFill>
                  <a:srgbClr val="000000"/>
                </a:solidFill>
                <a:latin typeface="Times New Roman" panose="02020603050405020304" pitchFamily="65" charset="-122"/>
                <a:ea typeface="宋体" panose="02010600030101010101" pitchFamily="2" charset="-122"/>
                <a:sym typeface="+mn-ea"/>
              </a:rPr>
              <a:t>本文结尾写道:“</a:t>
            </a:r>
            <a:r>
              <a:rPr sz="1800" kern="0" smtClean="0">
                <a:solidFill>
                  <a:srgbClr val="FF0000"/>
                </a:solidFill>
                <a:latin typeface="Times New Roman" panose="02020603050405020304" pitchFamily="65" charset="-122"/>
                <a:ea typeface="宋体" panose="02010600030101010101" pitchFamily="2" charset="-122"/>
                <a:sym typeface="+mn-ea"/>
              </a:rPr>
              <a:t>梅花</a:t>
            </a:r>
            <a:r>
              <a:rPr sz="1800" kern="0" smtClean="0">
                <a:solidFill>
                  <a:srgbClr val="000000"/>
                </a:solidFill>
                <a:latin typeface="Times New Roman" panose="02020603050405020304" pitchFamily="65" charset="-122"/>
                <a:ea typeface="宋体" panose="02010600030101010101" pitchFamily="2" charset="-122"/>
                <a:sym typeface="+mn-ea"/>
              </a:rPr>
              <a:t>,几千年的</a:t>
            </a:r>
            <a:r>
              <a:rPr sz="1800" u="sng" kern="0" smtClean="0">
                <a:solidFill>
                  <a:srgbClr val="000000"/>
                </a:solidFill>
                <a:latin typeface="Times New Roman" panose="02020603050405020304" pitchFamily="65" charset="-122"/>
                <a:ea typeface="宋体" panose="02010600030101010101" pitchFamily="2" charset="-122"/>
                <a:sym typeface="+mn-ea"/>
              </a:rPr>
              <a:t>书香</a:t>
            </a:r>
            <a:r>
              <a:rPr sz="1800" kern="0" smtClean="0">
                <a:solidFill>
                  <a:srgbClr val="000000"/>
                </a:solidFill>
                <a:latin typeface="Times New Roman" panose="02020603050405020304" pitchFamily="65" charset="-122"/>
                <a:ea typeface="宋体" panose="02010600030101010101" pitchFamily="2" charset="-122"/>
                <a:sym typeface="+mn-ea"/>
              </a:rPr>
              <a:t>缭绕得骨清魂香,几千年的</a:t>
            </a:r>
            <a:r>
              <a:rPr sz="1800" u="sng" kern="0" smtClean="0">
                <a:solidFill>
                  <a:srgbClr val="000000"/>
                </a:solidFill>
                <a:latin typeface="Times New Roman" panose="02020603050405020304" pitchFamily="65" charset="-122"/>
                <a:ea typeface="宋体" panose="02010600030101010101" pitchFamily="2" charset="-122"/>
                <a:sym typeface="+mn-ea"/>
              </a:rPr>
              <a:t>诗心</a:t>
            </a:r>
            <a:r>
              <a:rPr sz="1800" kern="0" smtClean="0">
                <a:solidFill>
                  <a:srgbClr val="000000"/>
                </a:solidFill>
                <a:latin typeface="Times New Roman" panose="02020603050405020304" pitchFamily="65" charset="-122"/>
                <a:ea typeface="宋体" panose="02010600030101010101" pitchFamily="2" charset="-122"/>
                <a:sym typeface="+mn-ea"/>
              </a:rPr>
              <a:t>陶冶得如此美丽。”请</a:t>
            </a:r>
            <a:r>
              <a:rPr sz="1800" kern="0" smtClean="0">
                <a:solidFill>
                  <a:srgbClr val="FF0000"/>
                </a:solidFill>
                <a:latin typeface="Times New Roman" panose="02020603050405020304" pitchFamily="65" charset="-122"/>
                <a:ea typeface="宋体" panose="02010600030101010101" pitchFamily="2" charset="-122"/>
                <a:sym typeface="+mn-ea"/>
              </a:rPr>
              <a:t>紧扣“书香”与“诗心”</a:t>
            </a:r>
            <a:r>
              <a:rPr sz="1800" kern="0" smtClean="0">
                <a:solidFill>
                  <a:srgbClr val="000000"/>
                </a:solidFill>
                <a:latin typeface="Times New Roman" panose="02020603050405020304" pitchFamily="65" charset="-122"/>
                <a:ea typeface="宋体" panose="02010600030101010101" pitchFamily="2" charset="-122"/>
                <a:sym typeface="+mn-ea"/>
              </a:rPr>
              <a:t>,谈谈你对这句话的理解。(4分)</a:t>
            </a:r>
            <a:endParaRPr lang="en-US" altLang="zh-CN" sz="1800" b="1">
              <a:solidFill>
                <a:srgbClr val="000000"/>
              </a:solidFill>
              <a:ea typeface="宋体" panose="02010600030101010101" pitchFamily="2" charset="-122"/>
              <a:sym typeface="+mn-ea"/>
            </a:endParaRPr>
          </a:p>
          <a:p>
            <a:pPr indent="0">
              <a:lnSpc>
                <a:spcPct val="100000"/>
              </a:lnSpc>
              <a:spcAft>
                <a:spcPts val="0"/>
              </a:spcAft>
            </a:pPr>
            <a:endParaRPr lang="zh-CN" altLang="en-US" sz="1800" kern="0" dirty="0" smtClean="0">
              <a:solidFill>
                <a:srgbClr val="000000"/>
              </a:solidFill>
              <a:latin typeface="Times New Roman" panose="02020603050405020304" pitchFamily="65" charset="-122"/>
              <a:ea typeface="宋体" panose="02010600030101010101" pitchFamily="2" charset="-122"/>
              <a:sym typeface="+mn-ea"/>
            </a:endParaRPr>
          </a:p>
          <a:p>
            <a:pPr indent="0">
              <a:lnSpc>
                <a:spcPct val="100000"/>
              </a:lnSpc>
              <a:spcAft>
                <a:spcPts val="0"/>
              </a:spcAft>
              <a:buNone/>
            </a:pPr>
            <a:r>
              <a:rPr sz="1800" b="1">
                <a:solidFill>
                  <a:srgbClr val="000000"/>
                </a:solidFill>
                <a:ea typeface="宋体" panose="02010600030101010101" pitchFamily="2" charset="-122"/>
                <a:sym typeface="+mn-ea"/>
              </a:rPr>
              <a:t>二</a:t>
            </a:r>
            <a:r>
              <a:rPr lang="en-US" altLang="zh-CN" sz="1800" b="1">
                <a:solidFill>
                  <a:srgbClr val="000000"/>
                </a:solidFill>
                <a:ea typeface="宋体" panose="02010600030101010101" pitchFamily="2" charset="-122"/>
                <a:sym typeface="+mn-ea"/>
              </a:rPr>
              <a:t>.2017</a:t>
            </a:r>
            <a:r>
              <a:rPr sz="1800" b="1">
                <a:solidFill>
                  <a:srgbClr val="000000"/>
                </a:solidFill>
                <a:ea typeface="宋体" panose="02010600030101010101" pitchFamily="2" charset="-122"/>
                <a:sym typeface="+mn-ea"/>
              </a:rPr>
              <a:t>《根河之恋》</a:t>
            </a:r>
            <a:endParaRPr lang="zh-CN" altLang="en-US" sz="1800" b="1">
              <a:solidFill>
                <a:srgbClr val="000000"/>
              </a:solidFill>
              <a:latin typeface="Arial" panose="020B0604020202020204" pitchFamily="34" charset="0"/>
              <a:ea typeface="宋体" panose="02010600030101010101" pitchFamily="2" charset="-122"/>
            </a:endParaRPr>
          </a:p>
          <a:p>
            <a:pPr indent="0">
              <a:lnSpc>
                <a:spcPct val="100000"/>
              </a:lnSpc>
              <a:spcAft>
                <a:spcPts val="0"/>
              </a:spcAft>
              <a:buNone/>
            </a:pPr>
            <a:r>
              <a:rPr lang="en-US" altLang="zh-CN" sz="1800" kern="0" smtClean="0">
                <a:solidFill>
                  <a:srgbClr val="FF0000"/>
                </a:solidFill>
                <a:latin typeface="Times New Roman" panose="02020603050405020304" pitchFamily="65" charset="-122"/>
                <a:ea typeface="宋体" panose="02010600030101010101" pitchFamily="2" charset="-122"/>
                <a:sym typeface="+mn-ea"/>
              </a:rPr>
              <a:t>1.</a:t>
            </a:r>
            <a:r>
              <a:rPr sz="1800" kern="0" smtClean="0">
                <a:solidFill>
                  <a:srgbClr val="FF0000"/>
                </a:solidFill>
                <a:latin typeface="Times New Roman" panose="02020603050405020304" pitchFamily="65" charset="-122"/>
                <a:ea typeface="宋体" panose="02010600030101010101" pitchFamily="2" charset="-122"/>
                <a:sym typeface="+mn-ea"/>
              </a:rPr>
              <a:t>第二段</a:t>
            </a:r>
            <a:r>
              <a:rPr sz="1800" kern="0" smtClean="0">
                <a:solidFill>
                  <a:srgbClr val="000000"/>
                </a:solidFill>
                <a:latin typeface="Times New Roman" panose="02020603050405020304" pitchFamily="65" charset="-122"/>
                <a:ea typeface="宋体" panose="02010600030101010101" pitchFamily="2" charset="-122"/>
                <a:sym typeface="+mn-ea"/>
              </a:rPr>
              <a:t>写出了根河的</a:t>
            </a:r>
            <a:r>
              <a:rPr sz="1800" kern="0" smtClean="0">
                <a:solidFill>
                  <a:srgbClr val="FF0000"/>
                </a:solidFill>
                <a:latin typeface="Times New Roman" panose="02020603050405020304" pitchFamily="65" charset="-122"/>
                <a:ea typeface="宋体" panose="02010600030101010101" pitchFamily="2" charset="-122"/>
                <a:sym typeface="+mn-ea"/>
              </a:rPr>
              <a:t>哪些特点</a:t>
            </a:r>
            <a:r>
              <a:rPr sz="1800" kern="0" smtClean="0">
                <a:solidFill>
                  <a:srgbClr val="000000"/>
                </a:solidFill>
                <a:latin typeface="Times New Roman" panose="02020603050405020304" pitchFamily="65" charset="-122"/>
                <a:ea typeface="宋体" panose="02010600030101010101" pitchFamily="2" charset="-122"/>
                <a:sym typeface="+mn-ea"/>
              </a:rPr>
              <a:t>?有什么</a:t>
            </a:r>
            <a:r>
              <a:rPr sz="1800" kern="0" smtClean="0">
                <a:solidFill>
                  <a:srgbClr val="FF0000"/>
                </a:solidFill>
                <a:latin typeface="Times New Roman" panose="02020603050405020304" pitchFamily="65" charset="-122"/>
                <a:ea typeface="宋体" panose="02010600030101010101" pitchFamily="2" charset="-122"/>
                <a:sym typeface="+mn-ea"/>
              </a:rPr>
              <a:t>象征意义</a:t>
            </a:r>
            <a:r>
              <a:rPr sz="1800" kern="0" smtClean="0">
                <a:solidFill>
                  <a:srgbClr val="000000"/>
                </a:solidFill>
                <a:latin typeface="Times New Roman" panose="02020603050405020304" pitchFamily="65" charset="-122"/>
                <a:ea typeface="宋体" panose="02010600030101010101" pitchFamily="2" charset="-122"/>
                <a:sym typeface="+mn-ea"/>
              </a:rPr>
              <a:t>?(5分)</a:t>
            </a:r>
          </a:p>
          <a:p>
            <a:pPr indent="0">
              <a:lnSpc>
                <a:spcPct val="100000"/>
              </a:lnSpc>
              <a:spcAft>
                <a:spcPts val="0"/>
              </a:spcAft>
            </a:pPr>
            <a:endParaRPr lang="zh-CN" altLang="en-US" sz="1800" kern="0" dirty="0" smtClean="0">
              <a:solidFill>
                <a:srgbClr val="000000"/>
              </a:solidFill>
              <a:latin typeface="Times New Roman" panose="02020603050405020304" pitchFamily="65" charset="-122"/>
              <a:ea typeface="宋体" panose="02010600030101010101" pitchFamily="2" charset="-122"/>
              <a:sym typeface="+mn-ea"/>
            </a:endParaRPr>
          </a:p>
          <a:p>
            <a:pPr marL="0" indent="0" eaLnBrk="0" latinLnBrk="1" hangingPunct="0">
              <a:lnSpc>
                <a:spcPct val="100000"/>
              </a:lnSpc>
              <a:spcBef>
                <a:spcPts val="0"/>
              </a:spcBef>
              <a:spcAft>
                <a:spcPts val="0"/>
              </a:spcAft>
              <a:buNone/>
            </a:pPr>
            <a:endParaRPr lang="zh-CN" altLang="en-US" sz="1800" dirty="0"/>
          </a:p>
          <a:p>
            <a:pPr indent="0">
              <a:lnSpc>
                <a:spcPct val="100000"/>
              </a:lnSpc>
              <a:spcAft>
                <a:spcPts val="0"/>
              </a:spcAft>
            </a:pPr>
            <a:endParaRPr lang="zh-CN" altLang="en-US" sz="1800" dirty="0"/>
          </a:p>
          <a:p>
            <a:endParaRPr lang="zh-CN" altLang="en-US" sz="1800"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sz="2000">
                <a:solidFill>
                  <a:srgbClr val="000000"/>
                </a:solidFill>
                <a:ea typeface="宋体" panose="02010600030101010101" pitchFamily="2" charset="-122"/>
                <a:sym typeface="+mn-ea"/>
              </a:rPr>
              <a:t>预习二</a:t>
            </a:r>
            <a:r>
              <a:rPr lang="en-US" altLang="zh-CN" sz="2000">
                <a:solidFill>
                  <a:srgbClr val="000000"/>
                </a:solidFill>
                <a:ea typeface="宋体" panose="02010600030101010101" pitchFamily="2" charset="-122"/>
                <a:sym typeface="+mn-ea"/>
              </a:rPr>
              <a:t>.2018</a:t>
            </a:r>
            <a:r>
              <a:rPr sz="2000">
                <a:solidFill>
                  <a:srgbClr val="000000"/>
                </a:solidFill>
                <a:ea typeface="宋体" panose="02010600030101010101" pitchFamily="2" charset="-122"/>
                <a:sym typeface="+mn-ea"/>
              </a:rPr>
              <a:t>《水缸里的文学》</a:t>
            </a:r>
            <a:endParaRPr lang="zh-CN" altLang="en-US" sz="2000">
              <a:solidFill>
                <a:srgbClr val="000000"/>
              </a:solidFill>
              <a:ea typeface="宋体" panose="02010600030101010101" pitchFamily="2" charset="-122"/>
              <a:sym typeface="+mn-ea"/>
            </a:endParaRPr>
          </a:p>
        </p:txBody>
      </p:sp>
      <p:sp>
        <p:nvSpPr>
          <p:cNvPr id="3" name="内容占位符 2"/>
          <p:cNvSpPr>
            <a:spLocks noGrp="1"/>
          </p:cNvSpPr>
          <p:nvPr>
            <p:ph idx="1"/>
          </p:nvPr>
        </p:nvSpPr>
        <p:spPr>
          <a:xfrm>
            <a:off x="342900" y="664210"/>
            <a:ext cx="8298815" cy="4092575"/>
          </a:xfrm>
        </p:spPr>
        <p:txBody>
          <a:bodyPr>
            <a:noAutofit/>
          </a:bodyPr>
          <a:lstStyle/>
          <a:p>
            <a:pPr indent="0">
              <a:lnSpc>
                <a:spcPct val="100000"/>
              </a:lnSpc>
              <a:spcAft>
                <a:spcPts val="0"/>
              </a:spcAft>
              <a:buNone/>
            </a:pPr>
            <a:r>
              <a:rPr sz="1800" b="1" kern="0" smtClean="0">
                <a:solidFill>
                  <a:schemeClr val="tx1"/>
                </a:solidFill>
                <a:latin typeface="Times New Roman" panose="02020603050405020304" pitchFamily="65" charset="-122"/>
                <a:ea typeface="宋体" panose="02010600030101010101" pitchFamily="2" charset="-122"/>
                <a:sym typeface="+mn-ea"/>
              </a:rPr>
              <a:t>本文题目“</a:t>
            </a:r>
            <a:r>
              <a:rPr sz="1800" b="1" u="sng" kern="0" smtClean="0">
                <a:solidFill>
                  <a:schemeClr val="tx1"/>
                </a:solidFill>
                <a:latin typeface="Times New Roman" panose="02020603050405020304" pitchFamily="65" charset="-122"/>
                <a:ea typeface="宋体" panose="02010600030101010101" pitchFamily="2" charset="-122"/>
                <a:sym typeface="+mn-ea"/>
              </a:rPr>
              <a:t>水缸里</a:t>
            </a:r>
            <a:r>
              <a:rPr sz="1800" b="1" kern="0" smtClean="0">
                <a:solidFill>
                  <a:schemeClr val="tx1"/>
                </a:solidFill>
                <a:latin typeface="Times New Roman" panose="02020603050405020304" pitchFamily="65" charset="-122"/>
                <a:ea typeface="宋体" panose="02010600030101010101" pitchFamily="2" charset="-122"/>
                <a:sym typeface="+mn-ea"/>
              </a:rPr>
              <a:t>的</a:t>
            </a:r>
            <a:r>
              <a:rPr sz="1800" b="1" u="sng" kern="0" smtClean="0">
                <a:solidFill>
                  <a:schemeClr val="tx1"/>
                </a:solidFill>
                <a:latin typeface="Times New Roman" panose="02020603050405020304" pitchFamily="65" charset="-122"/>
                <a:ea typeface="宋体" panose="02010600030101010101" pitchFamily="2" charset="-122"/>
                <a:sym typeface="+mn-ea"/>
              </a:rPr>
              <a:t>文学</a:t>
            </a:r>
            <a:r>
              <a:rPr sz="1800" b="1" kern="0" smtClean="0">
                <a:solidFill>
                  <a:schemeClr val="tx1"/>
                </a:solidFill>
                <a:latin typeface="Times New Roman" panose="02020603050405020304" pitchFamily="65" charset="-122"/>
                <a:ea typeface="宋体" panose="02010600030101010101" pitchFamily="2" charset="-122"/>
                <a:sym typeface="+mn-ea"/>
              </a:rPr>
              <a:t>”</a:t>
            </a:r>
            <a:r>
              <a:rPr sz="1800" b="1" kern="0" smtClean="0">
                <a:solidFill>
                  <a:srgbClr val="FF0000"/>
                </a:solidFill>
                <a:latin typeface="Times New Roman" panose="02020603050405020304" pitchFamily="65" charset="-122"/>
                <a:ea typeface="宋体" panose="02010600030101010101" pitchFamily="2" charset="-122"/>
                <a:sym typeface="+mn-ea"/>
              </a:rPr>
              <a:t>意蕴</a:t>
            </a:r>
            <a:r>
              <a:rPr sz="1800" b="1" kern="0" smtClean="0">
                <a:solidFill>
                  <a:schemeClr val="tx1"/>
                </a:solidFill>
                <a:latin typeface="Times New Roman" panose="02020603050405020304" pitchFamily="65" charset="-122"/>
                <a:ea typeface="宋体" panose="02010600030101010101" pitchFamily="2" charset="-122"/>
                <a:sym typeface="+mn-ea"/>
              </a:rPr>
              <a:t>丰富,</a:t>
            </a:r>
            <a:r>
              <a:rPr sz="1800" b="1" kern="0" smtClean="0">
                <a:solidFill>
                  <a:srgbClr val="FF0000"/>
                </a:solidFill>
                <a:latin typeface="Times New Roman" panose="02020603050405020304" pitchFamily="65" charset="-122"/>
                <a:ea typeface="宋体" panose="02010600030101010101" pitchFamily="2" charset="-122"/>
                <a:sym typeface="+mn-ea"/>
              </a:rPr>
              <a:t>综观全文</a:t>
            </a:r>
            <a:r>
              <a:rPr sz="1800" b="1" kern="0" smtClean="0">
                <a:solidFill>
                  <a:schemeClr val="tx1"/>
                </a:solidFill>
                <a:latin typeface="Times New Roman" panose="02020603050405020304" pitchFamily="65" charset="-122"/>
                <a:ea typeface="宋体" panose="02010600030101010101" pitchFamily="2" charset="-122"/>
                <a:sym typeface="+mn-ea"/>
              </a:rPr>
              <a:t>,</a:t>
            </a:r>
            <a:r>
              <a:rPr sz="1800" b="1" u="sng" kern="0" smtClean="0">
                <a:solidFill>
                  <a:schemeClr val="tx1"/>
                </a:solidFill>
                <a:latin typeface="Times New Roman" panose="02020603050405020304" pitchFamily="65" charset="-122"/>
                <a:ea typeface="宋体" panose="02010600030101010101" pitchFamily="2" charset="-122"/>
                <a:sym typeface="+mn-ea"/>
              </a:rPr>
              <a:t>你如何</a:t>
            </a:r>
            <a:r>
              <a:rPr sz="1800" b="1" kern="0" smtClean="0">
                <a:solidFill>
                  <a:srgbClr val="FF0000"/>
                </a:solidFill>
                <a:latin typeface="Times New Roman" panose="02020603050405020304" pitchFamily="65" charset="-122"/>
                <a:ea typeface="宋体" panose="02010600030101010101" pitchFamily="2" charset="-122"/>
                <a:sym typeface="+mn-ea"/>
              </a:rPr>
              <a:t>理解其中的寓意</a:t>
            </a:r>
            <a:r>
              <a:rPr sz="1800" b="1" kern="0" smtClean="0">
                <a:solidFill>
                  <a:schemeClr val="tx1"/>
                </a:solidFill>
                <a:latin typeface="Times New Roman" panose="02020603050405020304" pitchFamily="65" charset="-122"/>
                <a:ea typeface="宋体" panose="02010600030101010101" pitchFamily="2" charset="-122"/>
                <a:sym typeface="+mn-ea"/>
              </a:rPr>
              <a:t>?以此为题有怎样的表达效果?(6分)</a:t>
            </a:r>
            <a:endParaRPr lang="zh-CN" altLang="en-US" sz="1800" b="1" dirty="0">
              <a:solidFill>
                <a:schemeClr val="tx1"/>
              </a:solidFill>
            </a:endParaRPr>
          </a:p>
          <a:p>
            <a:pPr marL="0" indent="0" eaLnBrk="0" latinLnBrk="1" hangingPunct="0">
              <a:lnSpc>
                <a:spcPct val="100000"/>
              </a:lnSpc>
              <a:spcBef>
                <a:spcPts val="0"/>
              </a:spcBef>
              <a:spcAft>
                <a:spcPts val="0"/>
              </a:spcAft>
              <a:buNone/>
            </a:pPr>
            <a:endParaRPr sz="1600" kern="0" smtClean="0">
              <a:solidFill>
                <a:schemeClr val="tx1"/>
              </a:solidFill>
              <a:latin typeface="Times New Roman" panose="02020603050405020304" pitchFamily="65" charset="-122"/>
              <a:ea typeface="宋体" panose="02010600030101010101" pitchFamily="2" charset="-122"/>
              <a:sym typeface="+mn-ea"/>
            </a:endParaRPr>
          </a:p>
          <a:p>
            <a:pPr marL="0" indent="0" eaLnBrk="0" latinLnBrk="1" hangingPunct="0">
              <a:lnSpc>
                <a:spcPct val="100000"/>
              </a:lnSpc>
              <a:spcBef>
                <a:spcPts val="0"/>
              </a:spcBef>
              <a:spcAft>
                <a:spcPts val="0"/>
              </a:spcAft>
              <a:buNone/>
            </a:pPr>
            <a:r>
              <a:rPr sz="1600" b="1" kern="0" smtClean="0">
                <a:solidFill>
                  <a:schemeClr val="tx1"/>
                </a:solidFill>
                <a:latin typeface="Times New Roman" panose="02020603050405020304" pitchFamily="65" charset="-122"/>
                <a:ea typeface="宋体" panose="02010600030101010101" pitchFamily="2" charset="-122"/>
                <a:sym typeface="+mn-ea"/>
              </a:rPr>
              <a:t>参考答案　</a:t>
            </a:r>
          </a:p>
          <a:p>
            <a:pPr marL="0" indent="0" eaLnBrk="0" latinLnBrk="1" hangingPunct="0">
              <a:lnSpc>
                <a:spcPct val="100000"/>
              </a:lnSpc>
              <a:spcBef>
                <a:spcPts val="0"/>
              </a:spcBef>
              <a:spcAft>
                <a:spcPts val="0"/>
              </a:spcAft>
              <a:buNone/>
            </a:pPr>
            <a:r>
              <a:rPr sz="1600" b="1" kern="0" smtClean="0">
                <a:solidFill>
                  <a:srgbClr val="FF0000"/>
                </a:solidFill>
                <a:latin typeface="Times New Roman" panose="02020603050405020304" pitchFamily="65" charset="-122"/>
                <a:ea typeface="宋体" panose="02010600030101010101" pitchFamily="2" charset="-122"/>
                <a:sym typeface="+mn-ea"/>
              </a:rPr>
              <a:t>寓意</a:t>
            </a:r>
            <a:r>
              <a:rPr sz="1600" b="1" kern="0" smtClean="0">
                <a:solidFill>
                  <a:schemeClr val="tx1"/>
                </a:solidFill>
                <a:latin typeface="Times New Roman" panose="02020603050405020304" pitchFamily="65" charset="-122"/>
                <a:ea typeface="宋体" panose="02010600030101010101" pitchFamily="2" charset="-122"/>
                <a:sym typeface="+mn-ea"/>
              </a:rPr>
              <a:t>:①“我”的文学梦是从对水缸里的河蚌仙女的想象中萌发的。水缸是“我”童年时代精神世界的寄托,可以让“我”的梦想在其中畅游。②水缸的记忆伴随着“我”,是“我”文学创作的源泉及动力,“水缸”成为“我”不断探索和创造的文学世界的象征。</a:t>
            </a:r>
            <a:endParaRPr lang="zh-CN" altLang="en-US" sz="1600" b="1" dirty="0">
              <a:solidFill>
                <a:schemeClr val="tx1"/>
              </a:solidFill>
            </a:endParaRPr>
          </a:p>
          <a:p>
            <a:pPr marL="0" indent="0" eaLnBrk="0" latinLnBrk="1" hangingPunct="0">
              <a:lnSpc>
                <a:spcPct val="100000"/>
              </a:lnSpc>
              <a:spcBef>
                <a:spcPts val="0"/>
              </a:spcBef>
              <a:spcAft>
                <a:spcPts val="0"/>
              </a:spcAft>
              <a:buNone/>
            </a:pPr>
            <a:r>
              <a:rPr sz="1600" b="1" kern="0" smtClean="0">
                <a:solidFill>
                  <a:srgbClr val="FF0000"/>
                </a:solidFill>
                <a:latin typeface="Times New Roman" panose="02020603050405020304" pitchFamily="65" charset="-122"/>
                <a:ea typeface="宋体" panose="02010600030101010101" pitchFamily="2" charset="-122"/>
                <a:sym typeface="+mn-ea"/>
              </a:rPr>
              <a:t>效果</a:t>
            </a:r>
            <a:r>
              <a:rPr sz="1600" b="1" kern="0" smtClean="0">
                <a:solidFill>
                  <a:schemeClr val="tx1"/>
                </a:solidFill>
                <a:latin typeface="Times New Roman" panose="02020603050405020304" pitchFamily="65" charset="-122"/>
                <a:ea typeface="宋体" panose="02010600030101010101" pitchFamily="2" charset="-122"/>
                <a:sym typeface="+mn-ea"/>
              </a:rPr>
              <a:t>:①既形象又别致,激发读者的阅读兴趣;②虚实结合,凸显主题。</a:t>
            </a:r>
          </a:p>
          <a:p>
            <a:pPr marL="0" indent="0" eaLnBrk="0" latinLnBrk="1" hangingPunct="0">
              <a:lnSpc>
                <a:spcPct val="100000"/>
              </a:lnSpc>
              <a:spcBef>
                <a:spcPts val="0"/>
              </a:spcBef>
              <a:spcAft>
                <a:spcPts val="0"/>
              </a:spcAft>
              <a:buNone/>
            </a:pPr>
            <a:endParaRPr sz="1400" b="1" kern="0" smtClean="0">
              <a:solidFill>
                <a:srgbClr val="000000"/>
              </a:solidFill>
              <a:latin typeface="Times New Roman" panose="02020603050405020304" pitchFamily="65" charset="-122"/>
              <a:ea typeface="宋体" panose="02010600030101010101" pitchFamily="2" charset="-122"/>
              <a:sym typeface="+mn-ea"/>
            </a:endParaRPr>
          </a:p>
          <a:p>
            <a:pPr marL="0" indent="0" eaLnBrk="0" latinLnBrk="1" hangingPunct="0">
              <a:lnSpc>
                <a:spcPct val="100000"/>
              </a:lnSpc>
              <a:spcBef>
                <a:spcPts val="0"/>
              </a:spcBef>
              <a:spcAft>
                <a:spcPts val="0"/>
              </a:spcAft>
              <a:buNone/>
            </a:pPr>
            <a:r>
              <a:rPr sz="1600" b="1" kern="0" smtClean="0">
                <a:solidFill>
                  <a:srgbClr val="000000"/>
                </a:solidFill>
                <a:latin typeface="Times New Roman" panose="02020603050405020304" pitchFamily="65" charset="-122"/>
                <a:ea typeface="宋体" panose="02010600030101010101" pitchFamily="2" charset="-122"/>
                <a:sym typeface="+mn-ea"/>
              </a:rPr>
              <a:t>解析　本题考查</a:t>
            </a:r>
            <a:r>
              <a:rPr sz="1600" b="1" kern="0" smtClean="0">
                <a:solidFill>
                  <a:srgbClr val="FF0000"/>
                </a:solidFill>
                <a:latin typeface="Times New Roman" panose="02020603050405020304" pitchFamily="65" charset="-122"/>
                <a:ea typeface="宋体" panose="02010600030101010101" pitchFamily="2" charset="-122"/>
                <a:sym typeface="+mn-ea"/>
              </a:rPr>
              <a:t>对标题含义的理解</a:t>
            </a:r>
            <a:r>
              <a:rPr sz="1600" b="1" kern="0" smtClean="0">
                <a:solidFill>
                  <a:srgbClr val="000000"/>
                </a:solidFill>
                <a:latin typeface="Times New Roman" panose="02020603050405020304" pitchFamily="65" charset="-122"/>
                <a:ea typeface="宋体" panose="02010600030101010101" pitchFamily="2" charset="-122"/>
                <a:sym typeface="+mn-ea"/>
              </a:rPr>
              <a:t>与鉴赏能力。</a:t>
            </a:r>
            <a:r>
              <a:rPr lang="en-US" altLang="zh-CN" sz="1600" b="1" kern="0" smtClean="0">
                <a:solidFill>
                  <a:srgbClr val="000000"/>
                </a:solidFill>
                <a:latin typeface="Times New Roman" panose="02020603050405020304" pitchFamily="65" charset="-122"/>
                <a:ea typeface="宋体" panose="02010600030101010101" pitchFamily="2" charset="-122"/>
                <a:sym typeface="+mn-ea"/>
              </a:rPr>
              <a:t>1-5</a:t>
            </a:r>
            <a:r>
              <a:rPr sz="1600" b="1" kern="0" smtClean="0">
                <a:solidFill>
                  <a:srgbClr val="000000"/>
                </a:solidFill>
                <a:latin typeface="Times New Roman" panose="02020603050405020304" pitchFamily="65" charset="-122"/>
                <a:ea typeface="宋体" panose="02010600030101010101" pitchFamily="2" charset="-122"/>
                <a:sym typeface="+mn-ea"/>
              </a:rPr>
              <a:t>段围绕水缸发生的故事,引出了关于河蚌的故事,激发了作者诗意的想象。第</a:t>
            </a:r>
            <a:r>
              <a:rPr lang="en-US" altLang="zh-CN" sz="1600" b="1" kern="0" smtClean="0">
                <a:solidFill>
                  <a:srgbClr val="000000"/>
                </a:solidFill>
                <a:latin typeface="Times New Roman" panose="02020603050405020304" pitchFamily="65" charset="-122"/>
                <a:ea typeface="宋体" panose="02010600030101010101" pitchFamily="2" charset="-122"/>
                <a:sym typeface="+mn-ea"/>
              </a:rPr>
              <a:t>5</a:t>
            </a:r>
            <a:r>
              <a:rPr sz="1600" b="1" kern="0" smtClean="0">
                <a:solidFill>
                  <a:srgbClr val="000000"/>
                </a:solidFill>
                <a:latin typeface="Times New Roman" panose="02020603050405020304" pitchFamily="65" charset="-122"/>
                <a:ea typeface="宋体" panose="02010600030101010101" pitchFamily="2" charset="-122"/>
                <a:sym typeface="+mn-ea"/>
              </a:rPr>
              <a:t>段凝视水缸是那个物质匮乏时代作者最主要的生活乐趣和体悟世界的方式。</a:t>
            </a:r>
            <a:r>
              <a:rPr lang="en-US" altLang="zh-CN" sz="1600" b="1" kern="0" smtClean="0">
                <a:solidFill>
                  <a:srgbClr val="000000"/>
                </a:solidFill>
                <a:latin typeface="Times New Roman" panose="02020603050405020304" pitchFamily="65" charset="-122"/>
                <a:ea typeface="宋体" panose="02010600030101010101" pitchFamily="2" charset="-122"/>
                <a:sym typeface="+mn-ea"/>
              </a:rPr>
              <a:t>6-8</a:t>
            </a:r>
            <a:r>
              <a:rPr sz="1600" b="1" kern="0" smtClean="0">
                <a:solidFill>
                  <a:srgbClr val="000000"/>
                </a:solidFill>
                <a:latin typeface="Times New Roman" panose="02020603050405020304" pitchFamily="65" charset="-122"/>
                <a:ea typeface="宋体" panose="02010600030101010101" pitchFamily="2" charset="-122"/>
                <a:sym typeface="+mn-ea"/>
              </a:rPr>
              <a:t>段作为作者童年时期认识世界、萌发文学创作梦想的主要对象,水缸保留了作者的好奇心,从而使作者迸发出奇迹般的创作能力。表达效果从读者角度看,“水缸是盛水的,能有什么文学?”引发读者阅读兴趣;从主题阐述角度看,水缸、水、河蚌都是实写,仙女故事是虚写,钻出蚌壳的仙女象征着作者对文学创作奇迹的向往。</a:t>
            </a:r>
          </a:p>
          <a:p>
            <a:endParaRPr lang="zh-CN" altLang="en-US" sz="1020" b="1" dirty="0"/>
          </a:p>
          <a:p>
            <a:endParaRPr lang="zh-CN" altLang="en-US" sz="102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linds(horizontal)">
                                      <p:cBhvr>
                                        <p:cTn id="14" dur="500"/>
                                        <p:tgtEl>
                                          <p:spTgt spid="3">
                                            <p:txEl>
                                              <p:pRg st="3" end="3"/>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4.xml><?xml version="1.0" encoding="utf-8"?>
<p:tagLst xmlns:a="http://schemas.openxmlformats.org/drawingml/2006/main" xmlns:r="http://schemas.openxmlformats.org/officeDocument/2006/relationships" xmlns:p="http://schemas.openxmlformats.org/presentationml/2006/main">
  <p:tag name="KSO_WM_UNIT_TABLE_BEAUTIFY" val="smartTable{92de81e9-97ba-48d2-ae93-bb97eedc77fe}"/>
  <p:tag name="REFSHAPE" val="301802772"/>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6.xml><?xml version="1.0" encoding="utf-8"?>
<p:tagLst xmlns:a="http://schemas.openxmlformats.org/drawingml/2006/main" xmlns:r="http://schemas.openxmlformats.org/officeDocument/2006/relationships" xmlns:p="http://schemas.openxmlformats.org/presentationml/2006/main">
  <p:tag name="KSO_WM_UNIT_TABLE_BEAUTIFY" val="smartTable{92de81e9-97ba-48d2-ae93-bb97eedc77fe}"/>
  <p:tag name="REFSHAPE" val="301802772"/>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6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748</Words>
  <Application>Microsoft Office PowerPoint</Application>
  <PresentationFormat>全屏显示(16:9)</PresentationFormat>
  <Paragraphs>136</Paragraphs>
  <Slides>13</Slides>
  <Notes>1</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1_Office 主题​​</vt:lpstr>
      <vt:lpstr>文学作品阅读—— 理解类简答题</vt:lpstr>
      <vt:lpstr>文学作品的理解 </vt:lpstr>
      <vt:lpstr>近五年高考分析</vt:lpstr>
      <vt:lpstr>近五年高考相关题目</vt:lpstr>
      <vt:lpstr>本节课学习任务</vt:lpstr>
      <vt:lpstr>预习一.2019年《北京的“大”与“深”》</vt:lpstr>
      <vt:lpstr>PowerPoint 演示文稿</vt:lpstr>
      <vt:lpstr>拓展延伸</vt:lpstr>
      <vt:lpstr>预习二.2018《水缸里的文学》</vt:lpstr>
      <vt:lpstr>PowerPoint 演示文稿</vt:lpstr>
      <vt:lpstr>拓展延伸</vt:lpstr>
      <vt:lpstr>方法技巧的一点补充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方雪葳</cp:lastModifiedBy>
  <cp:revision>21</cp:revision>
  <dcterms:created xsi:type="dcterms:W3CDTF">2020-02-01T11:21:00Z</dcterms:created>
  <dcterms:modified xsi:type="dcterms:W3CDTF">2020-02-05T06:15:58Z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