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39" r:id="rId2"/>
    <p:sldId id="305" r:id="rId3"/>
    <p:sldId id="329" r:id="rId4"/>
    <p:sldId id="332" r:id="rId5"/>
    <p:sldId id="333" r:id="rId6"/>
    <p:sldId id="334" r:id="rId7"/>
    <p:sldId id="340" r:id="rId8"/>
    <p:sldId id="343" r:id="rId9"/>
    <p:sldId id="344" r:id="rId10"/>
    <p:sldId id="335" r:id="rId11"/>
    <p:sldId id="275" r:id="rId12"/>
    <p:sldId id="34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3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B4368-FE93-483E-99D2-1B3A612C1D3E}" type="datetimeFigureOut">
              <a:rPr lang="zh-CN" altLang="en-US" smtClean="0"/>
              <a:t>2020-02-24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BCC12-8862-4517-96E3-B238EC668F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B279B-6E6B-47E1-9ECB-B379B87FC37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3E9E-A804-4D81-9D0D-62A62EBD9965}" type="datetimeFigureOut">
              <a:rPr lang="zh-CN" altLang="en-US" smtClean="0"/>
              <a:t>2020-02-24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DA3D-693C-49AB-AC12-B1896BE952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3E9E-A804-4D81-9D0D-62A62EBD9965}" type="datetimeFigureOut">
              <a:rPr lang="zh-CN" altLang="en-US" smtClean="0"/>
              <a:t>2020-02-24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DA3D-693C-49AB-AC12-B1896BE952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3E9E-A804-4D81-9D0D-62A62EBD9965}" type="datetimeFigureOut">
              <a:rPr lang="zh-CN" altLang="en-US" smtClean="0"/>
              <a:t>2020-02-24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DA3D-693C-49AB-AC12-B1896BE952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6432557" y="4663915"/>
            <a:ext cx="1910715" cy="40899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noProof="1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6432557" y="5138954"/>
            <a:ext cx="1910715" cy="40899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noProof="1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</p:nvPr>
        </p:nvSpPr>
        <p:spPr>
          <a:xfrm>
            <a:off x="6432556" y="3188625"/>
            <a:ext cx="4826000" cy="1111387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 noProof="1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</p:nvPr>
        </p:nvSpPr>
        <p:spPr>
          <a:xfrm>
            <a:off x="6432558" y="2013097"/>
            <a:ext cx="4825365" cy="97103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noProof="1"/>
              <a:t>编辑标题</a:t>
            </a:r>
          </a:p>
        </p:txBody>
      </p:sp>
      <p:sp>
        <p:nvSpPr>
          <p:cNvPr id="7" name="日期占位符 15"/>
          <p:cNvSpPr>
            <a:spLocks noGrp="1"/>
          </p:cNvSpPr>
          <p:nvPr>
            <p:ph type="dt" sz="half" idx="17"/>
            <p:custDataLst>
              <p:tags r:id="rId1"/>
            </p:custDataLst>
          </p:nvPr>
        </p:nvSpPr>
        <p:spPr>
          <a:xfrm>
            <a:off x="880534" y="6350000"/>
            <a:ext cx="2698751" cy="317500"/>
          </a:xfrm>
        </p:spPr>
        <p:txBody>
          <a:bodyPr wrap="square">
            <a:normAutofit/>
          </a:bodyPr>
          <a:lstStyle>
            <a:lvl1pPr>
              <a:defRPr smtClean="0"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/>
              <a:t>2020-02-24</a:t>
            </a:fld>
            <a:endParaRPr lang="zh-CN" altLang="en-US"/>
          </a:p>
        </p:txBody>
      </p:sp>
      <p:sp>
        <p:nvSpPr>
          <p:cNvPr id="8" name="页脚占位符 16"/>
          <p:cNvSpPr>
            <a:spLocks noGrp="1"/>
          </p:cNvSpPr>
          <p:nvPr>
            <p:ph type="ftr" sz="quarter" idx="18"/>
            <p:custDataLst>
              <p:tags r:id="rId2"/>
            </p:custDataLst>
          </p:nvPr>
        </p:nvSpPr>
        <p:spPr>
          <a:xfrm>
            <a:off x="4116918" y="6350000"/>
            <a:ext cx="3958167" cy="317500"/>
          </a:xfrm>
        </p:spPr>
        <p:txBody>
          <a:bodyPr wrap="square">
            <a:normAutofit/>
          </a:bodyPr>
          <a:lstStyle>
            <a:lvl1pPr>
              <a:defRPr dirty="0"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17"/>
          <p:cNvSpPr>
            <a:spLocks noGrp="1"/>
          </p:cNvSpPr>
          <p:nvPr>
            <p:ph type="sldNum" sz="quarter" idx="19"/>
            <p:custDataLst>
              <p:tags r:id="rId3"/>
            </p:custDataLst>
          </p:nvPr>
        </p:nvSpPr>
        <p:spPr>
          <a:xfrm>
            <a:off x="8610600" y="6350000"/>
            <a:ext cx="2700867" cy="317500"/>
          </a:xfrm>
        </p:spPr>
        <p:txBody>
          <a:bodyPr wrap="square">
            <a:normAutofit/>
          </a:bodyPr>
          <a:lstStyle>
            <a:lvl1pPr>
              <a:defRPr smtClean="0"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36BD78-C55C-431C-A2AC-D74D9E0F0BD3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3E9E-A804-4D81-9D0D-62A62EBD9965}" type="datetimeFigureOut">
              <a:rPr lang="zh-CN" altLang="en-US" smtClean="0"/>
              <a:t>2020-02-24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DA3D-693C-49AB-AC12-B1896BE952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3E9E-A804-4D81-9D0D-62A62EBD9965}" type="datetimeFigureOut">
              <a:rPr lang="zh-CN" altLang="en-US" smtClean="0"/>
              <a:t>2020-02-24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DA3D-693C-49AB-AC12-B1896BE952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3E9E-A804-4D81-9D0D-62A62EBD9965}" type="datetimeFigureOut">
              <a:rPr lang="zh-CN" altLang="en-US" smtClean="0"/>
              <a:t>2020-02-24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DA3D-693C-49AB-AC12-B1896BE952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3E9E-A804-4D81-9D0D-62A62EBD9965}" type="datetimeFigureOut">
              <a:rPr lang="zh-CN" altLang="en-US" smtClean="0"/>
              <a:t>2020-02-24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DA3D-693C-49AB-AC12-B1896BE952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3E9E-A804-4D81-9D0D-62A62EBD9965}" type="datetimeFigureOut">
              <a:rPr lang="zh-CN" altLang="en-US" smtClean="0"/>
              <a:t>2020-02-24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DA3D-693C-49AB-AC12-B1896BE952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3E9E-A804-4D81-9D0D-62A62EBD9965}" type="datetimeFigureOut">
              <a:rPr lang="zh-CN" altLang="en-US" smtClean="0"/>
              <a:t>2020-02-24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DA3D-693C-49AB-AC12-B1896BE952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3E9E-A804-4D81-9D0D-62A62EBD9965}" type="datetimeFigureOut">
              <a:rPr lang="zh-CN" altLang="en-US" smtClean="0"/>
              <a:t>2020-02-24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DA3D-693C-49AB-AC12-B1896BE952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3E9E-A804-4D81-9D0D-62A62EBD9965}" type="datetimeFigureOut">
              <a:rPr lang="zh-CN" altLang="en-US" smtClean="0"/>
              <a:t>2020-02-24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DA3D-693C-49AB-AC12-B1896BE952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D3E9E-A804-4D81-9D0D-62A62EBD9965}" type="datetimeFigureOut">
              <a:rPr lang="zh-CN" altLang="en-US" smtClean="0"/>
              <a:t>2020-02-24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5DA3D-693C-49AB-AC12-B1896BE952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84880" y="2943225"/>
            <a:ext cx="8706485" cy="97091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《朝花夕拾》</a:t>
            </a:r>
            <a:r>
              <a:rPr lang="zh-CN" altLang="en-US" sz="4400" b="1" dirty="0">
                <a:solidFill>
                  <a:srgbClr val="FF0000"/>
                </a:solidFill>
              </a:rPr>
              <a:t>之鲁迅的精神成长</a:t>
            </a: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226" dirty="0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  </a:t>
            </a:r>
            <a:r>
              <a:rPr lang="en-US" altLang="zh-CN" sz="2665" spc="226" dirty="0">
                <a:solidFill>
                  <a:schemeClr val="tx1"/>
                </a:solidFill>
                <a:latin typeface="微软雅黑" charset="-122"/>
                <a:ea typeface="微软雅黑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265" y="1591945"/>
            <a:ext cx="5683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226" dirty="0">
                <a:solidFill>
                  <a:srgbClr val="002060"/>
                </a:solidFill>
                <a:latin typeface="+mn-ea"/>
                <a:cs typeface="楷体" charset="-122"/>
                <a:sym typeface="+mn-ea"/>
              </a:rPr>
              <a:t>朝阳区线上课堂</a:t>
            </a:r>
            <a:r>
              <a:rPr lang="en-US" altLang="zh-CN" sz="2665" b="1" spc="226" dirty="0">
                <a:solidFill>
                  <a:srgbClr val="002060"/>
                </a:solidFill>
                <a:latin typeface="+mn-ea"/>
                <a:cs typeface="楷体" charset="-122"/>
                <a:sym typeface="+mn-ea"/>
              </a:rPr>
              <a:t>·</a:t>
            </a:r>
            <a:r>
              <a:rPr lang="zh-CN" altLang="en-US" sz="2665" b="1" spc="226" dirty="0">
                <a:solidFill>
                  <a:srgbClr val="002060"/>
                </a:solidFill>
                <a:latin typeface="+mn-ea"/>
                <a:cs typeface="楷体" charset="-122"/>
                <a:sym typeface="+mn-ea"/>
              </a:rPr>
              <a:t>七年级名著阅读</a:t>
            </a:r>
            <a:r>
              <a:rPr lang="zh-CN" altLang="en-US" sz="3200" b="1" spc="226" dirty="0">
                <a:solidFill>
                  <a:srgbClr val="002060"/>
                </a:solidFill>
                <a:latin typeface="+mn-ea"/>
                <a:cs typeface="楷体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07864" y="4952438"/>
            <a:ext cx="6448320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5" spc="226" dirty="0">
                <a:solidFill>
                  <a:schemeClr val="bg2">
                    <a:lumMod val="10000"/>
                  </a:schemeClr>
                </a:solidFill>
                <a:latin typeface="微软雅黑" charset="-122"/>
                <a:ea typeface="微软雅黑" charset="-122"/>
              </a:rPr>
              <a:t>  </a:t>
            </a:r>
            <a:r>
              <a:rPr lang="zh-CN" altLang="en-US" sz="2665" b="1" spc="226" dirty="0">
                <a:solidFill>
                  <a:schemeClr val="bg2">
                    <a:lumMod val="10000"/>
                  </a:schemeClr>
                </a:solidFill>
                <a:latin typeface="微软雅黑" charset="-122"/>
                <a:ea typeface="微软雅黑" charset="-122"/>
              </a:rPr>
              <a:t>芳草地国际学校富力分校    孔杰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"/>
          <p:cNvSpPr txBox="1"/>
          <p:nvPr/>
        </p:nvSpPr>
        <p:spPr>
          <a:xfrm>
            <a:off x="852164" y="635965"/>
            <a:ext cx="696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spc="200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寻寻觅觅，发现成长的轨迹</a:t>
            </a:r>
            <a:r>
              <a:rPr lang="en-US" altLang="zh-CN" sz="3600" b="1" spc="200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……</a:t>
            </a:r>
            <a:endParaRPr lang="zh-CN" altLang="en-US" sz="3600" b="1" spc="200" dirty="0">
              <a:solidFill>
                <a:schemeClr val="accent6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3" name="文本框 10"/>
          <p:cNvSpPr txBox="1"/>
          <p:nvPr/>
        </p:nvSpPr>
        <p:spPr>
          <a:xfrm>
            <a:off x="4348167" y="1740196"/>
            <a:ext cx="61928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spc="200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发现精神成长的力量</a:t>
            </a:r>
            <a:r>
              <a:rPr lang="en-US" altLang="zh-CN" sz="3600" b="1" spc="200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……</a:t>
            </a:r>
            <a:endParaRPr lang="zh-CN" altLang="en-US" sz="3600" b="1" spc="200" dirty="0">
              <a:solidFill>
                <a:schemeClr val="accent6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54" y="2566474"/>
            <a:ext cx="5715000" cy="3810000"/>
          </a:xfrm>
          <a:prstGeom prst="rect">
            <a:avLst/>
          </a:prstGeom>
        </p:spPr>
      </p:pic>
      <p:sp>
        <p:nvSpPr>
          <p:cNvPr id="6" name="云形标注 14">
            <a:extLst>
              <a:ext uri="{FF2B5EF4-FFF2-40B4-BE49-F238E27FC236}">
                <a16:creationId xmlns:a16="http://schemas.microsoft.com/office/drawing/2014/main" id="{76282632-7E21-43B4-95B8-D03C5493B4D5}"/>
              </a:ext>
            </a:extLst>
          </p:cNvPr>
          <p:cNvSpPr/>
          <p:nvPr/>
        </p:nvSpPr>
        <p:spPr>
          <a:xfrm>
            <a:off x="7246115" y="3045348"/>
            <a:ext cx="4054489" cy="1703131"/>
          </a:xfrm>
          <a:prstGeom prst="cloudCallout">
            <a:avLst>
              <a:gd name="adj1" fmla="val 37311"/>
              <a:gd name="adj2" fmla="val 47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“民族魂” 思想家、</a:t>
            </a:r>
            <a:endParaRPr lang="en-US" altLang="zh-CN" sz="2400" b="1" dirty="0"/>
          </a:p>
          <a:p>
            <a:pPr algn="ctr"/>
            <a:r>
              <a:rPr lang="zh-CN" altLang="en-US" sz="2400" b="1" dirty="0"/>
              <a:t>文学家、革命家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4160" y="1305596"/>
            <a:ext cx="984368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b="1" dirty="0">
                <a:latin typeface="楷体" charset="-122"/>
                <a:ea typeface="楷体" charset="-122"/>
              </a:rPr>
              <a:t>    《</a:t>
            </a:r>
            <a:r>
              <a:rPr lang="zh-CN" altLang="en-US" sz="3600" b="1" dirty="0">
                <a:latin typeface="楷体" charset="-122"/>
                <a:ea typeface="楷体" charset="-122"/>
              </a:rPr>
              <a:t>朝花夕拾</a:t>
            </a:r>
            <a:r>
              <a:rPr lang="en-US" altLang="zh-CN" sz="3600" b="1" dirty="0">
                <a:latin typeface="楷体" charset="-122"/>
                <a:ea typeface="楷体" charset="-122"/>
              </a:rPr>
              <a:t>》</a:t>
            </a:r>
            <a:r>
              <a:rPr lang="zh-CN" altLang="en-US" sz="3600" b="1" dirty="0">
                <a:latin typeface="楷体" charset="-122"/>
                <a:ea typeface="楷体" charset="-122"/>
                <a:cs typeface="宋体" panose="02010600030101010101" pitchFamily="2" charset="-122"/>
              </a:rPr>
              <a:t>不是小说，却细致入微地刻画了一批栩栩如生的人物形象；它不是传记，却提供了鲁迅早年的一大批鲜为人知的传记材料；它不是历史书，却使人从中看到了近代中国历史的若干重要而生动形象的侧面；它当然更不是民俗学著作，但它却涉及并记叙了那么多的城乡风习。</a:t>
            </a:r>
          </a:p>
          <a:p>
            <a:pPr algn="just"/>
            <a:endParaRPr lang="zh-CN" altLang="en-US" sz="3600" b="1" dirty="0">
              <a:latin typeface="楷体" charset="-122"/>
              <a:ea typeface="楷体" charset="-122"/>
              <a:cs typeface="宋体" panose="02010600030101010101" pitchFamily="2" charset="-122"/>
            </a:endParaRPr>
          </a:p>
          <a:p>
            <a:pPr algn="just"/>
            <a:r>
              <a:rPr lang="zh-CN" altLang="en-US" sz="3600" b="1" dirty="0">
                <a:latin typeface="楷体" charset="-122"/>
                <a:ea typeface="楷体" charset="-122"/>
                <a:cs typeface="宋体" panose="02010600030101010101" pitchFamily="2" charset="-122"/>
              </a:rPr>
              <a:t>             </a:t>
            </a:r>
            <a:r>
              <a:rPr lang="en-US" altLang="zh-CN" sz="3600" b="1" dirty="0">
                <a:latin typeface="楷体" charset="-122"/>
                <a:ea typeface="楷体" charset="-122"/>
                <a:cs typeface="宋体" panose="02010600030101010101" pitchFamily="2" charset="-122"/>
              </a:rPr>
              <a:t>——</a:t>
            </a:r>
            <a:r>
              <a:rPr lang="zh-CN" altLang="en-US" sz="3600" b="1" dirty="0">
                <a:latin typeface="楷体" charset="-122"/>
                <a:ea typeface="楷体" charset="-122"/>
                <a:cs typeface="宋体" panose="02010600030101010101" pitchFamily="2" charset="-122"/>
              </a:rPr>
              <a:t>王景山（首都师范大学教授）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3" y="314706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300" dirty="0">
                <a:solidFill>
                  <a:srgbClr val="002060"/>
                </a:solidFill>
                <a:latin typeface="微软雅黑" charset="-122"/>
                <a:ea typeface="微软雅黑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226" dirty="0">
                <a:solidFill>
                  <a:srgbClr val="002060"/>
                </a:solidFill>
                <a:latin typeface="楷体" charset="-122"/>
                <a:ea typeface="楷体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8329" y="-7806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《</a:t>
            </a:r>
            <a:r>
              <a:rPr lang="zh-CN" altLang="en-US" sz="2800" b="1" dirty="0">
                <a:solidFill>
                  <a:srgbClr val="0070C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有的人</a:t>
            </a:r>
            <a:r>
              <a:rPr lang="en-US" altLang="zh-CN" sz="2800" b="1" dirty="0">
                <a:solidFill>
                  <a:srgbClr val="0070C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800" b="1" dirty="0">
                <a:solidFill>
                  <a:srgbClr val="0070C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（节选）臧克家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5718" y="922087"/>
            <a:ext cx="8333232" cy="4337431"/>
          </a:xfrm>
        </p:spPr>
        <p:txBody>
          <a:bodyPr>
            <a:noAutofit/>
          </a:bodyPr>
          <a:lstStyle/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有的人活着</a:t>
            </a:r>
            <a:endParaRPr lang="en-US" altLang="zh-CN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他已经死了；</a:t>
            </a:r>
            <a:endParaRPr lang="en-US" altLang="zh-CN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有的人死了</a:t>
            </a:r>
            <a:endParaRPr lang="en-US" altLang="zh-CN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他还活着。</a:t>
            </a:r>
            <a:endParaRPr lang="en-US" altLang="zh-CN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</a:p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有的人</a:t>
            </a:r>
            <a:endParaRPr lang="en-US" altLang="zh-CN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他活着别人就不能活；</a:t>
            </a:r>
            <a:endParaRPr lang="en-US" altLang="zh-CN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有的人</a:t>
            </a:r>
            <a:endParaRPr lang="en-US" altLang="zh-CN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他活着为了多数人更好地活。</a:t>
            </a:r>
            <a:endParaRPr lang="en-US" altLang="zh-CN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</a:p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他活着别人就不能活的人，</a:t>
            </a:r>
            <a:endParaRPr lang="en-US" altLang="zh-CN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他的下场可以看到；</a:t>
            </a:r>
            <a:endParaRPr lang="en-US" altLang="zh-CN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他</a:t>
            </a: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活着为了多数人更好地活着的人，</a:t>
            </a:r>
            <a:endParaRPr lang="en-US" altLang="zh-CN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群众把他抬举得很高，很高。</a:t>
            </a:r>
          </a:p>
        </p:txBody>
      </p:sp>
      <p:sp>
        <p:nvSpPr>
          <p:cNvPr id="4" name="矩形 3"/>
          <p:cNvSpPr/>
          <p:nvPr/>
        </p:nvSpPr>
        <p:spPr>
          <a:xfrm>
            <a:off x="8829316" y="3861950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鲁迅</a:t>
            </a:r>
          </a:p>
        </p:txBody>
      </p:sp>
      <p:pic>
        <p:nvPicPr>
          <p:cNvPr id="5" name="内容占位符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6645" y="337185"/>
            <a:ext cx="4333875" cy="29540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6" name="矩形 5"/>
          <p:cNvSpPr/>
          <p:nvPr/>
        </p:nvSpPr>
        <p:spPr>
          <a:xfrm>
            <a:off x="8132009" y="4937502"/>
            <a:ext cx="296427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charset="-122"/>
                <a:ea typeface="微软雅黑" charset="-122"/>
              </a:rPr>
              <a:t>民族魂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文本占位符 37891" descr="10a"/>
          <p:cNvPicPr>
            <a:picLocks noGrp="1" noChangeAspect="1"/>
          </p:cNvPicPr>
          <p:nvPr>
            <p:ph type="body" idx="1"/>
          </p:nvPr>
        </p:nvPicPr>
        <p:blipFill>
          <a:blip r:embed="rId2"/>
          <a:stretch>
            <a:fillRect/>
          </a:stretch>
        </p:blipFill>
        <p:spPr>
          <a:xfrm>
            <a:off x="431800" y="261938"/>
            <a:ext cx="4004733" cy="6119812"/>
          </a:xfrm>
        </p:spPr>
      </p:pic>
      <p:pic>
        <p:nvPicPr>
          <p:cNvPr id="37893" name="图片 37892" descr="Luxu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452" y="167481"/>
            <a:ext cx="5761567" cy="6308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23900" y="1162051"/>
            <a:ext cx="668231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zh-CN" sz="4000" b="1" dirty="0">
                <a:solidFill>
                  <a:srgbClr val="000000"/>
                </a:solidFill>
                <a:latin typeface="楷体" charset="-122"/>
                <a:ea typeface="楷体" charset="-122"/>
              </a:rPr>
              <a:t>    《</a:t>
            </a:r>
            <a:r>
              <a:rPr lang="zh-CN" altLang="en-US" sz="4000" b="1" dirty="0">
                <a:solidFill>
                  <a:srgbClr val="000000"/>
                </a:solidFill>
                <a:latin typeface="楷体" charset="-122"/>
                <a:ea typeface="楷体" charset="-122"/>
              </a:rPr>
              <a:t>朝花夕拾</a:t>
            </a:r>
            <a:r>
              <a:rPr lang="en-US" altLang="zh-CN" sz="4000" b="1" dirty="0">
                <a:solidFill>
                  <a:srgbClr val="000000"/>
                </a:solidFill>
                <a:latin typeface="楷体" charset="-122"/>
                <a:ea typeface="楷体" charset="-122"/>
              </a:rPr>
              <a:t>》</a:t>
            </a:r>
            <a:r>
              <a:rPr lang="zh-CN" altLang="en-US" sz="4000" b="1" dirty="0">
                <a:solidFill>
                  <a:srgbClr val="000000"/>
                </a:solidFill>
                <a:latin typeface="楷体" charset="-122"/>
                <a:ea typeface="楷体" charset="-122"/>
              </a:rPr>
              <a:t>原名为</a:t>
            </a:r>
            <a:r>
              <a:rPr lang="en-US" altLang="zh-CN" sz="4000" b="1" dirty="0">
                <a:solidFill>
                  <a:srgbClr val="FF0000"/>
                </a:solidFill>
                <a:latin typeface="楷体" charset="-122"/>
                <a:ea typeface="楷体" charset="-122"/>
              </a:rPr>
              <a:t>《</a:t>
            </a:r>
            <a:r>
              <a:rPr lang="zh-CN" altLang="en-US" sz="4000" b="1" dirty="0">
                <a:solidFill>
                  <a:srgbClr val="FF0000"/>
                </a:solidFill>
                <a:latin typeface="楷体" charset="-122"/>
                <a:ea typeface="楷体" charset="-122"/>
              </a:rPr>
              <a:t>旧事重提</a:t>
            </a:r>
            <a:r>
              <a:rPr lang="en-US" altLang="zh-CN" sz="4000" b="1" dirty="0">
                <a:solidFill>
                  <a:srgbClr val="FF0000"/>
                </a:solidFill>
                <a:latin typeface="楷体" charset="-122"/>
                <a:ea typeface="楷体" charset="-122"/>
              </a:rPr>
              <a:t>》</a:t>
            </a:r>
            <a:r>
              <a:rPr lang="zh-CN" altLang="en-US" sz="4000" b="1" dirty="0">
                <a:solidFill>
                  <a:srgbClr val="FF0000"/>
                </a:solidFill>
                <a:latin typeface="楷体" charset="-122"/>
                <a:ea typeface="楷体" charset="-122"/>
              </a:rPr>
              <a:t>，</a:t>
            </a:r>
            <a:r>
              <a:rPr lang="zh-CN" altLang="en-US" sz="4000" b="1" dirty="0">
                <a:solidFill>
                  <a:srgbClr val="000000"/>
                </a:solidFill>
                <a:latin typeface="楷体" charset="-122"/>
                <a:ea typeface="楷体" charset="-122"/>
              </a:rPr>
              <a:t>共</a:t>
            </a:r>
            <a:r>
              <a:rPr lang="en-US" altLang="zh-CN" sz="4000" b="1" dirty="0">
                <a:solidFill>
                  <a:srgbClr val="FF0000"/>
                </a:solidFill>
                <a:latin typeface="楷体" charset="-122"/>
                <a:ea typeface="楷体" charset="-122"/>
              </a:rPr>
              <a:t>10</a:t>
            </a:r>
            <a:r>
              <a:rPr lang="zh-CN" altLang="en-US" sz="4000" b="1" dirty="0">
                <a:solidFill>
                  <a:srgbClr val="000000"/>
                </a:solidFill>
                <a:latin typeface="楷体" charset="-122"/>
                <a:ea typeface="楷体" charset="-122"/>
              </a:rPr>
              <a:t>篇文章。这组散文是鲁迅作品中</a:t>
            </a:r>
            <a:r>
              <a:rPr lang="zh-CN" altLang="en-US" sz="4000" b="1" dirty="0">
                <a:solidFill>
                  <a:srgbClr val="FF0000"/>
                </a:solidFill>
                <a:latin typeface="楷体" charset="-122"/>
                <a:ea typeface="楷体" charset="-122"/>
              </a:rPr>
              <a:t>最富生活情趣</a:t>
            </a:r>
            <a:r>
              <a:rPr lang="zh-CN" altLang="en-US" sz="4000" b="1" dirty="0">
                <a:solidFill>
                  <a:srgbClr val="000000"/>
                </a:solidFill>
                <a:latin typeface="楷体" charset="-122"/>
                <a:ea typeface="楷体" charset="-122"/>
              </a:rPr>
              <a:t>的篇章，我们可以借此了解鲁迅</a:t>
            </a:r>
            <a:r>
              <a:rPr lang="zh-CN" altLang="en-US" sz="4000" b="1" dirty="0">
                <a:solidFill>
                  <a:srgbClr val="FF0000"/>
                </a:solidFill>
                <a:latin typeface="楷体" charset="-122"/>
                <a:ea typeface="楷体" charset="-122"/>
              </a:rPr>
              <a:t>从幼年到青年时期</a:t>
            </a:r>
            <a:r>
              <a:rPr lang="zh-CN" altLang="en-US" sz="4000" b="1" dirty="0">
                <a:solidFill>
                  <a:srgbClr val="000000"/>
                </a:solidFill>
                <a:latin typeface="楷体" charset="-122"/>
                <a:ea typeface="楷体" charset="-122"/>
              </a:rPr>
              <a:t>的生活道路和心路历程。</a:t>
            </a:r>
          </a:p>
          <a:p>
            <a:pPr algn="just"/>
            <a:endParaRPr lang="zh-CN" altLang="en-US" sz="4000" b="1" dirty="0">
              <a:solidFill>
                <a:srgbClr val="000000"/>
              </a:solidFill>
              <a:latin typeface="楷体" charset="-122"/>
              <a:ea typeface="楷体" charset="-122"/>
            </a:endParaRPr>
          </a:p>
        </p:txBody>
      </p:sp>
      <p:pic>
        <p:nvPicPr>
          <p:cNvPr id="22530" name="Picture 3" descr="从百草园到三味书屋-朝花夕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1" y="2217738"/>
            <a:ext cx="4607983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94250" y="2199640"/>
            <a:ext cx="657352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>
                <a:solidFill>
                  <a:srgbClr val="FF0000"/>
                </a:solidFill>
              </a:rPr>
              <a:t>  </a:t>
            </a:r>
            <a:r>
              <a:rPr lang="zh-CN" altLang="en-US" sz="6000" b="1" dirty="0">
                <a:solidFill>
                  <a:srgbClr val="FF0000"/>
                </a:solidFill>
              </a:rPr>
              <a:t>《朝花夕拾》</a:t>
            </a:r>
          </a:p>
          <a:p>
            <a:r>
              <a:rPr lang="zh-CN" altLang="en-US" sz="6000" b="1" dirty="0">
                <a:solidFill>
                  <a:srgbClr val="FF0000"/>
                </a:solidFill>
              </a:rPr>
              <a:t>之鲁迅的精神成长</a:t>
            </a:r>
            <a:endParaRPr lang="zh-CN" altLang="en-US" sz="6000" dirty="0"/>
          </a:p>
        </p:txBody>
      </p:sp>
      <p:pic>
        <p:nvPicPr>
          <p:cNvPr id="9" name="内容占位符 8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" y="1259205"/>
            <a:ext cx="3884295" cy="4339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-64477" y="0"/>
          <a:ext cx="12231077" cy="6951855"/>
        </p:xfrm>
        <a:graphic>
          <a:graphicData uri="http://schemas.openxmlformats.org/drawingml/2006/table">
            <a:tbl>
              <a:tblPr firstRow="1" firstCol="1" bandRow="1"/>
              <a:tblGrid>
                <a:gridCol w="1145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8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3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时段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幼年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少年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青年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成年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0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楷体" charset="-122"/>
                          <a:ea typeface="楷体" charset="-122"/>
                        </a:rPr>
                        <a:t>事件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楷体" charset="-122"/>
                          <a:ea typeface="楷体" charset="-122"/>
                        </a:rPr>
                        <a:t> </a:t>
                      </a:r>
                      <a:endParaRPr lang="zh-CN" sz="2400" b="1" kern="100" dirty="0">
                        <a:effectLst/>
                        <a:latin typeface="楷体" charset="-122"/>
                        <a:ea typeface="楷体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楷体" charset="-122"/>
                          <a:ea typeface="楷体" charset="-122"/>
                        </a:rPr>
                        <a:t> </a:t>
                      </a:r>
                      <a:endParaRPr lang="zh-CN" sz="2400" b="1" kern="100" dirty="0">
                        <a:effectLst/>
                        <a:latin typeface="楷体" charset="-122"/>
                        <a:ea typeface="楷体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楷体" charset="-122"/>
                          <a:ea typeface="楷体" charset="-122"/>
                        </a:rPr>
                        <a:t> </a:t>
                      </a:r>
                      <a:endParaRPr lang="zh-CN" sz="2400" b="1" kern="100" dirty="0">
                        <a:effectLst/>
                        <a:latin typeface="楷体" charset="-122"/>
                        <a:ea typeface="楷体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楷体" charset="-122"/>
                          <a:ea typeface="楷体" charset="-122"/>
                        </a:rPr>
                        <a:t> </a:t>
                      </a:r>
                      <a:endParaRPr lang="zh-CN" sz="2400" b="1" kern="100" dirty="0">
                        <a:effectLst/>
                        <a:latin typeface="楷体" charset="-122"/>
                        <a:ea typeface="楷体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87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楷体" charset="-122"/>
                          <a:ea typeface="楷体" charset="-122"/>
                        </a:rPr>
                        <a:t>背景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楷体" charset="-122"/>
                          <a:ea typeface="楷体" charset="-122"/>
                        </a:rPr>
                        <a:t> </a:t>
                      </a:r>
                      <a:endParaRPr lang="zh-CN" sz="2400" b="1" kern="100">
                        <a:effectLst/>
                        <a:latin typeface="楷体" charset="-122"/>
                        <a:ea typeface="楷体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楷体" charset="-122"/>
                          <a:ea typeface="楷体" charset="-122"/>
                        </a:rPr>
                        <a:t> </a:t>
                      </a:r>
                      <a:endParaRPr lang="zh-CN" sz="2400" b="1" kern="100">
                        <a:effectLst/>
                        <a:latin typeface="楷体" charset="-122"/>
                        <a:ea typeface="楷体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楷体" charset="-122"/>
                          <a:ea typeface="楷体" charset="-122"/>
                        </a:rPr>
                        <a:t> </a:t>
                      </a:r>
                      <a:endParaRPr lang="zh-CN" sz="2400" b="1" kern="100" dirty="0">
                        <a:effectLst/>
                        <a:latin typeface="楷体" charset="-122"/>
                        <a:ea typeface="楷体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楷体" charset="-122"/>
                          <a:ea typeface="楷体" charset="-122"/>
                        </a:rPr>
                        <a:t> </a:t>
                      </a:r>
                      <a:endParaRPr lang="zh-CN" sz="2400" b="1" kern="100" dirty="0">
                        <a:effectLst/>
                        <a:latin typeface="楷体" charset="-122"/>
                        <a:ea typeface="楷体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楷体" charset="-122"/>
                          <a:ea typeface="楷体" charset="-122"/>
                        </a:rPr>
                        <a:t> </a:t>
                      </a:r>
                      <a:endParaRPr lang="zh-CN" sz="2400" b="1" kern="100" dirty="0">
                        <a:effectLst/>
                        <a:latin typeface="楷体" charset="-122"/>
                        <a:ea typeface="楷体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96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楷体" charset="-122"/>
                          <a:ea typeface="楷体" charset="-122"/>
                        </a:rPr>
                        <a:t>思想</a:t>
                      </a:r>
                      <a:endParaRPr lang="en-US" altLang="zh-CN" sz="2400" b="1" kern="100" dirty="0">
                        <a:effectLst/>
                        <a:latin typeface="楷体" charset="-122"/>
                        <a:ea typeface="楷体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400" b="1" kern="100" dirty="0">
                        <a:effectLst/>
                        <a:latin typeface="楷体" charset="-122"/>
                        <a:ea typeface="楷体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400" b="1" kern="100" dirty="0">
                        <a:effectLst/>
                        <a:latin typeface="楷体" charset="-122"/>
                        <a:ea typeface="楷体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400" b="1" kern="100" dirty="0">
                        <a:effectLst/>
                        <a:latin typeface="楷体" charset="-122"/>
                        <a:ea typeface="楷体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400" b="1" kern="100" dirty="0">
                        <a:effectLst/>
                        <a:latin typeface="楷体" charset="-122"/>
                        <a:ea typeface="楷体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400" b="1" kern="100" dirty="0">
                        <a:effectLst/>
                        <a:latin typeface="楷体" charset="-122"/>
                        <a:ea typeface="楷体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2400" b="1" kern="100" dirty="0">
                        <a:effectLst/>
                        <a:latin typeface="楷体" charset="-122"/>
                        <a:ea typeface="楷体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楷体" charset="-122"/>
                          <a:ea typeface="楷体" charset="-122"/>
                        </a:rPr>
                        <a:t> </a:t>
                      </a:r>
                      <a:endParaRPr lang="zh-CN" sz="2400" b="1" kern="100" dirty="0">
                        <a:effectLst/>
                        <a:latin typeface="楷体" charset="-122"/>
                        <a:ea typeface="楷体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楷体" charset="-122"/>
                          <a:ea typeface="楷体" charset="-122"/>
                        </a:rPr>
                        <a:t> </a:t>
                      </a:r>
                      <a:endParaRPr lang="zh-CN" sz="2400" b="1" kern="100" dirty="0">
                        <a:effectLst/>
                        <a:latin typeface="楷体" charset="-122"/>
                        <a:ea typeface="楷体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楷体" charset="-122"/>
                          <a:ea typeface="楷体" charset="-122"/>
                        </a:rPr>
                        <a:t> </a:t>
                      </a:r>
                      <a:endParaRPr lang="zh-CN" sz="2400" b="1" kern="100" dirty="0">
                        <a:effectLst/>
                        <a:latin typeface="楷体" charset="-122"/>
                        <a:ea typeface="楷体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楷体" charset="-122"/>
                          <a:ea typeface="楷体" charset="-122"/>
                        </a:rPr>
                        <a:t> </a:t>
                      </a:r>
                      <a:endParaRPr lang="zh-CN" sz="2400" b="1" kern="100" dirty="0">
                        <a:effectLst/>
                        <a:latin typeface="楷体" charset="-122"/>
                        <a:ea typeface="楷体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楷体" charset="-122"/>
                          <a:ea typeface="楷体" charset="-122"/>
                        </a:rPr>
                        <a:t> </a:t>
                      </a:r>
                      <a:endParaRPr lang="zh-CN" sz="2400" b="1" kern="100" dirty="0">
                        <a:effectLst/>
                        <a:latin typeface="楷体" charset="-122"/>
                        <a:ea typeface="楷体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098063" y="1054366"/>
            <a:ext cx="285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1.</a:t>
            </a:r>
            <a:r>
              <a:rPr lang="zh-CN" altLang="en-US" sz="2400" dirty="0"/>
              <a:t>养小隐鼠，仇猫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42867" y="4286751"/>
            <a:ext cx="2963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1.</a:t>
            </a:r>
            <a:r>
              <a:rPr lang="zh-CN" altLang="en-US" sz="2400" dirty="0"/>
              <a:t>对弱小无辜的深切同情并为之复仇的反抗意志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78522" y="1569198"/>
            <a:ext cx="2869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2.</a:t>
            </a:r>
            <a:r>
              <a:rPr lang="zh-CN" altLang="en-US" sz="2400" dirty="0"/>
              <a:t>得到渴慕的</a:t>
            </a:r>
            <a:r>
              <a:rPr lang="en-US" altLang="zh-CN" sz="2400" dirty="0"/>
              <a:t>《</a:t>
            </a:r>
            <a:r>
              <a:rPr lang="zh-CN" altLang="en-US" sz="2400" dirty="0"/>
              <a:t>山海经</a:t>
            </a:r>
            <a:r>
              <a:rPr lang="en-US" altLang="zh-CN" sz="2400" dirty="0"/>
              <a:t>》</a:t>
            </a: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1069487" y="5446333"/>
            <a:ext cx="296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2.</a:t>
            </a:r>
            <a:r>
              <a:rPr lang="zh-CN" altLang="en-US" sz="2400" dirty="0"/>
              <a:t>佩服刑天的反抗精神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98063" y="2399985"/>
            <a:ext cx="288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3.</a:t>
            </a:r>
            <a:r>
              <a:rPr lang="zh-CN" altLang="en-US" sz="2400" dirty="0"/>
              <a:t>百草园玩耍拔何首乌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78521" y="6146440"/>
            <a:ext cx="2917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3.</a:t>
            </a:r>
            <a:r>
              <a:rPr lang="zh-CN" altLang="en-US" sz="2400" dirty="0"/>
              <a:t>对自然界好奇，对世界充满疑问。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61422" y="1207378"/>
            <a:ext cx="3070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1.</a:t>
            </a:r>
            <a:r>
              <a:rPr lang="zh-CN" altLang="en-US" sz="2400" dirty="0"/>
              <a:t>“三味书屋”中描绣像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961422" y="1816746"/>
            <a:ext cx="288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2.</a:t>
            </a:r>
            <a:r>
              <a:rPr lang="zh-CN" altLang="en-US" sz="2400" dirty="0"/>
              <a:t>看“无常”的表演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069861" y="4387138"/>
            <a:ext cx="3028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1.</a:t>
            </a:r>
            <a:r>
              <a:rPr lang="zh-CN" altLang="en-US" sz="2400" dirty="0"/>
              <a:t>越来越喜爱的是与“天不变道亦不变”的传统思想相背的民主思想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111255" y="3404590"/>
            <a:ext cx="2634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半封建半殖民地时期的士大夫家庭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999278" y="2426114"/>
            <a:ext cx="253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3.</a:t>
            </a:r>
            <a:r>
              <a:rPr lang="zh-CN" altLang="en-US" sz="2400" dirty="0"/>
              <a:t>为父请医治病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095261" y="5847048"/>
            <a:ext cx="2243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2.</a:t>
            </a:r>
            <a:r>
              <a:rPr lang="zh-CN" altLang="en-US" sz="2400" dirty="0">
                <a:hlinkClick r:id="rId2" action="ppaction://hlinksldjump"/>
              </a:rPr>
              <a:t>医学</a:t>
            </a:r>
            <a:r>
              <a:rPr lang="zh-CN" altLang="en-US" sz="2400" dirty="0"/>
              <a:t>救国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048857" y="3589257"/>
            <a:ext cx="3070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家遭巨变而坠入困顿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172569" y="1200968"/>
            <a:ext cx="2071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1.</a:t>
            </a:r>
            <a:r>
              <a:rPr lang="zh-CN" altLang="en-US" sz="2400" dirty="0"/>
              <a:t>南京求学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107718" y="6265035"/>
            <a:ext cx="296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3.</a:t>
            </a:r>
            <a:r>
              <a:rPr lang="zh-CN" altLang="en-US" sz="2400" dirty="0"/>
              <a:t>看见世人的真面目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325705" y="1606370"/>
            <a:ext cx="1836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读</a:t>
            </a:r>
            <a:r>
              <a:rPr lang="en-US" altLang="zh-CN" sz="2400" dirty="0"/>
              <a:t>《</a:t>
            </a:r>
            <a:r>
              <a:rPr lang="zh-CN" altLang="en-US" sz="2400" dirty="0"/>
              <a:t>天演论</a:t>
            </a:r>
            <a:r>
              <a:rPr lang="en-US" altLang="zh-CN" sz="2400" dirty="0"/>
              <a:t>》</a:t>
            </a:r>
            <a:endParaRPr lang="zh-CN" altLang="en-US" sz="2400" dirty="0"/>
          </a:p>
        </p:txBody>
      </p:sp>
      <p:sp>
        <p:nvSpPr>
          <p:cNvPr id="21" name="文本框 20"/>
          <p:cNvSpPr txBox="1"/>
          <p:nvPr/>
        </p:nvSpPr>
        <p:spPr>
          <a:xfrm>
            <a:off x="6922476" y="4477536"/>
            <a:ext cx="3399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1.</a:t>
            </a:r>
            <a:r>
              <a:rPr lang="zh-CN" altLang="en-US" sz="2400" dirty="0"/>
              <a:t>改良主义，西学东渐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977185" y="5915277"/>
            <a:ext cx="3259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3.</a:t>
            </a:r>
            <a:r>
              <a:rPr lang="zh-CN" altLang="en-US" sz="2400" dirty="0"/>
              <a:t>反封建思想，爱国主义思想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205787" y="2419360"/>
            <a:ext cx="2000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2.</a:t>
            </a:r>
            <a:r>
              <a:rPr lang="zh-CN" altLang="en-US" sz="2400" dirty="0"/>
              <a:t>仙台学医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0259647" y="1151321"/>
            <a:ext cx="1906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1.</a:t>
            </a:r>
            <a:r>
              <a:rPr lang="zh-CN" altLang="en-US" sz="2400" dirty="0">
                <a:hlinkClick r:id="rId3" action="ppaction://hlinksldjump"/>
              </a:rPr>
              <a:t>弃医</a:t>
            </a:r>
            <a:r>
              <a:rPr lang="zh-CN" altLang="en-US" sz="2400" dirty="0"/>
              <a:t>从文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0277231" y="2003862"/>
            <a:ext cx="2000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2.</a:t>
            </a:r>
            <a:r>
              <a:rPr lang="zh-CN" altLang="en-US" sz="2400" dirty="0">
                <a:hlinkClick r:id="rId4" action="ppaction://hlinksldjump"/>
              </a:rPr>
              <a:t>北京</a:t>
            </a:r>
            <a:r>
              <a:rPr lang="zh-CN" altLang="en-US" sz="2400" dirty="0"/>
              <a:t>任教倡导新文艺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963506" y="3230257"/>
            <a:ext cx="3339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帝国主义对中国侵略的逐步加深，维新变法正值高潮</a:t>
            </a:r>
            <a:r>
              <a:rPr lang="zh-CN" altLang="en-US" sz="2000" dirty="0"/>
              <a:t>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0319482" y="4457343"/>
            <a:ext cx="1777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1.</a:t>
            </a:r>
            <a:r>
              <a:rPr lang="zh-CN" altLang="en-US" sz="2400" dirty="0"/>
              <a:t>倡导革命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0311909" y="5089079"/>
            <a:ext cx="1916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2.</a:t>
            </a:r>
            <a:r>
              <a:rPr lang="zh-CN" altLang="en-US" sz="2400" dirty="0">
                <a:hlinkClick r:id="rId5" action="ppaction://hlinksldjump"/>
              </a:rPr>
              <a:t>用笔</a:t>
            </a:r>
            <a:r>
              <a:rPr lang="zh-CN" altLang="en-US" sz="2400" dirty="0"/>
              <a:t>寻找着真理，成为一个民主战士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191263" y="3348318"/>
            <a:ext cx="2297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维新失败，辛亥革命不彻底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977185" y="5071582"/>
            <a:ext cx="294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2.</a:t>
            </a:r>
            <a:r>
              <a:rPr lang="zh-CN" altLang="en-US" sz="2400" dirty="0"/>
              <a:t>对个人出路和社会出路的茫然和忧虑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8445" y="182880"/>
            <a:ext cx="11609070" cy="2984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  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然而我有一时也对她发生过空前的敬意。她常常对我讲“长毛”。她之所谓“长毛”者，不但洪秀全军，似乎连后来一切土匪强盗都在内，但除却革命党，因为那时还没有。</a:t>
            </a: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但那是我最为心爱的宝书，看起来，确是人面的兽；九头的蛇；一脚的牛；袋子似的帝江；没有头而“以乳为目，以脐为口”，还要“执干戚而舞”的刑天。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                                                                         ——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《阿长与〈山海经〉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》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8445" y="2826369"/>
            <a:ext cx="1137793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   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活的“正人君子”们只能骗鸟，若问愚民，他就可以不假思索地回答你：公正的裁判是在阴间！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阎罗天子、牛首阿旁，还有中国人自己想出来的马面，都是并不兼差，真正主持公理的脚色，虽然他们并没有在报上发表过什么大文章。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——《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无常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                                                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8573" y="4344849"/>
            <a:ext cx="309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      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58793" y="4857104"/>
            <a:ext cx="10869282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       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68300" y="4625329"/>
            <a:ext cx="1160907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  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好。那么，走罢！</a:t>
            </a: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总得寻别一类人们去，去寻为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城人所诟病的人们，无论其为畜生或魔鬼。   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哦，原来世界上竟还有一个赫胥黎坐在书房里那么想，而且想得那么新鲜？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                                                                                           ——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hlinkClick r:id="rId2" action="ppaction://hlinksldjump"/>
              </a:rPr>
              <a:t>《琐记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hlinkClick r:id="rId2" action="ppaction://hlinksldjump"/>
              </a:rPr>
              <a:t>》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1434" y="2732716"/>
            <a:ext cx="10322943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               </a:t>
            </a:r>
            <a:r>
              <a:rPr lang="zh-CN" altLang="en-US" sz="4000" dirty="0"/>
              <a:t>有谁从小康人家而坠入困顿的么，我以为在这途路中，大概可以看见世人的真面目；我要到</a:t>
            </a:r>
            <a:r>
              <a:rPr lang="en-US" altLang="zh-CN" sz="4000" dirty="0"/>
              <a:t>N</a:t>
            </a:r>
            <a:r>
              <a:rPr lang="zh-CN" altLang="en-US" sz="4000" dirty="0"/>
              <a:t>进</a:t>
            </a:r>
            <a:r>
              <a:rPr lang="en-US" altLang="zh-CN" sz="4000" dirty="0"/>
              <a:t>K</a:t>
            </a:r>
            <a:r>
              <a:rPr lang="zh-CN" altLang="en-US" sz="4000" dirty="0"/>
              <a:t>学堂去了，仿佛是想走异路，逃异地，去寻求别样的人们。</a:t>
            </a:r>
          </a:p>
          <a:p>
            <a:r>
              <a:rPr lang="en-US" altLang="zh-CN" sz="4000" dirty="0"/>
              <a:t>                                        </a:t>
            </a:r>
            <a:r>
              <a:rPr lang="en-US" altLang="zh-CN" sz="4000" dirty="0">
                <a:sym typeface="+mn-ea"/>
                <a:hlinkClick r:id="rId2" action="ppaction://hlinksldjump"/>
              </a:rPr>
              <a:t>——《</a:t>
            </a:r>
            <a:r>
              <a:rPr lang="zh-CN" altLang="zh-CN" sz="4000" dirty="0">
                <a:sym typeface="+mn-ea"/>
                <a:hlinkClick r:id="rId2" action="ppaction://hlinksldjump"/>
              </a:rPr>
              <a:t>呐喊</a:t>
            </a:r>
            <a:r>
              <a:rPr lang="en-US" altLang="zh-CN" sz="4000" dirty="0">
                <a:sym typeface="+mn-ea"/>
                <a:hlinkClick r:id="rId2" action="ppaction://hlinksldjump"/>
              </a:rPr>
              <a:t>》</a:t>
            </a:r>
            <a:r>
              <a:rPr lang="zh-CN" altLang="en-US" sz="4000" dirty="0">
                <a:sym typeface="+mn-ea"/>
              </a:rPr>
              <a:t>自序</a:t>
            </a:r>
            <a:r>
              <a:rPr lang="en-US" altLang="zh-CN" sz="4000" dirty="0"/>
              <a:t>         </a:t>
            </a:r>
          </a:p>
          <a:p>
            <a:r>
              <a:rPr lang="en-US" altLang="zh-CN" sz="4000" dirty="0"/>
              <a:t>                         </a:t>
            </a:r>
            <a:endParaRPr lang="zh-CN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1121410" y="420370"/>
            <a:ext cx="10323195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/>
              <a:t>       在侮蔑里接了钱，再到一样高的柜台上给我久病的父亲去买药。</a:t>
            </a:r>
            <a:endParaRPr lang="en-US" altLang="zh-CN" sz="4400" dirty="0"/>
          </a:p>
          <a:p>
            <a:pPr algn="r"/>
            <a:r>
              <a:rPr lang="en-US" altLang="zh-CN" sz="4400" dirty="0"/>
              <a:t>                                    </a:t>
            </a:r>
            <a:endParaRPr lang="zh-CN" altLang="en-US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10881" y="534839"/>
            <a:ext cx="10926793" cy="5507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                 </a:t>
            </a:r>
            <a:r>
              <a:rPr lang="zh-CN" altLang="en-US" sz="4400" dirty="0"/>
              <a:t>因为从那一回以后，我便觉得医学并非一种要紧事，凡是愚弱的国民，即使体格如何健全，如何茁壮，也只能做毫无意义的看客，病死多少是不必认为不幸的。所以我们的第一要著，是在改变他们的精神，而善于改变精神的是，我那时以为当然要推文艺了，于是想提倡文艺运动了。                                        </a:t>
            </a:r>
            <a:endParaRPr lang="en-US" altLang="zh-CN" sz="4400" dirty="0"/>
          </a:p>
          <a:p>
            <a:r>
              <a:rPr lang="en-US" altLang="zh-CN" sz="4400" dirty="0"/>
              <a:t>                                       </a:t>
            </a:r>
            <a:r>
              <a:rPr lang="en-US" altLang="zh-CN" sz="4400" dirty="0">
                <a:sym typeface="+mn-ea"/>
                <a:hlinkClick r:id="rId2" action="ppaction://hlinksldjump"/>
              </a:rPr>
              <a:t>——《</a:t>
            </a:r>
            <a:r>
              <a:rPr lang="zh-CN" altLang="en-US" sz="4400" dirty="0">
                <a:sym typeface="+mn-ea"/>
                <a:hlinkClick r:id="rId2" action="ppaction://hlinksldjump"/>
              </a:rPr>
              <a:t>呐喊》</a:t>
            </a:r>
            <a:r>
              <a:rPr lang="zh-CN" altLang="en-US" sz="4400" dirty="0"/>
              <a:t>自序</a:t>
            </a:r>
            <a:r>
              <a:rPr lang="en-US" altLang="zh-CN" sz="4400" dirty="0"/>
              <a:t>             </a:t>
            </a:r>
            <a:endParaRPr lang="zh-CN" altLang="en-US" sz="44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937</Words>
  <Application>Microsoft Office PowerPoint</Application>
  <PresentationFormat>宽屏</PresentationFormat>
  <Paragraphs>106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等线</vt:lpstr>
      <vt:lpstr>等线 Light</vt:lpstr>
      <vt:lpstr>华文隶书</vt:lpstr>
      <vt:lpstr>华文中宋</vt:lpstr>
      <vt:lpstr>楷体</vt:lpstr>
      <vt:lpstr>宋体</vt:lpstr>
      <vt:lpstr>微软雅黑</vt:lpstr>
      <vt:lpstr>Arial</vt:lpstr>
      <vt:lpstr>Times New Roman</vt:lpstr>
      <vt:lpstr>Office 主题​​</vt:lpstr>
      <vt:lpstr>《朝花夕拾》之鲁迅的精神成长</vt:lpstr>
      <vt:lpstr>     《有的人》（节选）臧克家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夕露拾花之鲁迅的精神成长</dc:title>
  <dc:creator>Mr. Wang</dc:creator>
  <cp:lastModifiedBy>Mr. Wang</cp:lastModifiedBy>
  <cp:revision>75</cp:revision>
  <dcterms:created xsi:type="dcterms:W3CDTF">2020-02-07T14:32:00Z</dcterms:created>
  <dcterms:modified xsi:type="dcterms:W3CDTF">2020-02-24T08:19:02Z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