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3" r:id="rId2"/>
    <p:sldId id="391" r:id="rId3"/>
    <p:sldId id="416" r:id="rId4"/>
    <p:sldId id="417" r:id="rId5"/>
    <p:sldId id="269" r:id="rId6"/>
    <p:sldId id="271" r:id="rId7"/>
    <p:sldId id="261" r:id="rId8"/>
    <p:sldId id="277" r:id="rId9"/>
    <p:sldId id="278" r:id="rId10"/>
    <p:sldId id="279" r:id="rId11"/>
    <p:sldId id="326" r:id="rId12"/>
    <p:sldId id="469" r:id="rId13"/>
    <p:sldId id="470" r:id="rId14"/>
    <p:sldId id="311" r:id="rId15"/>
    <p:sldId id="308" r:id="rId16"/>
    <p:sldId id="309" r:id="rId17"/>
    <p:sldId id="295" r:id="rId18"/>
    <p:sldId id="296" r:id="rId19"/>
    <p:sldId id="294" r:id="rId20"/>
    <p:sldId id="297" r:id="rId21"/>
    <p:sldId id="298" r:id="rId22"/>
    <p:sldId id="299"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6" d="100"/>
          <a:sy n="46" d="100"/>
        </p:scale>
        <p:origin x="758" y="48"/>
      </p:cViewPr>
      <p:guideLst>
        <p:guide orient="horz" pos="216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2020/2/11</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slide" Target="slide2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slide" Target="slide1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slide" Target="slide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oleObject6.bin"/><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文本框 4"/>
          <p:cNvSpPr txBox="1"/>
          <p:nvPr/>
        </p:nvSpPr>
        <p:spPr>
          <a:xfrm>
            <a:off x="3531870" y="648970"/>
            <a:ext cx="3867785" cy="645160"/>
          </a:xfrm>
          <a:prstGeom prst="rect">
            <a:avLst/>
          </a:prstGeom>
          <a:noFill/>
          <a:ln w="9525" cap="flat" cmpd="sng">
            <a:solidFill>
              <a:srgbClr val="33CC33"/>
            </a:solidFill>
            <a:prstDash val="solid"/>
            <a:round/>
            <a:headEnd type="none" w="med" len="med"/>
            <a:tailEnd type="none" w="med" len="med"/>
          </a:ln>
        </p:spPr>
        <p:txBody>
          <a:bodyPr wrap="square" anchor="t">
            <a:spAutoFit/>
          </a:bodyPr>
          <a:lstStyle/>
          <a:p>
            <a:r>
              <a:rPr lang="en-US" altLang="zh-CN" sz="3600" b="1" dirty="0">
                <a:latin typeface="黑体" panose="02010609060101010101" charset="-122"/>
                <a:ea typeface="黑体" panose="02010609060101010101" charset="-122"/>
              </a:rPr>
              <a:t> </a:t>
            </a:r>
            <a:r>
              <a:rPr lang="zh-CN" altLang="en-US" sz="3600" b="1" dirty="0">
                <a:latin typeface="黑体" panose="02010609060101010101" charset="-122"/>
                <a:ea typeface="黑体" panose="02010609060101010101" charset="-122"/>
              </a:rPr>
              <a:t>细胞的</a:t>
            </a:r>
            <a:r>
              <a:rPr lang="zh-CN" altLang="en-US" sz="3600" b="1" dirty="0">
                <a:solidFill>
                  <a:srgbClr val="FF0000"/>
                </a:solidFill>
                <a:latin typeface="黑体" panose="02010609060101010101" charset="-122"/>
                <a:ea typeface="黑体" panose="02010609060101010101" charset="-122"/>
              </a:rPr>
              <a:t>生命历程</a:t>
            </a:r>
            <a:endParaRPr lang="en-US" altLang="zh-CN" sz="3600" b="1" dirty="0">
              <a:solidFill>
                <a:srgbClr val="FF0000"/>
              </a:solidFill>
              <a:latin typeface="黑体" panose="02010609060101010101" charset="-122"/>
              <a:ea typeface="黑体" panose="02010609060101010101" charset="-122"/>
            </a:endParaRPr>
          </a:p>
        </p:txBody>
      </p:sp>
      <p:sp>
        <p:nvSpPr>
          <p:cNvPr id="13" name="矩形 12"/>
          <p:cNvSpPr/>
          <p:nvPr/>
        </p:nvSpPr>
        <p:spPr>
          <a:xfrm>
            <a:off x="4503186" y="1803154"/>
            <a:ext cx="1970405" cy="521970"/>
          </a:xfrm>
          <a:prstGeom prst="rect">
            <a:avLst/>
          </a:prstGeom>
          <a:ln>
            <a:solidFill>
              <a:srgbClr val="00B050"/>
            </a:solidFill>
          </a:ln>
        </p:spPr>
        <p:txBody>
          <a:bodyPr wrap="none">
            <a:spAutoFit/>
          </a:bodyPr>
          <a:lstStyle/>
          <a:p>
            <a:r>
              <a:rPr lang="zh-CN" altLang="en-US" sz="2800" b="1" dirty="0">
                <a:solidFill>
                  <a:schemeClr val="tx1"/>
                </a:solidFill>
                <a:latin typeface="黑体" panose="02010609060101010101" charset="-122"/>
                <a:ea typeface="黑体" panose="02010609060101010101" charset="-122"/>
              </a:rPr>
              <a:t>新的子细胞</a:t>
            </a:r>
          </a:p>
        </p:txBody>
      </p:sp>
      <p:sp>
        <p:nvSpPr>
          <p:cNvPr id="14" name="矩形 13"/>
          <p:cNvSpPr/>
          <p:nvPr/>
        </p:nvSpPr>
        <p:spPr>
          <a:xfrm>
            <a:off x="3430905" y="3039110"/>
            <a:ext cx="1412240" cy="521970"/>
          </a:xfrm>
          <a:prstGeom prst="rect">
            <a:avLst/>
          </a:prstGeom>
          <a:noFill/>
          <a:ln>
            <a:solidFill>
              <a:srgbClr val="00B050"/>
            </a:solidFill>
          </a:ln>
          <a:extLst>
            <a:ext uri="{909E8E84-426E-40DD-AFC4-6F175D3DCCD1}">
              <a14:hiddenFill xmlns:a14="http://schemas.microsoft.com/office/drawing/2010/main">
                <a:solidFill>
                  <a:schemeClr val="accent2"/>
                </a:solidFill>
              </a14:hiddenFill>
            </a:ext>
          </a:extLst>
        </p:spPr>
        <p:txBody>
          <a:bodyPr wrap="square">
            <a:spAutoFit/>
          </a:bodyPr>
          <a:lstStyle/>
          <a:p>
            <a:r>
              <a:rPr lang="zh-CN" altLang="en-US" sz="2800" b="1" dirty="0">
                <a:solidFill>
                  <a:schemeClr val="tx1"/>
                </a:solidFill>
                <a:latin typeface="黑体" panose="02010609060101010101" charset="-122"/>
                <a:ea typeface="黑体" panose="02010609060101010101" charset="-122"/>
              </a:rPr>
              <a:t>子细胞</a:t>
            </a:r>
          </a:p>
        </p:txBody>
      </p:sp>
      <p:sp>
        <p:nvSpPr>
          <p:cNvPr id="23" name="矩形 22"/>
          <p:cNvSpPr/>
          <p:nvPr/>
        </p:nvSpPr>
        <p:spPr>
          <a:xfrm>
            <a:off x="5641340" y="3027680"/>
            <a:ext cx="1076325" cy="521970"/>
          </a:xfrm>
          <a:prstGeom prst="rect">
            <a:avLst/>
          </a:prstGeom>
          <a:ln>
            <a:solidFill>
              <a:srgbClr val="00B050"/>
            </a:solidFill>
          </a:ln>
        </p:spPr>
        <p:txBody>
          <a:bodyPr wrap="square">
            <a:spAutoFit/>
          </a:bodyPr>
          <a:lstStyle/>
          <a:p>
            <a:r>
              <a:rPr lang="zh-CN" altLang="en-US" sz="2800" b="1" dirty="0">
                <a:solidFill>
                  <a:srgbClr val="C00000"/>
                </a:solidFill>
                <a:latin typeface="黑体" panose="02010609060101010101" charset="-122"/>
                <a:ea typeface="黑体" panose="02010609060101010101" charset="-122"/>
              </a:rPr>
              <a:t>分化</a:t>
            </a:r>
          </a:p>
        </p:txBody>
      </p:sp>
      <p:sp>
        <p:nvSpPr>
          <p:cNvPr id="24" name="矩形 23"/>
          <p:cNvSpPr/>
          <p:nvPr/>
        </p:nvSpPr>
        <p:spPr>
          <a:xfrm>
            <a:off x="1240790" y="3039110"/>
            <a:ext cx="984250" cy="521970"/>
          </a:xfrm>
          <a:prstGeom prst="rect">
            <a:avLst/>
          </a:prstGeom>
          <a:ln>
            <a:solidFill>
              <a:srgbClr val="00B050"/>
            </a:solidFill>
          </a:ln>
        </p:spPr>
        <p:txBody>
          <a:bodyPr wrap="square">
            <a:spAutoFit/>
          </a:bodyPr>
          <a:lstStyle/>
          <a:p>
            <a:r>
              <a:rPr lang="zh-CN" sz="2800" b="1" dirty="0">
                <a:solidFill>
                  <a:schemeClr val="tx1"/>
                </a:solidFill>
                <a:latin typeface="黑体" panose="02010609060101010101" charset="-122"/>
                <a:ea typeface="黑体" panose="02010609060101010101" charset="-122"/>
              </a:rPr>
              <a:t>细胞</a:t>
            </a:r>
          </a:p>
        </p:txBody>
      </p:sp>
      <p:cxnSp>
        <p:nvCxnSpPr>
          <p:cNvPr id="29" name="直接箭头连接符 28"/>
          <p:cNvCxnSpPr/>
          <p:nvPr/>
        </p:nvCxnSpPr>
        <p:spPr>
          <a:xfrm flipV="1">
            <a:off x="3738245" y="2382520"/>
            <a:ext cx="765175" cy="62420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947285" y="3280410"/>
            <a:ext cx="677545" cy="31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5207635" y="3719830"/>
            <a:ext cx="1809115" cy="521970"/>
          </a:xfrm>
          <a:prstGeom prst="rect">
            <a:avLst/>
          </a:prstGeom>
          <a:ln>
            <a:noFill/>
          </a:ln>
        </p:spPr>
        <p:txBody>
          <a:bodyPr wrap="square">
            <a:spAutoFit/>
          </a:bodyPr>
          <a:lstStyle/>
          <a:p>
            <a:r>
              <a:rPr lang="zh-CN" altLang="en-US" sz="2800" b="1" dirty="0">
                <a:solidFill>
                  <a:schemeClr val="tx1"/>
                </a:solidFill>
                <a:latin typeface="黑体" panose="02010609060101010101" charset="-122"/>
                <a:ea typeface="黑体" panose="02010609060101010101" charset="-122"/>
              </a:rPr>
              <a:t>异常 分化</a:t>
            </a:r>
          </a:p>
        </p:txBody>
      </p:sp>
      <p:cxnSp>
        <p:nvCxnSpPr>
          <p:cNvPr id="45" name="直接箭头连接符 44"/>
          <p:cNvCxnSpPr/>
          <p:nvPr/>
        </p:nvCxnSpPr>
        <p:spPr>
          <a:xfrm>
            <a:off x="6112510" y="3627755"/>
            <a:ext cx="0" cy="70675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08860" y="2798445"/>
            <a:ext cx="941705" cy="521970"/>
          </a:xfrm>
          <a:prstGeom prst="rect">
            <a:avLst/>
          </a:prstGeom>
          <a:ln>
            <a:noFill/>
          </a:ln>
        </p:spPr>
        <p:txBody>
          <a:bodyPr wrap="square">
            <a:spAutoFit/>
          </a:bodyPr>
          <a:lstStyle/>
          <a:p>
            <a:r>
              <a:rPr lang="zh-CN" sz="2800" b="1" dirty="0">
                <a:solidFill>
                  <a:srgbClr val="C00000"/>
                </a:solidFill>
                <a:latin typeface="黑体" panose="02010609060101010101" charset="-122"/>
                <a:ea typeface="黑体" panose="02010609060101010101" charset="-122"/>
              </a:rPr>
              <a:t>增殖</a:t>
            </a:r>
          </a:p>
        </p:txBody>
      </p:sp>
      <p:sp>
        <p:nvSpPr>
          <p:cNvPr id="4" name="矩形 3"/>
          <p:cNvSpPr/>
          <p:nvPr/>
        </p:nvSpPr>
        <p:spPr>
          <a:xfrm>
            <a:off x="7649845" y="3039110"/>
            <a:ext cx="939800" cy="521970"/>
          </a:xfrm>
          <a:prstGeom prst="rect">
            <a:avLst/>
          </a:prstGeom>
          <a:ln>
            <a:solidFill>
              <a:srgbClr val="00B050"/>
            </a:solidFill>
          </a:ln>
        </p:spPr>
        <p:txBody>
          <a:bodyPr wrap="square">
            <a:spAutoFit/>
          </a:bodyPr>
          <a:lstStyle/>
          <a:p>
            <a:r>
              <a:rPr lang="zh-CN" altLang="en-US" sz="2800" b="1" dirty="0">
                <a:solidFill>
                  <a:srgbClr val="C00000"/>
                </a:solidFill>
                <a:latin typeface="黑体" panose="02010609060101010101" charset="-122"/>
                <a:ea typeface="黑体" panose="02010609060101010101" charset="-122"/>
              </a:rPr>
              <a:t>衰老</a:t>
            </a:r>
          </a:p>
        </p:txBody>
      </p:sp>
      <p:cxnSp>
        <p:nvCxnSpPr>
          <p:cNvPr id="5" name="直接箭头连接符 4"/>
          <p:cNvCxnSpPr/>
          <p:nvPr/>
        </p:nvCxnSpPr>
        <p:spPr>
          <a:xfrm>
            <a:off x="6811010" y="3287395"/>
            <a:ext cx="677545" cy="31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520555" y="3027680"/>
            <a:ext cx="996315" cy="521970"/>
          </a:xfrm>
          <a:prstGeom prst="rect">
            <a:avLst/>
          </a:prstGeom>
          <a:ln>
            <a:solidFill>
              <a:srgbClr val="00B050"/>
            </a:solidFill>
          </a:ln>
        </p:spPr>
        <p:txBody>
          <a:bodyPr wrap="square">
            <a:spAutoFit/>
          </a:bodyPr>
          <a:lstStyle/>
          <a:p>
            <a:r>
              <a:rPr lang="zh-CN" altLang="en-US" sz="2800" b="1" dirty="0">
                <a:solidFill>
                  <a:srgbClr val="C00000"/>
                </a:solidFill>
                <a:latin typeface="黑体" panose="02010609060101010101" charset="-122"/>
                <a:ea typeface="黑体" panose="02010609060101010101" charset="-122"/>
              </a:rPr>
              <a:t>凋亡</a:t>
            </a:r>
          </a:p>
        </p:txBody>
      </p:sp>
      <p:cxnSp>
        <p:nvCxnSpPr>
          <p:cNvPr id="10" name="直接箭头连接符 9"/>
          <p:cNvCxnSpPr/>
          <p:nvPr/>
        </p:nvCxnSpPr>
        <p:spPr>
          <a:xfrm>
            <a:off x="8835390" y="3286760"/>
            <a:ext cx="677545" cy="31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2400935" y="3283585"/>
            <a:ext cx="1029970" cy="127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6112510" y="2437765"/>
            <a:ext cx="0" cy="51371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624830" y="4334510"/>
            <a:ext cx="975360" cy="521970"/>
          </a:xfrm>
          <a:prstGeom prst="rect">
            <a:avLst/>
          </a:prstGeom>
          <a:ln>
            <a:solidFill>
              <a:srgbClr val="00B050"/>
            </a:solidFill>
          </a:ln>
        </p:spPr>
        <p:txBody>
          <a:bodyPr wrap="square">
            <a:spAutoFit/>
          </a:bodyPr>
          <a:lstStyle/>
          <a:p>
            <a:pPr algn="l"/>
            <a:r>
              <a:rPr lang="zh-CN" altLang="en-US" sz="2800" b="1" dirty="0">
                <a:solidFill>
                  <a:srgbClr val="C00000"/>
                </a:solidFill>
                <a:latin typeface="黑体" panose="02010609060101010101" charset="-122"/>
                <a:ea typeface="黑体" panose="02010609060101010101" charset="-122"/>
              </a:rPr>
              <a:t>癌变</a:t>
            </a:r>
          </a:p>
        </p:txBody>
      </p:sp>
      <p:sp>
        <p:nvSpPr>
          <p:cNvPr id="27" name="矩形 26"/>
          <p:cNvSpPr/>
          <p:nvPr/>
        </p:nvSpPr>
        <p:spPr>
          <a:xfrm rot="19140000">
            <a:off x="3306445" y="2185035"/>
            <a:ext cx="941705" cy="521970"/>
          </a:xfrm>
          <a:prstGeom prst="rect">
            <a:avLst/>
          </a:prstGeom>
          <a:ln>
            <a:noFill/>
          </a:ln>
        </p:spPr>
        <p:txBody>
          <a:bodyPr wrap="square">
            <a:spAutoFit/>
          </a:bodyPr>
          <a:lstStyle/>
          <a:p>
            <a:r>
              <a:rPr lang="zh-CN" sz="2800" b="1" dirty="0">
                <a:solidFill>
                  <a:srgbClr val="C00000"/>
                </a:solidFill>
                <a:latin typeface="黑体" panose="02010609060101010101" charset="-122"/>
                <a:ea typeface="黑体" panose="02010609060101010101" charset="-122"/>
              </a:rPr>
              <a:t>增殖</a:t>
            </a:r>
          </a:p>
        </p:txBody>
      </p:sp>
      <p:cxnSp>
        <p:nvCxnSpPr>
          <p:cNvPr id="6" name="直接箭头连接符 5"/>
          <p:cNvCxnSpPr/>
          <p:nvPr/>
        </p:nvCxnSpPr>
        <p:spPr>
          <a:xfrm>
            <a:off x="6614795" y="2062480"/>
            <a:ext cx="677545" cy="317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366635" y="1803400"/>
            <a:ext cx="1754505" cy="521970"/>
          </a:xfrm>
          <a:prstGeom prst="rect">
            <a:avLst/>
          </a:prstGeom>
          <a:ln>
            <a:solidFill>
              <a:srgbClr val="00B050"/>
            </a:solidFill>
          </a:ln>
        </p:spPr>
        <p:txBody>
          <a:bodyPr wrap="square">
            <a:spAutoFit/>
          </a:bodyPr>
          <a:lstStyle/>
          <a:p>
            <a:r>
              <a:rPr lang="zh-CN" sz="2800" b="1" dirty="0">
                <a:solidFill>
                  <a:schemeClr val="tx1"/>
                </a:solidFill>
                <a:latin typeface="黑体" panose="02010609060101010101" charset="-122"/>
                <a:ea typeface="黑体" panose="02010609060101010101" charset="-122"/>
              </a:rPr>
              <a:t>继续增殖</a:t>
            </a:r>
          </a:p>
        </p:txBody>
      </p:sp>
      <p:sp>
        <p:nvSpPr>
          <p:cNvPr id="3" name="矩形 2"/>
          <p:cNvSpPr/>
          <p:nvPr/>
        </p:nvSpPr>
        <p:spPr>
          <a:xfrm>
            <a:off x="3426460" y="4267835"/>
            <a:ext cx="1754505" cy="521970"/>
          </a:xfrm>
          <a:prstGeom prst="rect">
            <a:avLst/>
          </a:prstGeom>
          <a:ln>
            <a:solidFill>
              <a:srgbClr val="00B050"/>
            </a:solidFill>
          </a:ln>
        </p:spPr>
        <p:txBody>
          <a:bodyPr wrap="square">
            <a:spAutoFit/>
          </a:bodyPr>
          <a:lstStyle/>
          <a:p>
            <a:r>
              <a:rPr lang="zh-CN" sz="2800" b="1" dirty="0">
                <a:solidFill>
                  <a:schemeClr val="tx1"/>
                </a:solidFill>
                <a:latin typeface="黑体" panose="02010609060101010101" charset="-122"/>
                <a:ea typeface="黑体" panose="02010609060101010101" charset="-122"/>
              </a:rPr>
              <a:t>暂不增殖</a:t>
            </a:r>
          </a:p>
        </p:txBody>
      </p:sp>
      <p:cxnSp>
        <p:nvCxnSpPr>
          <p:cNvPr id="9" name="直接箭头连接符 8"/>
          <p:cNvCxnSpPr/>
          <p:nvPr/>
        </p:nvCxnSpPr>
        <p:spPr>
          <a:xfrm>
            <a:off x="4304030" y="3561080"/>
            <a:ext cx="0" cy="70675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p:nvPr/>
        </p:nvGraphicFramePr>
        <p:xfrm>
          <a:off x="478155" y="729615"/>
          <a:ext cx="10845800" cy="3714115"/>
        </p:xfrm>
        <a:graphic>
          <a:graphicData uri="http://schemas.openxmlformats.org/presentationml/2006/ole">
            <mc:AlternateContent xmlns:mc="http://schemas.openxmlformats.org/markup-compatibility/2006">
              <mc:Choice xmlns:v="urn:schemas-microsoft-com:vml" Requires="v">
                <p:oleObj spid="_x0000_s7173" r:id="rId3" imgW="8763000" imgH="3060700" progId="PBrush">
                  <p:embed/>
                </p:oleObj>
              </mc:Choice>
              <mc:Fallback>
                <p:oleObj r:id="rId3" imgW="8763000" imgH="3060700" progId="PBrush">
                  <p:embed/>
                  <p:pic>
                    <p:nvPicPr>
                      <p:cNvPr id="0" name="图片 6144" descr="image6"/>
                      <p:cNvPicPr/>
                      <p:nvPr/>
                    </p:nvPicPr>
                    <p:blipFill>
                      <a:blip r:embed="rId4"/>
                      <a:stretch>
                        <a:fillRect/>
                      </a:stretch>
                    </p:blipFill>
                    <p:spPr>
                      <a:xfrm>
                        <a:off x="478155" y="729615"/>
                        <a:ext cx="10845800" cy="3714115"/>
                      </a:xfrm>
                      <a:prstGeom prst="rect">
                        <a:avLst/>
                      </a:prstGeom>
                      <a:noFill/>
                      <a:ln w="9525">
                        <a:noFill/>
                      </a:ln>
                    </p:spPr>
                  </p:pic>
                </p:oleObj>
              </mc:Fallback>
            </mc:AlternateContent>
          </a:graphicData>
        </a:graphic>
      </p:graphicFrame>
      <p:sp>
        <p:nvSpPr>
          <p:cNvPr id="14" name="文本框 13"/>
          <p:cNvSpPr txBox="1"/>
          <p:nvPr/>
        </p:nvSpPr>
        <p:spPr>
          <a:xfrm>
            <a:off x="5467350" y="269240"/>
            <a:ext cx="1487170" cy="460375"/>
          </a:xfrm>
          <a:prstGeom prst="rect">
            <a:avLst/>
          </a:prstGeom>
          <a:noFill/>
          <a:ln>
            <a:solidFill>
              <a:srgbClr val="00B050"/>
            </a:solid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原癌基因</a:t>
            </a:r>
          </a:p>
        </p:txBody>
      </p:sp>
      <p:sp>
        <p:nvSpPr>
          <p:cNvPr id="4" name="文本框 3"/>
          <p:cNvSpPr txBox="1"/>
          <p:nvPr/>
        </p:nvSpPr>
        <p:spPr>
          <a:xfrm>
            <a:off x="1130935" y="1506220"/>
            <a:ext cx="2139315" cy="460375"/>
          </a:xfrm>
          <a:prstGeom prst="rect">
            <a:avLst/>
          </a:prstGeom>
          <a:noFill/>
          <a:ln>
            <a:solidFill>
              <a:srgbClr val="00B050"/>
            </a:solid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编码序列突变</a:t>
            </a:r>
          </a:p>
        </p:txBody>
      </p:sp>
      <p:sp>
        <p:nvSpPr>
          <p:cNvPr id="5" name="文本框 4"/>
          <p:cNvSpPr txBox="1"/>
          <p:nvPr/>
        </p:nvSpPr>
        <p:spPr>
          <a:xfrm>
            <a:off x="4109085" y="1506220"/>
            <a:ext cx="1487170" cy="460375"/>
          </a:xfrm>
          <a:prstGeom prst="rect">
            <a:avLst/>
          </a:prstGeom>
          <a:noFill/>
          <a:ln>
            <a:solidFill>
              <a:srgbClr val="00B050"/>
            </a:solid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基因扩增</a:t>
            </a:r>
          </a:p>
        </p:txBody>
      </p:sp>
      <p:sp>
        <p:nvSpPr>
          <p:cNvPr id="6" name="文本框 5"/>
          <p:cNvSpPr txBox="1"/>
          <p:nvPr/>
        </p:nvSpPr>
        <p:spPr>
          <a:xfrm>
            <a:off x="8013700" y="1581785"/>
            <a:ext cx="2096135" cy="460375"/>
          </a:xfrm>
          <a:prstGeom prst="rect">
            <a:avLst/>
          </a:prstGeom>
          <a:noFill/>
          <a:ln>
            <a:solidFill>
              <a:srgbClr val="00B050"/>
            </a:solid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染色体重排</a:t>
            </a:r>
          </a:p>
        </p:txBody>
      </p:sp>
      <p:sp>
        <p:nvSpPr>
          <p:cNvPr id="7" name="文本框 6"/>
          <p:cNvSpPr txBox="1"/>
          <p:nvPr/>
        </p:nvSpPr>
        <p:spPr>
          <a:xfrm>
            <a:off x="176530" y="3822700"/>
            <a:ext cx="1161415" cy="460375"/>
          </a:xfrm>
          <a:prstGeom prst="rect">
            <a:avLst/>
          </a:prstGeom>
          <a:noFill/>
          <a:ln>
            <a:no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蛋白质</a:t>
            </a:r>
          </a:p>
        </p:txBody>
      </p:sp>
      <p:sp>
        <p:nvSpPr>
          <p:cNvPr id="8" name="文本框 7"/>
          <p:cNvSpPr txBox="1"/>
          <p:nvPr/>
        </p:nvSpPr>
        <p:spPr>
          <a:xfrm>
            <a:off x="308610" y="2356485"/>
            <a:ext cx="756920" cy="460375"/>
          </a:xfrm>
          <a:prstGeom prst="rect">
            <a:avLst/>
          </a:prstGeom>
          <a:solidFill>
            <a:schemeClr val="bg1"/>
          </a:solidFill>
          <a:ln>
            <a:noFill/>
          </a:ln>
        </p:spPr>
        <p:txBody>
          <a:bodyPr wrap="square" rtlCol="0">
            <a:spAutoFit/>
          </a:bodyPr>
          <a:lstStyle/>
          <a:p>
            <a:r>
              <a:rPr lang="en-US" altLang="zh-CN" sz="2400" b="1">
                <a:solidFill>
                  <a:schemeClr val="tx1"/>
                </a:solidFill>
                <a:latin typeface="黑体" panose="02010609060101010101" charset="-122"/>
                <a:ea typeface="黑体" panose="02010609060101010101" charset="-122"/>
              </a:rPr>
              <a:t>DNA</a:t>
            </a:r>
          </a:p>
        </p:txBody>
      </p:sp>
      <p:sp>
        <p:nvSpPr>
          <p:cNvPr id="9" name="文本框 8"/>
          <p:cNvSpPr txBox="1"/>
          <p:nvPr/>
        </p:nvSpPr>
        <p:spPr>
          <a:xfrm>
            <a:off x="766445" y="4515485"/>
            <a:ext cx="2024380" cy="829945"/>
          </a:xfrm>
          <a:prstGeom prst="rect">
            <a:avLst/>
          </a:prstGeom>
          <a:noFill/>
          <a:ln>
            <a:solidFill>
              <a:srgbClr val="00B0F0"/>
            </a:solidFill>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数量正常过度活化蛋白质</a:t>
            </a:r>
          </a:p>
        </p:txBody>
      </p:sp>
      <p:sp>
        <p:nvSpPr>
          <p:cNvPr id="10" name="文本框 9"/>
          <p:cNvSpPr txBox="1"/>
          <p:nvPr/>
        </p:nvSpPr>
        <p:spPr>
          <a:xfrm>
            <a:off x="308610" y="3038475"/>
            <a:ext cx="756920" cy="460375"/>
          </a:xfrm>
          <a:prstGeom prst="rect">
            <a:avLst/>
          </a:prstGeom>
          <a:solidFill>
            <a:schemeClr val="bg1"/>
          </a:solidFill>
          <a:ln>
            <a:noFill/>
          </a:ln>
        </p:spPr>
        <p:txBody>
          <a:bodyPr wrap="square" rtlCol="0">
            <a:spAutoFit/>
          </a:bodyPr>
          <a:lstStyle/>
          <a:p>
            <a:r>
              <a:rPr lang="en-US" altLang="zh-CN" sz="2400" b="1">
                <a:solidFill>
                  <a:schemeClr val="tx1"/>
                </a:solidFill>
                <a:latin typeface="黑体" panose="02010609060101010101" charset="-122"/>
                <a:ea typeface="黑体" panose="02010609060101010101" charset="-122"/>
              </a:rPr>
              <a:t>RNA</a:t>
            </a:r>
          </a:p>
        </p:txBody>
      </p:sp>
      <p:sp>
        <p:nvSpPr>
          <p:cNvPr id="11" name="文本框 10"/>
          <p:cNvSpPr txBox="1"/>
          <p:nvPr/>
        </p:nvSpPr>
        <p:spPr>
          <a:xfrm>
            <a:off x="3753485" y="4515485"/>
            <a:ext cx="1929130" cy="829945"/>
          </a:xfrm>
          <a:prstGeom prst="rect">
            <a:avLst/>
          </a:prstGeom>
          <a:noFill/>
          <a:ln>
            <a:solidFill>
              <a:srgbClr val="00B0F0"/>
            </a:solidFill>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正常蛋白质过量产生</a:t>
            </a:r>
          </a:p>
        </p:txBody>
      </p:sp>
      <p:sp>
        <p:nvSpPr>
          <p:cNvPr id="12" name="文本框 11"/>
          <p:cNvSpPr txBox="1"/>
          <p:nvPr/>
        </p:nvSpPr>
        <p:spPr>
          <a:xfrm>
            <a:off x="7022465" y="4443730"/>
            <a:ext cx="2080895" cy="1198880"/>
          </a:xfrm>
          <a:prstGeom prst="rect">
            <a:avLst/>
          </a:prstGeom>
          <a:noFill/>
          <a:ln>
            <a:solidFill>
              <a:srgbClr val="00B0F0"/>
            </a:solidFill>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近旁调控序列使正常蛋白质过量产生</a:t>
            </a:r>
          </a:p>
        </p:txBody>
      </p:sp>
      <p:sp>
        <p:nvSpPr>
          <p:cNvPr id="13" name="文本框 12"/>
          <p:cNvSpPr txBox="1"/>
          <p:nvPr/>
        </p:nvSpPr>
        <p:spPr>
          <a:xfrm>
            <a:off x="9444355" y="4443730"/>
            <a:ext cx="2376170" cy="1198880"/>
          </a:xfrm>
          <a:prstGeom prst="rect">
            <a:avLst/>
          </a:prstGeom>
          <a:noFill/>
          <a:ln>
            <a:solidFill>
              <a:srgbClr val="00B0F0"/>
            </a:solidFill>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与</a:t>
            </a:r>
            <a:r>
              <a:rPr lang="zh-CN" altLang="en-US" sz="2400" b="1">
                <a:solidFill>
                  <a:srgbClr val="C00000"/>
                </a:solidFill>
                <a:latin typeface="黑体" panose="02010609060101010101" charset="-122"/>
                <a:ea typeface="黑体" panose="02010609060101010101" charset="-122"/>
                <a:sym typeface="+mn-ea"/>
              </a:rPr>
              <a:t>转录</a:t>
            </a:r>
            <a:r>
              <a:rPr lang="zh-CN" altLang="en-US" sz="2400" b="1">
                <a:solidFill>
                  <a:srgbClr val="C00000"/>
                </a:solidFill>
                <a:latin typeface="黑体" panose="02010609060101010101" charset="-122"/>
                <a:ea typeface="黑体" panose="02010609060101010101" charset="-122"/>
              </a:rPr>
              <a:t>活跃的基因融合，产生过度活化的蛋白质</a:t>
            </a:r>
          </a:p>
        </p:txBody>
      </p:sp>
      <p:sp>
        <p:nvSpPr>
          <p:cNvPr id="15" name="文本框 14"/>
          <p:cNvSpPr txBox="1"/>
          <p:nvPr/>
        </p:nvSpPr>
        <p:spPr>
          <a:xfrm>
            <a:off x="6594475" y="3246120"/>
            <a:ext cx="783590" cy="706755"/>
          </a:xfrm>
          <a:prstGeom prst="rect">
            <a:avLst/>
          </a:prstGeom>
          <a:noFill/>
          <a:ln>
            <a:solidFill>
              <a:srgbClr val="FFC000"/>
            </a:solidFill>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调控序列</a:t>
            </a:r>
          </a:p>
        </p:txBody>
      </p:sp>
      <p:cxnSp>
        <p:nvCxnSpPr>
          <p:cNvPr id="72" name="直接箭头连接符 71"/>
          <p:cNvCxnSpPr/>
          <p:nvPr/>
        </p:nvCxnSpPr>
        <p:spPr>
          <a:xfrm flipV="1">
            <a:off x="7087235" y="2653030"/>
            <a:ext cx="377825" cy="593090"/>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8670290" y="3246120"/>
            <a:ext cx="783590" cy="1014730"/>
          </a:xfrm>
          <a:prstGeom prst="rect">
            <a:avLst/>
          </a:prstGeom>
          <a:noFill/>
          <a:ln>
            <a:solidFill>
              <a:srgbClr val="FFC000"/>
            </a:solidFill>
          </a:ln>
        </p:spPr>
        <p:txBody>
          <a:bodyPr wrap="square" rtlCol="0">
            <a:spAutoFit/>
          </a:bodyPr>
          <a:lstStyle/>
          <a:p>
            <a:r>
              <a:rPr lang="zh-CN" altLang="en-US" sz="2000" b="1">
                <a:solidFill>
                  <a:srgbClr val="FF0000"/>
                </a:solidFill>
                <a:latin typeface="黑体" panose="02010609060101010101" charset="-122"/>
                <a:ea typeface="黑体" panose="02010609060101010101" charset="-122"/>
              </a:rPr>
              <a:t>活跃融合基因</a:t>
            </a:r>
          </a:p>
        </p:txBody>
      </p:sp>
      <p:cxnSp>
        <p:nvCxnSpPr>
          <p:cNvPr id="17" name="直接箭头连接符 16"/>
          <p:cNvCxnSpPr/>
          <p:nvPr/>
        </p:nvCxnSpPr>
        <p:spPr>
          <a:xfrm flipV="1">
            <a:off x="9163050" y="2646045"/>
            <a:ext cx="473710" cy="600075"/>
          </a:xfrm>
          <a:prstGeom prst="straightConnector1">
            <a:avLst/>
          </a:prstGeom>
          <a:ln w="571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76" name="文本框 4"/>
          <p:cNvSpPr txBox="1"/>
          <p:nvPr/>
        </p:nvSpPr>
        <p:spPr>
          <a:xfrm>
            <a:off x="176530" y="203835"/>
            <a:ext cx="4954270" cy="460375"/>
          </a:xfrm>
          <a:prstGeom prst="rect">
            <a:avLst/>
          </a:prstGeom>
          <a:noFill/>
          <a:ln w="9525" cap="flat" cmpd="sng">
            <a:solidFill>
              <a:srgbClr val="33CC33"/>
            </a:solidFill>
            <a:prstDash val="solid"/>
            <a:round/>
            <a:headEnd type="none" w="med" len="med"/>
            <a:tailEnd type="none" w="med" len="med"/>
          </a:ln>
        </p:spPr>
        <p:txBody>
          <a:bodyPr wrap="square" anchor="t">
            <a:spAutoFit/>
          </a:bodyPr>
          <a:lstStyle/>
          <a:p>
            <a:r>
              <a:rPr lang="zh-CN" altLang="en-US" sz="2400" b="1" dirty="0">
                <a:solidFill>
                  <a:srgbClr val="FF0000"/>
                </a:solidFill>
                <a:latin typeface="黑体" panose="02010609060101010101" charset="-122"/>
                <a:ea typeface="黑体" panose="02010609060101010101" charset="-122"/>
              </a:rPr>
              <a:t>原癌基因突变</a:t>
            </a:r>
            <a:r>
              <a:rPr lang="zh-CN" altLang="en-US" sz="2400" b="1" dirty="0">
                <a:solidFill>
                  <a:srgbClr val="002060"/>
                </a:solidFill>
                <a:latin typeface="黑体" panose="02010609060101010101" charset="-122"/>
                <a:ea typeface="黑体" panose="02010609060101010101" charset="-122"/>
              </a:rPr>
              <a:t>对表达蛋白质的影响</a:t>
            </a:r>
          </a:p>
        </p:txBody>
      </p:sp>
      <p:grpSp>
        <p:nvGrpSpPr>
          <p:cNvPr id="27" name="组合 26"/>
          <p:cNvGrpSpPr/>
          <p:nvPr/>
        </p:nvGrpSpPr>
        <p:grpSpPr>
          <a:xfrm>
            <a:off x="1328420" y="5372100"/>
            <a:ext cx="9495155" cy="864235"/>
            <a:chOff x="1808" y="8460"/>
            <a:chExt cx="14953" cy="1361"/>
          </a:xfrm>
        </p:grpSpPr>
        <p:cxnSp>
          <p:nvCxnSpPr>
            <p:cNvPr id="19" name="直接连接符 18"/>
            <p:cNvCxnSpPr/>
            <p:nvPr/>
          </p:nvCxnSpPr>
          <p:spPr>
            <a:xfrm>
              <a:off x="1823" y="9230"/>
              <a:ext cx="14939" cy="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808" y="8512"/>
              <a:ext cx="15" cy="71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270" y="8460"/>
              <a:ext cx="15" cy="66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6703" y="8886"/>
              <a:ext cx="0" cy="3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3160" y="8886"/>
              <a:ext cx="0" cy="344"/>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9595" y="9233"/>
              <a:ext cx="11" cy="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26" name="文本框 25"/>
          <p:cNvSpPr txBox="1"/>
          <p:nvPr/>
        </p:nvSpPr>
        <p:spPr>
          <a:xfrm>
            <a:off x="5596255" y="6236335"/>
            <a:ext cx="2088515" cy="460375"/>
          </a:xfrm>
          <a:prstGeom prst="rect">
            <a:avLst/>
          </a:prstGeom>
          <a:noFill/>
          <a:ln>
            <a:solidFill>
              <a:srgbClr val="00B050"/>
            </a:solidFill>
          </a:ln>
        </p:spPr>
        <p:txBody>
          <a:bodyPr wrap="square" rtlCol="0">
            <a:spAutoFit/>
          </a:bodyPr>
          <a:lstStyle/>
          <a:p>
            <a:r>
              <a:rPr lang="zh-CN" altLang="en-US" sz="2400" b="1">
                <a:solidFill>
                  <a:schemeClr val="tx1"/>
                </a:solidFill>
                <a:latin typeface="黑体" panose="02010609060101010101" charset="-122"/>
                <a:ea typeface="黑体" panose="02010609060101010101" charset="-122"/>
              </a:rPr>
              <a:t>细胞异常增殖</a:t>
            </a:r>
          </a:p>
        </p:txBody>
      </p:sp>
      <p:sp>
        <p:nvSpPr>
          <p:cNvPr id="18" name="文本框 17"/>
          <p:cNvSpPr txBox="1"/>
          <p:nvPr/>
        </p:nvSpPr>
        <p:spPr>
          <a:xfrm>
            <a:off x="478155" y="6051550"/>
            <a:ext cx="4541520" cy="829945"/>
          </a:xfrm>
          <a:prstGeom prst="rect">
            <a:avLst/>
          </a:prstGeom>
          <a:solidFill>
            <a:schemeClr val="accent5">
              <a:lumMod val="20000"/>
              <a:lumOff val="80000"/>
            </a:schemeClr>
          </a:solidFill>
          <a:ln>
            <a:solidFill>
              <a:srgbClr val="00B0F0"/>
            </a:solidFill>
          </a:ln>
        </p:spPr>
        <p:txBody>
          <a:bodyPr wrap="square" rtlCol="0" anchor="t">
            <a:spAutoFit/>
          </a:bodyPr>
          <a:lstStyle/>
          <a:p>
            <a:r>
              <a:rPr lang="zh-CN" altLang="en-US" sz="2400" b="1">
                <a:sym typeface="+mn-ea"/>
              </a:rPr>
              <a:t>问题：根据所学知识谈谈肠癌的治疗措施。</a:t>
            </a:r>
          </a:p>
        </p:txBody>
      </p:sp>
      <p:sp>
        <p:nvSpPr>
          <p:cNvPr id="3" name="文本框 2"/>
          <p:cNvSpPr txBox="1"/>
          <p:nvPr/>
        </p:nvSpPr>
        <p:spPr>
          <a:xfrm>
            <a:off x="10038080" y="255905"/>
            <a:ext cx="1761490" cy="460375"/>
          </a:xfrm>
          <a:prstGeom prst="rect">
            <a:avLst/>
          </a:prstGeom>
          <a:noFill/>
        </p:spPr>
        <p:txBody>
          <a:bodyPr wrap="square" rtlCol="0">
            <a:spAutoFit/>
          </a:bodyPr>
          <a:lstStyle/>
          <a:p>
            <a:r>
              <a:rPr lang="zh-CN" altLang="en-US" sz="2400" b="1">
                <a:hlinkClick r:id="rId5" action="ppaction://hlinksldjump"/>
              </a:rPr>
              <a:t>跟踪练习</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p:cNvGraphicFramePr/>
          <p:nvPr/>
        </p:nvGraphicFramePr>
        <p:xfrm>
          <a:off x="896620" y="358140"/>
          <a:ext cx="9168130" cy="6141720"/>
        </p:xfrm>
        <a:graphic>
          <a:graphicData uri="http://schemas.openxmlformats.org/presentationml/2006/ole">
            <mc:AlternateContent xmlns:mc="http://schemas.openxmlformats.org/markup-compatibility/2006">
              <mc:Choice xmlns:v="urn:schemas-microsoft-com:vml" Requires="v">
                <p:oleObj spid="_x0000_s8197" r:id="rId3" imgW="4718050" imgH="5397500" progId="Paint.Picture">
                  <p:embed/>
                </p:oleObj>
              </mc:Choice>
              <mc:Fallback>
                <p:oleObj r:id="rId3" imgW="4718050" imgH="5397500" progId="Paint.Picture">
                  <p:embed/>
                  <p:pic>
                    <p:nvPicPr>
                      <p:cNvPr id="0" name="图片 7"/>
                      <p:cNvPicPr/>
                      <p:nvPr/>
                    </p:nvPicPr>
                    <p:blipFill>
                      <a:blip r:embed="rId4"/>
                      <a:stretch>
                        <a:fillRect/>
                      </a:stretch>
                    </p:blipFill>
                    <p:spPr>
                      <a:xfrm>
                        <a:off x="896620" y="358140"/>
                        <a:ext cx="9168130" cy="6141720"/>
                      </a:xfrm>
                      <a:prstGeom prst="rect">
                        <a:avLst/>
                      </a:prstGeom>
                    </p:spPr>
                  </p:pic>
                </p:oleObj>
              </mc:Fallback>
            </mc:AlternateContent>
          </a:graphicData>
        </a:graphic>
      </p:graphicFrame>
      <p:sp>
        <p:nvSpPr>
          <p:cNvPr id="10" name="文本框 9"/>
          <p:cNvSpPr txBox="1"/>
          <p:nvPr/>
        </p:nvSpPr>
        <p:spPr>
          <a:xfrm>
            <a:off x="4236085" y="268605"/>
            <a:ext cx="2644140" cy="829945"/>
          </a:xfrm>
          <a:prstGeom prst="rect">
            <a:avLst/>
          </a:prstGeom>
          <a:noFill/>
        </p:spPr>
        <p:txBody>
          <a:bodyPr wrap="square" rtlCol="0">
            <a:spAutoFit/>
          </a:bodyPr>
          <a:lstStyle/>
          <a:p>
            <a:r>
              <a:rPr lang="en-US" altLang="zh-CN" sz="2400" b="1"/>
              <a:t>X</a:t>
            </a:r>
            <a:r>
              <a:rPr lang="zh-CN" altLang="en-US" sz="2400" b="1"/>
              <a:t>射线或</a:t>
            </a:r>
            <a:r>
              <a:rPr lang="zh-CN" altLang="en-US" sz="2400" b="1">
                <a:sym typeface="+mn-ea"/>
              </a:rPr>
              <a:t>端粒缩短</a:t>
            </a:r>
            <a:r>
              <a:rPr lang="zh-CN" altLang="en-US" sz="2400" b="1"/>
              <a:t>导致的</a:t>
            </a:r>
            <a:r>
              <a:rPr lang="en-US" altLang="zh-CN" sz="2400" b="1">
                <a:solidFill>
                  <a:srgbClr val="FF0000"/>
                </a:solidFill>
              </a:rPr>
              <a:t>DNA</a:t>
            </a:r>
            <a:r>
              <a:rPr lang="zh-CN" altLang="en-US" sz="2400" b="1">
                <a:solidFill>
                  <a:srgbClr val="FF0000"/>
                </a:solidFill>
              </a:rPr>
              <a:t>损伤</a:t>
            </a:r>
          </a:p>
        </p:txBody>
      </p:sp>
      <p:sp>
        <p:nvSpPr>
          <p:cNvPr id="11" name="文本框 10"/>
          <p:cNvSpPr txBox="1"/>
          <p:nvPr/>
        </p:nvSpPr>
        <p:spPr>
          <a:xfrm>
            <a:off x="509270" y="3169920"/>
            <a:ext cx="2849880" cy="829945"/>
          </a:xfrm>
          <a:prstGeom prst="rect">
            <a:avLst/>
          </a:prstGeom>
          <a:noFill/>
        </p:spPr>
        <p:txBody>
          <a:bodyPr wrap="square" rtlCol="0">
            <a:spAutoFit/>
          </a:bodyPr>
          <a:lstStyle/>
          <a:p>
            <a:r>
              <a:rPr lang="zh-CN" sz="2400" b="1"/>
              <a:t>若没有</a:t>
            </a:r>
            <a:r>
              <a:rPr lang="en-US" altLang="zh-CN" sz="2400" b="1">
                <a:solidFill>
                  <a:schemeClr val="tx1"/>
                </a:solidFill>
              </a:rPr>
              <a:t>DNA</a:t>
            </a:r>
            <a:r>
              <a:rPr lang="zh-CN" altLang="en-US" sz="2400" b="1">
                <a:solidFill>
                  <a:schemeClr val="tx1"/>
                </a:solidFill>
              </a:rPr>
              <a:t>损伤，</a:t>
            </a:r>
            <a:r>
              <a:rPr lang="en-US" altLang="zh-CN" sz="2400" b="1">
                <a:solidFill>
                  <a:schemeClr val="tx1"/>
                </a:solidFill>
              </a:rPr>
              <a:t>p53</a:t>
            </a:r>
            <a:r>
              <a:rPr lang="zh-CN" altLang="en-US" sz="2400" b="1">
                <a:solidFill>
                  <a:schemeClr val="tx1"/>
                </a:solidFill>
              </a:rPr>
              <a:t>由蛋白酶体降解</a:t>
            </a:r>
          </a:p>
        </p:txBody>
      </p:sp>
      <p:sp>
        <p:nvSpPr>
          <p:cNvPr id="12" name="文本框 11"/>
          <p:cNvSpPr txBox="1"/>
          <p:nvPr/>
        </p:nvSpPr>
        <p:spPr>
          <a:xfrm>
            <a:off x="1333500" y="1744345"/>
            <a:ext cx="861060" cy="460375"/>
          </a:xfrm>
          <a:prstGeom prst="rect">
            <a:avLst/>
          </a:prstGeom>
          <a:noFill/>
        </p:spPr>
        <p:txBody>
          <a:bodyPr wrap="square" rtlCol="0">
            <a:spAutoFit/>
          </a:bodyPr>
          <a:lstStyle/>
          <a:p>
            <a:r>
              <a:rPr lang="en-US" sz="2400" b="1"/>
              <a:t>P53</a:t>
            </a:r>
            <a:endParaRPr lang="en-US" sz="2400" b="1">
              <a:solidFill>
                <a:srgbClr val="FF0000"/>
              </a:solidFill>
            </a:endParaRPr>
          </a:p>
        </p:txBody>
      </p:sp>
      <p:sp>
        <p:nvSpPr>
          <p:cNvPr id="13" name="文本框 12"/>
          <p:cNvSpPr txBox="1"/>
          <p:nvPr/>
        </p:nvSpPr>
        <p:spPr>
          <a:xfrm>
            <a:off x="2374265" y="529590"/>
            <a:ext cx="861060" cy="460375"/>
          </a:xfrm>
          <a:prstGeom prst="rect">
            <a:avLst/>
          </a:prstGeom>
          <a:solidFill>
            <a:schemeClr val="bg1"/>
          </a:solidFill>
        </p:spPr>
        <p:txBody>
          <a:bodyPr wrap="square" rtlCol="0">
            <a:spAutoFit/>
          </a:bodyPr>
          <a:lstStyle/>
          <a:p>
            <a:r>
              <a:rPr lang="en-US" sz="2400" b="1"/>
              <a:t>DNA</a:t>
            </a:r>
            <a:endParaRPr lang="en-US" sz="2400" b="1">
              <a:solidFill>
                <a:srgbClr val="FF0000"/>
              </a:solidFill>
            </a:endParaRPr>
          </a:p>
        </p:txBody>
      </p:sp>
      <p:sp>
        <p:nvSpPr>
          <p:cNvPr id="14" name="文本框 13"/>
          <p:cNvSpPr txBox="1"/>
          <p:nvPr/>
        </p:nvSpPr>
        <p:spPr>
          <a:xfrm>
            <a:off x="2707005" y="1555750"/>
            <a:ext cx="2644140" cy="460375"/>
          </a:xfrm>
          <a:prstGeom prst="rect">
            <a:avLst/>
          </a:prstGeom>
          <a:noFill/>
        </p:spPr>
        <p:txBody>
          <a:bodyPr wrap="square" rtlCol="0">
            <a:spAutoFit/>
          </a:bodyPr>
          <a:lstStyle/>
          <a:p>
            <a:r>
              <a:rPr lang="zh-CN" altLang="en-US" sz="2400" b="1"/>
              <a:t>相关酶激活</a:t>
            </a:r>
            <a:r>
              <a:rPr lang="en-US" sz="2400" b="1"/>
              <a:t>P53</a:t>
            </a:r>
            <a:endParaRPr lang="en-US" sz="2400" b="1">
              <a:solidFill>
                <a:srgbClr val="FF0000"/>
              </a:solidFill>
            </a:endParaRPr>
          </a:p>
        </p:txBody>
      </p:sp>
      <p:sp>
        <p:nvSpPr>
          <p:cNvPr id="15" name="文本框 14"/>
          <p:cNvSpPr txBox="1"/>
          <p:nvPr/>
        </p:nvSpPr>
        <p:spPr>
          <a:xfrm>
            <a:off x="6880225" y="2204720"/>
            <a:ext cx="2644140" cy="460375"/>
          </a:xfrm>
          <a:prstGeom prst="rect">
            <a:avLst/>
          </a:prstGeom>
          <a:noFill/>
        </p:spPr>
        <p:txBody>
          <a:bodyPr wrap="square" rtlCol="0">
            <a:spAutoFit/>
          </a:bodyPr>
          <a:lstStyle/>
          <a:p>
            <a:r>
              <a:rPr lang="zh-CN" altLang="en-US" sz="2400" b="1"/>
              <a:t>稳定且活化的</a:t>
            </a:r>
            <a:r>
              <a:rPr lang="en-US" sz="2400" b="1"/>
              <a:t>P53</a:t>
            </a:r>
            <a:endParaRPr lang="en-US" sz="2400" b="1">
              <a:solidFill>
                <a:srgbClr val="FF0000"/>
              </a:solidFill>
            </a:endParaRPr>
          </a:p>
        </p:txBody>
      </p:sp>
      <p:sp>
        <p:nvSpPr>
          <p:cNvPr id="17" name="文本框 16"/>
          <p:cNvSpPr txBox="1"/>
          <p:nvPr/>
        </p:nvSpPr>
        <p:spPr>
          <a:xfrm>
            <a:off x="6880225" y="3071495"/>
            <a:ext cx="5014595" cy="460375"/>
          </a:xfrm>
          <a:prstGeom prst="rect">
            <a:avLst/>
          </a:prstGeom>
          <a:noFill/>
        </p:spPr>
        <p:txBody>
          <a:bodyPr wrap="square" rtlCol="0">
            <a:spAutoFit/>
          </a:bodyPr>
          <a:lstStyle/>
          <a:p>
            <a:r>
              <a:rPr lang="zh-CN" altLang="en-US" sz="2400" b="1"/>
              <a:t>活化的</a:t>
            </a:r>
            <a:r>
              <a:rPr lang="en-US" sz="2400" b="1"/>
              <a:t>P53</a:t>
            </a:r>
            <a:r>
              <a:rPr lang="zh-CN" altLang="en-US" sz="2400" b="1"/>
              <a:t>结合到</a:t>
            </a:r>
            <a:r>
              <a:rPr lang="en-US" altLang="zh-CN" sz="2400" b="1"/>
              <a:t>p21</a:t>
            </a:r>
            <a:r>
              <a:rPr lang="zh-CN" altLang="en-US" sz="2400" b="1"/>
              <a:t>基因的调控区</a:t>
            </a:r>
            <a:endParaRPr lang="zh-CN" altLang="en-US" sz="2400" b="1">
              <a:solidFill>
                <a:srgbClr val="FF0000"/>
              </a:solidFill>
            </a:endParaRPr>
          </a:p>
        </p:txBody>
      </p:sp>
      <p:sp>
        <p:nvSpPr>
          <p:cNvPr id="18" name="文本框 17"/>
          <p:cNvSpPr txBox="1"/>
          <p:nvPr/>
        </p:nvSpPr>
        <p:spPr>
          <a:xfrm>
            <a:off x="8350885" y="3539490"/>
            <a:ext cx="1791335" cy="460375"/>
          </a:xfrm>
          <a:prstGeom prst="rect">
            <a:avLst/>
          </a:prstGeom>
          <a:noFill/>
        </p:spPr>
        <p:txBody>
          <a:bodyPr wrap="square" rtlCol="0">
            <a:spAutoFit/>
          </a:bodyPr>
          <a:lstStyle/>
          <a:p>
            <a:r>
              <a:rPr lang="en-US" sz="2400" b="1"/>
              <a:t>P21</a:t>
            </a:r>
            <a:r>
              <a:rPr lang="zh-CN" altLang="en-US" sz="2400" b="1"/>
              <a:t>基因</a:t>
            </a:r>
            <a:endParaRPr lang="zh-CN" altLang="en-US" sz="2400" b="1">
              <a:solidFill>
                <a:srgbClr val="FF0000"/>
              </a:solidFill>
            </a:endParaRPr>
          </a:p>
        </p:txBody>
      </p:sp>
      <p:sp>
        <p:nvSpPr>
          <p:cNvPr id="19" name="文本框 18"/>
          <p:cNvSpPr txBox="1"/>
          <p:nvPr/>
        </p:nvSpPr>
        <p:spPr>
          <a:xfrm>
            <a:off x="8120380" y="4070985"/>
            <a:ext cx="1791335" cy="460375"/>
          </a:xfrm>
          <a:prstGeom prst="rect">
            <a:avLst/>
          </a:prstGeom>
          <a:noFill/>
        </p:spPr>
        <p:txBody>
          <a:bodyPr wrap="square" rtlCol="0">
            <a:spAutoFit/>
          </a:bodyPr>
          <a:lstStyle/>
          <a:p>
            <a:r>
              <a:rPr lang="en-US" sz="2400" b="1"/>
              <a:t>P21</a:t>
            </a:r>
            <a:r>
              <a:rPr lang="en-US" altLang="zh-CN" sz="2400" b="1"/>
              <a:t>mRNA</a:t>
            </a:r>
            <a:endParaRPr lang="en-US" altLang="zh-CN" sz="2400" b="1">
              <a:solidFill>
                <a:srgbClr val="FF0000"/>
              </a:solidFill>
            </a:endParaRPr>
          </a:p>
        </p:txBody>
      </p:sp>
      <p:sp>
        <p:nvSpPr>
          <p:cNvPr id="20" name="文本框 19"/>
          <p:cNvSpPr txBox="1"/>
          <p:nvPr/>
        </p:nvSpPr>
        <p:spPr>
          <a:xfrm>
            <a:off x="8273415" y="4650740"/>
            <a:ext cx="3507105" cy="460375"/>
          </a:xfrm>
          <a:prstGeom prst="rect">
            <a:avLst/>
          </a:prstGeom>
          <a:noFill/>
        </p:spPr>
        <p:txBody>
          <a:bodyPr wrap="square" rtlCol="0">
            <a:spAutoFit/>
          </a:bodyPr>
          <a:lstStyle/>
          <a:p>
            <a:r>
              <a:rPr lang="en-US" sz="2400" b="1"/>
              <a:t>P21</a:t>
            </a:r>
            <a:r>
              <a:rPr lang="zh-CN" altLang="en-US" sz="2400" b="1"/>
              <a:t>蛋白（</a:t>
            </a:r>
            <a:r>
              <a:rPr lang="en-US" altLang="zh-CN" sz="2400" b="1"/>
              <a:t>CDK</a:t>
            </a:r>
            <a:r>
              <a:rPr lang="zh-CN" altLang="en-US" sz="2400" b="1"/>
              <a:t>抑制蛋白）</a:t>
            </a:r>
            <a:endParaRPr lang="zh-CN" altLang="en-US" sz="2400" b="1">
              <a:solidFill>
                <a:srgbClr val="FF0000"/>
              </a:solidFill>
            </a:endParaRPr>
          </a:p>
        </p:txBody>
      </p:sp>
      <p:sp>
        <p:nvSpPr>
          <p:cNvPr id="21" name="文本框 20"/>
          <p:cNvSpPr txBox="1"/>
          <p:nvPr/>
        </p:nvSpPr>
        <p:spPr>
          <a:xfrm>
            <a:off x="2745740" y="5740400"/>
            <a:ext cx="2566670" cy="460375"/>
          </a:xfrm>
          <a:prstGeom prst="rect">
            <a:avLst/>
          </a:prstGeom>
          <a:noFill/>
        </p:spPr>
        <p:txBody>
          <a:bodyPr wrap="square" rtlCol="0">
            <a:spAutoFit/>
          </a:bodyPr>
          <a:lstStyle/>
          <a:p>
            <a:r>
              <a:rPr lang="zh-CN" sz="2400" b="1"/>
              <a:t>活化的</a:t>
            </a:r>
            <a:r>
              <a:rPr lang="en-US" altLang="zh-CN" sz="2400" b="1"/>
              <a:t>CDK</a:t>
            </a:r>
            <a:r>
              <a:rPr lang="zh-CN" altLang="en-US" sz="2400" b="1"/>
              <a:t>蛋白</a:t>
            </a:r>
            <a:endParaRPr lang="zh-CN" altLang="en-US" sz="2400" b="1">
              <a:solidFill>
                <a:srgbClr val="FF0000"/>
              </a:solidFill>
            </a:endParaRPr>
          </a:p>
        </p:txBody>
      </p:sp>
      <p:sp>
        <p:nvSpPr>
          <p:cNvPr id="22" name="文本框 21"/>
          <p:cNvSpPr txBox="1"/>
          <p:nvPr/>
        </p:nvSpPr>
        <p:spPr>
          <a:xfrm>
            <a:off x="7534275" y="6236970"/>
            <a:ext cx="4402455" cy="521970"/>
          </a:xfrm>
          <a:prstGeom prst="rect">
            <a:avLst/>
          </a:prstGeom>
          <a:noFill/>
        </p:spPr>
        <p:txBody>
          <a:bodyPr wrap="square" rtlCol="0">
            <a:spAutoFit/>
          </a:bodyPr>
          <a:lstStyle/>
          <a:p>
            <a:r>
              <a:rPr lang="en-US" altLang="zh-CN" sz="2800" b="1"/>
              <a:t>CDK</a:t>
            </a:r>
            <a:r>
              <a:rPr lang="zh-CN" altLang="en-US" sz="2800" b="1"/>
              <a:t>蛋白</a:t>
            </a:r>
            <a:r>
              <a:rPr lang="zh-CN" sz="2800" b="1">
                <a:sym typeface="+mn-ea"/>
              </a:rPr>
              <a:t>失活</a:t>
            </a:r>
            <a:r>
              <a:rPr lang="zh-CN" altLang="en-US" sz="2800" b="1">
                <a:solidFill>
                  <a:srgbClr val="FF0000"/>
                </a:solidFill>
                <a:latin typeface="Arial" panose="020B0604020202020204" pitchFamily="34" charset="0"/>
              </a:rPr>
              <a:t>→细胞衰老</a:t>
            </a:r>
          </a:p>
        </p:txBody>
      </p:sp>
      <p:sp>
        <p:nvSpPr>
          <p:cNvPr id="6" name="文本框 5"/>
          <p:cNvSpPr txBox="1"/>
          <p:nvPr/>
        </p:nvSpPr>
        <p:spPr>
          <a:xfrm>
            <a:off x="502285" y="4531360"/>
            <a:ext cx="4254500" cy="977265"/>
          </a:xfrm>
          <a:prstGeom prst="rect">
            <a:avLst/>
          </a:prstGeom>
          <a:noFill/>
          <a:ln>
            <a:solidFill>
              <a:srgbClr val="00B050"/>
            </a:solidFill>
          </a:ln>
        </p:spPr>
        <p:txBody>
          <a:bodyPr wrap="square" rtlCol="0">
            <a:spAutoFit/>
          </a:bodyPr>
          <a:lstStyle/>
          <a:p>
            <a:pPr>
              <a:lnSpc>
                <a:spcPct val="120000"/>
              </a:lnSpc>
            </a:pPr>
            <a:r>
              <a:rPr lang="zh-CN" altLang="en-US" sz="2400" b="1">
                <a:solidFill>
                  <a:srgbClr val="0000CC"/>
                </a:solidFill>
              </a:rPr>
              <a:t>思考交流：据图解释</a:t>
            </a:r>
            <a:r>
              <a:rPr lang="en-US" altLang="zh-CN" sz="2400" b="1">
                <a:solidFill>
                  <a:srgbClr val="0000CC"/>
                </a:solidFill>
              </a:rPr>
              <a:t>DNA</a:t>
            </a:r>
            <a:r>
              <a:rPr lang="zh-CN" altLang="en-US" sz="2400" b="1">
                <a:solidFill>
                  <a:srgbClr val="0000CC"/>
                </a:solidFill>
              </a:rPr>
              <a:t>损伤引起细胞衰老的过程和意义。</a:t>
            </a:r>
          </a:p>
        </p:txBody>
      </p:sp>
      <p:sp>
        <p:nvSpPr>
          <p:cNvPr id="4" name="文本框 3"/>
          <p:cNvSpPr txBox="1"/>
          <p:nvPr/>
        </p:nvSpPr>
        <p:spPr>
          <a:xfrm>
            <a:off x="108585" y="149225"/>
            <a:ext cx="3681730" cy="460375"/>
          </a:xfrm>
          <a:prstGeom prst="rect">
            <a:avLst/>
          </a:prstGeom>
          <a:noFill/>
          <a:ln>
            <a:solidFill>
              <a:srgbClr val="00B050"/>
            </a:solidFill>
          </a:ln>
        </p:spPr>
        <p:txBody>
          <a:bodyPr wrap="square" rtlCol="0">
            <a:spAutoFit/>
          </a:bodyPr>
          <a:lstStyle/>
          <a:p>
            <a:r>
              <a:rPr lang="zh-CN" altLang="en-US" sz="2400" b="1">
                <a:solidFill>
                  <a:schemeClr val="tx1"/>
                </a:solidFill>
                <a:sym typeface="+mn-ea"/>
              </a:rPr>
              <a:t>资料三：</a:t>
            </a:r>
            <a:r>
              <a:rPr lang="zh-CN" altLang="en-US" sz="2400" b="1">
                <a:solidFill>
                  <a:srgbClr val="FF0000"/>
                </a:solidFill>
                <a:sym typeface="+mn-ea"/>
              </a:rPr>
              <a:t>细胞衰老</a:t>
            </a:r>
            <a:r>
              <a:rPr lang="zh-CN" sz="2400" b="1">
                <a:solidFill>
                  <a:schemeClr val="tx1"/>
                </a:solidFill>
                <a:sym typeface="+mn-ea"/>
              </a:rPr>
              <a:t>机制</a:t>
            </a:r>
            <a:endParaRPr lang="zh-CN" sz="2400" b="1">
              <a:solidFill>
                <a:srgbClr val="FF0000"/>
              </a:solidFill>
              <a:latin typeface="黑体" panose="02010609060101010101" charset="-122"/>
              <a:ea typeface="黑体" panose="02010609060101010101" charset="-122"/>
              <a:sym typeface="+mn-ea"/>
            </a:endParaRPr>
          </a:p>
        </p:txBody>
      </p:sp>
      <p:sp>
        <p:nvSpPr>
          <p:cNvPr id="26" name="文本框 25"/>
          <p:cNvSpPr txBox="1"/>
          <p:nvPr/>
        </p:nvSpPr>
        <p:spPr>
          <a:xfrm>
            <a:off x="7350125" y="344805"/>
            <a:ext cx="4770755" cy="829945"/>
          </a:xfrm>
          <a:prstGeom prst="rect">
            <a:avLst/>
          </a:prstGeom>
          <a:solidFill>
            <a:schemeClr val="accent6">
              <a:lumMod val="20000"/>
              <a:lumOff val="80000"/>
            </a:schemeClr>
          </a:solidFill>
          <a:ln>
            <a:solidFill>
              <a:srgbClr val="00B0F0"/>
            </a:solidFill>
          </a:ln>
        </p:spPr>
        <p:txBody>
          <a:bodyPr wrap="square" rtlCol="0">
            <a:spAutoFit/>
          </a:bodyPr>
          <a:lstStyle/>
          <a:p>
            <a:r>
              <a:rPr lang="en-US" altLang="zh-CN" sz="2400">
                <a:latin typeface="黑体" panose="02010609060101010101" charset="-122"/>
                <a:ea typeface="黑体" panose="02010609060101010101" charset="-122"/>
              </a:rPr>
              <a:t>1.</a:t>
            </a:r>
            <a:r>
              <a:rPr lang="zh-CN" altLang="en-US" sz="2400" b="1">
                <a:sym typeface="+mn-ea"/>
              </a:rPr>
              <a:t>衰老细胞有哪些特征</a:t>
            </a:r>
            <a:r>
              <a:rPr lang="zh-CN" altLang="en-US" sz="2400">
                <a:latin typeface="黑体" panose="02010609060101010101" charset="-122"/>
                <a:ea typeface="黑体" panose="02010609060101010101" charset="-122"/>
              </a:rPr>
              <a:t>？</a:t>
            </a:r>
          </a:p>
          <a:p>
            <a:r>
              <a:rPr lang="en-US" altLang="zh-CN" sz="2400">
                <a:latin typeface="黑体" panose="02010609060101010101" charset="-122"/>
                <a:ea typeface="黑体" panose="02010609060101010101" charset="-122"/>
              </a:rPr>
              <a:t>2.</a:t>
            </a:r>
            <a:r>
              <a:rPr lang="zh-CN" sz="2400">
                <a:latin typeface="黑体" panose="02010609060101010101" charset="-122"/>
                <a:ea typeface="黑体" panose="02010609060101010101" charset="-122"/>
              </a:rPr>
              <a:t>细胞衰老和个体衰老的关系如何</a:t>
            </a:r>
            <a:r>
              <a:rPr lang="zh-CN" altLang="en-US" sz="2400">
                <a:latin typeface="黑体" panose="02010609060101010101" charset="-122"/>
                <a:ea typeface="黑体" panose="02010609060101010101"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nvGraphicFramePr>
        <p:xfrm>
          <a:off x="1404620" y="2209165"/>
          <a:ext cx="9077325" cy="3260090"/>
        </p:xfrm>
        <a:graphic>
          <a:graphicData uri="http://schemas.openxmlformats.org/presentationml/2006/ole">
            <mc:AlternateContent xmlns:mc="http://schemas.openxmlformats.org/markup-compatibility/2006">
              <mc:Choice xmlns:v="urn:schemas-microsoft-com:vml" Requires="v">
                <p:oleObj spid="_x0000_s9221" r:id="rId3" imgW="8375650" imgH="3257550" progId="PBrush">
                  <p:embed/>
                </p:oleObj>
              </mc:Choice>
              <mc:Fallback>
                <p:oleObj r:id="rId3" imgW="8375650" imgH="3257550" progId="PBrush">
                  <p:embed/>
                  <p:pic>
                    <p:nvPicPr>
                      <p:cNvPr id="0" name="图片 7168" descr="image7"/>
                      <p:cNvPicPr/>
                      <p:nvPr/>
                    </p:nvPicPr>
                    <p:blipFill>
                      <a:blip r:embed="rId4"/>
                      <a:stretch>
                        <a:fillRect/>
                      </a:stretch>
                    </p:blipFill>
                    <p:spPr>
                      <a:xfrm>
                        <a:off x="1404620" y="2209165"/>
                        <a:ext cx="9077325" cy="3260090"/>
                      </a:xfrm>
                      <a:prstGeom prst="rect">
                        <a:avLst/>
                      </a:prstGeom>
                      <a:noFill/>
                      <a:ln w="9525">
                        <a:noFill/>
                      </a:ln>
                    </p:spPr>
                  </p:pic>
                </p:oleObj>
              </mc:Fallback>
            </mc:AlternateContent>
          </a:graphicData>
        </a:graphic>
      </p:graphicFrame>
      <p:sp>
        <p:nvSpPr>
          <p:cNvPr id="6" name="文本框 5"/>
          <p:cNvSpPr txBox="1"/>
          <p:nvPr/>
        </p:nvSpPr>
        <p:spPr>
          <a:xfrm>
            <a:off x="2264410" y="3522980"/>
            <a:ext cx="1560195" cy="460375"/>
          </a:xfrm>
          <a:prstGeom prst="rect">
            <a:avLst/>
          </a:prstGeom>
          <a:noFill/>
        </p:spPr>
        <p:txBody>
          <a:bodyPr wrap="square" rtlCol="0">
            <a:spAutoFit/>
          </a:bodyPr>
          <a:lstStyle/>
          <a:p>
            <a:r>
              <a:rPr lang="zh-CN" altLang="en-US" sz="2400" b="1">
                <a:solidFill>
                  <a:srgbClr val="C00000"/>
                </a:solidFill>
              </a:rPr>
              <a:t>剪切位点</a:t>
            </a:r>
          </a:p>
        </p:txBody>
      </p:sp>
      <p:sp>
        <p:nvSpPr>
          <p:cNvPr id="2" name="文本框 1"/>
          <p:cNvSpPr txBox="1"/>
          <p:nvPr/>
        </p:nvSpPr>
        <p:spPr>
          <a:xfrm>
            <a:off x="1197610" y="5360035"/>
            <a:ext cx="3334385" cy="829945"/>
          </a:xfrm>
          <a:prstGeom prst="rect">
            <a:avLst/>
          </a:prstGeom>
          <a:noFill/>
          <a:ln>
            <a:solidFill>
              <a:srgbClr val="00B050"/>
            </a:solidFill>
          </a:ln>
        </p:spPr>
        <p:txBody>
          <a:bodyPr wrap="square" rtlCol="0">
            <a:spAutoFit/>
          </a:bodyPr>
          <a:lstStyle/>
          <a:p>
            <a:r>
              <a:rPr lang="zh-CN" altLang="en-US" sz="2400" b="1"/>
              <a:t>两个无活性的蛋白酶</a:t>
            </a:r>
            <a:r>
              <a:rPr lang="en-US" altLang="zh-CN" sz="2400" b="1"/>
              <a:t>caspases</a:t>
            </a:r>
            <a:r>
              <a:rPr lang="zh-CN" altLang="en-US" sz="2400" b="1"/>
              <a:t>（</a:t>
            </a:r>
            <a:r>
              <a:rPr lang="zh-CN" altLang="en-US" sz="2400" b="1">
                <a:sym typeface="+mn-ea"/>
              </a:rPr>
              <a:t>胱天蛋白酶</a:t>
            </a:r>
            <a:r>
              <a:rPr lang="zh-CN" altLang="en-US" sz="2400" b="1"/>
              <a:t>）</a:t>
            </a:r>
          </a:p>
        </p:txBody>
      </p:sp>
      <p:sp>
        <p:nvSpPr>
          <p:cNvPr id="3" name="文本框 2"/>
          <p:cNvSpPr txBox="1"/>
          <p:nvPr/>
        </p:nvSpPr>
        <p:spPr>
          <a:xfrm>
            <a:off x="5559425" y="2913380"/>
            <a:ext cx="1865630" cy="460375"/>
          </a:xfrm>
          <a:prstGeom prst="rect">
            <a:avLst/>
          </a:prstGeom>
          <a:noFill/>
        </p:spPr>
        <p:txBody>
          <a:bodyPr wrap="square" rtlCol="0">
            <a:spAutoFit/>
          </a:bodyPr>
          <a:lstStyle/>
          <a:p>
            <a:r>
              <a:rPr lang="zh-CN" altLang="en-US" sz="2400" b="1"/>
              <a:t>剪切和装配</a:t>
            </a:r>
          </a:p>
        </p:txBody>
      </p:sp>
      <p:sp>
        <p:nvSpPr>
          <p:cNvPr id="7" name="文本框 6"/>
          <p:cNvSpPr txBox="1"/>
          <p:nvPr/>
        </p:nvSpPr>
        <p:spPr>
          <a:xfrm>
            <a:off x="8331835" y="2043430"/>
            <a:ext cx="1213485" cy="460375"/>
          </a:xfrm>
          <a:prstGeom prst="rect">
            <a:avLst/>
          </a:prstGeom>
          <a:noFill/>
        </p:spPr>
        <p:txBody>
          <a:bodyPr wrap="square" rtlCol="0">
            <a:spAutoFit/>
          </a:bodyPr>
          <a:lstStyle/>
          <a:p>
            <a:r>
              <a:rPr lang="zh-CN" altLang="en-US" sz="2400" b="1"/>
              <a:t>大亚基</a:t>
            </a:r>
          </a:p>
        </p:txBody>
      </p:sp>
      <p:sp>
        <p:nvSpPr>
          <p:cNvPr id="8" name="文本框 7"/>
          <p:cNvSpPr txBox="1"/>
          <p:nvPr/>
        </p:nvSpPr>
        <p:spPr>
          <a:xfrm>
            <a:off x="9611995" y="2438400"/>
            <a:ext cx="1213485" cy="460375"/>
          </a:xfrm>
          <a:prstGeom prst="rect">
            <a:avLst/>
          </a:prstGeom>
          <a:noFill/>
        </p:spPr>
        <p:txBody>
          <a:bodyPr wrap="square" rtlCol="0">
            <a:spAutoFit/>
          </a:bodyPr>
          <a:lstStyle/>
          <a:p>
            <a:r>
              <a:rPr lang="zh-CN" altLang="en-US" sz="2400" b="1"/>
              <a:t>小亚基</a:t>
            </a:r>
          </a:p>
        </p:txBody>
      </p:sp>
      <p:sp>
        <p:nvSpPr>
          <p:cNvPr id="9" name="文本框 8"/>
          <p:cNvSpPr txBox="1"/>
          <p:nvPr/>
        </p:nvSpPr>
        <p:spPr>
          <a:xfrm>
            <a:off x="8495030" y="4639310"/>
            <a:ext cx="2183130" cy="829945"/>
          </a:xfrm>
          <a:prstGeom prst="rect">
            <a:avLst/>
          </a:prstGeom>
          <a:noFill/>
          <a:ln>
            <a:solidFill>
              <a:srgbClr val="00B050"/>
            </a:solidFill>
          </a:ln>
        </p:spPr>
        <p:txBody>
          <a:bodyPr wrap="square" rtlCol="0">
            <a:spAutoFit/>
          </a:bodyPr>
          <a:lstStyle/>
          <a:p>
            <a:r>
              <a:rPr lang="zh-CN" altLang="en-US" sz="2400" b="1"/>
              <a:t>一个有活性的胱天蛋白酶</a:t>
            </a:r>
            <a:endParaRPr lang="en-US" altLang="zh-CN" sz="2400" b="1"/>
          </a:p>
        </p:txBody>
      </p:sp>
      <p:sp>
        <p:nvSpPr>
          <p:cNvPr id="13" name="文本框 12"/>
          <p:cNvSpPr txBox="1"/>
          <p:nvPr/>
        </p:nvSpPr>
        <p:spPr>
          <a:xfrm>
            <a:off x="1197610" y="1475740"/>
            <a:ext cx="6369685" cy="460375"/>
          </a:xfrm>
          <a:prstGeom prst="rect">
            <a:avLst/>
          </a:prstGeom>
          <a:noFill/>
          <a:ln>
            <a:solidFill>
              <a:srgbClr val="00B050"/>
            </a:solidFill>
          </a:ln>
        </p:spPr>
        <p:txBody>
          <a:bodyPr wrap="square" rtlCol="0">
            <a:spAutoFit/>
          </a:bodyPr>
          <a:lstStyle/>
          <a:p>
            <a:r>
              <a:rPr lang="zh-CN" altLang="en-US" sz="2400" b="1">
                <a:solidFill>
                  <a:schemeClr val="tx1"/>
                </a:solidFill>
                <a:sym typeface="+mn-ea"/>
              </a:rPr>
              <a:t>资料四：</a:t>
            </a:r>
            <a:r>
              <a:rPr lang="zh-CN" altLang="en-US" sz="2400" b="1">
                <a:solidFill>
                  <a:srgbClr val="FF0000"/>
                </a:solidFill>
                <a:sym typeface="+mn-ea"/>
              </a:rPr>
              <a:t>细胞凋亡</a:t>
            </a:r>
            <a:r>
              <a:rPr lang="zh-CN" altLang="en-US" sz="2400" b="1">
                <a:solidFill>
                  <a:schemeClr val="tx1"/>
                </a:solidFill>
                <a:sym typeface="+mn-ea"/>
              </a:rPr>
              <a:t>的蛋白酶</a:t>
            </a:r>
            <a:r>
              <a:rPr lang="en-US" altLang="zh-CN" sz="2400" b="1">
                <a:sym typeface="+mn-ea"/>
              </a:rPr>
              <a:t>caspases</a:t>
            </a:r>
            <a:r>
              <a:rPr lang="zh-CN" altLang="en-US" sz="2400" b="1">
                <a:sym typeface="+mn-ea"/>
              </a:rPr>
              <a:t>级联反应</a:t>
            </a:r>
            <a:endParaRPr lang="zh-CN" altLang="en-US" sz="2400" b="1">
              <a:solidFill>
                <a:schemeClr val="tx1"/>
              </a:solidFill>
              <a:latin typeface="黑体" panose="02010609060101010101" charset="-122"/>
              <a:ea typeface="黑体" panose="02010609060101010101" charset="-122"/>
              <a:sym typeface="+mn-ea"/>
            </a:endParaRPr>
          </a:p>
        </p:txBody>
      </p:sp>
      <p:sp>
        <p:nvSpPr>
          <p:cNvPr id="11" name="文本框 10"/>
          <p:cNvSpPr txBox="1"/>
          <p:nvPr/>
        </p:nvSpPr>
        <p:spPr>
          <a:xfrm>
            <a:off x="1055370" y="406400"/>
            <a:ext cx="7840980" cy="521970"/>
          </a:xfrm>
          <a:prstGeom prst="rect">
            <a:avLst/>
          </a:prstGeom>
          <a:noFill/>
          <a:ln>
            <a:solidFill>
              <a:srgbClr val="00B0F0"/>
            </a:solidFill>
          </a:ln>
        </p:spPr>
        <p:txBody>
          <a:bodyPr wrap="square" rtlCol="0">
            <a:spAutoFit/>
          </a:bodyPr>
          <a:lstStyle/>
          <a:p>
            <a:r>
              <a:rPr lang="zh-CN" sz="2800" b="1">
                <a:solidFill>
                  <a:schemeClr val="tx1"/>
                </a:solidFill>
                <a:sym typeface="+mn-ea"/>
              </a:rPr>
              <a:t>细胞死亡的三条途径：</a:t>
            </a:r>
            <a:r>
              <a:rPr lang="zh-CN" sz="2800" b="1">
                <a:solidFill>
                  <a:srgbClr val="002060"/>
                </a:solidFill>
                <a:sym typeface="+mn-ea"/>
              </a:rPr>
              <a:t>凋亡、坏死、自噬凋亡</a:t>
            </a:r>
            <a:endParaRPr lang="zh-CN" sz="2800" b="1">
              <a:solidFill>
                <a:srgbClr val="002060"/>
              </a:solidFill>
              <a:latin typeface="黑体" panose="02010609060101010101" charset="-122"/>
              <a:ea typeface="黑体" panose="0201060906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p:cNvGraphicFramePr/>
          <p:nvPr/>
        </p:nvGraphicFramePr>
        <p:xfrm>
          <a:off x="1292860" y="539750"/>
          <a:ext cx="7664450" cy="5612130"/>
        </p:xfrm>
        <a:graphic>
          <a:graphicData uri="http://schemas.openxmlformats.org/presentationml/2006/ole">
            <mc:AlternateContent xmlns:mc="http://schemas.openxmlformats.org/markup-compatibility/2006">
              <mc:Choice xmlns:v="urn:schemas-microsoft-com:vml" Requires="v">
                <p:oleObj spid="_x0000_s10245" r:id="rId3" imgW="7658100" imgH="5238750" progId="PBrush">
                  <p:embed/>
                </p:oleObj>
              </mc:Choice>
              <mc:Fallback>
                <p:oleObj r:id="rId3" imgW="7658100" imgH="5238750" progId="PBrush">
                  <p:embed/>
                  <p:pic>
                    <p:nvPicPr>
                      <p:cNvPr id="0" name="图片 8192" descr="image8"/>
                      <p:cNvPicPr/>
                      <p:nvPr/>
                    </p:nvPicPr>
                    <p:blipFill>
                      <a:blip r:embed="rId4"/>
                      <a:stretch>
                        <a:fillRect/>
                      </a:stretch>
                    </p:blipFill>
                    <p:spPr>
                      <a:xfrm>
                        <a:off x="1292860" y="539750"/>
                        <a:ext cx="7664450" cy="5612130"/>
                      </a:xfrm>
                      <a:prstGeom prst="rect">
                        <a:avLst/>
                      </a:prstGeom>
                      <a:noFill/>
                      <a:ln w="9525">
                        <a:noFill/>
                      </a:ln>
                    </p:spPr>
                  </p:pic>
                </p:oleObj>
              </mc:Fallback>
            </mc:AlternateContent>
          </a:graphicData>
        </a:graphic>
      </p:graphicFrame>
      <p:sp>
        <p:nvSpPr>
          <p:cNvPr id="9" name="文本框 8"/>
          <p:cNvSpPr txBox="1"/>
          <p:nvPr/>
        </p:nvSpPr>
        <p:spPr>
          <a:xfrm>
            <a:off x="4610100" y="539750"/>
            <a:ext cx="2474595" cy="829945"/>
          </a:xfrm>
          <a:prstGeom prst="rect">
            <a:avLst/>
          </a:prstGeom>
          <a:noFill/>
          <a:ln>
            <a:solidFill>
              <a:srgbClr val="00B050"/>
            </a:solidFill>
          </a:ln>
        </p:spPr>
        <p:txBody>
          <a:bodyPr wrap="square" rtlCol="0">
            <a:spAutoFit/>
          </a:bodyPr>
          <a:lstStyle/>
          <a:p>
            <a:r>
              <a:rPr lang="zh-CN" altLang="en-US" sz="2400" b="1"/>
              <a:t>一个有活性的胱天蛋白酶</a:t>
            </a:r>
            <a:r>
              <a:rPr lang="en-US" altLang="zh-CN" sz="2400" b="1"/>
              <a:t>X</a:t>
            </a:r>
            <a:r>
              <a:rPr lang="zh-CN" altLang="en-US" sz="2400" b="1"/>
              <a:t>分子</a:t>
            </a:r>
          </a:p>
        </p:txBody>
      </p:sp>
      <p:sp>
        <p:nvSpPr>
          <p:cNvPr id="8" name="文本框 7"/>
          <p:cNvSpPr txBox="1"/>
          <p:nvPr/>
        </p:nvSpPr>
        <p:spPr>
          <a:xfrm>
            <a:off x="2279650" y="3049905"/>
            <a:ext cx="4236720" cy="460375"/>
          </a:xfrm>
          <a:prstGeom prst="rect">
            <a:avLst/>
          </a:prstGeom>
          <a:noFill/>
          <a:ln>
            <a:solidFill>
              <a:srgbClr val="00B050"/>
            </a:solidFill>
          </a:ln>
        </p:spPr>
        <p:txBody>
          <a:bodyPr wrap="square" rtlCol="0">
            <a:spAutoFit/>
          </a:bodyPr>
          <a:lstStyle/>
          <a:p>
            <a:r>
              <a:rPr lang="zh-CN" altLang="en-US" sz="2400" b="1"/>
              <a:t>许多活化的胱天蛋白酶</a:t>
            </a:r>
            <a:r>
              <a:rPr lang="en-US" altLang="zh-CN" sz="2400" b="1"/>
              <a:t>Y</a:t>
            </a:r>
            <a:r>
              <a:rPr lang="zh-CN" altLang="en-US" sz="2400" b="1"/>
              <a:t>分子</a:t>
            </a:r>
          </a:p>
        </p:txBody>
      </p:sp>
      <p:sp>
        <p:nvSpPr>
          <p:cNvPr id="10" name="文本框 9"/>
          <p:cNvSpPr txBox="1"/>
          <p:nvPr/>
        </p:nvSpPr>
        <p:spPr>
          <a:xfrm>
            <a:off x="2156460" y="5691505"/>
            <a:ext cx="4236720" cy="460375"/>
          </a:xfrm>
          <a:prstGeom prst="rect">
            <a:avLst/>
          </a:prstGeom>
          <a:noFill/>
          <a:ln>
            <a:solidFill>
              <a:srgbClr val="00B050"/>
            </a:solidFill>
          </a:ln>
        </p:spPr>
        <p:txBody>
          <a:bodyPr wrap="square" rtlCol="0">
            <a:spAutoFit/>
          </a:bodyPr>
          <a:lstStyle/>
          <a:p>
            <a:r>
              <a:rPr lang="zh-CN" altLang="en-US" sz="2400" b="1"/>
              <a:t>更多活化的胱天蛋白酶</a:t>
            </a:r>
            <a:r>
              <a:rPr lang="en-US" altLang="zh-CN" sz="2400" b="1"/>
              <a:t>Z</a:t>
            </a:r>
            <a:r>
              <a:rPr lang="zh-CN" altLang="en-US" sz="2400" b="1"/>
              <a:t>分子</a:t>
            </a:r>
          </a:p>
        </p:txBody>
      </p:sp>
      <p:sp>
        <p:nvSpPr>
          <p:cNvPr id="11" name="文本框 10"/>
          <p:cNvSpPr txBox="1"/>
          <p:nvPr/>
        </p:nvSpPr>
        <p:spPr>
          <a:xfrm>
            <a:off x="7420610" y="3199130"/>
            <a:ext cx="2529840" cy="460375"/>
          </a:xfrm>
          <a:prstGeom prst="rect">
            <a:avLst/>
          </a:prstGeom>
          <a:noFill/>
          <a:ln>
            <a:solidFill>
              <a:srgbClr val="00B050"/>
            </a:solidFill>
          </a:ln>
        </p:spPr>
        <p:txBody>
          <a:bodyPr wrap="square" rtlCol="0">
            <a:spAutoFit/>
          </a:bodyPr>
          <a:lstStyle/>
          <a:p>
            <a:r>
              <a:rPr lang="zh-CN" altLang="en-US" sz="2400" b="1"/>
              <a:t>核纤层蛋白</a:t>
            </a:r>
            <a:r>
              <a:rPr lang="zh-CN" sz="2400" b="1"/>
              <a:t>水解</a:t>
            </a:r>
          </a:p>
        </p:txBody>
      </p:sp>
      <p:sp>
        <p:nvSpPr>
          <p:cNvPr id="12" name="文本框 11"/>
          <p:cNvSpPr txBox="1"/>
          <p:nvPr/>
        </p:nvSpPr>
        <p:spPr>
          <a:xfrm>
            <a:off x="7545070" y="5956935"/>
            <a:ext cx="2280285" cy="460375"/>
          </a:xfrm>
          <a:prstGeom prst="rect">
            <a:avLst/>
          </a:prstGeom>
          <a:noFill/>
          <a:ln>
            <a:solidFill>
              <a:srgbClr val="00B050"/>
            </a:solidFill>
          </a:ln>
        </p:spPr>
        <p:txBody>
          <a:bodyPr wrap="square" rtlCol="0">
            <a:spAutoFit/>
          </a:bodyPr>
          <a:lstStyle/>
          <a:p>
            <a:r>
              <a:rPr lang="zh-CN" altLang="en-US" sz="2400" b="1"/>
              <a:t>胞质蛋白</a:t>
            </a:r>
            <a:r>
              <a:rPr lang="zh-CN" sz="2400" b="1"/>
              <a:t>水解</a:t>
            </a:r>
          </a:p>
        </p:txBody>
      </p:sp>
      <p:cxnSp>
        <p:nvCxnSpPr>
          <p:cNvPr id="23" name="直接箭头连接符 22"/>
          <p:cNvCxnSpPr/>
          <p:nvPr/>
        </p:nvCxnSpPr>
        <p:spPr>
          <a:xfrm flipV="1">
            <a:off x="9825355" y="5282565"/>
            <a:ext cx="332105" cy="8693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9950450" y="3659505"/>
            <a:ext cx="348615" cy="666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700895" y="4577715"/>
            <a:ext cx="1616075" cy="460375"/>
          </a:xfrm>
          <a:prstGeom prst="rect">
            <a:avLst/>
          </a:prstGeom>
          <a:noFill/>
          <a:ln>
            <a:solidFill>
              <a:srgbClr val="00B050"/>
            </a:solidFill>
          </a:ln>
        </p:spPr>
        <p:txBody>
          <a:bodyPr wrap="square" rtlCol="0">
            <a:spAutoFit/>
          </a:bodyPr>
          <a:lstStyle/>
          <a:p>
            <a:r>
              <a:rPr lang="zh-CN" altLang="en-US" sz="2400" b="1"/>
              <a:t>细胞凋亡</a:t>
            </a:r>
            <a:endParaRPr lang="zh-CN" sz="2400" b="1"/>
          </a:p>
        </p:txBody>
      </p:sp>
      <p:sp>
        <p:nvSpPr>
          <p:cNvPr id="2" name="文本框 1"/>
          <p:cNvSpPr txBox="1"/>
          <p:nvPr/>
        </p:nvSpPr>
        <p:spPr>
          <a:xfrm>
            <a:off x="528955" y="974725"/>
            <a:ext cx="615950" cy="5262245"/>
          </a:xfrm>
          <a:prstGeom prst="rect">
            <a:avLst/>
          </a:prstGeom>
          <a:noFill/>
          <a:ln>
            <a:solidFill>
              <a:srgbClr val="0070C0"/>
            </a:solidFill>
          </a:ln>
        </p:spPr>
        <p:txBody>
          <a:bodyPr wrap="square" rtlCol="0">
            <a:spAutoFit/>
          </a:bodyPr>
          <a:lstStyle/>
          <a:p>
            <a:r>
              <a:rPr lang="zh-CN" sz="2800" b="1">
                <a:solidFill>
                  <a:srgbClr val="C00000"/>
                </a:solidFill>
              </a:rPr>
              <a:t>放大的</a:t>
            </a:r>
            <a:r>
              <a:rPr lang="zh-CN" altLang="en-US" sz="2800" b="1">
                <a:solidFill>
                  <a:srgbClr val="C00000"/>
                </a:solidFill>
                <a:sym typeface="+mn-ea"/>
              </a:rPr>
              <a:t>胱天蛋白酶级联反应</a:t>
            </a:r>
          </a:p>
        </p:txBody>
      </p:sp>
      <p:sp>
        <p:nvSpPr>
          <p:cNvPr id="26" name="文本框 25"/>
          <p:cNvSpPr txBox="1"/>
          <p:nvPr/>
        </p:nvSpPr>
        <p:spPr>
          <a:xfrm>
            <a:off x="7420610" y="255270"/>
            <a:ext cx="4770755" cy="1198880"/>
          </a:xfrm>
          <a:prstGeom prst="rect">
            <a:avLst/>
          </a:prstGeom>
          <a:solidFill>
            <a:schemeClr val="accent6">
              <a:lumMod val="20000"/>
              <a:lumOff val="80000"/>
            </a:schemeClr>
          </a:solidFill>
          <a:ln>
            <a:solidFill>
              <a:srgbClr val="00B0F0"/>
            </a:solidFill>
          </a:ln>
        </p:spPr>
        <p:txBody>
          <a:bodyPr wrap="square" rtlCol="0">
            <a:spAutoFit/>
          </a:bodyPr>
          <a:lstStyle/>
          <a:p>
            <a:r>
              <a:rPr lang="en-US" altLang="zh-CN" sz="2400">
                <a:latin typeface="黑体" panose="02010609060101010101" charset="-122"/>
                <a:ea typeface="黑体" panose="02010609060101010101" charset="-122"/>
              </a:rPr>
              <a:t>1.</a:t>
            </a:r>
            <a:r>
              <a:rPr lang="zh-CN" altLang="en-US" sz="2400" b="1">
                <a:sym typeface="+mn-ea"/>
              </a:rPr>
              <a:t>凋亡的根本原因是什么</a:t>
            </a:r>
            <a:r>
              <a:rPr lang="zh-CN" altLang="en-US" sz="2400">
                <a:latin typeface="黑体" panose="02010609060101010101" charset="-122"/>
                <a:ea typeface="黑体" panose="02010609060101010101" charset="-122"/>
              </a:rPr>
              <a:t>？</a:t>
            </a:r>
          </a:p>
          <a:p>
            <a:r>
              <a:rPr lang="en-US" altLang="zh-CN" sz="2400">
                <a:latin typeface="黑体" panose="02010609060101010101" charset="-122"/>
                <a:ea typeface="黑体" panose="02010609060101010101" charset="-122"/>
              </a:rPr>
              <a:t>2.</a:t>
            </a:r>
            <a:r>
              <a:rPr lang="zh-CN" altLang="en-US" sz="2400">
                <a:latin typeface="黑体" panose="02010609060101010101" charset="-122"/>
                <a:ea typeface="黑体" panose="02010609060101010101" charset="-122"/>
              </a:rPr>
              <a:t>凋亡和坏死有何不同？</a:t>
            </a:r>
          </a:p>
          <a:p>
            <a:r>
              <a:rPr lang="en-US" altLang="zh-CN" sz="2400">
                <a:latin typeface="黑体" panose="02010609060101010101" charset="-122"/>
                <a:ea typeface="黑体" panose="02010609060101010101" charset="-122"/>
              </a:rPr>
              <a:t>3.</a:t>
            </a:r>
            <a:r>
              <a:rPr lang="zh-CN" altLang="en-US" sz="2400">
                <a:latin typeface="黑体" panose="02010609060101010101" charset="-122"/>
                <a:ea typeface="黑体" panose="02010609060101010101" charset="-122"/>
              </a:rPr>
              <a:t>凋亡蛋白酶级联反应有何意义？</a:t>
            </a:r>
          </a:p>
        </p:txBody>
      </p:sp>
      <p:sp>
        <p:nvSpPr>
          <p:cNvPr id="3" name="文本框 2"/>
          <p:cNvSpPr txBox="1"/>
          <p:nvPr/>
        </p:nvSpPr>
        <p:spPr>
          <a:xfrm>
            <a:off x="10157460" y="2506980"/>
            <a:ext cx="1761490" cy="460375"/>
          </a:xfrm>
          <a:prstGeom prst="rect">
            <a:avLst/>
          </a:prstGeom>
          <a:noFill/>
        </p:spPr>
        <p:txBody>
          <a:bodyPr wrap="square" rtlCol="0">
            <a:spAutoFit/>
          </a:bodyPr>
          <a:lstStyle/>
          <a:p>
            <a:r>
              <a:rPr lang="zh-CN" altLang="en-US" sz="2400" b="1">
                <a:hlinkClick r:id="rId5" action="ppaction://hlinksldjump"/>
              </a:rPr>
              <a:t>跟踪练习</a:t>
            </a:r>
            <a:endParaRPr lang="zh-CN" altLang="en-US" sz="2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文本框 4"/>
          <p:cNvSpPr txBox="1"/>
          <p:nvPr/>
        </p:nvSpPr>
        <p:spPr>
          <a:xfrm>
            <a:off x="1634376" y="864870"/>
            <a:ext cx="8422520" cy="646331"/>
          </a:xfrm>
          <a:prstGeom prst="rect">
            <a:avLst/>
          </a:prstGeom>
          <a:noFill/>
          <a:ln w="9525" cap="flat" cmpd="sng">
            <a:solidFill>
              <a:srgbClr val="33CC33"/>
            </a:solidFill>
            <a:prstDash val="solid"/>
            <a:round/>
            <a:headEnd type="none" w="med" len="med"/>
            <a:tailEnd type="none" w="med" len="med"/>
          </a:ln>
        </p:spPr>
        <p:txBody>
          <a:bodyPr wrap="square" anchor="t">
            <a:spAutoFit/>
          </a:bodyPr>
          <a:lstStyle/>
          <a:p>
            <a:r>
              <a:rPr lang="zh-CN" altLang="en-US" sz="3600" b="1" dirty="0">
                <a:solidFill>
                  <a:srgbClr val="002060"/>
                </a:solidFill>
                <a:latin typeface="黑体" panose="02010609060101010101" charset="-122"/>
                <a:ea typeface="黑体" panose="02010609060101010101" charset="-122"/>
              </a:rPr>
              <a:t>生长、发育、繁殖、衰老、疾病和死亡</a:t>
            </a:r>
          </a:p>
        </p:txBody>
      </p:sp>
      <p:sp>
        <p:nvSpPr>
          <p:cNvPr id="13" name="矩形 12"/>
          <p:cNvSpPr/>
          <p:nvPr/>
        </p:nvSpPr>
        <p:spPr>
          <a:xfrm>
            <a:off x="4466356" y="5081024"/>
            <a:ext cx="2478405" cy="645160"/>
          </a:xfrm>
          <a:prstGeom prst="rect">
            <a:avLst/>
          </a:prstGeom>
          <a:ln>
            <a:solidFill>
              <a:srgbClr val="00B050"/>
            </a:solidFill>
          </a:ln>
        </p:spPr>
        <p:txBody>
          <a:bodyPr wrap="none">
            <a:spAutoFit/>
          </a:bodyPr>
          <a:lstStyle/>
          <a:p>
            <a:r>
              <a:rPr lang="zh-CN" altLang="en-US" sz="3600" b="1" dirty="0">
                <a:solidFill>
                  <a:srgbClr val="FF0000"/>
                </a:solidFill>
                <a:latin typeface="黑体" panose="02010609060101010101" charset="-122"/>
                <a:ea typeface="黑体" panose="02010609060101010101" charset="-122"/>
              </a:rPr>
              <a:t>基因的表达</a:t>
            </a:r>
          </a:p>
        </p:txBody>
      </p:sp>
      <p:sp>
        <p:nvSpPr>
          <p:cNvPr id="24" name="矩形 23"/>
          <p:cNvSpPr/>
          <p:nvPr/>
        </p:nvSpPr>
        <p:spPr>
          <a:xfrm>
            <a:off x="1447165" y="3027680"/>
            <a:ext cx="984250" cy="953135"/>
          </a:xfrm>
          <a:prstGeom prst="rect">
            <a:avLst/>
          </a:prstGeom>
          <a:ln>
            <a:solidFill>
              <a:srgbClr val="00B050"/>
            </a:solidFill>
          </a:ln>
        </p:spPr>
        <p:txBody>
          <a:bodyPr wrap="square">
            <a:spAutoFit/>
          </a:bodyPr>
          <a:lstStyle/>
          <a:p>
            <a:r>
              <a:rPr lang="zh-CN" sz="2800" b="1" dirty="0">
                <a:solidFill>
                  <a:schemeClr val="tx1"/>
                </a:solidFill>
                <a:latin typeface="黑体" panose="02010609060101010101" charset="-122"/>
                <a:ea typeface="黑体" panose="02010609060101010101" charset="-122"/>
              </a:rPr>
              <a:t>细胞</a:t>
            </a:r>
            <a:r>
              <a:rPr lang="zh-CN" sz="2800" b="1" dirty="0">
                <a:solidFill>
                  <a:srgbClr val="C00000"/>
                </a:solidFill>
                <a:latin typeface="黑体" panose="02010609060101010101" charset="-122"/>
                <a:ea typeface="黑体" panose="02010609060101010101" charset="-122"/>
                <a:sym typeface="+mn-ea"/>
              </a:rPr>
              <a:t>增殖</a:t>
            </a:r>
            <a:endParaRPr lang="zh-CN" sz="2800" b="1" dirty="0">
              <a:solidFill>
                <a:schemeClr val="tx1"/>
              </a:solidFill>
              <a:latin typeface="黑体" panose="02010609060101010101" charset="-122"/>
              <a:ea typeface="黑体" panose="02010609060101010101" charset="-122"/>
            </a:endParaRPr>
          </a:p>
        </p:txBody>
      </p:sp>
      <p:sp>
        <p:nvSpPr>
          <p:cNvPr id="4" name="矩形 3"/>
          <p:cNvSpPr/>
          <p:nvPr/>
        </p:nvSpPr>
        <p:spPr>
          <a:xfrm>
            <a:off x="6863080" y="3027680"/>
            <a:ext cx="939800" cy="953135"/>
          </a:xfrm>
          <a:prstGeom prst="rect">
            <a:avLst/>
          </a:prstGeom>
          <a:ln>
            <a:solidFill>
              <a:srgbClr val="00B050"/>
            </a:solidFill>
          </a:ln>
        </p:spPr>
        <p:txBody>
          <a:bodyPr wrap="square">
            <a:spAutoFit/>
          </a:bodyPr>
          <a:lstStyle/>
          <a:p>
            <a:r>
              <a:rPr lang="zh-CN" sz="2800" b="1" dirty="0">
                <a:latin typeface="黑体" panose="02010609060101010101" charset="-122"/>
                <a:ea typeface="黑体" panose="02010609060101010101" charset="-122"/>
                <a:sym typeface="+mn-ea"/>
              </a:rPr>
              <a:t>细胞</a:t>
            </a:r>
            <a:r>
              <a:rPr lang="zh-CN" altLang="en-US" sz="2800" b="1" dirty="0">
                <a:solidFill>
                  <a:srgbClr val="C00000"/>
                </a:solidFill>
                <a:latin typeface="黑体" panose="02010609060101010101" charset="-122"/>
                <a:ea typeface="黑体" panose="02010609060101010101" charset="-122"/>
              </a:rPr>
              <a:t>衰老</a:t>
            </a:r>
          </a:p>
        </p:txBody>
      </p:sp>
      <p:sp>
        <p:nvSpPr>
          <p:cNvPr id="8" name="矩形 7"/>
          <p:cNvSpPr/>
          <p:nvPr/>
        </p:nvSpPr>
        <p:spPr>
          <a:xfrm>
            <a:off x="8646795" y="3028315"/>
            <a:ext cx="996315" cy="953135"/>
          </a:xfrm>
          <a:prstGeom prst="rect">
            <a:avLst/>
          </a:prstGeom>
          <a:ln>
            <a:solidFill>
              <a:srgbClr val="00B050"/>
            </a:solidFill>
          </a:ln>
        </p:spPr>
        <p:txBody>
          <a:bodyPr wrap="square">
            <a:spAutoFit/>
          </a:bodyPr>
          <a:lstStyle/>
          <a:p>
            <a:r>
              <a:rPr lang="zh-CN" sz="2800" b="1" dirty="0">
                <a:latin typeface="黑体" panose="02010609060101010101" charset="-122"/>
                <a:ea typeface="黑体" panose="02010609060101010101" charset="-122"/>
                <a:sym typeface="+mn-ea"/>
              </a:rPr>
              <a:t>细胞</a:t>
            </a:r>
            <a:r>
              <a:rPr lang="zh-CN" altLang="en-US" sz="2800" b="1" dirty="0">
                <a:solidFill>
                  <a:srgbClr val="C00000"/>
                </a:solidFill>
                <a:latin typeface="黑体" panose="02010609060101010101" charset="-122"/>
                <a:ea typeface="黑体" panose="02010609060101010101" charset="-122"/>
              </a:rPr>
              <a:t>凋亡</a:t>
            </a:r>
          </a:p>
        </p:txBody>
      </p:sp>
      <p:sp>
        <p:nvSpPr>
          <p:cNvPr id="26" name="矩形 25"/>
          <p:cNvSpPr/>
          <p:nvPr/>
        </p:nvSpPr>
        <p:spPr>
          <a:xfrm>
            <a:off x="5082540" y="3027680"/>
            <a:ext cx="975360" cy="953135"/>
          </a:xfrm>
          <a:prstGeom prst="rect">
            <a:avLst/>
          </a:prstGeom>
          <a:ln>
            <a:solidFill>
              <a:srgbClr val="00B050"/>
            </a:solidFill>
          </a:ln>
        </p:spPr>
        <p:txBody>
          <a:bodyPr wrap="square">
            <a:spAutoFit/>
          </a:bodyPr>
          <a:lstStyle/>
          <a:p>
            <a:pPr algn="l"/>
            <a:r>
              <a:rPr lang="zh-CN" sz="2800" b="1" dirty="0">
                <a:latin typeface="黑体" panose="02010609060101010101" charset="-122"/>
                <a:ea typeface="黑体" panose="02010609060101010101" charset="-122"/>
                <a:sym typeface="+mn-ea"/>
              </a:rPr>
              <a:t>细胞</a:t>
            </a:r>
            <a:r>
              <a:rPr lang="zh-CN" altLang="en-US" sz="2800" b="1" dirty="0">
                <a:solidFill>
                  <a:srgbClr val="C00000"/>
                </a:solidFill>
                <a:latin typeface="黑体" panose="02010609060101010101" charset="-122"/>
                <a:ea typeface="黑体" panose="02010609060101010101" charset="-122"/>
              </a:rPr>
              <a:t>癌变</a:t>
            </a:r>
          </a:p>
        </p:txBody>
      </p:sp>
      <p:sp>
        <p:nvSpPr>
          <p:cNvPr id="43" name="矩形 42"/>
          <p:cNvSpPr/>
          <p:nvPr/>
        </p:nvSpPr>
        <p:spPr>
          <a:xfrm>
            <a:off x="3236595" y="3028315"/>
            <a:ext cx="1040765" cy="953135"/>
          </a:xfrm>
          <a:prstGeom prst="rect">
            <a:avLst/>
          </a:prstGeom>
          <a:ln>
            <a:solidFill>
              <a:srgbClr val="00B050"/>
            </a:solidFill>
          </a:ln>
        </p:spPr>
        <p:txBody>
          <a:bodyPr wrap="square">
            <a:spAutoFit/>
          </a:bodyPr>
          <a:lstStyle/>
          <a:p>
            <a:r>
              <a:rPr lang="zh-CN" sz="2800" b="1" dirty="0">
                <a:solidFill>
                  <a:schemeClr val="tx1"/>
                </a:solidFill>
                <a:latin typeface="黑体" panose="02010609060101010101" charset="-122"/>
                <a:ea typeface="黑体" panose="02010609060101010101" charset="-122"/>
              </a:rPr>
              <a:t>细胞</a:t>
            </a:r>
            <a:r>
              <a:rPr lang="zh-CN" sz="2800" b="1" dirty="0">
                <a:solidFill>
                  <a:srgbClr val="C00000"/>
                </a:solidFill>
                <a:latin typeface="黑体" panose="02010609060101010101" charset="-122"/>
                <a:ea typeface="黑体" panose="02010609060101010101" charset="-122"/>
                <a:sym typeface="+mn-ea"/>
              </a:rPr>
              <a:t>分化</a:t>
            </a:r>
          </a:p>
        </p:txBody>
      </p:sp>
      <p:cxnSp>
        <p:nvCxnSpPr>
          <p:cNvPr id="44" name="直接连接符 43"/>
          <p:cNvCxnSpPr/>
          <p:nvPr/>
        </p:nvCxnSpPr>
        <p:spPr>
          <a:xfrm>
            <a:off x="2431415" y="3429000"/>
            <a:ext cx="805180" cy="0"/>
          </a:xfrm>
          <a:prstGeom prst="line">
            <a:avLst/>
          </a:prstGeom>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6057900" y="3429000"/>
            <a:ext cx="805180" cy="0"/>
          </a:xfrm>
          <a:prstGeom prst="line">
            <a:avLst/>
          </a:prstGeom>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7841615" y="3429000"/>
            <a:ext cx="805180" cy="0"/>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p:cNvCxnSpPr/>
          <p:nvPr/>
        </p:nvCxnSpPr>
        <p:spPr>
          <a:xfrm>
            <a:off x="4277360" y="3429000"/>
            <a:ext cx="805180" cy="0"/>
          </a:xfrm>
          <a:prstGeom prst="line">
            <a:avLst/>
          </a:prstGeom>
        </p:spPr>
        <p:style>
          <a:lnRef idx="1">
            <a:schemeClr val="dk1"/>
          </a:lnRef>
          <a:fillRef idx="0">
            <a:schemeClr val="dk1"/>
          </a:fillRef>
          <a:effectRef idx="0">
            <a:schemeClr val="dk1"/>
          </a:effectRef>
          <a:fontRef idx="minor">
            <a:schemeClr val="tx1"/>
          </a:fontRef>
        </p:style>
      </p:cxnSp>
      <p:grpSp>
        <p:nvGrpSpPr>
          <p:cNvPr id="61" name="组合 60"/>
          <p:cNvGrpSpPr/>
          <p:nvPr/>
        </p:nvGrpSpPr>
        <p:grpSpPr>
          <a:xfrm>
            <a:off x="1990725" y="2368550"/>
            <a:ext cx="7056755" cy="604520"/>
            <a:chOff x="3135" y="3817"/>
            <a:chExt cx="11113" cy="952"/>
          </a:xfrm>
        </p:grpSpPr>
        <p:cxnSp>
          <p:nvCxnSpPr>
            <p:cNvPr id="42" name="直接连接符 41"/>
            <p:cNvCxnSpPr/>
            <p:nvPr/>
          </p:nvCxnSpPr>
          <p:spPr>
            <a:xfrm>
              <a:off x="3135" y="3817"/>
              <a:ext cx="11113" cy="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156" y="3866"/>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919" y="3867"/>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775" y="3866"/>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14248" y="3866"/>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1551" y="3866"/>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64" name="直接箭头连接符 63"/>
          <p:cNvCxnSpPr/>
          <p:nvPr/>
        </p:nvCxnSpPr>
        <p:spPr>
          <a:xfrm flipV="1">
            <a:off x="5567045" y="1584960"/>
            <a:ext cx="5080" cy="667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1990090" y="3981450"/>
            <a:ext cx="7056120" cy="416560"/>
            <a:chOff x="3179" y="6373"/>
            <a:chExt cx="11112" cy="910"/>
          </a:xfrm>
        </p:grpSpPr>
        <p:cxnSp>
          <p:nvCxnSpPr>
            <p:cNvPr id="66" name="直接连接符 65"/>
            <p:cNvCxnSpPr/>
            <p:nvPr/>
          </p:nvCxnSpPr>
          <p:spPr>
            <a:xfrm>
              <a:off x="3179" y="7275"/>
              <a:ext cx="11113" cy="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179" y="6373"/>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5911" y="6373"/>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736" y="6373"/>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4248" y="6373"/>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1612" y="6373"/>
              <a:ext cx="0" cy="90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2" name="直接箭头连接符 71"/>
          <p:cNvCxnSpPr/>
          <p:nvPr/>
        </p:nvCxnSpPr>
        <p:spPr>
          <a:xfrm flipV="1">
            <a:off x="5572760" y="4589145"/>
            <a:ext cx="0" cy="4921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037596" y="5081024"/>
            <a:ext cx="2019300" cy="645160"/>
          </a:xfrm>
          <a:prstGeom prst="rect">
            <a:avLst/>
          </a:prstGeom>
          <a:ln>
            <a:solidFill>
              <a:srgbClr val="00B050"/>
            </a:solidFill>
          </a:ln>
        </p:spPr>
        <p:txBody>
          <a:bodyPr wrap="none">
            <a:spAutoFit/>
          </a:bodyPr>
          <a:lstStyle/>
          <a:p>
            <a:r>
              <a:rPr lang="zh-CN" altLang="en-US" sz="3600" b="1" dirty="0">
                <a:solidFill>
                  <a:srgbClr val="002060"/>
                </a:solidFill>
                <a:latin typeface="黑体" panose="02010609060101010101" charset="-122"/>
                <a:ea typeface="黑体" panose="02010609060101010101" charset="-122"/>
              </a:rPr>
              <a:t>环境因素</a:t>
            </a:r>
          </a:p>
        </p:txBody>
      </p:sp>
      <p:cxnSp>
        <p:nvCxnSpPr>
          <p:cNvPr id="3" name="直接箭头连接符 2"/>
          <p:cNvCxnSpPr/>
          <p:nvPr/>
        </p:nvCxnSpPr>
        <p:spPr>
          <a:xfrm flipH="1">
            <a:off x="7055485" y="5403215"/>
            <a:ext cx="871220" cy="1270"/>
          </a:xfrm>
          <a:prstGeom prst="straightConnector1">
            <a:avLst/>
          </a:prstGeom>
          <a:ln w="5715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ldLvl="0" animBg="1"/>
      <p:bldP spid="13" grpId="0" bldLvl="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6595" y="461010"/>
            <a:ext cx="10755630" cy="3707765"/>
          </a:xfrm>
          <a:prstGeom prst="rect">
            <a:avLst/>
          </a:prstGeom>
          <a:noFill/>
        </p:spPr>
        <p:txBody>
          <a:bodyPr wrap="square" rtlCol="0">
            <a:spAutoFit/>
          </a:bodyPr>
          <a:lstStyle/>
          <a:p>
            <a:pPr>
              <a:lnSpc>
                <a:spcPct val="110000"/>
              </a:lnSpc>
            </a:pPr>
            <a:r>
              <a:rPr lang="zh-CN" altLang="en-US" sz="2400" b="1"/>
              <a:t>课堂练习</a:t>
            </a:r>
          </a:p>
          <a:p>
            <a:pPr>
              <a:lnSpc>
                <a:spcPct val="110000"/>
              </a:lnSpc>
            </a:pPr>
            <a:r>
              <a:rPr lang="en-US" altLang="zh-CN" sz="2400" b="1"/>
              <a:t>1.</a:t>
            </a:r>
            <a:r>
              <a:rPr lang="zh-CN" altLang="en-US" sz="2400" b="1"/>
              <a:t>科研人员将</a:t>
            </a:r>
            <a:r>
              <a:rPr lang="zh-CN" altLang="en-US" sz="2400" b="1">
                <a:sym typeface="+mn-ea"/>
              </a:rPr>
              <a:t>小肠干细胞中特异性地稳定表达的L蛋白基因与水母的</a:t>
            </a:r>
            <a:r>
              <a:rPr lang="zh-CN" altLang="en-US" sz="2400" b="1"/>
              <a:t>绿色荧光蛋白基因连接，培育出转基因小鼠并分离体培养，定期测定样品的绿色荧光强度，可反映出小肠干细胞_______的多少。</a:t>
            </a:r>
          </a:p>
          <a:p>
            <a:pPr>
              <a:lnSpc>
                <a:spcPct val="110000"/>
              </a:lnSpc>
            </a:pPr>
            <a:r>
              <a:rPr lang="zh-CN" altLang="en-US" sz="2400" b="1"/>
              <a:t>（</a:t>
            </a:r>
            <a:r>
              <a:rPr lang="en-US" altLang="zh-CN" sz="2400" b="1"/>
              <a:t>1</a:t>
            </a:r>
            <a:r>
              <a:rPr lang="zh-CN" altLang="en-US" sz="2400" b="1"/>
              <a:t>）研究人员在上述小肠干细胞培养液中加入药物T，几天后洗去药物转入新的培养液中培养（记为第0天），定期取样并测定样品的荧光强度，结果如图2。药物T处理使蛋白S的合成量下降，药物T处理停止后0~4天，小肠干细胞中蛋白S的含量仍较低。结合实验数据推测，蛋白S对小肠干细胞的凋亡有___</a:t>
            </a:r>
            <a:r>
              <a:rPr lang="zh-CN" altLang="en-US" sz="2400" b="1" u="sng"/>
              <a:t>      </a:t>
            </a:r>
            <a:r>
              <a:rPr lang="zh-CN" altLang="en-US" sz="2400" b="1"/>
              <a:t>作用。</a:t>
            </a:r>
          </a:p>
          <a:p>
            <a:endParaRPr lang="zh-CN" altLang="en-US" sz="2400" b="1"/>
          </a:p>
        </p:txBody>
      </p:sp>
      <p:pic>
        <p:nvPicPr>
          <p:cNvPr id="1073743895" name="图片 2"/>
          <p:cNvPicPr>
            <a:picLocks noChangeAspect="1"/>
          </p:cNvPicPr>
          <p:nvPr/>
        </p:nvPicPr>
        <p:blipFill>
          <a:blip r:embed="rId2" cstate="print"/>
          <a:stretch>
            <a:fillRect/>
          </a:stretch>
        </p:blipFill>
        <p:spPr>
          <a:xfrm>
            <a:off x="696595" y="4048125"/>
            <a:ext cx="4385945" cy="2277745"/>
          </a:xfrm>
          <a:prstGeom prst="rect">
            <a:avLst/>
          </a:prstGeom>
          <a:noFill/>
          <a:ln w="9525">
            <a:noFill/>
          </a:ln>
        </p:spPr>
      </p:pic>
      <p:pic>
        <p:nvPicPr>
          <p:cNvPr id="1073743896" name="图片 4"/>
          <p:cNvPicPr>
            <a:picLocks noChangeAspect="1"/>
          </p:cNvPicPr>
          <p:nvPr/>
        </p:nvPicPr>
        <p:blipFill>
          <a:blip r:embed="rId3" cstate="print"/>
          <a:stretch>
            <a:fillRect/>
          </a:stretch>
        </p:blipFill>
        <p:spPr>
          <a:xfrm>
            <a:off x="5384800" y="4048125"/>
            <a:ext cx="4987925" cy="2359660"/>
          </a:xfrm>
          <a:prstGeom prst="rect">
            <a:avLst/>
          </a:prstGeom>
          <a:noFill/>
          <a:ln w="9525">
            <a:noFill/>
          </a:ln>
        </p:spPr>
      </p:pic>
      <p:sp>
        <p:nvSpPr>
          <p:cNvPr id="6" name="文本框 5"/>
          <p:cNvSpPr txBox="1"/>
          <p:nvPr/>
        </p:nvSpPr>
        <p:spPr>
          <a:xfrm>
            <a:off x="3484245" y="1593850"/>
            <a:ext cx="1104265" cy="460375"/>
          </a:xfrm>
          <a:prstGeom prst="rect">
            <a:avLst/>
          </a:prstGeom>
          <a:noFill/>
        </p:spPr>
        <p:txBody>
          <a:bodyPr wrap="square" rtlCol="0">
            <a:spAutoFit/>
          </a:bodyPr>
          <a:lstStyle/>
          <a:p>
            <a:r>
              <a:rPr lang="zh-CN" altLang="en-US" sz="2400" b="1">
                <a:solidFill>
                  <a:srgbClr val="FF0000"/>
                </a:solidFill>
              </a:rPr>
              <a:t>数量</a:t>
            </a:r>
          </a:p>
        </p:txBody>
      </p:sp>
      <p:sp>
        <p:nvSpPr>
          <p:cNvPr id="2" name="文本框 1"/>
          <p:cNvSpPr txBox="1"/>
          <p:nvPr/>
        </p:nvSpPr>
        <p:spPr>
          <a:xfrm>
            <a:off x="9431655" y="3275965"/>
            <a:ext cx="941070" cy="460375"/>
          </a:xfrm>
          <a:prstGeom prst="rect">
            <a:avLst/>
          </a:prstGeom>
          <a:noFill/>
        </p:spPr>
        <p:txBody>
          <a:bodyPr wrap="square" rtlCol="0">
            <a:spAutoFit/>
          </a:bodyPr>
          <a:lstStyle/>
          <a:p>
            <a:r>
              <a:rPr lang="zh-CN" altLang="en-US" sz="2400" b="1">
                <a:solidFill>
                  <a:srgbClr val="FF0000"/>
                </a:solidFill>
              </a:rPr>
              <a:t>抑制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6580" y="690245"/>
            <a:ext cx="10527665" cy="2489200"/>
          </a:xfrm>
          <a:prstGeom prst="rect">
            <a:avLst/>
          </a:prstGeom>
          <a:noFill/>
        </p:spPr>
        <p:txBody>
          <a:bodyPr wrap="square" rtlCol="0">
            <a:spAutoFit/>
          </a:bodyPr>
          <a:lstStyle/>
          <a:p>
            <a:pPr>
              <a:lnSpc>
                <a:spcPct val="130000"/>
              </a:lnSpc>
            </a:pPr>
            <a:r>
              <a:rPr lang="zh-CN" altLang="en-US" sz="2400" b="1"/>
              <a:t>（</a:t>
            </a:r>
            <a:r>
              <a:rPr lang="en-US" altLang="zh-CN" sz="2400" b="1"/>
              <a:t>2</a:t>
            </a:r>
            <a:r>
              <a:rPr lang="zh-CN" altLang="en-US" sz="2400" b="1"/>
              <a:t>）研究发现，蛋白S含量较低时，小肠干细胞会分泌W因子，并作用于周围的小肠干细胞。据此推测，上述实验中第4天后荧光强度逐步恢复的原因是W因子____________。</a:t>
            </a:r>
          </a:p>
          <a:p>
            <a:pPr>
              <a:lnSpc>
                <a:spcPct val="130000"/>
              </a:lnSpc>
            </a:pPr>
            <a:r>
              <a:rPr lang="zh-CN" altLang="en-US" sz="2400" b="1"/>
              <a:t>（</a:t>
            </a:r>
            <a:r>
              <a:rPr lang="en-US" altLang="zh-CN" sz="2400" b="1"/>
              <a:t>3</a:t>
            </a:r>
            <a:r>
              <a:rPr lang="zh-CN" altLang="en-US" sz="2400" b="1"/>
              <a:t>）综合上述研究分析，小肠受到外界环境刺激时，能通过多种调节作用维持小肠干细胞数目的____________。</a:t>
            </a:r>
          </a:p>
        </p:txBody>
      </p:sp>
      <p:sp>
        <p:nvSpPr>
          <p:cNvPr id="5" name="文本框 4"/>
          <p:cNvSpPr txBox="1"/>
          <p:nvPr/>
        </p:nvSpPr>
        <p:spPr>
          <a:xfrm>
            <a:off x="1709420" y="1704340"/>
            <a:ext cx="7433945" cy="460375"/>
          </a:xfrm>
          <a:prstGeom prst="rect">
            <a:avLst/>
          </a:prstGeom>
          <a:noFill/>
        </p:spPr>
        <p:txBody>
          <a:bodyPr wrap="square" rtlCol="0">
            <a:spAutoFit/>
          </a:bodyPr>
          <a:lstStyle/>
          <a:p>
            <a:r>
              <a:rPr lang="zh-CN" altLang="en-US" sz="2400" b="1">
                <a:solidFill>
                  <a:srgbClr val="FF0000"/>
                </a:solidFill>
              </a:rPr>
              <a:t>促进周围的小肠干细胞增殖，使小肠干细胞数目恢复</a:t>
            </a:r>
          </a:p>
        </p:txBody>
      </p:sp>
      <p:sp>
        <p:nvSpPr>
          <p:cNvPr id="6" name="文本框 5"/>
          <p:cNvSpPr txBox="1"/>
          <p:nvPr/>
        </p:nvSpPr>
        <p:spPr>
          <a:xfrm>
            <a:off x="3587115" y="2631440"/>
            <a:ext cx="1944370" cy="460375"/>
          </a:xfrm>
          <a:prstGeom prst="rect">
            <a:avLst/>
          </a:prstGeom>
          <a:noFill/>
        </p:spPr>
        <p:txBody>
          <a:bodyPr wrap="square" rtlCol="0">
            <a:spAutoFit/>
          </a:bodyPr>
          <a:lstStyle/>
          <a:p>
            <a:r>
              <a:rPr lang="zh-CN" altLang="en-US" sz="2400" b="1">
                <a:solidFill>
                  <a:srgbClr val="FF0000"/>
                </a:solidFill>
              </a:rPr>
              <a:t>稳态</a:t>
            </a:r>
          </a:p>
        </p:txBody>
      </p:sp>
      <p:pic>
        <p:nvPicPr>
          <p:cNvPr id="7" name="图片 2"/>
          <p:cNvPicPr>
            <a:picLocks noChangeAspect="1"/>
          </p:cNvPicPr>
          <p:nvPr/>
        </p:nvPicPr>
        <p:blipFill>
          <a:blip r:embed="rId2" cstate="print"/>
          <a:stretch>
            <a:fillRect/>
          </a:stretch>
        </p:blipFill>
        <p:spPr>
          <a:xfrm>
            <a:off x="1137285" y="3559175"/>
            <a:ext cx="3869055" cy="2479675"/>
          </a:xfrm>
          <a:prstGeom prst="rect">
            <a:avLst/>
          </a:prstGeom>
          <a:noFill/>
          <a:ln w="9525">
            <a:noFill/>
          </a:ln>
        </p:spPr>
      </p:pic>
      <p:pic>
        <p:nvPicPr>
          <p:cNvPr id="1073743896" name="图片 4"/>
          <p:cNvPicPr>
            <a:picLocks noChangeAspect="1"/>
          </p:cNvPicPr>
          <p:nvPr/>
        </p:nvPicPr>
        <p:blipFill>
          <a:blip r:embed="rId3" cstate="print"/>
          <a:stretch>
            <a:fillRect/>
          </a:stretch>
        </p:blipFill>
        <p:spPr>
          <a:xfrm>
            <a:off x="5531485" y="3618865"/>
            <a:ext cx="4987925" cy="2359660"/>
          </a:xfrm>
          <a:prstGeom prst="rect">
            <a:avLst/>
          </a:prstGeom>
          <a:noFill/>
          <a:ln w="9525">
            <a:noFill/>
          </a:ln>
        </p:spPr>
      </p:pic>
      <p:sp>
        <p:nvSpPr>
          <p:cNvPr id="3" name="右箭头 2">
            <a:hlinkClick r:id="rId4" action="ppaction://hlinksldjump"/>
          </p:cNvPr>
          <p:cNvSpPr/>
          <p:nvPr/>
        </p:nvSpPr>
        <p:spPr>
          <a:xfrm>
            <a:off x="10886440" y="6252210"/>
            <a:ext cx="1017270" cy="60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2485" y="248920"/>
            <a:ext cx="10527665" cy="2415540"/>
          </a:xfrm>
          <a:prstGeom prst="rect">
            <a:avLst/>
          </a:prstGeom>
          <a:noFill/>
        </p:spPr>
        <p:txBody>
          <a:bodyPr wrap="square" rtlCol="0">
            <a:spAutoFit/>
          </a:bodyPr>
          <a:lstStyle/>
          <a:p>
            <a:pPr>
              <a:lnSpc>
                <a:spcPct val="110000"/>
              </a:lnSpc>
            </a:pPr>
            <a:r>
              <a:rPr lang="zh-CN" altLang="en-US" sz="2400" b="1"/>
              <a:t>课堂练习</a:t>
            </a:r>
          </a:p>
          <a:p>
            <a:pPr>
              <a:lnSpc>
                <a:spcPct val="130000"/>
              </a:lnSpc>
            </a:pPr>
            <a:r>
              <a:rPr lang="en-US" altLang="zh-CN" sz="2400" b="1"/>
              <a:t>2.</a:t>
            </a:r>
            <a:r>
              <a:rPr lang="zh-CN" altLang="en-US" sz="2400" b="1"/>
              <a:t>细胞自噬是指细胞通过降解自身结构或物质使细胞存活的自我保护机制。细胞面临代谢压力时，细胞可降解自身大分子或细胞器为生存提供能量。同时也是细胞遇到危机的一种凋亡方式。下图1、图2为酵母细胞自噬的信号调控过程，AKT和mTor是抑制酵母菌凋亡和自噬的两种关键蛋白激酶。</a:t>
            </a:r>
          </a:p>
        </p:txBody>
      </p:sp>
      <p:sp>
        <p:nvSpPr>
          <p:cNvPr id="100" name="文本框 99"/>
          <p:cNvSpPr txBox="1"/>
          <p:nvPr/>
        </p:nvSpPr>
        <p:spPr>
          <a:xfrm>
            <a:off x="348615" y="5411470"/>
            <a:ext cx="11431270" cy="460375"/>
          </a:xfrm>
          <a:prstGeom prst="rect">
            <a:avLst/>
          </a:prstGeom>
          <a:noFill/>
          <a:ln w="9525">
            <a:noFill/>
          </a:ln>
        </p:spPr>
        <p:txBody>
          <a:bodyPr wrap="square">
            <a:spAutoFit/>
          </a:bodyPr>
          <a:lstStyle/>
          <a:p>
            <a:pPr indent="0"/>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pic>
        <p:nvPicPr>
          <p:cNvPr id="1073744215" name="图片 812"/>
          <p:cNvPicPr>
            <a:picLocks noChangeAspect="1"/>
          </p:cNvPicPr>
          <p:nvPr/>
        </p:nvPicPr>
        <p:blipFill>
          <a:blip r:embed="rId2" cstate="print"/>
          <a:stretch>
            <a:fillRect/>
          </a:stretch>
        </p:blipFill>
        <p:spPr>
          <a:xfrm>
            <a:off x="1109980" y="2663825"/>
            <a:ext cx="9383395" cy="344678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8065" y="2977515"/>
            <a:ext cx="10527665" cy="3448685"/>
          </a:xfrm>
          <a:prstGeom prst="rect">
            <a:avLst/>
          </a:prstGeom>
          <a:noFill/>
        </p:spPr>
        <p:txBody>
          <a:bodyPr wrap="square" rtlCol="0">
            <a:spAutoFit/>
          </a:bodyPr>
          <a:lstStyle/>
          <a:p>
            <a:pPr>
              <a:lnSpc>
                <a:spcPct val="130000"/>
              </a:lnSpc>
            </a:pPr>
            <a:r>
              <a:rPr lang="zh-CN" altLang="en-US" sz="2400" b="1">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1</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）据图1所示，营养物质充足时，胰岛素与受体结合，激活</a:t>
            </a:r>
            <a:r>
              <a:rPr lang="zh-CN" altLang="en-US" sz="2400" b="1" u="sng">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来抑制凋亡，激活的该酶一方面可促进葡萄糖进入细胞，另一方面可以促进葡萄糖分解为_____</a:t>
            </a:r>
            <a:r>
              <a:rPr lang="zh-CN" altLang="en-US" sz="2400" b="1" u="sng">
                <a:latin typeface="宋体" panose="02010600030101010101" pitchFamily="2" charset="-122"/>
                <a:ea typeface="宋体" panose="02010600030101010101" pitchFamily="2" charset="-122"/>
                <a:cs typeface="宋体" panose="02010600030101010101" pitchFamily="2" charset="-122"/>
                <a:sym typeface="+mn-ea"/>
              </a:rPr>
              <a:t>__     </a:t>
            </a:r>
            <a:r>
              <a:rPr lang="zh-CN" altLang="en-US" sz="2400" b="1">
                <a:latin typeface="宋体" panose="02010600030101010101" pitchFamily="2" charset="-122"/>
                <a:ea typeface="宋体" panose="02010600030101010101" pitchFamily="2" charset="-122"/>
                <a:cs typeface="宋体" panose="02010600030101010101" pitchFamily="2" charset="-122"/>
                <a:sym typeface="+mn-ea"/>
              </a:rPr>
              <a:t>_（中间产物）进入线粒体产生大量ATP。在ATP充足时激活的mTor抑制自噬的发生。</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nSpc>
                <a:spcPct val="130000"/>
              </a:lnSpc>
            </a:pPr>
            <a:r>
              <a:rPr lang="zh-CN" altLang="en-US" sz="2400" b="1"/>
              <a:t>（</a:t>
            </a:r>
            <a:r>
              <a:rPr lang="en-US" altLang="zh-CN" sz="2400" b="1"/>
              <a:t>2</a:t>
            </a:r>
            <a:r>
              <a:rPr lang="zh-CN" altLang="en-US" sz="2400" b="1"/>
              <a:t>）据图2所示，当环境中营养物质或胰岛素缺乏时，mTor失活，酵母细胞通过启动</a:t>
            </a:r>
            <a:r>
              <a:rPr lang="zh-CN" altLang="en-US" sz="2400" b="1" u="sng"/>
              <a:t>                </a:t>
            </a:r>
            <a:r>
              <a:rPr lang="zh-CN" altLang="en-US" sz="2400" b="1"/>
              <a:t>过程为细胞提供ATP；如果上述过程无法满足代谢需要，酵母细胞则启动</a:t>
            </a:r>
            <a:r>
              <a:rPr lang="zh-CN" altLang="en-US" sz="2400" b="1" u="sng"/>
              <a:t>          </a:t>
            </a:r>
            <a:r>
              <a:rPr lang="zh-CN" altLang="en-US" sz="2400" b="1"/>
              <a:t>程序。</a:t>
            </a:r>
          </a:p>
        </p:txBody>
      </p:sp>
      <p:sp>
        <p:nvSpPr>
          <p:cNvPr id="5" name="文本框 4"/>
          <p:cNvSpPr txBox="1"/>
          <p:nvPr/>
        </p:nvSpPr>
        <p:spPr>
          <a:xfrm>
            <a:off x="1701800" y="3971290"/>
            <a:ext cx="2112645" cy="460375"/>
          </a:xfrm>
          <a:prstGeom prst="rect">
            <a:avLst/>
          </a:prstGeom>
          <a:noFill/>
        </p:spPr>
        <p:txBody>
          <a:bodyPr wrap="square" rtlCol="0">
            <a:spAutoFit/>
          </a:bodyPr>
          <a:lstStyle/>
          <a:p>
            <a:r>
              <a:rPr lang="zh-CN" altLang="en-US" sz="2400" b="1">
                <a:solidFill>
                  <a:srgbClr val="FF0000"/>
                </a:solidFill>
              </a:rPr>
              <a:t>丙酮酸和[H]</a:t>
            </a:r>
          </a:p>
        </p:txBody>
      </p:sp>
      <p:sp>
        <p:nvSpPr>
          <p:cNvPr id="6" name="文本框 5"/>
          <p:cNvSpPr txBox="1"/>
          <p:nvPr/>
        </p:nvSpPr>
        <p:spPr>
          <a:xfrm>
            <a:off x="2311400" y="5324475"/>
            <a:ext cx="1178560" cy="460375"/>
          </a:xfrm>
          <a:prstGeom prst="rect">
            <a:avLst/>
          </a:prstGeom>
          <a:noFill/>
        </p:spPr>
        <p:txBody>
          <a:bodyPr wrap="square" rtlCol="0">
            <a:spAutoFit/>
          </a:bodyPr>
          <a:lstStyle/>
          <a:p>
            <a:r>
              <a:rPr lang="zh-CN" altLang="en-US" sz="2400" b="1">
                <a:solidFill>
                  <a:srgbClr val="FF0000"/>
                </a:solidFill>
              </a:rPr>
              <a:t>自噬</a:t>
            </a:r>
          </a:p>
        </p:txBody>
      </p:sp>
      <p:sp>
        <p:nvSpPr>
          <p:cNvPr id="2" name="文本框 1"/>
          <p:cNvSpPr txBox="1"/>
          <p:nvPr/>
        </p:nvSpPr>
        <p:spPr>
          <a:xfrm>
            <a:off x="9434195" y="2977515"/>
            <a:ext cx="763270" cy="460375"/>
          </a:xfrm>
          <a:prstGeom prst="rect">
            <a:avLst/>
          </a:prstGeom>
          <a:noFill/>
        </p:spPr>
        <p:txBody>
          <a:bodyPr wrap="square" rtlCol="0">
            <a:spAutoFit/>
          </a:bodyPr>
          <a:lstStyle/>
          <a:p>
            <a:r>
              <a:rPr lang="zh-CN" altLang="en-US" sz="2400" b="1">
                <a:solidFill>
                  <a:srgbClr val="FF0000"/>
                </a:solidFill>
              </a:rPr>
              <a:t>AKT</a:t>
            </a:r>
          </a:p>
        </p:txBody>
      </p:sp>
      <p:sp>
        <p:nvSpPr>
          <p:cNvPr id="3" name="文本框 2"/>
          <p:cNvSpPr txBox="1"/>
          <p:nvPr/>
        </p:nvSpPr>
        <p:spPr>
          <a:xfrm>
            <a:off x="2873375" y="5965825"/>
            <a:ext cx="1178560" cy="460375"/>
          </a:xfrm>
          <a:prstGeom prst="rect">
            <a:avLst/>
          </a:prstGeom>
          <a:noFill/>
        </p:spPr>
        <p:txBody>
          <a:bodyPr wrap="square" rtlCol="0">
            <a:spAutoFit/>
          </a:bodyPr>
          <a:lstStyle/>
          <a:p>
            <a:r>
              <a:rPr lang="zh-CN" altLang="en-US" sz="2400" b="1">
                <a:solidFill>
                  <a:srgbClr val="FF0000"/>
                </a:solidFill>
              </a:rPr>
              <a:t>凋亡</a:t>
            </a:r>
          </a:p>
        </p:txBody>
      </p:sp>
      <p:pic>
        <p:nvPicPr>
          <p:cNvPr id="1073744215" name="图片 812"/>
          <p:cNvPicPr>
            <a:picLocks noChangeAspect="1"/>
          </p:cNvPicPr>
          <p:nvPr/>
        </p:nvPicPr>
        <p:blipFill>
          <a:blip r:embed="rId2" cstate="print"/>
          <a:stretch>
            <a:fillRect/>
          </a:stretch>
        </p:blipFill>
        <p:spPr>
          <a:xfrm>
            <a:off x="1861820" y="409575"/>
            <a:ext cx="9143365" cy="256794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2485" y="574675"/>
            <a:ext cx="10527665" cy="2861310"/>
          </a:xfrm>
          <a:prstGeom prst="rect">
            <a:avLst/>
          </a:prstGeom>
          <a:noFill/>
        </p:spPr>
        <p:txBody>
          <a:bodyPr wrap="square" rtlCol="0">
            <a:spAutoFit/>
          </a:bodyPr>
          <a:lstStyle/>
          <a:p>
            <a:pPr>
              <a:lnSpc>
                <a:spcPct val="150000"/>
              </a:lnSpc>
            </a:pPr>
            <a:r>
              <a:rPr lang="zh-CN" altLang="en-US" sz="2400" b="1" dirty="0"/>
              <a:t>（</a:t>
            </a:r>
            <a:r>
              <a:rPr lang="en-US" altLang="zh-CN" sz="2400" b="1" dirty="0"/>
              <a:t>3</a:t>
            </a:r>
            <a:r>
              <a:rPr lang="zh-CN" altLang="en-US" sz="2400" b="1" dirty="0"/>
              <a:t>）酵母菌在饥饿状态下，内质网或高尔基体会产生膜泡包围细胞内容物形成自噬体。酵母菌液泡内富含水解酶，科学家在研究液泡与自噬的关系时，以野生型酵母菌为对照组，液泡水解酶缺陷型酵母菌突变体为实验组，在饥饿状态下，得到图3所示结果。此结果证明</a:t>
            </a:r>
            <a:r>
              <a:rPr lang="zh-CN" altLang="en-US" sz="2400" b="1" u="sng" dirty="0"/>
              <a:t>                                                                   </a:t>
            </a:r>
            <a:r>
              <a:rPr lang="zh-CN" altLang="en-US" sz="2400" b="1" dirty="0"/>
              <a:t>。自噬发生过程中，液泡在酵母细胞中的地位和人体细胞中</a:t>
            </a:r>
            <a:r>
              <a:rPr lang="zh-CN" altLang="en-US" sz="2400" b="1" u="sng" dirty="0"/>
              <a:t>                </a:t>
            </a:r>
            <a:r>
              <a:rPr lang="zh-CN" altLang="en-US" sz="2400" b="1" dirty="0"/>
              <a:t>的地位类似。</a:t>
            </a:r>
          </a:p>
        </p:txBody>
      </p:sp>
      <p:sp>
        <p:nvSpPr>
          <p:cNvPr id="5" name="文本框 4"/>
          <p:cNvSpPr txBox="1"/>
          <p:nvPr/>
        </p:nvSpPr>
        <p:spPr>
          <a:xfrm>
            <a:off x="8554720" y="2788920"/>
            <a:ext cx="1296670" cy="460375"/>
          </a:xfrm>
          <a:prstGeom prst="rect">
            <a:avLst/>
          </a:prstGeom>
          <a:noFill/>
        </p:spPr>
        <p:txBody>
          <a:bodyPr wrap="square" rtlCol="0">
            <a:spAutoFit/>
          </a:bodyPr>
          <a:lstStyle/>
          <a:p>
            <a:r>
              <a:rPr lang="zh-CN" altLang="en-US" sz="2400" b="1">
                <a:solidFill>
                  <a:srgbClr val="FF0000"/>
                </a:solidFill>
              </a:rPr>
              <a:t>溶酶体</a:t>
            </a:r>
          </a:p>
        </p:txBody>
      </p:sp>
      <p:sp>
        <p:nvSpPr>
          <p:cNvPr id="6" name="文本框 5"/>
          <p:cNvSpPr txBox="1"/>
          <p:nvPr/>
        </p:nvSpPr>
        <p:spPr>
          <a:xfrm>
            <a:off x="6550660" y="2246630"/>
            <a:ext cx="4809490" cy="460375"/>
          </a:xfrm>
          <a:prstGeom prst="rect">
            <a:avLst/>
          </a:prstGeom>
          <a:noFill/>
        </p:spPr>
        <p:txBody>
          <a:bodyPr wrap="square" rtlCol="0">
            <a:spAutoFit/>
          </a:bodyPr>
          <a:lstStyle/>
          <a:p>
            <a:r>
              <a:rPr lang="zh-CN" altLang="en-US" sz="2400" b="1">
                <a:solidFill>
                  <a:srgbClr val="FF0000"/>
                </a:solidFill>
              </a:rPr>
              <a:t>酵母菌自噬与液泡中水解酶有关</a:t>
            </a:r>
          </a:p>
        </p:txBody>
      </p:sp>
      <p:pic>
        <p:nvPicPr>
          <p:cNvPr id="1073744216" name="图片 4"/>
          <p:cNvPicPr>
            <a:picLocks noChangeAspect="1"/>
          </p:cNvPicPr>
          <p:nvPr/>
        </p:nvPicPr>
        <p:blipFill>
          <a:blip r:embed="rId2" cstate="print"/>
          <a:stretch>
            <a:fillRect/>
          </a:stretch>
        </p:blipFill>
        <p:spPr>
          <a:xfrm>
            <a:off x="1210310" y="3680460"/>
            <a:ext cx="8641080" cy="2733040"/>
          </a:xfrm>
          <a:prstGeom prst="rect">
            <a:avLst/>
          </a:prstGeom>
          <a:noFill/>
          <a:ln w="9525">
            <a:noFill/>
          </a:ln>
        </p:spPr>
      </p:pic>
      <p:sp>
        <p:nvSpPr>
          <p:cNvPr id="8" name="右箭头 7">
            <a:hlinkClick r:id="rId3" action="ppaction://hlinksldjump"/>
          </p:cNvPr>
          <p:cNvSpPr/>
          <p:nvPr/>
        </p:nvSpPr>
        <p:spPr>
          <a:xfrm>
            <a:off x="10886440" y="6219825"/>
            <a:ext cx="1017270" cy="60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838200" y="71755"/>
            <a:ext cx="9643745" cy="2957830"/>
          </a:xfrm>
          <a:prstGeom prst="rect">
            <a:avLst/>
          </a:prstGeom>
        </p:spPr>
      </p:pic>
      <p:sp>
        <p:nvSpPr>
          <p:cNvPr id="9" name="文本框 8"/>
          <p:cNvSpPr txBox="1"/>
          <p:nvPr/>
        </p:nvSpPr>
        <p:spPr>
          <a:xfrm>
            <a:off x="1218565" y="5008245"/>
            <a:ext cx="1581785" cy="829945"/>
          </a:xfrm>
          <a:prstGeom prst="rect">
            <a:avLst/>
          </a:prstGeom>
          <a:noFill/>
        </p:spPr>
        <p:txBody>
          <a:bodyPr wrap="square" rtlCol="0">
            <a:spAutoFit/>
          </a:bodyPr>
          <a:lstStyle/>
          <a:p>
            <a:r>
              <a:rPr lang="zh-CN" altLang="en-US" sz="2400" b="1">
                <a:solidFill>
                  <a:schemeClr val="tx1"/>
                </a:solidFill>
                <a:sym typeface="+mn-ea"/>
              </a:rPr>
              <a:t>小肠隐窝</a:t>
            </a:r>
            <a:r>
              <a:rPr lang="zh-CN" altLang="en-US" sz="2400" b="1">
                <a:solidFill>
                  <a:schemeClr val="tx1"/>
                </a:solidFill>
              </a:rPr>
              <a:t>干细胞</a:t>
            </a:r>
          </a:p>
        </p:txBody>
      </p:sp>
      <p:cxnSp>
        <p:nvCxnSpPr>
          <p:cNvPr id="5" name="直接箭头连接符 4"/>
          <p:cNvCxnSpPr/>
          <p:nvPr/>
        </p:nvCxnSpPr>
        <p:spPr>
          <a:xfrm flipV="1">
            <a:off x="8352155" y="4700905"/>
            <a:ext cx="108585"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内容占位符 3"/>
          <p:cNvPicPr>
            <a:picLocks noChangeAspect="1"/>
          </p:cNvPicPr>
          <p:nvPr/>
        </p:nvPicPr>
        <p:blipFill>
          <a:blip r:embed="rId3"/>
          <a:stretch>
            <a:fillRect/>
          </a:stretch>
        </p:blipFill>
        <p:spPr>
          <a:xfrm>
            <a:off x="3829685" y="3495040"/>
            <a:ext cx="5904865" cy="2813685"/>
          </a:xfrm>
          <a:prstGeom prst="rect">
            <a:avLst/>
          </a:prstGeom>
        </p:spPr>
      </p:pic>
      <p:cxnSp>
        <p:nvCxnSpPr>
          <p:cNvPr id="8" name="直接箭头连接符 7"/>
          <p:cNvCxnSpPr/>
          <p:nvPr/>
        </p:nvCxnSpPr>
        <p:spPr>
          <a:xfrm>
            <a:off x="2717800" y="5418455"/>
            <a:ext cx="2025015" cy="95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2685415" y="4406900"/>
            <a:ext cx="271907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03630" y="3991610"/>
            <a:ext cx="1581785" cy="460375"/>
          </a:xfrm>
          <a:prstGeom prst="rect">
            <a:avLst/>
          </a:prstGeom>
          <a:noFill/>
        </p:spPr>
        <p:txBody>
          <a:bodyPr wrap="square" rtlCol="0">
            <a:spAutoFit/>
          </a:bodyPr>
          <a:lstStyle/>
          <a:p>
            <a:r>
              <a:rPr lang="zh-CN" altLang="en-US" sz="2400" b="1">
                <a:solidFill>
                  <a:schemeClr val="tx1"/>
                </a:solidFill>
                <a:sym typeface="+mn-ea"/>
              </a:rPr>
              <a:t>小肠绒毛</a:t>
            </a:r>
            <a:endParaRPr lang="zh-CN" altLang="en-US" sz="2400" b="1">
              <a:solidFill>
                <a:schemeClr val="tx1"/>
              </a:solidFill>
            </a:endParaRPr>
          </a:p>
        </p:txBody>
      </p:sp>
      <p:sp>
        <p:nvSpPr>
          <p:cNvPr id="13" name="文本框 12"/>
          <p:cNvSpPr txBox="1"/>
          <p:nvPr/>
        </p:nvSpPr>
        <p:spPr>
          <a:xfrm>
            <a:off x="3741420" y="2753360"/>
            <a:ext cx="8189595" cy="460375"/>
          </a:xfrm>
          <a:prstGeom prst="rect">
            <a:avLst/>
          </a:prstGeom>
          <a:solidFill>
            <a:schemeClr val="bg1"/>
          </a:solidFill>
        </p:spPr>
        <p:txBody>
          <a:bodyPr wrap="square" rtlCol="0">
            <a:spAutoFit/>
          </a:bodyPr>
          <a:lstStyle/>
          <a:p>
            <a:r>
              <a:rPr lang="zh-CN" altLang="en-US" sz="2400" b="1"/>
              <a:t>小肠皱襞                                                小肠绒毛</a:t>
            </a:r>
          </a:p>
        </p:txBody>
      </p:sp>
      <p:sp>
        <p:nvSpPr>
          <p:cNvPr id="14" name="文本框 13"/>
          <p:cNvSpPr txBox="1"/>
          <p:nvPr/>
        </p:nvSpPr>
        <p:spPr>
          <a:xfrm>
            <a:off x="1994535" y="2569210"/>
            <a:ext cx="1490980" cy="460375"/>
          </a:xfrm>
          <a:prstGeom prst="rect">
            <a:avLst/>
          </a:prstGeom>
          <a:solidFill>
            <a:schemeClr val="bg1"/>
          </a:solidFill>
        </p:spPr>
        <p:txBody>
          <a:bodyPr wrap="square" rtlCol="0">
            <a:spAutoFit/>
          </a:bodyPr>
          <a:lstStyle/>
          <a:p>
            <a:r>
              <a:rPr lang="zh-CN" altLang="en-US" sz="2400" b="1"/>
              <a:t>一段小肠                                 </a:t>
            </a:r>
          </a:p>
        </p:txBody>
      </p:sp>
      <p:sp>
        <p:nvSpPr>
          <p:cNvPr id="15" name="文本框 14"/>
          <p:cNvSpPr txBox="1"/>
          <p:nvPr/>
        </p:nvSpPr>
        <p:spPr>
          <a:xfrm>
            <a:off x="10481945" y="243840"/>
            <a:ext cx="508635" cy="1568450"/>
          </a:xfrm>
          <a:prstGeom prst="rect">
            <a:avLst/>
          </a:prstGeom>
          <a:noFill/>
        </p:spPr>
        <p:txBody>
          <a:bodyPr wrap="square" rtlCol="0">
            <a:spAutoFit/>
          </a:bodyPr>
          <a:lstStyle/>
          <a:p>
            <a:r>
              <a:rPr lang="zh-CN" altLang="en-US" sz="2400" b="1">
                <a:solidFill>
                  <a:schemeClr val="tx1"/>
                </a:solidFill>
                <a:sym typeface="+mn-ea"/>
              </a:rPr>
              <a:t>小肠绒毛</a:t>
            </a:r>
            <a:endParaRPr lang="zh-CN" altLang="en-US" sz="2400" b="1">
              <a:solidFill>
                <a:schemeClr val="tx1"/>
              </a:solidFill>
            </a:endParaRPr>
          </a:p>
        </p:txBody>
      </p:sp>
      <p:cxnSp>
        <p:nvCxnSpPr>
          <p:cNvPr id="16" name="直接箭头连接符 15"/>
          <p:cNvCxnSpPr/>
          <p:nvPr/>
        </p:nvCxnSpPr>
        <p:spPr>
          <a:xfrm flipV="1">
            <a:off x="7236460" y="1920240"/>
            <a:ext cx="1224280" cy="8147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6218555" y="2734945"/>
            <a:ext cx="1581785" cy="460375"/>
          </a:xfrm>
          <a:prstGeom prst="rect">
            <a:avLst/>
          </a:prstGeom>
          <a:noFill/>
        </p:spPr>
        <p:txBody>
          <a:bodyPr wrap="square" rtlCol="0">
            <a:spAutoFit/>
          </a:bodyPr>
          <a:lstStyle/>
          <a:p>
            <a:r>
              <a:rPr lang="zh-CN" altLang="en-US" sz="2400" b="1">
                <a:solidFill>
                  <a:schemeClr val="tx1"/>
                </a:solidFill>
                <a:sym typeface="+mn-ea"/>
              </a:rPr>
              <a:t>小肠隐窝</a:t>
            </a:r>
            <a:endParaRPr lang="zh-CN" altLang="en-US" sz="2400" b="1">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2485" y="248920"/>
            <a:ext cx="10527665" cy="2526665"/>
          </a:xfrm>
          <a:prstGeom prst="rect">
            <a:avLst/>
          </a:prstGeom>
          <a:noFill/>
        </p:spPr>
        <p:txBody>
          <a:bodyPr wrap="square" rtlCol="0">
            <a:spAutoFit/>
          </a:bodyPr>
          <a:lstStyle/>
          <a:p>
            <a:pPr>
              <a:lnSpc>
                <a:spcPct val="110000"/>
              </a:lnSpc>
            </a:pPr>
            <a:endParaRPr lang="zh-CN" altLang="en-US" sz="2400" b="1"/>
          </a:p>
          <a:p>
            <a:pPr>
              <a:lnSpc>
                <a:spcPct val="110000"/>
              </a:lnSpc>
            </a:pPr>
            <a:r>
              <a:rPr lang="en-US" altLang="zh-CN" sz="2400" b="1"/>
              <a:t>3.</a:t>
            </a:r>
            <a:r>
              <a:rPr lang="zh-CN" altLang="en-US" sz="2400" b="1"/>
              <a:t>很多癌症只有当个别细胞脱离主要的肿瘤，通过血液循环到达身体中其他的地方才会形成继发性肿瘤，造成致命的危害。研究者利用小鼠进行了活体实验，将癌细胞通过静脉注射入小鼠体内，发现不同类型的癌细胞均能“杀死”血管壁中的特定细胞（内皮细胞）并跨越内皮细胞屏障，从而离开血管建立起转移癌（如图1所示）。</a:t>
            </a:r>
          </a:p>
        </p:txBody>
      </p:sp>
      <p:pic>
        <p:nvPicPr>
          <p:cNvPr id="1073744157" name="图片 4"/>
          <p:cNvPicPr>
            <a:picLocks noRot="1" noChangeAspect="1"/>
          </p:cNvPicPr>
          <p:nvPr/>
        </p:nvPicPr>
        <p:blipFill>
          <a:blip r:embed="rId2" cstate="print"/>
          <a:srcRect t="9070" b="4332"/>
          <a:stretch>
            <a:fillRect/>
          </a:stretch>
        </p:blipFill>
        <p:spPr>
          <a:xfrm>
            <a:off x="832485" y="2709545"/>
            <a:ext cx="10464165" cy="2635885"/>
          </a:xfrm>
          <a:prstGeom prst="rect">
            <a:avLst/>
          </a:prstGeom>
          <a:noFill/>
          <a:ln w="9525">
            <a:noFill/>
          </a:ln>
        </p:spPr>
      </p:pic>
      <p:sp>
        <p:nvSpPr>
          <p:cNvPr id="100" name="文本框 99"/>
          <p:cNvSpPr txBox="1"/>
          <p:nvPr/>
        </p:nvSpPr>
        <p:spPr>
          <a:xfrm>
            <a:off x="348615" y="5411470"/>
            <a:ext cx="11431270" cy="1198880"/>
          </a:xfrm>
          <a:prstGeom prst="rect">
            <a:avLst/>
          </a:prstGeom>
          <a:noFill/>
          <a:ln w="9525">
            <a:noFill/>
          </a:ln>
        </p:spPr>
        <p:txBody>
          <a:bodyPr wrap="square">
            <a:spAutoFit/>
          </a:bodyPr>
          <a:lstStyle/>
          <a:p>
            <a:pPr indent="0"/>
            <a:r>
              <a:rPr lang="zh-CN" altLang="en-US" sz="2400" b="1">
                <a:latin typeface="宋体" panose="02010600030101010101" pitchFamily="2" charset="-122"/>
                <a:ea typeface="宋体" panose="02010600030101010101" pitchFamily="2" charset="-122"/>
                <a:cs typeface="宋体" panose="02010600030101010101" pitchFamily="2" charset="-122"/>
              </a:rPr>
              <a:t>（</a:t>
            </a:r>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）为证实该发现，研究者在离体条件下做了细胞培养实验加以验证：</a:t>
            </a:r>
          </a:p>
          <a:p>
            <a:pPr indent="0"/>
            <a:r>
              <a:rPr lang="zh-CN" altLang="en-US" sz="2400" b="1">
                <a:latin typeface="宋体" panose="02010600030101010101" pitchFamily="2" charset="-122"/>
                <a:ea typeface="宋体" panose="02010600030101010101" pitchFamily="2" charset="-122"/>
                <a:cs typeface="宋体" panose="02010600030101010101" pitchFamily="2" charset="-122"/>
              </a:rPr>
              <a:t>向实验组培养液中加入单个的</a:t>
            </a:r>
            <a:r>
              <a:rPr lang="zh-CN" altLang="en-US" sz="2400" b="1" u="sng">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细胞和一定数量的内皮细胞；向对照组中加入</a:t>
            </a:r>
            <a:r>
              <a:rPr lang="zh-CN" altLang="en-US" sz="2400" b="1" u="sng">
                <a:latin typeface="宋体" panose="02010600030101010101" pitchFamily="2" charset="-122"/>
                <a:ea typeface="宋体" panose="02010600030101010101" pitchFamily="2" charset="-122"/>
                <a:cs typeface="宋体" panose="02010600030101010101" pitchFamily="2" charset="-122"/>
              </a:rPr>
              <a:t>                </a:t>
            </a:r>
            <a:r>
              <a:rPr lang="zh-CN" altLang="en-US" sz="2400" b="1">
                <a:latin typeface="宋体" panose="02010600030101010101" pitchFamily="2" charset="-122"/>
                <a:ea typeface="宋体" panose="02010600030101010101" pitchFamily="2" charset="-122"/>
                <a:cs typeface="宋体" panose="02010600030101010101" pitchFamily="2" charset="-122"/>
              </a:rPr>
              <a:t>，一段时间后，用显微镜直接计数法统计两组细胞的死亡率。</a:t>
            </a:r>
            <a:endParaRPr lang="zh-CN" altLang="en-US" sz="2400" b="1"/>
          </a:p>
        </p:txBody>
      </p:sp>
      <p:sp>
        <p:nvSpPr>
          <p:cNvPr id="6" name="文本框 5"/>
          <p:cNvSpPr txBox="1"/>
          <p:nvPr/>
        </p:nvSpPr>
        <p:spPr>
          <a:xfrm>
            <a:off x="4385310" y="5780405"/>
            <a:ext cx="1080770" cy="460375"/>
          </a:xfrm>
          <a:prstGeom prst="rect">
            <a:avLst/>
          </a:prstGeom>
          <a:noFill/>
        </p:spPr>
        <p:txBody>
          <a:bodyPr wrap="square" rtlCol="0">
            <a:spAutoFit/>
          </a:bodyPr>
          <a:lstStyle/>
          <a:p>
            <a:r>
              <a:rPr lang="zh-CN" altLang="en-US" sz="2400" b="1">
                <a:solidFill>
                  <a:srgbClr val="FF0000"/>
                </a:solidFill>
              </a:rPr>
              <a:t>肿瘤</a:t>
            </a:r>
          </a:p>
        </p:txBody>
      </p:sp>
      <p:sp>
        <p:nvSpPr>
          <p:cNvPr id="2" name="文本框 1"/>
          <p:cNvSpPr txBox="1"/>
          <p:nvPr/>
        </p:nvSpPr>
        <p:spPr>
          <a:xfrm>
            <a:off x="913765" y="6149975"/>
            <a:ext cx="2775585" cy="460375"/>
          </a:xfrm>
          <a:prstGeom prst="rect">
            <a:avLst/>
          </a:prstGeom>
          <a:noFill/>
        </p:spPr>
        <p:txBody>
          <a:bodyPr wrap="square" rtlCol="0">
            <a:spAutoFit/>
          </a:bodyPr>
          <a:lstStyle/>
          <a:p>
            <a:r>
              <a:rPr lang="zh-CN" altLang="en-US" sz="2400" b="1">
                <a:solidFill>
                  <a:srgbClr val="FF0000"/>
                </a:solidFill>
              </a:rPr>
              <a:t>等量的内皮细胞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3105" y="2792095"/>
            <a:ext cx="10527665" cy="3448685"/>
          </a:xfrm>
          <a:prstGeom prst="rect">
            <a:avLst/>
          </a:prstGeom>
          <a:noFill/>
        </p:spPr>
        <p:txBody>
          <a:bodyPr wrap="square" rtlCol="0">
            <a:spAutoFit/>
          </a:bodyPr>
          <a:lstStyle/>
          <a:p>
            <a:pPr>
              <a:lnSpc>
                <a:spcPct val="130000"/>
              </a:lnSpc>
            </a:pPr>
            <a:r>
              <a:rPr lang="zh-CN" altLang="en-US" sz="2400" b="1"/>
              <a:t>（2）研究者进一步揭示了癌细胞诱导内皮细胞死亡的机理（如图2所示），请据图回答：①在血管壁内皮细胞的表面存在一种叫做死亡受体6（DR6）的分子，当癌细胞接触到内皮细胞时，癌细胞表面的</a:t>
            </a:r>
            <a:r>
              <a:rPr lang="zh-CN" altLang="en-US" sz="2400" b="1" u="sng"/>
              <a:t>                                             </a:t>
            </a:r>
            <a:r>
              <a:rPr lang="zh-CN" altLang="en-US" sz="2400" b="1"/>
              <a:t>便会激活DR6，这标志着癌细胞开始对血管壁进攻。</a:t>
            </a:r>
          </a:p>
          <a:p>
            <a:pPr>
              <a:lnSpc>
                <a:spcPct val="130000"/>
              </a:lnSpc>
            </a:pPr>
            <a:r>
              <a:rPr lang="zh-CN" altLang="en-US" sz="2400" b="1"/>
              <a:t>  ②与坏死不同，程序性细胞死亡是一种由死亡受体介导，细胞主动死亡的过程，需要依赖 </a:t>
            </a:r>
            <a:r>
              <a:rPr lang="zh-CN" altLang="en-US" sz="2400" b="1" u="sng"/>
              <a:t>                     </a:t>
            </a:r>
            <a:r>
              <a:rPr lang="zh-CN" altLang="en-US" sz="2400" b="1"/>
              <a:t>（细胞器）参与才能完成细胞自吞噬。</a:t>
            </a:r>
          </a:p>
          <a:p>
            <a:pPr>
              <a:lnSpc>
                <a:spcPct val="130000"/>
              </a:lnSpc>
            </a:pPr>
            <a:endParaRPr lang="zh-CN" altLang="en-US" sz="2400" b="1"/>
          </a:p>
        </p:txBody>
      </p:sp>
      <p:pic>
        <p:nvPicPr>
          <p:cNvPr id="1073744157" name="图片 4"/>
          <p:cNvPicPr>
            <a:picLocks noRot="1" noChangeAspect="1"/>
          </p:cNvPicPr>
          <p:nvPr/>
        </p:nvPicPr>
        <p:blipFill>
          <a:blip r:embed="rId2" cstate="print"/>
          <a:srcRect t="9070" b="4332"/>
          <a:stretch>
            <a:fillRect/>
          </a:stretch>
        </p:blipFill>
        <p:spPr>
          <a:xfrm>
            <a:off x="1082040" y="416560"/>
            <a:ext cx="10027920" cy="2375535"/>
          </a:xfrm>
          <a:prstGeom prst="rect">
            <a:avLst/>
          </a:prstGeom>
          <a:noFill/>
          <a:ln w="9525">
            <a:noFill/>
          </a:ln>
        </p:spPr>
      </p:pic>
      <p:sp>
        <p:nvSpPr>
          <p:cNvPr id="6" name="文本框 5"/>
          <p:cNvSpPr txBox="1"/>
          <p:nvPr/>
        </p:nvSpPr>
        <p:spPr>
          <a:xfrm>
            <a:off x="2688590" y="5203825"/>
            <a:ext cx="1516380" cy="460375"/>
          </a:xfrm>
          <a:prstGeom prst="rect">
            <a:avLst/>
          </a:prstGeom>
          <a:noFill/>
        </p:spPr>
        <p:txBody>
          <a:bodyPr wrap="square" rtlCol="0">
            <a:spAutoFit/>
          </a:bodyPr>
          <a:lstStyle/>
          <a:p>
            <a:r>
              <a:rPr lang="zh-CN" altLang="en-US" sz="2400" b="1">
                <a:solidFill>
                  <a:srgbClr val="FF0000"/>
                </a:solidFill>
              </a:rPr>
              <a:t> 溶酶体</a:t>
            </a:r>
          </a:p>
        </p:txBody>
      </p:sp>
      <p:sp>
        <p:nvSpPr>
          <p:cNvPr id="2" name="文本框 1"/>
          <p:cNvSpPr txBox="1"/>
          <p:nvPr/>
        </p:nvSpPr>
        <p:spPr>
          <a:xfrm>
            <a:off x="7536180" y="3797300"/>
            <a:ext cx="3277235" cy="460375"/>
          </a:xfrm>
          <a:prstGeom prst="rect">
            <a:avLst/>
          </a:prstGeom>
          <a:noFill/>
        </p:spPr>
        <p:txBody>
          <a:bodyPr wrap="square" rtlCol="0">
            <a:spAutoFit/>
          </a:bodyPr>
          <a:lstStyle/>
          <a:p>
            <a:r>
              <a:rPr lang="zh-CN" altLang="en-US" sz="2400" b="1">
                <a:solidFill>
                  <a:srgbClr val="FF0000"/>
                </a:solidFill>
              </a:rPr>
              <a:t>淀粉样前体蛋白（APP）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31850" y="950595"/>
            <a:ext cx="10527665" cy="2968625"/>
          </a:xfrm>
          <a:prstGeom prst="rect">
            <a:avLst/>
          </a:prstGeom>
          <a:noFill/>
        </p:spPr>
        <p:txBody>
          <a:bodyPr wrap="square" rtlCol="0">
            <a:spAutoFit/>
          </a:bodyPr>
          <a:lstStyle/>
          <a:p>
            <a:pPr>
              <a:lnSpc>
                <a:spcPct val="130000"/>
              </a:lnSpc>
            </a:pPr>
            <a:r>
              <a:rPr lang="zh-CN" altLang="en-US" sz="2400" b="1" dirty="0"/>
              <a:t>（3）研究者推测：癌细胞诱导内皮细胞死亡的过程为程序性坏死，且该过程能够被细胞信号转导的抑制剂阻断。</a:t>
            </a:r>
          </a:p>
          <a:p>
            <a:pPr>
              <a:lnSpc>
                <a:spcPct val="130000"/>
              </a:lnSpc>
            </a:pPr>
            <a:r>
              <a:rPr lang="zh-CN" altLang="en-US" sz="2400" b="1" dirty="0"/>
              <a:t>①欲证实该推测成立，研究者利用两种细胞信号转导抑制剂设计了三组实验，其中的两个实验组中应分别添加</a:t>
            </a:r>
            <a:r>
              <a:rPr lang="zh-CN" altLang="en-US" sz="2400" b="1" u="sng" dirty="0"/>
              <a:t>                                                                       </a:t>
            </a:r>
            <a:r>
              <a:rPr lang="zh-CN" altLang="en-US" sz="2400" b="1" dirty="0"/>
              <a:t>试剂。</a:t>
            </a:r>
          </a:p>
          <a:p>
            <a:pPr>
              <a:lnSpc>
                <a:spcPct val="130000"/>
              </a:lnSpc>
            </a:pPr>
            <a:r>
              <a:rPr lang="zh-CN" altLang="en-US" sz="2400" b="1" dirty="0"/>
              <a:t>②通过观察，实验现象</a:t>
            </a:r>
            <a:r>
              <a:rPr lang="zh-CN" altLang="en-US" sz="2400" b="1" u="sng" dirty="0"/>
              <a:t>                                                                               </a:t>
            </a:r>
            <a:r>
              <a:rPr lang="zh-CN" altLang="en-US" sz="2400" b="1" dirty="0"/>
              <a:t>证实了研究者的推测。</a:t>
            </a:r>
          </a:p>
        </p:txBody>
      </p:sp>
      <p:sp>
        <p:nvSpPr>
          <p:cNvPr id="5" name="文本框 4"/>
          <p:cNvSpPr txBox="1"/>
          <p:nvPr/>
        </p:nvSpPr>
        <p:spPr>
          <a:xfrm>
            <a:off x="5362575" y="2449195"/>
            <a:ext cx="4711700" cy="460375"/>
          </a:xfrm>
          <a:prstGeom prst="rect">
            <a:avLst/>
          </a:prstGeom>
          <a:noFill/>
        </p:spPr>
        <p:txBody>
          <a:bodyPr wrap="square" rtlCol="0">
            <a:spAutoFit/>
          </a:bodyPr>
          <a:lstStyle/>
          <a:p>
            <a:r>
              <a:rPr lang="zh-CN" altLang="en-US" sz="2400" b="1">
                <a:solidFill>
                  <a:srgbClr val="FF0000"/>
                </a:solidFill>
              </a:rPr>
              <a:t>DR6阻断抑制剂、APP阻断抑制剂</a:t>
            </a:r>
          </a:p>
        </p:txBody>
      </p:sp>
      <p:sp>
        <p:nvSpPr>
          <p:cNvPr id="6" name="文本框 5"/>
          <p:cNvSpPr txBox="1"/>
          <p:nvPr/>
        </p:nvSpPr>
        <p:spPr>
          <a:xfrm>
            <a:off x="4149725" y="2909570"/>
            <a:ext cx="5365115" cy="460375"/>
          </a:xfrm>
          <a:prstGeom prst="rect">
            <a:avLst/>
          </a:prstGeom>
          <a:noFill/>
        </p:spPr>
        <p:txBody>
          <a:bodyPr wrap="square" rtlCol="0">
            <a:spAutoFit/>
          </a:bodyPr>
          <a:lstStyle/>
          <a:p>
            <a:r>
              <a:rPr lang="zh-CN" altLang="en-US" sz="2400" b="1">
                <a:solidFill>
                  <a:srgbClr val="FF0000"/>
                </a:solidFill>
              </a:rPr>
              <a:t>内皮细胞的坏死和癌转移出现得更少</a:t>
            </a:r>
          </a:p>
        </p:txBody>
      </p:sp>
      <p:sp>
        <p:nvSpPr>
          <p:cNvPr id="8" name="右箭头 7">
            <a:hlinkClick r:id="rId2" action="ppaction://hlinksldjump"/>
          </p:cNvPr>
          <p:cNvSpPr/>
          <p:nvPr/>
        </p:nvSpPr>
        <p:spPr>
          <a:xfrm>
            <a:off x="10886440" y="6230620"/>
            <a:ext cx="1017270" cy="6051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20445" y="774700"/>
            <a:ext cx="10410825" cy="1863725"/>
          </a:xfrm>
          <a:prstGeom prst="rect">
            <a:avLst/>
          </a:prstGeom>
          <a:noFill/>
        </p:spPr>
        <p:txBody>
          <a:bodyPr wrap="square" rtlCol="0">
            <a:spAutoFit/>
          </a:bodyPr>
          <a:lstStyle/>
          <a:p>
            <a:pPr>
              <a:lnSpc>
                <a:spcPct val="120000"/>
              </a:lnSpc>
            </a:pPr>
            <a:r>
              <a:rPr lang="zh-CN" altLang="en-US" sz="2400" b="1"/>
              <a:t>前测（课前练习）</a:t>
            </a:r>
            <a:r>
              <a:rPr lang="zh-CN" altLang="en-US" sz="2400"/>
              <a:t>：</a:t>
            </a:r>
          </a:p>
          <a:p>
            <a:pPr>
              <a:lnSpc>
                <a:spcPct val="120000"/>
              </a:lnSpc>
            </a:pPr>
            <a:r>
              <a:rPr lang="zh-CN" altLang="en-US" sz="2400" b="1"/>
              <a:t>        科研人员用含有</a:t>
            </a:r>
            <a:r>
              <a:rPr lang="zh-CN" altLang="en-US" sz="2400" b="1" baseline="30000"/>
              <a:t>3</a:t>
            </a:r>
            <a:r>
              <a:rPr lang="zh-CN" altLang="en-US" sz="2400" b="1"/>
              <a:t>H—胸苷（合成DNA的原料）的营养液，处理活的小肠黏膜层，半小时后洗去游离的</a:t>
            </a:r>
            <a:r>
              <a:rPr lang="zh-CN" altLang="en-US" sz="2400" b="1" baseline="30000"/>
              <a:t>3</a:t>
            </a:r>
            <a:r>
              <a:rPr lang="zh-CN" altLang="en-US" sz="2400" b="1"/>
              <a:t>H-胸苷.连续48小时检测小肠绒毛被标记的部位，结果如下图 (黑点表示放射性部位).</a:t>
            </a:r>
          </a:p>
        </p:txBody>
      </p:sp>
      <p:sp>
        <p:nvSpPr>
          <p:cNvPr id="7" name="文本框 6"/>
          <p:cNvSpPr txBox="1"/>
          <p:nvPr/>
        </p:nvSpPr>
        <p:spPr>
          <a:xfrm>
            <a:off x="740410" y="4874260"/>
            <a:ext cx="10027285" cy="1420495"/>
          </a:xfrm>
          <a:prstGeom prst="rect">
            <a:avLst/>
          </a:prstGeom>
          <a:noFill/>
        </p:spPr>
        <p:txBody>
          <a:bodyPr wrap="square" rtlCol="0">
            <a:spAutoFit/>
          </a:bodyPr>
          <a:lstStyle/>
          <a:p>
            <a:pPr>
              <a:lnSpc>
                <a:spcPct val="120000"/>
              </a:lnSpc>
            </a:pPr>
            <a:r>
              <a:rPr lang="zh-CN" altLang="en-US" sz="2400" b="1">
                <a:latin typeface="宋体" panose="02010600030101010101" pitchFamily="2" charset="-122"/>
                <a:ea typeface="宋体" panose="02010600030101010101" pitchFamily="2" charset="-122"/>
              </a:rPr>
              <a:t>(1)处理后开始的几小时，发现只有a处能够检测到放射性，这说明什么?</a:t>
            </a:r>
          </a:p>
          <a:p>
            <a:pPr>
              <a:lnSpc>
                <a:spcPct val="120000"/>
              </a:lnSpc>
            </a:pPr>
            <a:r>
              <a:rPr lang="zh-CN" altLang="en-US" sz="2400" b="1">
                <a:latin typeface="宋体" panose="02010600030101010101" pitchFamily="2" charset="-122"/>
                <a:ea typeface="宋体" panose="02010600030101010101" pitchFamily="2" charset="-122"/>
              </a:rPr>
              <a:t>(2)处理后24小时左右，在b处可以检测到放射性，48小时左右，在c处检</a:t>
            </a:r>
          </a:p>
          <a:p>
            <a:pPr>
              <a:lnSpc>
                <a:spcPct val="120000"/>
              </a:lnSpc>
            </a:pPr>
            <a:r>
              <a:rPr lang="zh-CN" altLang="en-US" sz="2400" b="1">
                <a:latin typeface="宋体" panose="02010600030101010101" pitchFamily="2" charset="-122"/>
                <a:ea typeface="宋体" panose="02010600030101010101" pitchFamily="2" charset="-122"/>
              </a:rPr>
              <a:t>   测到放射性，为什么?</a:t>
            </a:r>
          </a:p>
        </p:txBody>
      </p:sp>
      <p:pic>
        <p:nvPicPr>
          <p:cNvPr id="2" name="图片 1"/>
          <p:cNvPicPr>
            <a:picLocks noChangeAspect="1"/>
          </p:cNvPicPr>
          <p:nvPr/>
        </p:nvPicPr>
        <p:blipFill>
          <a:blip r:embed="rId2"/>
          <a:stretch>
            <a:fillRect/>
          </a:stretch>
        </p:blipFill>
        <p:spPr>
          <a:xfrm>
            <a:off x="1096010" y="2957195"/>
            <a:ext cx="9819640" cy="17297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10540" y="4252595"/>
            <a:ext cx="10016490" cy="2306320"/>
          </a:xfrm>
          <a:prstGeom prst="rect">
            <a:avLst/>
          </a:prstGeom>
          <a:noFill/>
        </p:spPr>
        <p:txBody>
          <a:bodyPr wrap="square" rtlCol="0">
            <a:spAutoFit/>
          </a:bodyPr>
          <a:lstStyle/>
          <a:p>
            <a:pPr>
              <a:lnSpc>
                <a:spcPct val="120000"/>
              </a:lnSpc>
            </a:pPr>
            <a:r>
              <a:rPr lang="zh-CN" altLang="en-US" sz="2400">
                <a:solidFill>
                  <a:srgbClr val="FF0000"/>
                </a:solidFill>
                <a:latin typeface="宋体" panose="02010600030101010101" pitchFamily="2" charset="-122"/>
                <a:ea typeface="宋体" panose="02010600030101010101" pitchFamily="2" charset="-122"/>
              </a:rPr>
              <a:t>(1)小肠黏膜层只有a处的细胞能进行DNA复制和细胞分裂.                                            </a:t>
            </a:r>
          </a:p>
          <a:p>
            <a:pPr>
              <a:lnSpc>
                <a:spcPct val="120000"/>
              </a:lnSpc>
            </a:pPr>
            <a:r>
              <a:rPr lang="zh-CN" altLang="en-US" sz="2400">
                <a:solidFill>
                  <a:srgbClr val="FF0000"/>
                </a:solidFill>
                <a:latin typeface="宋体" panose="02010600030101010101" pitchFamily="2" charset="-122"/>
                <a:ea typeface="宋体" panose="02010600030101010101" pitchFamily="2" charset="-122"/>
              </a:rPr>
              <a:t>(2)a处的细胞连续分裂把带有放射性标记的细胞推向b处，直至c处.</a:t>
            </a:r>
          </a:p>
          <a:p>
            <a:pPr>
              <a:lnSpc>
                <a:spcPct val="120000"/>
              </a:lnSpc>
            </a:pPr>
            <a:r>
              <a:rPr lang="zh-CN" altLang="en-US" sz="2400">
                <a:solidFill>
                  <a:srgbClr val="FF0000"/>
                </a:solidFill>
                <a:latin typeface="宋体" panose="02010600030101010101" pitchFamily="2" charset="-122"/>
                <a:ea typeface="宋体" panose="02010600030101010101" pitchFamily="2" charset="-122"/>
              </a:rPr>
              <a:t>(3)小肠黏膜细胞上的放射性将会因为细胞的衰老、死亡、脱落而消失.</a:t>
            </a:r>
          </a:p>
          <a:p>
            <a:pPr>
              <a:lnSpc>
                <a:spcPct val="120000"/>
              </a:lnSpc>
            </a:pPr>
            <a:r>
              <a:rPr lang="zh-CN" altLang="en-US" sz="2400">
                <a:solidFill>
                  <a:srgbClr val="FF0000"/>
                </a:solidFill>
                <a:latin typeface="宋体" panose="02010600030101010101" pitchFamily="2" charset="-122"/>
                <a:ea typeface="宋体" panose="02010600030101010101" pitchFamily="2" charset="-122"/>
              </a:rPr>
              <a:t>(4)在小肠黏膜层的各处都可以检测到放射性，因为小肠黏膜层上的细胞不断进行mRNA的合成.</a:t>
            </a:r>
          </a:p>
        </p:txBody>
      </p:sp>
      <p:pic>
        <p:nvPicPr>
          <p:cNvPr id="2" name="图片 1"/>
          <p:cNvPicPr>
            <a:picLocks noChangeAspect="1"/>
          </p:cNvPicPr>
          <p:nvPr/>
        </p:nvPicPr>
        <p:blipFill>
          <a:blip r:embed="rId2"/>
          <a:stretch>
            <a:fillRect/>
          </a:stretch>
        </p:blipFill>
        <p:spPr>
          <a:xfrm>
            <a:off x="1095375" y="624205"/>
            <a:ext cx="9559290" cy="2063750"/>
          </a:xfrm>
          <a:prstGeom prst="rect">
            <a:avLst/>
          </a:prstGeom>
        </p:spPr>
      </p:pic>
      <p:sp>
        <p:nvSpPr>
          <p:cNvPr id="7" name="文本框 6"/>
          <p:cNvSpPr txBox="1"/>
          <p:nvPr/>
        </p:nvSpPr>
        <p:spPr>
          <a:xfrm>
            <a:off x="627380" y="2900680"/>
            <a:ext cx="10027285" cy="1420495"/>
          </a:xfrm>
          <a:prstGeom prst="rect">
            <a:avLst/>
          </a:prstGeom>
          <a:noFill/>
        </p:spPr>
        <p:txBody>
          <a:bodyPr wrap="square" rtlCol="0">
            <a:spAutoFit/>
          </a:bodyPr>
          <a:lstStyle/>
          <a:p>
            <a:pPr>
              <a:lnSpc>
                <a:spcPct val="120000"/>
              </a:lnSpc>
            </a:pPr>
            <a:r>
              <a:rPr lang="zh-CN" altLang="en-US" sz="2400" b="1">
                <a:latin typeface="宋体" panose="02010600030101010101" pitchFamily="2" charset="-122"/>
                <a:ea typeface="宋体" panose="02010600030101010101" pitchFamily="2" charset="-122"/>
              </a:rPr>
              <a:t>(3)如果继续跟踪检测，小肠黏膜层上的放射性将发生怎样的变化?</a:t>
            </a:r>
          </a:p>
          <a:p>
            <a:pPr>
              <a:lnSpc>
                <a:spcPct val="120000"/>
              </a:lnSpc>
            </a:pPr>
            <a:r>
              <a:rPr lang="zh-CN" altLang="en-US" sz="2400" b="1">
                <a:latin typeface="宋体" panose="02010600030101010101" pitchFamily="2" charset="-122"/>
                <a:ea typeface="宋体" panose="02010600030101010101" pitchFamily="2" charset="-122"/>
              </a:rPr>
              <a:t>(4)上述实验假如选用含有</a:t>
            </a:r>
            <a:r>
              <a:rPr lang="zh-CN" altLang="en-US" sz="2400" b="1" baseline="30000">
                <a:latin typeface="宋体" panose="02010600030101010101" pitchFamily="2" charset="-122"/>
                <a:ea typeface="宋体" panose="02010600030101010101" pitchFamily="2" charset="-122"/>
              </a:rPr>
              <a:t>3</a:t>
            </a:r>
            <a:r>
              <a:rPr lang="zh-CN" altLang="en-US" sz="2400" b="1">
                <a:latin typeface="宋体" panose="02010600030101010101" pitchFamily="2" charset="-122"/>
                <a:ea typeface="宋体" panose="02010600030101010101" pitchFamily="2" charset="-122"/>
              </a:rPr>
              <a:t>H—尿嘧啶核糖核苷的营养液，请推测几小时</a:t>
            </a:r>
          </a:p>
          <a:p>
            <a:pPr>
              <a:lnSpc>
                <a:spcPct val="120000"/>
              </a:lnSpc>
            </a:pPr>
            <a:r>
              <a:rPr lang="zh-CN" altLang="en-US" sz="2400" b="1">
                <a:latin typeface="宋体" panose="02010600030101010101" pitchFamily="2" charset="-122"/>
                <a:ea typeface="宋体" panose="02010600030101010101" pitchFamily="2" charset="-122"/>
              </a:rPr>
              <a:t>   内小肠黏膜层上放射性出现的情况将会怎样?为什么?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p:nvPr/>
        </p:nvGraphicFramePr>
        <p:xfrm>
          <a:off x="701040" y="941070"/>
          <a:ext cx="5106035" cy="4953635"/>
        </p:xfrm>
        <a:graphic>
          <a:graphicData uri="http://schemas.openxmlformats.org/presentationml/2006/ole">
            <mc:AlternateContent xmlns:mc="http://schemas.openxmlformats.org/markup-compatibility/2006">
              <mc:Choice xmlns:v="urn:schemas-microsoft-com:vml" Requires="v">
                <p:oleObj spid="_x0000_s2053" r:id="rId3" imgW="3917950" imgH="6089650" progId="PBrush">
                  <p:embed/>
                </p:oleObj>
              </mc:Choice>
              <mc:Fallback>
                <p:oleObj r:id="rId3" imgW="3917950" imgH="6089650" progId="PBrush">
                  <p:embed/>
                  <p:pic>
                    <p:nvPicPr>
                      <p:cNvPr id="0" name="图片 1024" descr="image1"/>
                      <p:cNvPicPr/>
                      <p:nvPr/>
                    </p:nvPicPr>
                    <p:blipFill>
                      <a:blip r:embed="rId4"/>
                      <a:stretch>
                        <a:fillRect/>
                      </a:stretch>
                    </p:blipFill>
                    <p:spPr>
                      <a:xfrm>
                        <a:off x="701040" y="941070"/>
                        <a:ext cx="5106035" cy="4953635"/>
                      </a:xfrm>
                      <a:prstGeom prst="rect">
                        <a:avLst/>
                      </a:prstGeom>
                      <a:noFill/>
                      <a:ln w="9525">
                        <a:noFill/>
                      </a:ln>
                    </p:spPr>
                  </p:pic>
                </p:oleObj>
              </mc:Fallback>
            </mc:AlternateContent>
          </a:graphicData>
        </a:graphic>
      </p:graphicFrame>
      <p:sp>
        <p:nvSpPr>
          <p:cNvPr id="6" name="文本框 5"/>
          <p:cNvSpPr txBox="1"/>
          <p:nvPr/>
        </p:nvSpPr>
        <p:spPr>
          <a:xfrm>
            <a:off x="2230755" y="1030605"/>
            <a:ext cx="1719580" cy="460375"/>
          </a:xfrm>
          <a:prstGeom prst="rect">
            <a:avLst/>
          </a:prstGeom>
          <a:noFill/>
        </p:spPr>
        <p:txBody>
          <a:bodyPr wrap="square" rtlCol="0">
            <a:spAutoFit/>
          </a:bodyPr>
          <a:lstStyle/>
          <a:p>
            <a:r>
              <a:rPr lang="zh-CN" altLang="en-US" sz="2400" b="1">
                <a:solidFill>
                  <a:srgbClr val="FF0000"/>
                </a:solidFill>
              </a:rPr>
              <a:t>吸收性细胞</a:t>
            </a:r>
          </a:p>
        </p:txBody>
      </p:sp>
      <p:sp>
        <p:nvSpPr>
          <p:cNvPr id="7" name="文本框 6"/>
          <p:cNvSpPr txBox="1"/>
          <p:nvPr/>
        </p:nvSpPr>
        <p:spPr>
          <a:xfrm>
            <a:off x="2394585" y="1809750"/>
            <a:ext cx="1719580" cy="460375"/>
          </a:xfrm>
          <a:prstGeom prst="rect">
            <a:avLst/>
          </a:prstGeom>
          <a:noFill/>
        </p:spPr>
        <p:txBody>
          <a:bodyPr wrap="square" rtlCol="0">
            <a:spAutoFit/>
          </a:bodyPr>
          <a:lstStyle/>
          <a:p>
            <a:r>
              <a:rPr lang="zh-CN" altLang="en-US" sz="2400" b="1">
                <a:solidFill>
                  <a:srgbClr val="FF0000"/>
                </a:solidFill>
              </a:rPr>
              <a:t>分泌性细胞</a:t>
            </a:r>
          </a:p>
        </p:txBody>
      </p:sp>
      <p:sp>
        <p:nvSpPr>
          <p:cNvPr id="8" name="文本框 7"/>
          <p:cNvSpPr txBox="1"/>
          <p:nvPr/>
        </p:nvSpPr>
        <p:spPr>
          <a:xfrm>
            <a:off x="1161415" y="4757420"/>
            <a:ext cx="1451610" cy="460375"/>
          </a:xfrm>
          <a:prstGeom prst="rect">
            <a:avLst/>
          </a:prstGeom>
          <a:noFill/>
        </p:spPr>
        <p:txBody>
          <a:bodyPr wrap="square" rtlCol="0">
            <a:spAutoFit/>
          </a:bodyPr>
          <a:lstStyle/>
          <a:p>
            <a:r>
              <a:rPr lang="zh-CN" altLang="en-US" sz="2400" b="1"/>
              <a:t>细胞移动</a:t>
            </a:r>
          </a:p>
        </p:txBody>
      </p:sp>
      <p:sp>
        <p:nvSpPr>
          <p:cNvPr id="9" name="文本框 8"/>
          <p:cNvSpPr txBox="1"/>
          <p:nvPr/>
        </p:nvSpPr>
        <p:spPr>
          <a:xfrm>
            <a:off x="662305" y="5434330"/>
            <a:ext cx="2505710" cy="460375"/>
          </a:xfrm>
          <a:prstGeom prst="rect">
            <a:avLst/>
          </a:prstGeom>
          <a:noFill/>
        </p:spPr>
        <p:txBody>
          <a:bodyPr wrap="square" rtlCol="0">
            <a:spAutoFit/>
          </a:bodyPr>
          <a:lstStyle/>
          <a:p>
            <a:r>
              <a:rPr lang="zh-CN" altLang="en-US" sz="2400" b="1">
                <a:solidFill>
                  <a:srgbClr val="FF0000"/>
                </a:solidFill>
                <a:sym typeface="+mn-ea"/>
              </a:rPr>
              <a:t>小肠隐窝</a:t>
            </a:r>
            <a:r>
              <a:rPr lang="zh-CN" altLang="en-US" sz="2400" b="1">
                <a:solidFill>
                  <a:srgbClr val="FF0000"/>
                </a:solidFill>
              </a:rPr>
              <a:t>干细胞</a:t>
            </a:r>
          </a:p>
        </p:txBody>
      </p:sp>
      <p:sp>
        <p:nvSpPr>
          <p:cNvPr id="10" name="文本框 9"/>
          <p:cNvSpPr txBox="1"/>
          <p:nvPr/>
        </p:nvSpPr>
        <p:spPr>
          <a:xfrm>
            <a:off x="4250055" y="4912360"/>
            <a:ext cx="2285365" cy="829945"/>
          </a:xfrm>
          <a:prstGeom prst="rect">
            <a:avLst/>
          </a:prstGeom>
          <a:noFill/>
        </p:spPr>
        <p:txBody>
          <a:bodyPr wrap="square" rtlCol="0">
            <a:spAutoFit/>
          </a:bodyPr>
          <a:lstStyle/>
          <a:p>
            <a:r>
              <a:rPr lang="en-US" altLang="zh-CN" sz="2400" b="1"/>
              <a:t>Wnt</a:t>
            </a:r>
            <a:r>
              <a:rPr lang="zh-CN" altLang="en-US" sz="2400" b="1"/>
              <a:t>信号激活：</a:t>
            </a:r>
            <a:r>
              <a:rPr lang="zh-CN" altLang="en-US" sz="2400" b="1">
                <a:solidFill>
                  <a:srgbClr val="C00000"/>
                </a:solidFill>
              </a:rPr>
              <a:t>细胞增殖</a:t>
            </a:r>
          </a:p>
        </p:txBody>
      </p:sp>
      <p:sp>
        <p:nvSpPr>
          <p:cNvPr id="11" name="文本框 10"/>
          <p:cNvSpPr txBox="1"/>
          <p:nvPr/>
        </p:nvSpPr>
        <p:spPr>
          <a:xfrm>
            <a:off x="7575550" y="1007110"/>
            <a:ext cx="3838575" cy="5367020"/>
          </a:xfrm>
          <a:prstGeom prst="rect">
            <a:avLst/>
          </a:prstGeom>
          <a:noFill/>
          <a:ln>
            <a:solidFill>
              <a:srgbClr val="00B050"/>
            </a:solidFill>
          </a:ln>
        </p:spPr>
        <p:txBody>
          <a:bodyPr wrap="square" rtlCol="0">
            <a:spAutoFit/>
          </a:bodyPr>
          <a:lstStyle/>
          <a:p>
            <a:pPr>
              <a:lnSpc>
                <a:spcPct val="130000"/>
              </a:lnSpc>
            </a:pPr>
            <a:r>
              <a:rPr lang="en-US" altLang="zh-CN" sz="2400" b="1">
                <a:sym typeface="+mn-ea"/>
              </a:rPr>
              <a:t>         </a:t>
            </a:r>
            <a:r>
              <a:rPr lang="en-US" altLang="zh-CN" sz="2400" b="1">
                <a:solidFill>
                  <a:srgbClr val="0000CC"/>
                </a:solidFill>
                <a:sym typeface="+mn-ea"/>
              </a:rPr>
              <a:t>Wnt</a:t>
            </a:r>
            <a:r>
              <a:rPr lang="zh-CN" altLang="en-US" sz="2400" b="1">
                <a:solidFill>
                  <a:srgbClr val="0000CC"/>
                </a:solidFill>
                <a:sym typeface="+mn-ea"/>
              </a:rPr>
              <a:t>信号蛋白</a:t>
            </a:r>
            <a:r>
              <a:rPr lang="zh-CN" altLang="en-US" sz="2400" b="1">
                <a:sym typeface="+mn-ea"/>
              </a:rPr>
              <a:t>是由小肠隐窝（底部）</a:t>
            </a:r>
            <a:r>
              <a:rPr lang="zh-CN" altLang="en-US" sz="2400" b="1">
                <a:solidFill>
                  <a:srgbClr val="C00000"/>
                </a:solidFill>
                <a:sym typeface="+mn-ea"/>
              </a:rPr>
              <a:t>干细胞</a:t>
            </a:r>
            <a:r>
              <a:rPr lang="zh-CN" altLang="en-US" sz="2400" b="1">
                <a:solidFill>
                  <a:schemeClr val="tx1"/>
                </a:solidFill>
                <a:sym typeface="+mn-ea"/>
              </a:rPr>
              <a:t>分泌</a:t>
            </a:r>
            <a:r>
              <a:rPr lang="zh-CN" altLang="en-US" sz="2400" b="1">
                <a:sym typeface="+mn-ea"/>
              </a:rPr>
              <a:t>的</a:t>
            </a:r>
            <a:r>
              <a:rPr lang="zh-CN" altLang="en-US" sz="2400" b="1">
                <a:solidFill>
                  <a:srgbClr val="0000CC"/>
                </a:solidFill>
                <a:sym typeface="+mn-ea"/>
              </a:rPr>
              <a:t>信号蛋白</a:t>
            </a:r>
            <a:r>
              <a:rPr lang="zh-CN" altLang="en-US" sz="2400" b="1">
                <a:sym typeface="+mn-ea"/>
              </a:rPr>
              <a:t>，反过来又刺激</a:t>
            </a:r>
            <a:r>
              <a:rPr lang="zh-CN" altLang="en-US" sz="2400" b="1">
                <a:solidFill>
                  <a:srgbClr val="C00000"/>
                </a:solidFill>
                <a:sym typeface="+mn-ea"/>
              </a:rPr>
              <a:t>干细胞及邻近细胞</a:t>
            </a:r>
            <a:r>
              <a:rPr lang="zh-CN" altLang="en-US" sz="2400" b="1">
                <a:sym typeface="+mn-ea"/>
              </a:rPr>
              <a:t>不断增殖。同时，干细胞也表达</a:t>
            </a:r>
            <a:r>
              <a:rPr lang="zh-CN" altLang="en-US" sz="2400" b="1">
                <a:solidFill>
                  <a:srgbClr val="0000CC"/>
                </a:solidFill>
                <a:sym typeface="+mn-ea"/>
              </a:rPr>
              <a:t>其他信号分子</a:t>
            </a:r>
            <a:r>
              <a:rPr lang="zh-CN" altLang="en-US" sz="2400" b="1">
                <a:sym typeface="+mn-ea"/>
              </a:rPr>
              <a:t>，大范围</a:t>
            </a:r>
            <a:r>
              <a:rPr lang="zh-CN" altLang="en-US" sz="2400" b="1">
                <a:solidFill>
                  <a:srgbClr val="C00000"/>
                </a:solidFill>
                <a:sym typeface="+mn-ea"/>
              </a:rPr>
              <a:t>抑制</a:t>
            </a:r>
            <a:r>
              <a:rPr lang="en-US" altLang="zh-CN" sz="2400" b="1">
                <a:sym typeface="+mn-ea"/>
              </a:rPr>
              <a:t>Wnt</a:t>
            </a:r>
            <a:r>
              <a:rPr lang="zh-CN" altLang="en-US" sz="2400" b="1">
                <a:sym typeface="+mn-ea"/>
              </a:rPr>
              <a:t>信号蛋白在</a:t>
            </a:r>
            <a:r>
              <a:rPr lang="zh-CN" altLang="en-US" sz="2400" b="1">
                <a:solidFill>
                  <a:srgbClr val="C00000"/>
                </a:solidFill>
                <a:sym typeface="+mn-ea"/>
              </a:rPr>
              <a:t>小肠隐窝（底部）之外的组织中</a:t>
            </a:r>
            <a:r>
              <a:rPr lang="zh-CN" altLang="en-US" sz="2400" b="1">
                <a:sym typeface="+mn-ea"/>
              </a:rPr>
              <a:t>起作用，这些组织分化成</a:t>
            </a:r>
            <a:r>
              <a:rPr lang="zh-CN" altLang="en-US" sz="2400" b="1">
                <a:solidFill>
                  <a:srgbClr val="FF0000"/>
                </a:solidFill>
                <a:sym typeface="+mn-ea"/>
              </a:rPr>
              <a:t>分泌性细胞</a:t>
            </a:r>
            <a:r>
              <a:rPr lang="zh-CN" altLang="en-US" sz="2400" b="1">
                <a:sym typeface="+mn-ea"/>
              </a:rPr>
              <a:t>或</a:t>
            </a:r>
            <a:r>
              <a:rPr lang="zh-CN" altLang="en-US" sz="2400" b="1">
                <a:solidFill>
                  <a:srgbClr val="FF0000"/>
                </a:solidFill>
                <a:sym typeface="+mn-ea"/>
              </a:rPr>
              <a:t>吸收性细胞</a:t>
            </a:r>
            <a:r>
              <a:rPr lang="zh-CN" altLang="en-US" sz="2400" b="1">
                <a:solidFill>
                  <a:schemeClr val="tx1"/>
                </a:solidFill>
                <a:sym typeface="+mn-ea"/>
              </a:rPr>
              <a:t>（如左图）</a:t>
            </a:r>
            <a:r>
              <a:rPr lang="zh-CN" altLang="en-US" sz="2400" b="1">
                <a:sym typeface="+mn-ea"/>
              </a:rPr>
              <a:t>。</a:t>
            </a:r>
          </a:p>
        </p:txBody>
      </p:sp>
      <p:sp>
        <p:nvSpPr>
          <p:cNvPr id="12" name="文本框 11"/>
          <p:cNvSpPr txBox="1"/>
          <p:nvPr/>
        </p:nvSpPr>
        <p:spPr>
          <a:xfrm>
            <a:off x="662305" y="264795"/>
            <a:ext cx="7740015" cy="460375"/>
          </a:xfrm>
          <a:prstGeom prst="rect">
            <a:avLst/>
          </a:prstGeom>
          <a:noFill/>
          <a:ln>
            <a:solidFill>
              <a:srgbClr val="00B0F0"/>
            </a:solidFill>
          </a:ln>
        </p:spPr>
        <p:txBody>
          <a:bodyPr wrap="square" rtlCol="0" anchor="t">
            <a:spAutoFit/>
          </a:bodyPr>
          <a:lstStyle/>
          <a:p>
            <a:r>
              <a:rPr lang="zh-CN" altLang="en-US" sz="2400" b="1">
                <a:solidFill>
                  <a:schemeClr val="tx1"/>
                </a:solidFill>
                <a:sym typeface="+mn-ea"/>
              </a:rPr>
              <a:t>资料一：小肠底部（隐窝）干细胞的</a:t>
            </a:r>
            <a:r>
              <a:rPr lang="zh-CN" altLang="en-US" sz="2400" b="1">
                <a:solidFill>
                  <a:srgbClr val="FF0000"/>
                </a:solidFill>
                <a:sym typeface="+mn-ea"/>
              </a:rPr>
              <a:t>增殖与信号调控</a:t>
            </a:r>
          </a:p>
        </p:txBody>
      </p:sp>
      <p:sp>
        <p:nvSpPr>
          <p:cNvPr id="13" name="文本框 12"/>
          <p:cNvSpPr txBox="1"/>
          <p:nvPr/>
        </p:nvSpPr>
        <p:spPr>
          <a:xfrm>
            <a:off x="5149215" y="2270125"/>
            <a:ext cx="2285365" cy="829945"/>
          </a:xfrm>
          <a:prstGeom prst="rect">
            <a:avLst/>
          </a:prstGeom>
          <a:noFill/>
        </p:spPr>
        <p:txBody>
          <a:bodyPr wrap="square" rtlCol="0">
            <a:spAutoFit/>
          </a:bodyPr>
          <a:lstStyle/>
          <a:p>
            <a:r>
              <a:rPr lang="en-US" altLang="zh-CN" sz="2400" b="1"/>
              <a:t>Wnt</a:t>
            </a:r>
            <a:r>
              <a:rPr lang="zh-CN" altLang="en-US" sz="2400" b="1"/>
              <a:t>信号失活：</a:t>
            </a:r>
            <a:r>
              <a:rPr lang="zh-CN" altLang="en-US" sz="2400" b="1">
                <a:solidFill>
                  <a:srgbClr val="C00000"/>
                </a:solidFill>
              </a:rPr>
              <a:t>细胞增殖停止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对象 13"/>
          <p:cNvGraphicFramePr/>
          <p:nvPr/>
        </p:nvGraphicFramePr>
        <p:xfrm>
          <a:off x="574675" y="657860"/>
          <a:ext cx="9702800" cy="4918710"/>
        </p:xfrm>
        <a:graphic>
          <a:graphicData uri="http://schemas.openxmlformats.org/presentationml/2006/ole">
            <mc:AlternateContent xmlns:mc="http://schemas.openxmlformats.org/markup-compatibility/2006">
              <mc:Choice xmlns:v="urn:schemas-microsoft-com:vml" Requires="v">
                <p:oleObj spid="_x0000_s3077" r:id="rId3" imgW="7924800" imgH="4914900" progId="PBrush">
                  <p:embed/>
                </p:oleObj>
              </mc:Choice>
              <mc:Fallback>
                <p:oleObj r:id="rId3" imgW="7924800" imgH="4914900" progId="PBrush">
                  <p:embed/>
                  <p:pic>
                    <p:nvPicPr>
                      <p:cNvPr id="0" name="图片 2048" descr="image2"/>
                      <p:cNvPicPr/>
                      <p:nvPr/>
                    </p:nvPicPr>
                    <p:blipFill>
                      <a:blip r:embed="rId4"/>
                      <a:stretch>
                        <a:fillRect/>
                      </a:stretch>
                    </p:blipFill>
                    <p:spPr>
                      <a:xfrm>
                        <a:off x="574675" y="657860"/>
                        <a:ext cx="9702800" cy="4918710"/>
                      </a:xfrm>
                      <a:prstGeom prst="rect">
                        <a:avLst/>
                      </a:prstGeom>
                      <a:noFill/>
                      <a:ln w="9525">
                        <a:noFill/>
                      </a:ln>
                    </p:spPr>
                  </p:pic>
                </p:oleObj>
              </mc:Fallback>
            </mc:AlternateContent>
          </a:graphicData>
        </a:graphic>
      </p:graphicFrame>
      <p:sp>
        <p:nvSpPr>
          <p:cNvPr id="6" name="文本框 5"/>
          <p:cNvSpPr txBox="1"/>
          <p:nvPr/>
        </p:nvSpPr>
        <p:spPr>
          <a:xfrm>
            <a:off x="3122930" y="1970405"/>
            <a:ext cx="2452370" cy="460375"/>
          </a:xfrm>
          <a:prstGeom prst="rect">
            <a:avLst/>
          </a:prstGeom>
          <a:noFill/>
        </p:spPr>
        <p:txBody>
          <a:bodyPr wrap="square" rtlCol="0">
            <a:spAutoFit/>
          </a:bodyPr>
          <a:lstStyle/>
          <a:p>
            <a:r>
              <a:rPr lang="zh-CN" altLang="en-US" sz="2400" b="1"/>
              <a:t>失活的信号蛋白</a:t>
            </a:r>
          </a:p>
        </p:txBody>
      </p:sp>
      <p:sp>
        <p:nvSpPr>
          <p:cNvPr id="7" name="文本框 6"/>
          <p:cNvSpPr txBox="1"/>
          <p:nvPr/>
        </p:nvSpPr>
        <p:spPr>
          <a:xfrm>
            <a:off x="1055370" y="3430270"/>
            <a:ext cx="1719580" cy="460375"/>
          </a:xfrm>
          <a:prstGeom prst="rect">
            <a:avLst/>
          </a:prstGeom>
          <a:noFill/>
        </p:spPr>
        <p:txBody>
          <a:bodyPr wrap="square" rtlCol="0">
            <a:spAutoFit/>
          </a:bodyPr>
          <a:lstStyle/>
          <a:p>
            <a:r>
              <a:rPr lang="zh-CN" altLang="en-US" sz="2400" b="1">
                <a:latin typeface="Arial" panose="020B0604020202020204" pitchFamily="34" charset="0"/>
              </a:rPr>
              <a:t>β蛋白降解</a:t>
            </a:r>
            <a:endParaRPr lang="en-US" altLang="zh-CN" sz="2400" b="1">
              <a:latin typeface="Arial" panose="020B0604020202020204" pitchFamily="34" charset="0"/>
            </a:endParaRPr>
          </a:p>
        </p:txBody>
      </p:sp>
      <p:sp>
        <p:nvSpPr>
          <p:cNvPr id="8" name="文本框 7"/>
          <p:cNvSpPr txBox="1"/>
          <p:nvPr/>
        </p:nvSpPr>
        <p:spPr>
          <a:xfrm>
            <a:off x="3368675" y="2682240"/>
            <a:ext cx="2828290" cy="460375"/>
          </a:xfrm>
          <a:prstGeom prst="rect">
            <a:avLst/>
          </a:prstGeom>
          <a:noFill/>
        </p:spPr>
        <p:txBody>
          <a:bodyPr wrap="square" rtlCol="0">
            <a:spAutoFit/>
          </a:bodyPr>
          <a:lstStyle/>
          <a:p>
            <a:r>
              <a:rPr lang="zh-CN" altLang="en-US" sz="2400" b="1"/>
              <a:t>活化的</a:t>
            </a:r>
            <a:r>
              <a:rPr lang="en-US" altLang="zh-CN" sz="2400" b="1"/>
              <a:t>APC</a:t>
            </a:r>
            <a:r>
              <a:rPr lang="zh-CN" altLang="en-US" sz="2400" b="1"/>
              <a:t>复合物</a:t>
            </a:r>
          </a:p>
        </p:txBody>
      </p:sp>
      <p:sp>
        <p:nvSpPr>
          <p:cNvPr id="9" name="文本框 8"/>
          <p:cNvSpPr txBox="1"/>
          <p:nvPr/>
        </p:nvSpPr>
        <p:spPr>
          <a:xfrm>
            <a:off x="830580" y="4199255"/>
            <a:ext cx="2694305" cy="460375"/>
          </a:xfrm>
          <a:prstGeom prst="rect">
            <a:avLst/>
          </a:prstGeom>
          <a:noFill/>
        </p:spPr>
        <p:txBody>
          <a:bodyPr wrap="square" rtlCol="0">
            <a:spAutoFit/>
          </a:bodyPr>
          <a:lstStyle/>
          <a:p>
            <a:r>
              <a:rPr lang="zh-CN" altLang="en-US" sz="2400" b="1"/>
              <a:t>失活的</a:t>
            </a:r>
            <a:r>
              <a:rPr lang="en-US" altLang="zh-CN" sz="2400" b="1"/>
              <a:t>TCF</a:t>
            </a:r>
            <a:r>
              <a:rPr lang="zh-CN" altLang="en-US" sz="2400" b="1"/>
              <a:t>复合物</a:t>
            </a:r>
          </a:p>
        </p:txBody>
      </p:sp>
      <p:sp>
        <p:nvSpPr>
          <p:cNvPr id="11" name="文本框 10"/>
          <p:cNvSpPr txBox="1"/>
          <p:nvPr/>
        </p:nvSpPr>
        <p:spPr>
          <a:xfrm>
            <a:off x="6068060" y="5641975"/>
            <a:ext cx="5008245" cy="460375"/>
          </a:xfrm>
          <a:prstGeom prst="rect">
            <a:avLst/>
          </a:prstGeom>
          <a:noFill/>
          <a:ln>
            <a:solidFill>
              <a:srgbClr val="FFC000"/>
            </a:solidFill>
          </a:ln>
        </p:spPr>
        <p:txBody>
          <a:bodyPr wrap="square" rtlCol="0">
            <a:spAutoFit/>
          </a:bodyPr>
          <a:lstStyle/>
          <a:p>
            <a:r>
              <a:rPr lang="en-US" altLang="zh-CN" sz="2400" b="1">
                <a:solidFill>
                  <a:schemeClr val="tx1"/>
                </a:solidFill>
                <a:sym typeface="+mn-ea"/>
              </a:rPr>
              <a:t>Wnt</a:t>
            </a:r>
            <a:r>
              <a:rPr lang="zh-CN" altLang="en-US" sz="2400" b="1">
                <a:solidFill>
                  <a:schemeClr val="tx1"/>
                </a:solidFill>
                <a:sym typeface="+mn-ea"/>
              </a:rPr>
              <a:t>响应基因转录引起肠干</a:t>
            </a:r>
            <a:r>
              <a:rPr lang="zh-CN" altLang="en-US" sz="2400" b="1">
                <a:solidFill>
                  <a:srgbClr val="C00000"/>
                </a:solidFill>
                <a:sym typeface="+mn-ea"/>
              </a:rPr>
              <a:t>细胞增殖</a:t>
            </a:r>
          </a:p>
        </p:txBody>
      </p:sp>
      <p:sp>
        <p:nvSpPr>
          <p:cNvPr id="12" name="文本框 11"/>
          <p:cNvSpPr txBox="1"/>
          <p:nvPr/>
        </p:nvSpPr>
        <p:spPr>
          <a:xfrm>
            <a:off x="574675" y="197485"/>
            <a:ext cx="5707380" cy="460375"/>
          </a:xfrm>
          <a:prstGeom prst="rect">
            <a:avLst/>
          </a:prstGeom>
          <a:noFill/>
          <a:ln>
            <a:solidFill>
              <a:srgbClr val="00B0F0"/>
            </a:solidFill>
          </a:ln>
        </p:spPr>
        <p:txBody>
          <a:bodyPr wrap="square" rtlCol="0" anchor="t">
            <a:spAutoFit/>
          </a:bodyPr>
          <a:lstStyle/>
          <a:p>
            <a:r>
              <a:rPr lang="zh-CN" altLang="en-US" sz="2400" b="1">
                <a:solidFill>
                  <a:srgbClr val="0000CC"/>
                </a:solidFill>
                <a:sym typeface="+mn-ea"/>
              </a:rPr>
              <a:t>Wnt信号蛋白</a:t>
            </a:r>
            <a:r>
              <a:rPr lang="zh-CN" altLang="en-US" sz="2400" b="1">
                <a:solidFill>
                  <a:schemeClr val="tx1"/>
                </a:solidFill>
                <a:sym typeface="+mn-ea"/>
              </a:rPr>
              <a:t>调控肠干细胞的</a:t>
            </a:r>
            <a:r>
              <a:rPr lang="zh-CN" altLang="en-US" sz="2400" b="1">
                <a:solidFill>
                  <a:srgbClr val="C00000"/>
                </a:solidFill>
                <a:sym typeface="+mn-ea"/>
              </a:rPr>
              <a:t>增殖的机理</a:t>
            </a:r>
          </a:p>
        </p:txBody>
      </p:sp>
      <p:sp>
        <p:nvSpPr>
          <p:cNvPr id="13" name="文本框 12"/>
          <p:cNvSpPr txBox="1"/>
          <p:nvPr/>
        </p:nvSpPr>
        <p:spPr>
          <a:xfrm>
            <a:off x="673735" y="1708150"/>
            <a:ext cx="1454150" cy="829945"/>
          </a:xfrm>
          <a:prstGeom prst="rect">
            <a:avLst/>
          </a:prstGeom>
          <a:noFill/>
        </p:spPr>
        <p:txBody>
          <a:bodyPr wrap="square" rtlCol="0">
            <a:spAutoFit/>
          </a:bodyPr>
          <a:lstStyle/>
          <a:p>
            <a:r>
              <a:rPr lang="en-US" altLang="zh-CN" sz="2400" b="1"/>
              <a:t>Wnt</a:t>
            </a:r>
            <a:r>
              <a:rPr lang="zh-CN" altLang="en-US" sz="2400" b="1"/>
              <a:t>受体失活</a:t>
            </a:r>
            <a:endParaRPr lang="zh-CN" altLang="en-US" sz="2400" b="1">
              <a:solidFill>
                <a:srgbClr val="C00000"/>
              </a:solidFill>
            </a:endParaRPr>
          </a:p>
        </p:txBody>
      </p:sp>
      <p:sp>
        <p:nvSpPr>
          <p:cNvPr id="16" name="文本框 15"/>
          <p:cNvSpPr txBox="1"/>
          <p:nvPr/>
        </p:nvSpPr>
        <p:spPr>
          <a:xfrm>
            <a:off x="7510780" y="3738880"/>
            <a:ext cx="1719580" cy="460375"/>
          </a:xfrm>
          <a:prstGeom prst="rect">
            <a:avLst/>
          </a:prstGeom>
          <a:noFill/>
        </p:spPr>
        <p:txBody>
          <a:bodyPr wrap="square" rtlCol="0">
            <a:spAutoFit/>
          </a:bodyPr>
          <a:lstStyle/>
          <a:p>
            <a:r>
              <a:rPr lang="zh-CN" altLang="en-US" sz="2400" b="1">
                <a:latin typeface="Arial" panose="020B0604020202020204" pitchFamily="34" charset="0"/>
              </a:rPr>
              <a:t>β蛋白稳定</a:t>
            </a:r>
            <a:endParaRPr lang="en-US" altLang="zh-CN" sz="2400" b="1">
              <a:latin typeface="Arial" panose="020B0604020202020204" pitchFamily="34" charset="0"/>
            </a:endParaRPr>
          </a:p>
        </p:txBody>
      </p:sp>
      <p:sp>
        <p:nvSpPr>
          <p:cNvPr id="17" name="文本框 16"/>
          <p:cNvSpPr txBox="1"/>
          <p:nvPr/>
        </p:nvSpPr>
        <p:spPr>
          <a:xfrm>
            <a:off x="8248015" y="2145665"/>
            <a:ext cx="2452370" cy="460375"/>
          </a:xfrm>
          <a:prstGeom prst="rect">
            <a:avLst/>
          </a:prstGeom>
          <a:noFill/>
        </p:spPr>
        <p:txBody>
          <a:bodyPr wrap="square" rtlCol="0">
            <a:spAutoFit/>
          </a:bodyPr>
          <a:lstStyle/>
          <a:p>
            <a:r>
              <a:rPr lang="zh-CN" altLang="en-US" sz="2400" b="1"/>
              <a:t>活化的信号蛋白</a:t>
            </a:r>
          </a:p>
        </p:txBody>
      </p:sp>
      <p:sp>
        <p:nvSpPr>
          <p:cNvPr id="18" name="文本框 17"/>
          <p:cNvSpPr txBox="1"/>
          <p:nvPr/>
        </p:nvSpPr>
        <p:spPr>
          <a:xfrm>
            <a:off x="7781290" y="4293870"/>
            <a:ext cx="2694305" cy="460375"/>
          </a:xfrm>
          <a:prstGeom prst="rect">
            <a:avLst/>
          </a:prstGeom>
          <a:noFill/>
        </p:spPr>
        <p:txBody>
          <a:bodyPr wrap="square" rtlCol="0">
            <a:spAutoFit/>
          </a:bodyPr>
          <a:lstStyle/>
          <a:p>
            <a:r>
              <a:rPr lang="zh-CN" altLang="en-US" sz="2400" b="1"/>
              <a:t>活化的</a:t>
            </a:r>
            <a:r>
              <a:rPr lang="en-US" altLang="zh-CN" sz="2400" b="1"/>
              <a:t>TCF</a:t>
            </a:r>
            <a:r>
              <a:rPr lang="zh-CN" altLang="en-US" sz="2400" b="1"/>
              <a:t>复合物</a:t>
            </a:r>
          </a:p>
        </p:txBody>
      </p:sp>
      <p:sp>
        <p:nvSpPr>
          <p:cNvPr id="19" name="文本框 18"/>
          <p:cNvSpPr txBox="1"/>
          <p:nvPr/>
        </p:nvSpPr>
        <p:spPr>
          <a:xfrm>
            <a:off x="1055370" y="5427345"/>
            <a:ext cx="3729355" cy="829945"/>
          </a:xfrm>
          <a:prstGeom prst="rect">
            <a:avLst/>
          </a:prstGeom>
          <a:noFill/>
          <a:ln>
            <a:solidFill>
              <a:srgbClr val="FFC000"/>
            </a:solidFill>
          </a:ln>
        </p:spPr>
        <p:txBody>
          <a:bodyPr wrap="square" rtlCol="0">
            <a:spAutoFit/>
          </a:bodyPr>
          <a:lstStyle/>
          <a:p>
            <a:r>
              <a:rPr lang="en-US" altLang="zh-CN" sz="2400" b="1">
                <a:solidFill>
                  <a:schemeClr val="tx1"/>
                </a:solidFill>
                <a:sym typeface="+mn-ea"/>
              </a:rPr>
              <a:t>Wnt</a:t>
            </a:r>
            <a:r>
              <a:rPr lang="zh-CN" altLang="en-US" sz="2400" b="1">
                <a:solidFill>
                  <a:schemeClr val="tx1"/>
                </a:solidFill>
                <a:sym typeface="+mn-ea"/>
              </a:rPr>
              <a:t>响应基因关闭，肠干细胞停止增殖，开始</a:t>
            </a:r>
            <a:r>
              <a:rPr lang="zh-CN" altLang="en-US" sz="2400" b="1">
                <a:solidFill>
                  <a:srgbClr val="C00000"/>
                </a:solidFill>
                <a:sym typeface="+mn-ea"/>
              </a:rPr>
              <a:t>分化</a:t>
            </a:r>
          </a:p>
        </p:txBody>
      </p:sp>
      <p:sp>
        <p:nvSpPr>
          <p:cNvPr id="21" name="文本框 20"/>
          <p:cNvSpPr txBox="1"/>
          <p:nvPr/>
        </p:nvSpPr>
        <p:spPr>
          <a:xfrm>
            <a:off x="4785360" y="758190"/>
            <a:ext cx="1282065" cy="460375"/>
          </a:xfrm>
          <a:prstGeom prst="rect">
            <a:avLst/>
          </a:prstGeom>
          <a:noFill/>
        </p:spPr>
        <p:txBody>
          <a:bodyPr wrap="square" rtlCol="0">
            <a:spAutoFit/>
          </a:bodyPr>
          <a:lstStyle/>
          <a:p>
            <a:r>
              <a:rPr lang="zh-CN" altLang="en-US" sz="2400" b="1"/>
              <a:t>细胞膜</a:t>
            </a:r>
          </a:p>
        </p:txBody>
      </p:sp>
      <p:cxnSp>
        <p:nvCxnSpPr>
          <p:cNvPr id="22" name="直接箭头连接符 21"/>
          <p:cNvCxnSpPr>
            <a:stCxn id="21" idx="1"/>
          </p:cNvCxnSpPr>
          <p:nvPr/>
        </p:nvCxnSpPr>
        <p:spPr>
          <a:xfrm flipH="1">
            <a:off x="4382135" y="988695"/>
            <a:ext cx="403225" cy="2152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822950" y="1021080"/>
            <a:ext cx="484505" cy="2482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368675" y="6257290"/>
            <a:ext cx="8214995" cy="460375"/>
          </a:xfrm>
          <a:prstGeom prst="rect">
            <a:avLst/>
          </a:prstGeom>
          <a:noFill/>
        </p:spPr>
        <p:txBody>
          <a:bodyPr wrap="square" rtlCol="0">
            <a:spAutoFit/>
          </a:bodyPr>
          <a:lstStyle/>
          <a:p>
            <a:r>
              <a:rPr lang="zh-CN" altLang="en-US" sz="2400" b="1">
                <a:solidFill>
                  <a:schemeClr val="tx1">
                    <a:lumMod val="95000"/>
                    <a:lumOff val="5000"/>
                  </a:schemeClr>
                </a:solidFill>
              </a:rPr>
              <a:t>（注：</a:t>
            </a:r>
            <a:r>
              <a:rPr lang="en-US" altLang="zh-CN" sz="2400" b="1">
                <a:solidFill>
                  <a:schemeClr val="tx1">
                    <a:lumMod val="95000"/>
                    <a:lumOff val="5000"/>
                  </a:schemeClr>
                </a:solidFill>
              </a:rPr>
              <a:t>APC</a:t>
            </a:r>
            <a:r>
              <a:rPr lang="zh-CN" altLang="en-US" sz="2400" b="1">
                <a:solidFill>
                  <a:schemeClr val="tx1">
                    <a:lumMod val="95000"/>
                    <a:lumOff val="5000"/>
                  </a:schemeClr>
                </a:solidFill>
              </a:rPr>
              <a:t>为抑癌基因蛋白；</a:t>
            </a:r>
            <a:r>
              <a:rPr lang="en-US" altLang="zh-CN" sz="2400" b="1">
                <a:solidFill>
                  <a:schemeClr val="tx1">
                    <a:lumMod val="95000"/>
                    <a:lumOff val="5000"/>
                  </a:schemeClr>
                </a:solidFill>
              </a:rPr>
              <a:t>TFC</a:t>
            </a:r>
            <a:r>
              <a:rPr lang="zh-CN" altLang="en-US" sz="2400" b="1">
                <a:solidFill>
                  <a:schemeClr val="tx1">
                    <a:lumMod val="95000"/>
                    <a:lumOff val="5000"/>
                  </a:schemeClr>
                </a:solidFill>
              </a:rPr>
              <a:t>转录调控因子）</a:t>
            </a:r>
          </a:p>
        </p:txBody>
      </p:sp>
      <p:sp>
        <p:nvSpPr>
          <p:cNvPr id="25" name="文本框 24"/>
          <p:cNvSpPr txBox="1"/>
          <p:nvPr/>
        </p:nvSpPr>
        <p:spPr>
          <a:xfrm>
            <a:off x="8498205" y="3056890"/>
            <a:ext cx="2828290" cy="460375"/>
          </a:xfrm>
          <a:prstGeom prst="rect">
            <a:avLst/>
          </a:prstGeom>
          <a:noFill/>
        </p:spPr>
        <p:txBody>
          <a:bodyPr wrap="square" rtlCol="0">
            <a:spAutoFit/>
          </a:bodyPr>
          <a:lstStyle/>
          <a:p>
            <a:r>
              <a:rPr lang="zh-CN" altLang="en-US" sz="2400" b="1"/>
              <a:t>失活的</a:t>
            </a:r>
            <a:r>
              <a:rPr lang="en-US" altLang="zh-CN" sz="2400" b="1"/>
              <a:t>APC</a:t>
            </a:r>
            <a:r>
              <a:rPr lang="zh-CN" altLang="en-US" sz="2400" b="1"/>
              <a:t>复合物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对象 13"/>
          <p:cNvGraphicFramePr/>
          <p:nvPr/>
        </p:nvGraphicFramePr>
        <p:xfrm>
          <a:off x="574675" y="85725"/>
          <a:ext cx="9702800" cy="4918710"/>
        </p:xfrm>
        <a:graphic>
          <a:graphicData uri="http://schemas.openxmlformats.org/presentationml/2006/ole">
            <mc:AlternateContent xmlns:mc="http://schemas.openxmlformats.org/markup-compatibility/2006">
              <mc:Choice xmlns:v="urn:schemas-microsoft-com:vml" Requires="v">
                <p:oleObj spid="_x0000_s4101" r:id="rId3" imgW="7924800" imgH="4914900" progId="PBrush">
                  <p:embed/>
                </p:oleObj>
              </mc:Choice>
              <mc:Fallback>
                <p:oleObj r:id="rId3" imgW="7924800" imgH="4914900" progId="PBrush">
                  <p:embed/>
                  <p:pic>
                    <p:nvPicPr>
                      <p:cNvPr id="0" name="图片 3072" descr="image2"/>
                      <p:cNvPicPr/>
                      <p:nvPr/>
                    </p:nvPicPr>
                    <p:blipFill>
                      <a:blip r:embed="rId4"/>
                      <a:stretch>
                        <a:fillRect/>
                      </a:stretch>
                    </p:blipFill>
                    <p:spPr>
                      <a:xfrm>
                        <a:off x="574675" y="85725"/>
                        <a:ext cx="9702800" cy="4918710"/>
                      </a:xfrm>
                      <a:prstGeom prst="rect">
                        <a:avLst/>
                      </a:prstGeom>
                      <a:noFill/>
                      <a:ln w="9525">
                        <a:noFill/>
                      </a:ln>
                    </p:spPr>
                  </p:pic>
                </p:oleObj>
              </mc:Fallback>
            </mc:AlternateContent>
          </a:graphicData>
        </a:graphic>
      </p:graphicFrame>
      <p:sp>
        <p:nvSpPr>
          <p:cNvPr id="6" name="文本框 5"/>
          <p:cNvSpPr txBox="1"/>
          <p:nvPr/>
        </p:nvSpPr>
        <p:spPr>
          <a:xfrm>
            <a:off x="3122930" y="1398270"/>
            <a:ext cx="2452370" cy="460375"/>
          </a:xfrm>
          <a:prstGeom prst="rect">
            <a:avLst/>
          </a:prstGeom>
          <a:noFill/>
        </p:spPr>
        <p:txBody>
          <a:bodyPr wrap="square" rtlCol="0">
            <a:spAutoFit/>
          </a:bodyPr>
          <a:lstStyle/>
          <a:p>
            <a:r>
              <a:rPr lang="zh-CN" altLang="en-US" sz="2400" b="1"/>
              <a:t>失活的信号蛋白</a:t>
            </a:r>
          </a:p>
        </p:txBody>
      </p:sp>
      <p:sp>
        <p:nvSpPr>
          <p:cNvPr id="7" name="文本框 6"/>
          <p:cNvSpPr txBox="1"/>
          <p:nvPr/>
        </p:nvSpPr>
        <p:spPr>
          <a:xfrm>
            <a:off x="1055370" y="2858135"/>
            <a:ext cx="1719580" cy="460375"/>
          </a:xfrm>
          <a:prstGeom prst="rect">
            <a:avLst/>
          </a:prstGeom>
          <a:noFill/>
        </p:spPr>
        <p:txBody>
          <a:bodyPr wrap="square" rtlCol="0">
            <a:spAutoFit/>
          </a:bodyPr>
          <a:lstStyle/>
          <a:p>
            <a:r>
              <a:rPr lang="zh-CN" altLang="en-US" sz="2400" b="1">
                <a:latin typeface="Arial" panose="020B0604020202020204" pitchFamily="34" charset="0"/>
              </a:rPr>
              <a:t>β蛋白降解</a:t>
            </a:r>
            <a:endParaRPr lang="en-US" altLang="zh-CN" sz="2400" b="1">
              <a:latin typeface="Arial" panose="020B0604020202020204" pitchFamily="34" charset="0"/>
            </a:endParaRPr>
          </a:p>
        </p:txBody>
      </p:sp>
      <p:sp>
        <p:nvSpPr>
          <p:cNvPr id="8" name="文本框 7"/>
          <p:cNvSpPr txBox="1"/>
          <p:nvPr/>
        </p:nvSpPr>
        <p:spPr>
          <a:xfrm>
            <a:off x="3368675" y="2110105"/>
            <a:ext cx="2828290" cy="460375"/>
          </a:xfrm>
          <a:prstGeom prst="rect">
            <a:avLst/>
          </a:prstGeom>
          <a:noFill/>
        </p:spPr>
        <p:txBody>
          <a:bodyPr wrap="square" rtlCol="0">
            <a:spAutoFit/>
          </a:bodyPr>
          <a:lstStyle/>
          <a:p>
            <a:r>
              <a:rPr lang="zh-CN" altLang="en-US" sz="2400" b="1"/>
              <a:t>活化的</a:t>
            </a:r>
            <a:r>
              <a:rPr lang="en-US" altLang="zh-CN" sz="2400" b="1"/>
              <a:t>APC</a:t>
            </a:r>
            <a:r>
              <a:rPr lang="zh-CN" altLang="en-US" sz="2400" b="1"/>
              <a:t>复合物</a:t>
            </a:r>
          </a:p>
        </p:txBody>
      </p:sp>
      <p:sp>
        <p:nvSpPr>
          <p:cNvPr id="9" name="文本框 8"/>
          <p:cNvSpPr txBox="1"/>
          <p:nvPr/>
        </p:nvSpPr>
        <p:spPr>
          <a:xfrm>
            <a:off x="830580" y="3627120"/>
            <a:ext cx="2694305" cy="460375"/>
          </a:xfrm>
          <a:prstGeom prst="rect">
            <a:avLst/>
          </a:prstGeom>
          <a:noFill/>
        </p:spPr>
        <p:txBody>
          <a:bodyPr wrap="square" rtlCol="0">
            <a:spAutoFit/>
          </a:bodyPr>
          <a:lstStyle/>
          <a:p>
            <a:r>
              <a:rPr lang="zh-CN" altLang="en-US" sz="2400" b="1"/>
              <a:t>失活的</a:t>
            </a:r>
            <a:r>
              <a:rPr lang="en-US" altLang="zh-CN" sz="2400" b="1"/>
              <a:t>TCF</a:t>
            </a:r>
            <a:r>
              <a:rPr lang="zh-CN" altLang="en-US" sz="2400" b="1"/>
              <a:t>复合物</a:t>
            </a:r>
          </a:p>
        </p:txBody>
      </p:sp>
      <p:sp>
        <p:nvSpPr>
          <p:cNvPr id="13" name="文本框 12"/>
          <p:cNvSpPr txBox="1"/>
          <p:nvPr/>
        </p:nvSpPr>
        <p:spPr>
          <a:xfrm>
            <a:off x="673735" y="1136015"/>
            <a:ext cx="1454150" cy="829945"/>
          </a:xfrm>
          <a:prstGeom prst="rect">
            <a:avLst/>
          </a:prstGeom>
          <a:noFill/>
        </p:spPr>
        <p:txBody>
          <a:bodyPr wrap="square" rtlCol="0">
            <a:spAutoFit/>
          </a:bodyPr>
          <a:lstStyle/>
          <a:p>
            <a:r>
              <a:rPr lang="en-US" altLang="zh-CN" sz="2400" b="1"/>
              <a:t>Wnt</a:t>
            </a:r>
            <a:r>
              <a:rPr lang="zh-CN" altLang="en-US" sz="2400" b="1"/>
              <a:t>受体失活</a:t>
            </a:r>
            <a:endParaRPr lang="zh-CN" altLang="en-US" sz="2400" b="1">
              <a:solidFill>
                <a:srgbClr val="C00000"/>
              </a:solidFill>
            </a:endParaRPr>
          </a:p>
        </p:txBody>
      </p:sp>
      <p:sp>
        <p:nvSpPr>
          <p:cNvPr id="16" name="文本框 15"/>
          <p:cNvSpPr txBox="1"/>
          <p:nvPr/>
        </p:nvSpPr>
        <p:spPr>
          <a:xfrm>
            <a:off x="7510780" y="3166745"/>
            <a:ext cx="1719580" cy="460375"/>
          </a:xfrm>
          <a:prstGeom prst="rect">
            <a:avLst/>
          </a:prstGeom>
          <a:noFill/>
        </p:spPr>
        <p:txBody>
          <a:bodyPr wrap="square" rtlCol="0">
            <a:spAutoFit/>
          </a:bodyPr>
          <a:lstStyle/>
          <a:p>
            <a:r>
              <a:rPr lang="zh-CN" altLang="en-US" sz="2400" b="1">
                <a:latin typeface="Arial" panose="020B0604020202020204" pitchFamily="34" charset="0"/>
              </a:rPr>
              <a:t>β蛋白稳定</a:t>
            </a:r>
            <a:endParaRPr lang="en-US" altLang="zh-CN" sz="2400" b="1">
              <a:latin typeface="Arial" panose="020B0604020202020204" pitchFamily="34" charset="0"/>
            </a:endParaRPr>
          </a:p>
        </p:txBody>
      </p:sp>
      <p:sp>
        <p:nvSpPr>
          <p:cNvPr id="17" name="文本框 16"/>
          <p:cNvSpPr txBox="1"/>
          <p:nvPr/>
        </p:nvSpPr>
        <p:spPr>
          <a:xfrm>
            <a:off x="8248015" y="1573530"/>
            <a:ext cx="2452370" cy="460375"/>
          </a:xfrm>
          <a:prstGeom prst="rect">
            <a:avLst/>
          </a:prstGeom>
          <a:noFill/>
        </p:spPr>
        <p:txBody>
          <a:bodyPr wrap="square" rtlCol="0">
            <a:spAutoFit/>
          </a:bodyPr>
          <a:lstStyle/>
          <a:p>
            <a:r>
              <a:rPr lang="zh-CN" altLang="en-US" sz="2400" b="1"/>
              <a:t>活化的信号蛋白</a:t>
            </a:r>
          </a:p>
        </p:txBody>
      </p:sp>
      <p:sp>
        <p:nvSpPr>
          <p:cNvPr id="18" name="文本框 17"/>
          <p:cNvSpPr txBox="1"/>
          <p:nvPr/>
        </p:nvSpPr>
        <p:spPr>
          <a:xfrm>
            <a:off x="7781290" y="3721735"/>
            <a:ext cx="2694305" cy="460375"/>
          </a:xfrm>
          <a:prstGeom prst="rect">
            <a:avLst/>
          </a:prstGeom>
          <a:noFill/>
        </p:spPr>
        <p:txBody>
          <a:bodyPr wrap="square" rtlCol="0">
            <a:spAutoFit/>
          </a:bodyPr>
          <a:lstStyle/>
          <a:p>
            <a:r>
              <a:rPr lang="zh-CN" altLang="en-US" sz="2400" b="1"/>
              <a:t>活化的</a:t>
            </a:r>
            <a:r>
              <a:rPr lang="en-US" altLang="zh-CN" sz="2400" b="1"/>
              <a:t>TCF</a:t>
            </a:r>
            <a:r>
              <a:rPr lang="zh-CN" altLang="en-US" sz="2400" b="1"/>
              <a:t>复合物</a:t>
            </a:r>
          </a:p>
        </p:txBody>
      </p:sp>
      <p:sp>
        <p:nvSpPr>
          <p:cNvPr id="21" name="文本框 20"/>
          <p:cNvSpPr txBox="1"/>
          <p:nvPr/>
        </p:nvSpPr>
        <p:spPr>
          <a:xfrm>
            <a:off x="4785360" y="186055"/>
            <a:ext cx="1282065" cy="460375"/>
          </a:xfrm>
          <a:prstGeom prst="rect">
            <a:avLst/>
          </a:prstGeom>
          <a:noFill/>
        </p:spPr>
        <p:txBody>
          <a:bodyPr wrap="square" rtlCol="0">
            <a:spAutoFit/>
          </a:bodyPr>
          <a:lstStyle/>
          <a:p>
            <a:r>
              <a:rPr lang="zh-CN" altLang="en-US" sz="2400" b="1"/>
              <a:t>细胞膜</a:t>
            </a:r>
          </a:p>
        </p:txBody>
      </p:sp>
      <p:cxnSp>
        <p:nvCxnSpPr>
          <p:cNvPr id="22" name="直接箭头连接符 21"/>
          <p:cNvCxnSpPr>
            <a:stCxn id="21" idx="1"/>
          </p:cNvCxnSpPr>
          <p:nvPr/>
        </p:nvCxnSpPr>
        <p:spPr>
          <a:xfrm flipH="1">
            <a:off x="4382135" y="405765"/>
            <a:ext cx="403225" cy="2152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5822950" y="448945"/>
            <a:ext cx="484505" cy="2482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8498205" y="2484755"/>
            <a:ext cx="2828290" cy="460375"/>
          </a:xfrm>
          <a:prstGeom prst="rect">
            <a:avLst/>
          </a:prstGeom>
          <a:noFill/>
        </p:spPr>
        <p:txBody>
          <a:bodyPr wrap="square" rtlCol="0">
            <a:spAutoFit/>
          </a:bodyPr>
          <a:lstStyle/>
          <a:p>
            <a:r>
              <a:rPr lang="zh-CN" altLang="en-US" sz="2400" b="1"/>
              <a:t>失活的</a:t>
            </a:r>
            <a:r>
              <a:rPr lang="en-US" altLang="zh-CN" sz="2400" b="1"/>
              <a:t>APC</a:t>
            </a:r>
            <a:r>
              <a:rPr lang="zh-CN" altLang="en-US" sz="2400" b="1"/>
              <a:t>复合物</a:t>
            </a:r>
          </a:p>
        </p:txBody>
      </p:sp>
      <p:sp>
        <p:nvSpPr>
          <p:cNvPr id="26" name="文本框 25"/>
          <p:cNvSpPr txBox="1"/>
          <p:nvPr/>
        </p:nvSpPr>
        <p:spPr>
          <a:xfrm>
            <a:off x="574675" y="5593080"/>
            <a:ext cx="11321415" cy="977265"/>
          </a:xfrm>
          <a:prstGeom prst="rect">
            <a:avLst/>
          </a:prstGeom>
          <a:solidFill>
            <a:schemeClr val="accent5">
              <a:lumMod val="20000"/>
              <a:lumOff val="80000"/>
            </a:schemeClr>
          </a:solidFill>
          <a:ln>
            <a:solidFill>
              <a:srgbClr val="00B0F0"/>
            </a:solidFill>
          </a:ln>
        </p:spPr>
        <p:txBody>
          <a:bodyPr wrap="square" rtlCol="0">
            <a:spAutoFit/>
          </a:bodyPr>
          <a:lstStyle/>
          <a:p>
            <a:pPr>
              <a:lnSpc>
                <a:spcPct val="120000"/>
              </a:lnSpc>
            </a:pPr>
            <a:r>
              <a:rPr lang="en-US" sz="2400" b="1"/>
              <a:t>1.</a:t>
            </a:r>
            <a:r>
              <a:rPr lang="zh-CN" altLang="en-US" sz="2400" b="1"/>
              <a:t>根据上图解释为什么小肠隐窝细胞能不断增殖，而分泌性和吸收性细胞不能增殖？</a:t>
            </a:r>
          </a:p>
          <a:p>
            <a:pPr>
              <a:lnSpc>
                <a:spcPct val="120000"/>
              </a:lnSpc>
            </a:pPr>
            <a:r>
              <a:rPr lang="en-US" altLang="zh-CN" sz="2400" b="1"/>
              <a:t>2.</a:t>
            </a:r>
            <a:r>
              <a:rPr lang="zh-CN" altLang="en-US" sz="2400" b="1"/>
              <a:t>由上述</a:t>
            </a:r>
            <a:r>
              <a:rPr lang="en-US" altLang="zh-CN" sz="2400" b="1">
                <a:sym typeface="+mn-ea"/>
              </a:rPr>
              <a:t>Wnt</a:t>
            </a:r>
            <a:r>
              <a:rPr lang="zh-CN" altLang="en-US" sz="2400" b="1">
                <a:sym typeface="+mn-ea"/>
              </a:rPr>
              <a:t>信号蛋白调控过程，推测肠癌发生的可能原因。</a:t>
            </a:r>
          </a:p>
        </p:txBody>
      </p:sp>
      <p:sp>
        <p:nvSpPr>
          <p:cNvPr id="3" name="文本框 2"/>
          <p:cNvSpPr txBox="1"/>
          <p:nvPr/>
        </p:nvSpPr>
        <p:spPr>
          <a:xfrm>
            <a:off x="10038080" y="255905"/>
            <a:ext cx="1761490" cy="460375"/>
          </a:xfrm>
          <a:prstGeom prst="rect">
            <a:avLst/>
          </a:prstGeom>
          <a:noFill/>
        </p:spPr>
        <p:txBody>
          <a:bodyPr wrap="square" rtlCol="0">
            <a:spAutoFit/>
          </a:bodyPr>
          <a:lstStyle/>
          <a:p>
            <a:r>
              <a:rPr lang="zh-CN" altLang="en-US" sz="2400" b="1">
                <a:hlinkClick r:id="rId5" action="ppaction://hlinksldjump"/>
              </a:rPr>
              <a:t>跟踪练习</a:t>
            </a:r>
            <a:endParaRPr lang="zh-CN" altLang="en-US"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09245" y="3249295"/>
            <a:ext cx="1509395"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正常结肠上皮细胞</a:t>
            </a:r>
          </a:p>
        </p:txBody>
      </p:sp>
      <p:sp>
        <p:nvSpPr>
          <p:cNvPr id="11" name="文本框 10"/>
          <p:cNvSpPr txBox="1"/>
          <p:nvPr/>
        </p:nvSpPr>
        <p:spPr>
          <a:xfrm>
            <a:off x="2215515" y="3243580"/>
            <a:ext cx="1464945"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过度增殖上皮细胞</a:t>
            </a:r>
          </a:p>
        </p:txBody>
      </p:sp>
      <p:sp>
        <p:nvSpPr>
          <p:cNvPr id="12" name="文本框 11"/>
          <p:cNvSpPr txBox="1"/>
          <p:nvPr/>
        </p:nvSpPr>
        <p:spPr>
          <a:xfrm>
            <a:off x="4146550" y="3243580"/>
            <a:ext cx="941070"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早期肿瘤</a:t>
            </a:r>
          </a:p>
        </p:txBody>
      </p:sp>
      <p:sp>
        <p:nvSpPr>
          <p:cNvPr id="13" name="文本框 12"/>
          <p:cNvSpPr txBox="1"/>
          <p:nvPr/>
        </p:nvSpPr>
        <p:spPr>
          <a:xfrm>
            <a:off x="508635" y="262255"/>
            <a:ext cx="6948805" cy="460375"/>
          </a:xfrm>
          <a:prstGeom prst="rect">
            <a:avLst/>
          </a:prstGeom>
          <a:noFill/>
          <a:ln>
            <a:solidFill>
              <a:srgbClr val="00B050"/>
            </a:solidFill>
          </a:ln>
        </p:spPr>
        <p:txBody>
          <a:bodyPr wrap="square" rtlCol="0">
            <a:spAutoFit/>
          </a:bodyPr>
          <a:lstStyle/>
          <a:p>
            <a:r>
              <a:rPr lang="zh-CN" altLang="en-US" sz="2400" b="1">
                <a:solidFill>
                  <a:schemeClr val="tx1"/>
                </a:solidFill>
                <a:sym typeface="+mn-ea"/>
              </a:rPr>
              <a:t>资料二：一系列相关基因突变导致结肠</a:t>
            </a:r>
            <a:r>
              <a:rPr lang="zh-CN" altLang="en-US" sz="2400" b="1">
                <a:solidFill>
                  <a:srgbClr val="FF0000"/>
                </a:solidFill>
                <a:sym typeface="+mn-ea"/>
              </a:rPr>
              <a:t>癌的发生</a:t>
            </a:r>
            <a:endParaRPr lang="zh-CN" altLang="en-US" sz="2400" b="1">
              <a:solidFill>
                <a:srgbClr val="FF0000"/>
              </a:solidFill>
              <a:latin typeface="黑体" panose="02010609060101010101" charset="-122"/>
              <a:ea typeface="黑体" panose="02010609060101010101" charset="-122"/>
              <a:sym typeface="+mn-ea"/>
            </a:endParaRPr>
          </a:p>
        </p:txBody>
      </p:sp>
      <p:sp>
        <p:nvSpPr>
          <p:cNvPr id="14" name="文本框 13"/>
          <p:cNvSpPr txBox="1"/>
          <p:nvPr/>
        </p:nvSpPr>
        <p:spPr>
          <a:xfrm>
            <a:off x="5989320" y="3243580"/>
            <a:ext cx="814705"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中期肿瘤</a:t>
            </a:r>
          </a:p>
        </p:txBody>
      </p:sp>
      <p:sp>
        <p:nvSpPr>
          <p:cNvPr id="15" name="文本框 14"/>
          <p:cNvSpPr txBox="1"/>
          <p:nvPr/>
        </p:nvSpPr>
        <p:spPr>
          <a:xfrm>
            <a:off x="7344410" y="3243580"/>
            <a:ext cx="1104900"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晚期期肿瘤</a:t>
            </a:r>
          </a:p>
        </p:txBody>
      </p:sp>
      <p:sp>
        <p:nvSpPr>
          <p:cNvPr id="16" name="文本框 15"/>
          <p:cNvSpPr txBox="1"/>
          <p:nvPr/>
        </p:nvSpPr>
        <p:spPr>
          <a:xfrm>
            <a:off x="9105900" y="3348990"/>
            <a:ext cx="655955" cy="46037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癌</a:t>
            </a:r>
          </a:p>
        </p:txBody>
      </p:sp>
      <p:sp>
        <p:nvSpPr>
          <p:cNvPr id="17" name="文本框 16"/>
          <p:cNvSpPr txBox="1"/>
          <p:nvPr/>
        </p:nvSpPr>
        <p:spPr>
          <a:xfrm>
            <a:off x="10500360" y="3370580"/>
            <a:ext cx="1235075" cy="46037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癌转移</a:t>
            </a:r>
          </a:p>
        </p:txBody>
      </p:sp>
      <p:graphicFrame>
        <p:nvGraphicFramePr>
          <p:cNvPr id="18" name="对象 17"/>
          <p:cNvGraphicFramePr/>
          <p:nvPr/>
        </p:nvGraphicFramePr>
        <p:xfrm>
          <a:off x="660400" y="963295"/>
          <a:ext cx="10704830" cy="2210435"/>
        </p:xfrm>
        <a:graphic>
          <a:graphicData uri="http://schemas.openxmlformats.org/presentationml/2006/ole">
            <mc:AlternateContent xmlns:mc="http://schemas.openxmlformats.org/markup-compatibility/2006">
              <mc:Choice xmlns:v="urn:schemas-microsoft-com:vml" Requires="v">
                <p:oleObj spid="_x0000_s5125" r:id="rId3" imgW="9036050" imgH="1758950" progId="PBrush">
                  <p:embed/>
                </p:oleObj>
              </mc:Choice>
              <mc:Fallback>
                <p:oleObj r:id="rId3" imgW="9036050" imgH="1758950" progId="PBrush">
                  <p:embed/>
                  <p:pic>
                    <p:nvPicPr>
                      <p:cNvPr id="0" name="图片 4096" descr="image3"/>
                      <p:cNvPicPr/>
                      <p:nvPr/>
                    </p:nvPicPr>
                    <p:blipFill>
                      <a:blip r:embed="rId4"/>
                      <a:stretch>
                        <a:fillRect/>
                      </a:stretch>
                    </p:blipFill>
                    <p:spPr>
                      <a:xfrm>
                        <a:off x="660400" y="963295"/>
                        <a:ext cx="10704830" cy="2210435"/>
                      </a:xfrm>
                      <a:prstGeom prst="rect">
                        <a:avLst/>
                      </a:prstGeom>
                      <a:noFill/>
                      <a:ln w="9525">
                        <a:noFill/>
                      </a:ln>
                    </p:spPr>
                  </p:pic>
                </p:oleObj>
              </mc:Fallback>
            </mc:AlternateContent>
          </a:graphicData>
        </a:graphic>
      </p:graphicFrame>
      <p:cxnSp>
        <p:nvCxnSpPr>
          <p:cNvPr id="20" name="直接箭头连接符 19"/>
          <p:cNvCxnSpPr/>
          <p:nvPr/>
        </p:nvCxnSpPr>
        <p:spPr>
          <a:xfrm flipV="1">
            <a:off x="5229860" y="3597910"/>
            <a:ext cx="759460" cy="1079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8449310" y="3602990"/>
            <a:ext cx="656590" cy="1397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6878320" y="3616960"/>
            <a:ext cx="466090" cy="508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9785985" y="3606165"/>
            <a:ext cx="714375" cy="1079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3680460" y="3597910"/>
            <a:ext cx="466090" cy="508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1818640" y="3661410"/>
            <a:ext cx="466090" cy="508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174115" y="5627370"/>
            <a:ext cx="8276590" cy="902970"/>
          </a:xfrm>
          <a:prstGeom prst="rect">
            <a:avLst/>
          </a:prstGeom>
          <a:solidFill>
            <a:schemeClr val="accent5">
              <a:lumMod val="20000"/>
              <a:lumOff val="80000"/>
            </a:schemeClr>
          </a:solidFill>
          <a:ln>
            <a:solidFill>
              <a:srgbClr val="00B0F0"/>
            </a:solidFill>
          </a:ln>
        </p:spPr>
        <p:txBody>
          <a:bodyPr wrap="square" rtlCol="0">
            <a:spAutoFit/>
          </a:bodyPr>
          <a:lstStyle/>
          <a:p>
            <a:pPr>
              <a:lnSpc>
                <a:spcPct val="110000"/>
              </a:lnSpc>
            </a:pPr>
            <a:r>
              <a:rPr lang="en-US" altLang="zh-CN" sz="2400">
                <a:latin typeface="黑体" panose="02010609060101010101" charset="-122"/>
                <a:ea typeface="黑体" panose="02010609060101010101" charset="-122"/>
              </a:rPr>
              <a:t>1.</a:t>
            </a:r>
            <a:r>
              <a:rPr lang="zh-CN" altLang="en-US" sz="2400">
                <a:latin typeface="黑体" panose="02010609060101010101" charset="-122"/>
                <a:ea typeface="黑体" panose="02010609060101010101" charset="-122"/>
              </a:rPr>
              <a:t>癌细胞有哪些特点？细胞癌变的根本原因是什么？</a:t>
            </a:r>
          </a:p>
          <a:p>
            <a:pPr>
              <a:lnSpc>
                <a:spcPct val="110000"/>
              </a:lnSpc>
            </a:pPr>
            <a:r>
              <a:rPr lang="en-US" altLang="zh-CN" sz="2400">
                <a:latin typeface="黑体" panose="02010609060101010101" charset="-122"/>
                <a:ea typeface="黑体" panose="02010609060101010101" charset="-122"/>
              </a:rPr>
              <a:t>2.</a:t>
            </a:r>
            <a:r>
              <a:rPr lang="zh-CN" altLang="en-US" sz="2400">
                <a:latin typeface="黑体" panose="02010609060101010101" charset="-122"/>
                <a:ea typeface="黑体" panose="02010609060101010101" charset="-122"/>
              </a:rPr>
              <a:t>细胞癌变一定会得癌症吗？哪些因素</a:t>
            </a:r>
            <a:r>
              <a:rPr lang="en-US" altLang="zh-CN" sz="2400">
                <a:latin typeface="黑体" panose="02010609060101010101" charset="-122"/>
                <a:ea typeface="黑体" panose="02010609060101010101" charset="-122"/>
              </a:rPr>
              <a:t>(</a:t>
            </a:r>
            <a:r>
              <a:rPr lang="zh-CN" altLang="zh-CN" sz="2400">
                <a:latin typeface="黑体" panose="02010609060101010101" charset="-122"/>
                <a:ea typeface="黑体" panose="02010609060101010101" charset="-122"/>
              </a:rPr>
              <a:t>外因</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会引起癌变？</a:t>
            </a:r>
          </a:p>
        </p:txBody>
      </p:sp>
      <p:sp>
        <p:nvSpPr>
          <p:cNvPr id="27" name="文本框 26"/>
          <p:cNvSpPr txBox="1"/>
          <p:nvPr/>
        </p:nvSpPr>
        <p:spPr>
          <a:xfrm>
            <a:off x="1319530" y="4563110"/>
            <a:ext cx="1464945" cy="829945"/>
          </a:xfrm>
          <a:prstGeom prst="rect">
            <a:avLst/>
          </a:prstGeom>
          <a:noFill/>
          <a:ln>
            <a:solidFill>
              <a:srgbClr val="FFC000"/>
            </a:solidFill>
          </a:ln>
        </p:spPr>
        <p:txBody>
          <a:bodyPr wrap="square" rtlCol="0">
            <a:spAutoFit/>
          </a:bodyPr>
          <a:lstStyle/>
          <a:p>
            <a:r>
              <a:rPr lang="en-US" altLang="zh-CN" sz="2400" b="1">
                <a:solidFill>
                  <a:srgbClr val="C00000"/>
                </a:solidFill>
                <a:latin typeface="黑体" panose="02010609060101010101" charset="-122"/>
                <a:ea typeface="黑体" panose="02010609060101010101" charset="-122"/>
              </a:rPr>
              <a:t>APC</a:t>
            </a:r>
            <a:r>
              <a:rPr lang="zh-CN" altLang="en-US" sz="2400" b="1">
                <a:solidFill>
                  <a:srgbClr val="C00000"/>
                </a:solidFill>
                <a:latin typeface="黑体" panose="02010609060101010101" charset="-122"/>
                <a:ea typeface="黑体" panose="02010609060101010101" charset="-122"/>
              </a:rPr>
              <a:t>抑癌基因突变</a:t>
            </a:r>
          </a:p>
        </p:txBody>
      </p:sp>
      <p:cxnSp>
        <p:nvCxnSpPr>
          <p:cNvPr id="28" name="直接箭头连接符 27"/>
          <p:cNvCxnSpPr/>
          <p:nvPr/>
        </p:nvCxnSpPr>
        <p:spPr>
          <a:xfrm flipH="1" flipV="1">
            <a:off x="1979295" y="3735705"/>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250565" y="4563110"/>
            <a:ext cx="1159510" cy="829945"/>
          </a:xfrm>
          <a:prstGeom prst="rect">
            <a:avLst/>
          </a:prstGeom>
          <a:noFill/>
          <a:ln>
            <a:solidFill>
              <a:srgbClr val="FFC000"/>
            </a:solidFill>
          </a:ln>
        </p:spPr>
        <p:txBody>
          <a:bodyPr wrap="square" rtlCol="0">
            <a:spAutoFit/>
          </a:bodyPr>
          <a:lstStyle/>
          <a:p>
            <a:r>
              <a:rPr lang="en-US" sz="2400" b="1">
                <a:solidFill>
                  <a:srgbClr val="C00000"/>
                </a:solidFill>
                <a:latin typeface="黑体" panose="02010609060101010101" charset="-122"/>
                <a:ea typeface="黑体" panose="02010609060101010101" charset="-122"/>
              </a:rPr>
              <a:t>DNA</a:t>
            </a:r>
            <a:r>
              <a:rPr lang="zh-CN" altLang="en-US" sz="2400" b="1">
                <a:solidFill>
                  <a:srgbClr val="C00000"/>
                </a:solidFill>
                <a:latin typeface="黑体" panose="02010609060101010101" charset="-122"/>
                <a:ea typeface="黑体" panose="02010609060101010101" charset="-122"/>
              </a:rPr>
              <a:t>去甲基化</a:t>
            </a:r>
          </a:p>
        </p:txBody>
      </p:sp>
      <p:cxnSp>
        <p:nvCxnSpPr>
          <p:cNvPr id="31" name="直接箭头连接符 30"/>
          <p:cNvCxnSpPr/>
          <p:nvPr/>
        </p:nvCxnSpPr>
        <p:spPr>
          <a:xfrm flipH="1" flipV="1">
            <a:off x="3910330" y="3661410"/>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4713605" y="4563110"/>
            <a:ext cx="1649730" cy="829945"/>
          </a:xfrm>
          <a:prstGeom prst="rect">
            <a:avLst/>
          </a:prstGeom>
          <a:noFill/>
          <a:ln>
            <a:solidFill>
              <a:srgbClr val="FFC000"/>
            </a:solidFill>
          </a:ln>
        </p:spPr>
        <p:txBody>
          <a:bodyPr wrap="square" rtlCol="0">
            <a:spAutoFit/>
          </a:bodyPr>
          <a:lstStyle/>
          <a:p>
            <a:r>
              <a:rPr lang="en-US" sz="2400" b="1">
                <a:solidFill>
                  <a:srgbClr val="C00000"/>
                </a:solidFill>
                <a:latin typeface="黑体" panose="02010609060101010101" charset="-122"/>
                <a:ea typeface="黑体" panose="02010609060101010101" charset="-122"/>
              </a:rPr>
              <a:t>K-ras</a:t>
            </a:r>
            <a:r>
              <a:rPr lang="zh-CN" altLang="en-US" sz="2400" b="1">
                <a:solidFill>
                  <a:srgbClr val="C00000"/>
                </a:solidFill>
                <a:latin typeface="黑体" panose="02010609060101010101" charset="-122"/>
                <a:ea typeface="黑体" panose="02010609060101010101" charset="-122"/>
              </a:rPr>
              <a:t>原癌基因突变</a:t>
            </a:r>
          </a:p>
        </p:txBody>
      </p:sp>
      <p:cxnSp>
        <p:nvCxnSpPr>
          <p:cNvPr id="34" name="直接箭头连接符 33"/>
          <p:cNvCxnSpPr/>
          <p:nvPr/>
        </p:nvCxnSpPr>
        <p:spPr>
          <a:xfrm flipH="1" flipV="1">
            <a:off x="5535930" y="3622040"/>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6597650" y="4563110"/>
            <a:ext cx="1464945" cy="829945"/>
          </a:xfrm>
          <a:prstGeom prst="rect">
            <a:avLst/>
          </a:prstGeom>
          <a:noFill/>
          <a:ln>
            <a:solidFill>
              <a:srgbClr val="FFC000"/>
            </a:solidFill>
          </a:ln>
        </p:spPr>
        <p:txBody>
          <a:bodyPr wrap="square" rtlCol="0">
            <a:spAutoFit/>
          </a:bodyPr>
          <a:lstStyle/>
          <a:p>
            <a:r>
              <a:rPr lang="en-US" altLang="zh-CN" sz="2400" b="1">
                <a:solidFill>
                  <a:srgbClr val="C00000"/>
                </a:solidFill>
                <a:latin typeface="黑体" panose="02010609060101010101" charset="-122"/>
                <a:ea typeface="黑体" panose="02010609060101010101" charset="-122"/>
              </a:rPr>
              <a:t>DDC</a:t>
            </a:r>
            <a:r>
              <a:rPr lang="zh-CN" altLang="en-US" sz="2400" b="1">
                <a:solidFill>
                  <a:srgbClr val="C00000"/>
                </a:solidFill>
                <a:latin typeface="黑体" panose="02010609060101010101" charset="-122"/>
                <a:ea typeface="黑体" panose="02010609060101010101" charset="-122"/>
              </a:rPr>
              <a:t>抑癌基因突变</a:t>
            </a:r>
          </a:p>
        </p:txBody>
      </p:sp>
      <p:cxnSp>
        <p:nvCxnSpPr>
          <p:cNvPr id="37" name="直接箭头连接符 36"/>
          <p:cNvCxnSpPr/>
          <p:nvPr/>
        </p:nvCxnSpPr>
        <p:spPr>
          <a:xfrm flipH="1" flipV="1">
            <a:off x="7108190" y="3661410"/>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296910" y="4563110"/>
            <a:ext cx="1464945" cy="829945"/>
          </a:xfrm>
          <a:prstGeom prst="rect">
            <a:avLst/>
          </a:prstGeom>
          <a:noFill/>
          <a:ln>
            <a:solidFill>
              <a:srgbClr val="FFC000"/>
            </a:solidFill>
          </a:ln>
        </p:spPr>
        <p:txBody>
          <a:bodyPr wrap="square" rtlCol="0">
            <a:spAutoFit/>
          </a:bodyPr>
          <a:lstStyle/>
          <a:p>
            <a:r>
              <a:rPr lang="en-US" sz="2400" b="1">
                <a:solidFill>
                  <a:srgbClr val="C00000"/>
                </a:solidFill>
                <a:latin typeface="黑体" panose="02010609060101010101" charset="-122"/>
                <a:ea typeface="黑体" panose="02010609060101010101" charset="-122"/>
              </a:rPr>
              <a:t>P53</a:t>
            </a:r>
            <a:r>
              <a:rPr lang="zh-CN" altLang="en-US" sz="2400" b="1">
                <a:solidFill>
                  <a:srgbClr val="C00000"/>
                </a:solidFill>
                <a:latin typeface="黑体" panose="02010609060101010101" charset="-122"/>
                <a:ea typeface="黑体" panose="02010609060101010101" charset="-122"/>
              </a:rPr>
              <a:t>抑癌基因突变</a:t>
            </a:r>
          </a:p>
        </p:txBody>
      </p:sp>
      <p:cxnSp>
        <p:nvCxnSpPr>
          <p:cNvPr id="40" name="直接箭头连接符 39"/>
          <p:cNvCxnSpPr/>
          <p:nvPr/>
        </p:nvCxnSpPr>
        <p:spPr>
          <a:xfrm flipH="1" flipV="1">
            <a:off x="8775065" y="3661410"/>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9899650" y="4563110"/>
            <a:ext cx="1465580" cy="829945"/>
          </a:xfrm>
          <a:prstGeom prst="rect">
            <a:avLst/>
          </a:prstGeom>
          <a:noFill/>
          <a:ln>
            <a:solidFill>
              <a:srgbClr val="FFC000"/>
            </a:solidFill>
          </a:ln>
        </p:spPr>
        <p:txBody>
          <a:bodyPr wrap="square" rtlCol="0">
            <a:spAutoFit/>
          </a:bodyPr>
          <a:lstStyle/>
          <a:p>
            <a:r>
              <a:rPr lang="zh-CN" sz="2400" b="1">
                <a:solidFill>
                  <a:srgbClr val="C00000"/>
                </a:solidFill>
                <a:latin typeface="黑体" panose="02010609060101010101" charset="-122"/>
                <a:ea typeface="黑体" panose="02010609060101010101" charset="-122"/>
              </a:rPr>
              <a:t>其他</a:t>
            </a:r>
          </a:p>
          <a:p>
            <a:r>
              <a:rPr lang="zh-CN" altLang="en-US" sz="2400" b="1">
                <a:solidFill>
                  <a:srgbClr val="C00000"/>
                </a:solidFill>
                <a:latin typeface="黑体" panose="02010609060101010101" charset="-122"/>
                <a:ea typeface="黑体" panose="02010609060101010101" charset="-122"/>
              </a:rPr>
              <a:t>基因突变</a:t>
            </a:r>
          </a:p>
        </p:txBody>
      </p:sp>
      <p:cxnSp>
        <p:nvCxnSpPr>
          <p:cNvPr id="43" name="直接箭头连接符 42"/>
          <p:cNvCxnSpPr/>
          <p:nvPr/>
        </p:nvCxnSpPr>
        <p:spPr>
          <a:xfrm flipH="1" flipV="1">
            <a:off x="10140315" y="3666490"/>
            <a:ext cx="5715" cy="82740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5460" y="411480"/>
            <a:ext cx="5144770" cy="460375"/>
          </a:xfrm>
          <a:prstGeom prst="rect">
            <a:avLst/>
          </a:prstGeom>
          <a:noFill/>
          <a:ln>
            <a:solidFill>
              <a:srgbClr val="00B050"/>
            </a:solidFill>
          </a:ln>
        </p:spPr>
        <p:txBody>
          <a:bodyPr wrap="square" rtlCol="0">
            <a:spAutoFit/>
          </a:bodyPr>
          <a:lstStyle/>
          <a:p>
            <a:r>
              <a:rPr lang="zh-CN" altLang="en-US" sz="2400" b="1">
                <a:solidFill>
                  <a:srgbClr val="FF0000"/>
                </a:solidFill>
              </a:rPr>
              <a:t>原癌基因和抑癌基因突变及其遗传</a:t>
            </a:r>
          </a:p>
        </p:txBody>
      </p:sp>
      <p:graphicFrame>
        <p:nvGraphicFramePr>
          <p:cNvPr id="8" name="对象 7"/>
          <p:cNvGraphicFramePr/>
          <p:nvPr/>
        </p:nvGraphicFramePr>
        <p:xfrm>
          <a:off x="1216660" y="1028700"/>
          <a:ext cx="7473315" cy="2014855"/>
        </p:xfrm>
        <a:graphic>
          <a:graphicData uri="http://schemas.openxmlformats.org/presentationml/2006/ole">
            <mc:AlternateContent xmlns:mc="http://schemas.openxmlformats.org/markup-compatibility/2006">
              <mc:Choice xmlns:v="urn:schemas-microsoft-com:vml" Requires="v">
                <p:oleObj spid="_x0000_s6153" r:id="rId3" imgW="7467600" imgH="2012950" progId="PBrush">
                  <p:embed/>
                </p:oleObj>
              </mc:Choice>
              <mc:Fallback>
                <p:oleObj r:id="rId3" imgW="7467600" imgH="2012950" progId="PBrush">
                  <p:embed/>
                  <p:pic>
                    <p:nvPicPr>
                      <p:cNvPr id="0" name="图片 5120" descr="image4"/>
                      <p:cNvPicPr/>
                      <p:nvPr/>
                    </p:nvPicPr>
                    <p:blipFill>
                      <a:blip r:embed="rId4"/>
                      <a:stretch>
                        <a:fillRect/>
                      </a:stretch>
                    </p:blipFill>
                    <p:spPr>
                      <a:xfrm>
                        <a:off x="1216660" y="1028700"/>
                        <a:ext cx="7473315" cy="2014855"/>
                      </a:xfrm>
                      <a:prstGeom prst="rect">
                        <a:avLst/>
                      </a:prstGeom>
                      <a:noFill/>
                      <a:ln w="9525">
                        <a:noFill/>
                      </a:ln>
                    </p:spPr>
                  </p:pic>
                </p:oleObj>
              </mc:Fallback>
            </mc:AlternateContent>
          </a:graphicData>
        </a:graphic>
      </p:graphicFrame>
      <p:graphicFrame>
        <p:nvGraphicFramePr>
          <p:cNvPr id="10" name="对象 9"/>
          <p:cNvGraphicFramePr/>
          <p:nvPr/>
        </p:nvGraphicFramePr>
        <p:xfrm>
          <a:off x="351790" y="3844925"/>
          <a:ext cx="10118725" cy="1957705"/>
        </p:xfrm>
        <a:graphic>
          <a:graphicData uri="http://schemas.openxmlformats.org/presentationml/2006/ole">
            <mc:AlternateContent xmlns:mc="http://schemas.openxmlformats.org/markup-compatibility/2006">
              <mc:Choice xmlns:v="urn:schemas-microsoft-com:vml" Requires="v">
                <p:oleObj spid="_x0000_s6154" r:id="rId5" imgW="7461250" imgH="1955800" progId="PBrush">
                  <p:embed/>
                </p:oleObj>
              </mc:Choice>
              <mc:Fallback>
                <p:oleObj r:id="rId5" imgW="7461250" imgH="1955800" progId="PBrush">
                  <p:embed/>
                  <p:pic>
                    <p:nvPicPr>
                      <p:cNvPr id="0" name="图片 5121" descr="image5"/>
                      <p:cNvPicPr/>
                      <p:nvPr/>
                    </p:nvPicPr>
                    <p:blipFill>
                      <a:blip r:embed="rId6"/>
                      <a:stretch>
                        <a:fillRect/>
                      </a:stretch>
                    </p:blipFill>
                    <p:spPr>
                      <a:xfrm>
                        <a:off x="351790" y="3844925"/>
                        <a:ext cx="10118725" cy="1957705"/>
                      </a:xfrm>
                      <a:prstGeom prst="rect">
                        <a:avLst/>
                      </a:prstGeom>
                      <a:noFill/>
                      <a:ln w="9525">
                        <a:noFill/>
                      </a:ln>
                    </p:spPr>
                  </p:pic>
                </p:oleObj>
              </mc:Fallback>
            </mc:AlternateContent>
          </a:graphicData>
        </a:graphic>
      </p:graphicFrame>
      <p:sp>
        <p:nvSpPr>
          <p:cNvPr id="13" name="文本框 12"/>
          <p:cNvSpPr txBox="1"/>
          <p:nvPr/>
        </p:nvSpPr>
        <p:spPr>
          <a:xfrm>
            <a:off x="1216660" y="3043555"/>
            <a:ext cx="1509395" cy="46037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正常细胞</a:t>
            </a:r>
          </a:p>
        </p:txBody>
      </p:sp>
      <p:sp>
        <p:nvSpPr>
          <p:cNvPr id="14" name="文本框 13"/>
          <p:cNvSpPr txBox="1"/>
          <p:nvPr/>
        </p:nvSpPr>
        <p:spPr>
          <a:xfrm>
            <a:off x="3419475" y="1160780"/>
            <a:ext cx="1824355" cy="829945"/>
          </a:xfrm>
          <a:prstGeom prst="rect">
            <a:avLst/>
          </a:prstGeom>
          <a:noFill/>
          <a:ln>
            <a:solidFill>
              <a:srgbClr val="00B050"/>
            </a:solidFill>
          </a:ln>
        </p:spPr>
        <p:txBody>
          <a:bodyPr wrap="square" rtlCol="0">
            <a:spAutoFit/>
          </a:bodyPr>
          <a:lstStyle/>
          <a:p>
            <a:r>
              <a:rPr lang="zh-CN" altLang="en-US" sz="2400" b="1">
                <a:solidFill>
                  <a:srgbClr val="C00000"/>
                </a:solidFill>
                <a:latin typeface="黑体" panose="02010609060101010101" charset="-122"/>
                <a:ea typeface="黑体" panose="02010609060101010101" charset="-122"/>
              </a:rPr>
              <a:t>原癌基因的单个突变</a:t>
            </a:r>
          </a:p>
        </p:txBody>
      </p:sp>
      <p:sp>
        <p:nvSpPr>
          <p:cNvPr id="15" name="文本框 14"/>
          <p:cNvSpPr txBox="1"/>
          <p:nvPr/>
        </p:nvSpPr>
        <p:spPr>
          <a:xfrm>
            <a:off x="3408045" y="2197100"/>
            <a:ext cx="1835785" cy="460375"/>
          </a:xfrm>
          <a:prstGeom prst="rect">
            <a:avLst/>
          </a:prstGeom>
          <a:noFill/>
          <a:ln>
            <a:solidFill>
              <a:srgbClr val="00B050"/>
            </a:solidFill>
          </a:ln>
        </p:spPr>
        <p:txBody>
          <a:bodyPr wrap="square" rtlCol="0">
            <a:spAutoFit/>
          </a:bodyPr>
          <a:lstStyle/>
          <a:p>
            <a:r>
              <a:rPr lang="zh-CN" altLang="en-US" sz="2400" b="1" dirty="0">
                <a:solidFill>
                  <a:srgbClr val="C00000"/>
                </a:solidFill>
                <a:latin typeface="黑体" panose="02010609060101010101" charset="-122"/>
                <a:ea typeface="黑体" panose="02010609060101010101" charset="-122"/>
              </a:rPr>
              <a:t>产生癌基因</a:t>
            </a:r>
          </a:p>
        </p:txBody>
      </p:sp>
      <p:sp>
        <p:nvSpPr>
          <p:cNvPr id="16" name="文本框 15"/>
          <p:cNvSpPr txBox="1"/>
          <p:nvPr/>
        </p:nvSpPr>
        <p:spPr>
          <a:xfrm>
            <a:off x="5932170" y="3043555"/>
            <a:ext cx="3372485" cy="46037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癌基因激活细胞并增殖</a:t>
            </a:r>
          </a:p>
        </p:txBody>
      </p:sp>
      <p:sp>
        <p:nvSpPr>
          <p:cNvPr id="17" name="文本框 16"/>
          <p:cNvSpPr txBox="1"/>
          <p:nvPr/>
        </p:nvSpPr>
        <p:spPr>
          <a:xfrm>
            <a:off x="9022715" y="1621155"/>
            <a:ext cx="1447800" cy="1198880"/>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过量的细胞存活并增殖</a:t>
            </a:r>
          </a:p>
        </p:txBody>
      </p:sp>
      <p:sp>
        <p:nvSpPr>
          <p:cNvPr id="18" name="文本框 17"/>
          <p:cNvSpPr txBox="1"/>
          <p:nvPr/>
        </p:nvSpPr>
        <p:spPr>
          <a:xfrm>
            <a:off x="1100455" y="5802630"/>
            <a:ext cx="1509395" cy="46037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正常细胞</a:t>
            </a:r>
          </a:p>
        </p:txBody>
      </p:sp>
      <p:sp>
        <p:nvSpPr>
          <p:cNvPr id="19" name="文本框 18"/>
          <p:cNvSpPr txBox="1"/>
          <p:nvPr/>
        </p:nvSpPr>
        <p:spPr>
          <a:xfrm>
            <a:off x="2327275" y="3845560"/>
            <a:ext cx="1160780" cy="829945"/>
          </a:xfrm>
          <a:prstGeom prst="rect">
            <a:avLst/>
          </a:prstGeom>
          <a:noFill/>
          <a:ln>
            <a:solidFill>
              <a:srgbClr val="00B050"/>
            </a:solidFill>
          </a:ln>
        </p:spPr>
        <p:txBody>
          <a:bodyPr wrap="square" rtlCol="0">
            <a:spAutoFit/>
          </a:bodyPr>
          <a:lstStyle/>
          <a:p>
            <a:r>
              <a:rPr lang="zh-CN" altLang="en-US" sz="2400" b="1">
                <a:solidFill>
                  <a:srgbClr val="0000CC"/>
                </a:solidFill>
                <a:latin typeface="黑体" panose="02010609060101010101" charset="-122"/>
                <a:ea typeface="黑体" panose="02010609060101010101" charset="-122"/>
              </a:rPr>
              <a:t>抑癌基因失活</a:t>
            </a:r>
          </a:p>
        </p:txBody>
      </p:sp>
      <p:sp>
        <p:nvSpPr>
          <p:cNvPr id="20" name="文本框 19"/>
          <p:cNvSpPr txBox="1"/>
          <p:nvPr/>
        </p:nvSpPr>
        <p:spPr>
          <a:xfrm>
            <a:off x="3632835" y="5802630"/>
            <a:ext cx="2640330"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单个抑癌基因突变不产生影响</a:t>
            </a:r>
          </a:p>
        </p:txBody>
      </p:sp>
      <p:sp>
        <p:nvSpPr>
          <p:cNvPr id="21" name="文本框 20"/>
          <p:cNvSpPr txBox="1"/>
          <p:nvPr/>
        </p:nvSpPr>
        <p:spPr>
          <a:xfrm>
            <a:off x="5488305" y="3596005"/>
            <a:ext cx="1410335" cy="1198880"/>
          </a:xfrm>
          <a:prstGeom prst="rect">
            <a:avLst/>
          </a:prstGeom>
          <a:noFill/>
          <a:ln>
            <a:solidFill>
              <a:srgbClr val="00B050"/>
            </a:solidFill>
          </a:ln>
        </p:spPr>
        <p:txBody>
          <a:bodyPr wrap="square" rtlCol="0">
            <a:spAutoFit/>
          </a:bodyPr>
          <a:lstStyle/>
          <a:p>
            <a:r>
              <a:rPr lang="zh-CN" altLang="en-US" sz="2400" b="1">
                <a:solidFill>
                  <a:srgbClr val="0000CC"/>
                </a:solidFill>
                <a:latin typeface="黑体" panose="02010609060101010101" charset="-122"/>
                <a:ea typeface="黑体" panose="02010609060101010101" charset="-122"/>
              </a:rPr>
              <a:t>另一个抑癌基因拷贝失活</a:t>
            </a:r>
          </a:p>
        </p:txBody>
      </p:sp>
      <p:sp>
        <p:nvSpPr>
          <p:cNvPr id="22" name="文本框 21"/>
          <p:cNvSpPr txBox="1"/>
          <p:nvPr/>
        </p:nvSpPr>
        <p:spPr>
          <a:xfrm>
            <a:off x="7207885" y="5802630"/>
            <a:ext cx="3063875" cy="829945"/>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两次突变抑癌基因均失活，刺激细胞增殖</a:t>
            </a:r>
          </a:p>
        </p:txBody>
      </p:sp>
      <p:sp>
        <p:nvSpPr>
          <p:cNvPr id="23" name="文本框 22"/>
          <p:cNvSpPr txBox="1"/>
          <p:nvPr/>
        </p:nvSpPr>
        <p:spPr>
          <a:xfrm>
            <a:off x="10542905" y="4105275"/>
            <a:ext cx="1522730" cy="1198880"/>
          </a:xfrm>
          <a:prstGeom prst="rect">
            <a:avLst/>
          </a:prstGeom>
          <a:noFill/>
          <a:ln>
            <a:solidFill>
              <a:srgbClr val="00B050"/>
            </a:solidFill>
          </a:ln>
        </p:spPr>
        <p:txBody>
          <a:bodyPr wrap="square" rtlCol="0">
            <a:spAutoFit/>
          </a:bodyPr>
          <a:lstStyle/>
          <a:p>
            <a:r>
              <a:rPr lang="zh-CN" altLang="en-US" sz="2400" b="1">
                <a:latin typeface="黑体" panose="02010609060101010101" charset="-122"/>
                <a:ea typeface="黑体" panose="02010609060101010101" charset="-122"/>
              </a:rPr>
              <a:t>过量的细胞存活并增殖</a:t>
            </a:r>
          </a:p>
        </p:txBody>
      </p:sp>
      <p:sp>
        <p:nvSpPr>
          <p:cNvPr id="26" name="文本框 25"/>
          <p:cNvSpPr txBox="1"/>
          <p:nvPr/>
        </p:nvSpPr>
        <p:spPr>
          <a:xfrm>
            <a:off x="5932170" y="158115"/>
            <a:ext cx="5763260" cy="1198880"/>
          </a:xfrm>
          <a:prstGeom prst="rect">
            <a:avLst/>
          </a:prstGeom>
          <a:solidFill>
            <a:schemeClr val="accent6">
              <a:lumMod val="20000"/>
              <a:lumOff val="80000"/>
            </a:schemeClr>
          </a:solidFill>
          <a:ln>
            <a:solidFill>
              <a:srgbClr val="00B0F0"/>
            </a:solidFill>
          </a:ln>
        </p:spPr>
        <p:txBody>
          <a:bodyPr wrap="square" rtlCol="0">
            <a:spAutoFit/>
          </a:bodyPr>
          <a:lstStyle/>
          <a:p>
            <a:r>
              <a:rPr lang="en-US" altLang="zh-CN" sz="2400">
                <a:latin typeface="黑体" panose="02010609060101010101" charset="-122"/>
                <a:ea typeface="黑体" panose="02010609060101010101" charset="-122"/>
              </a:rPr>
              <a:t>1.</a:t>
            </a:r>
            <a:r>
              <a:rPr lang="zh-CN" altLang="en-US" sz="2400" b="1">
                <a:sym typeface="+mn-ea"/>
              </a:rPr>
              <a:t>原癌基因和抑癌基因突变是显性突变还是隐性突变</a:t>
            </a:r>
            <a:r>
              <a:rPr lang="zh-CN" altLang="en-US" sz="2400">
                <a:latin typeface="黑体" panose="02010609060101010101" charset="-122"/>
                <a:ea typeface="黑体" panose="02010609060101010101" charset="-122"/>
              </a:rPr>
              <a:t>？</a:t>
            </a:r>
          </a:p>
          <a:p>
            <a:r>
              <a:rPr lang="en-US" altLang="zh-CN" sz="2400">
                <a:latin typeface="黑体" panose="02010609060101010101" charset="-122"/>
                <a:ea typeface="黑体" panose="02010609060101010101" charset="-122"/>
              </a:rPr>
              <a:t>2.</a:t>
            </a:r>
            <a:r>
              <a:rPr lang="zh-CN" altLang="en-US" sz="2400" b="1">
                <a:sym typeface="+mn-ea"/>
              </a:rPr>
              <a:t>原癌基因和抑癌基因突变可以遗传吗</a:t>
            </a:r>
            <a:r>
              <a:rPr lang="zh-CN" altLang="en-US" sz="2400">
                <a:latin typeface="黑体" panose="02010609060101010101" charset="-122"/>
                <a:ea typeface="黑体" panose="02010609060101010101" charset="-122"/>
              </a:rPr>
              <a:t>？</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1894</Words>
  <Application>Microsoft Office PowerPoint</Application>
  <PresentationFormat>宽屏</PresentationFormat>
  <Paragraphs>192</Paragraphs>
  <Slides>22</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9" baseType="lpstr">
      <vt:lpstr>黑体</vt:lpstr>
      <vt:lpstr>宋体</vt:lpstr>
      <vt:lpstr>Arial</vt:lpstr>
      <vt:lpstr>Calibri</vt:lpstr>
      <vt:lpstr>Calibri Light</vt:lpstr>
      <vt:lpstr>Office 主题</vt:lpstr>
      <vt:lpstr>Bitmap 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xiao hongwei</cp:lastModifiedBy>
  <cp:revision>99</cp:revision>
  <dcterms:created xsi:type="dcterms:W3CDTF">2017-10-07T08:02:00Z</dcterms:created>
  <dcterms:modified xsi:type="dcterms:W3CDTF">2020-02-11T03:28:11Z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