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4" r:id="rId2"/>
    <p:sldId id="297" r:id="rId3"/>
    <p:sldId id="299" r:id="rId4"/>
    <p:sldId id="303" r:id="rId5"/>
    <p:sldId id="311" r:id="rId6"/>
    <p:sldId id="309" r:id="rId7"/>
    <p:sldId id="312" r:id="rId8"/>
    <p:sldId id="306" r:id="rId9"/>
    <p:sldId id="310" r:id="rId10"/>
    <p:sldId id="313" r:id="rId11"/>
    <p:sldId id="314" r:id="rId12"/>
    <p:sldId id="316" r:id="rId1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42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C9C0-B49A-4A86-876C-F5DA9F4DC03D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43E4-DBD4-43FD-B0C5-99B53337B7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45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2397515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57301"/>
            <a:ext cx="7772400" cy="1153715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41101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05978"/>
            <a:ext cx="1471594" cy="450891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686568" cy="450891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4800600"/>
            <a:ext cx="3200400" cy="212850"/>
          </a:xfrm>
        </p:spPr>
        <p:txBody>
          <a:bodyPr/>
          <a:lstStyle/>
          <a:p>
            <a:fld id="{17D8EC45-DB38-44E3-AE20-56286E95035A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4800600"/>
            <a:ext cx="3733800" cy="2128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2357436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2357437"/>
            <a:ext cx="7772400" cy="1021556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232296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790160"/>
            <a:ext cx="59040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171450"/>
            <a:ext cx="5900752" cy="632210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857238"/>
            <a:ext cx="5900750" cy="3857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857238"/>
            <a:ext cx="2257408" cy="3857652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400800" cy="51435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857250"/>
            <a:ext cx="7223248" cy="2985129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4057650"/>
            <a:ext cx="5657888" cy="603647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008500"/>
            <a:ext cx="9144000" cy="135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1474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4800600"/>
            <a:ext cx="3200400" cy="21285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7D8EC45-DB38-44E3-AE20-56286E95035A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4800600"/>
            <a:ext cx="3733800" cy="21285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4800600"/>
            <a:ext cx="914400" cy="212598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81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12882" y="1995686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《</a:t>
            </a:r>
            <a:r>
              <a:rPr lang="zh-CN" altLang="en-US" b="1" dirty="0">
                <a:solidFill>
                  <a:srgbClr val="FF0000"/>
                </a:solidFill>
              </a:rPr>
              <a:t>论语</a:t>
            </a:r>
            <a:r>
              <a:rPr lang="zh-CN" altLang="en-US" b="1" dirty="0" smtClean="0">
                <a:solidFill>
                  <a:srgbClr val="FF0000"/>
                </a:solidFill>
              </a:rPr>
              <a:t>》</a:t>
            </a:r>
            <a:r>
              <a:rPr lang="zh-CN" altLang="en-US" b="1" dirty="0">
                <a:solidFill>
                  <a:srgbClr val="FF0000"/>
                </a:solidFill>
              </a:rPr>
              <a:t>中</a:t>
            </a:r>
            <a:r>
              <a:rPr lang="zh-CN" altLang="en-US" b="1" dirty="0" smtClean="0">
                <a:solidFill>
                  <a:srgbClr val="FF0000"/>
                </a:solidFill>
              </a:rPr>
              <a:t>的“君子”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1" y="1203392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高一语文</a:t>
            </a:r>
            <a:r>
              <a:rPr lang="zh-CN" altLang="en-US" sz="2400" b="1" spc="226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91005" y="3507854"/>
            <a:ext cx="5045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北京市陈经纶中学   宋嵩嵩</a:t>
            </a:r>
            <a:endParaRPr lang="zh-CN" altLang="en-US" sz="20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reeform 113"/>
          <p:cNvSpPr>
            <a:spLocks noEditPoints="1"/>
          </p:cNvSpPr>
          <p:nvPr/>
        </p:nvSpPr>
        <p:spPr bwMode="auto">
          <a:xfrm>
            <a:off x="7759416" y="3759882"/>
            <a:ext cx="1373105" cy="1245012"/>
          </a:xfrm>
          <a:custGeom>
            <a:avLst/>
            <a:gdLst>
              <a:gd name="T0" fmla="*/ 325 w 389"/>
              <a:gd name="T1" fmla="*/ 171 h 350"/>
              <a:gd name="T2" fmla="*/ 257 w 389"/>
              <a:gd name="T3" fmla="*/ 175 h 350"/>
              <a:gd name="T4" fmla="*/ 244 w 389"/>
              <a:gd name="T5" fmla="*/ 142 h 350"/>
              <a:gd name="T6" fmla="*/ 289 w 389"/>
              <a:gd name="T7" fmla="*/ 55 h 350"/>
              <a:gd name="T8" fmla="*/ 282 w 389"/>
              <a:gd name="T9" fmla="*/ 59 h 350"/>
              <a:gd name="T10" fmla="*/ 282 w 389"/>
              <a:gd name="T11" fmla="*/ 62 h 350"/>
              <a:gd name="T12" fmla="*/ 275 w 389"/>
              <a:gd name="T13" fmla="*/ 68 h 350"/>
              <a:gd name="T14" fmla="*/ 260 w 389"/>
              <a:gd name="T15" fmla="*/ 80 h 350"/>
              <a:gd name="T16" fmla="*/ 247 w 389"/>
              <a:gd name="T17" fmla="*/ 94 h 350"/>
              <a:gd name="T18" fmla="*/ 243 w 389"/>
              <a:gd name="T19" fmla="*/ 99 h 350"/>
              <a:gd name="T20" fmla="*/ 210 w 389"/>
              <a:gd name="T21" fmla="*/ 151 h 350"/>
              <a:gd name="T22" fmla="*/ 193 w 389"/>
              <a:gd name="T23" fmla="*/ 189 h 350"/>
              <a:gd name="T24" fmla="*/ 191 w 389"/>
              <a:gd name="T25" fmla="*/ 175 h 350"/>
              <a:gd name="T26" fmla="*/ 169 w 389"/>
              <a:gd name="T27" fmla="*/ 198 h 350"/>
              <a:gd name="T28" fmla="*/ 213 w 389"/>
              <a:gd name="T29" fmla="*/ 102 h 350"/>
              <a:gd name="T30" fmla="*/ 246 w 389"/>
              <a:gd name="T31" fmla="*/ 29 h 350"/>
              <a:gd name="T32" fmla="*/ 227 w 389"/>
              <a:gd name="T33" fmla="*/ 65 h 350"/>
              <a:gd name="T34" fmla="*/ 216 w 389"/>
              <a:gd name="T35" fmla="*/ 87 h 350"/>
              <a:gd name="T36" fmla="*/ 176 w 389"/>
              <a:gd name="T37" fmla="*/ 0 h 350"/>
              <a:gd name="T38" fmla="*/ 177 w 389"/>
              <a:gd name="T39" fmla="*/ 12 h 350"/>
              <a:gd name="T40" fmla="*/ 180 w 389"/>
              <a:gd name="T41" fmla="*/ 20 h 350"/>
              <a:gd name="T42" fmla="*/ 181 w 389"/>
              <a:gd name="T43" fmla="*/ 36 h 350"/>
              <a:gd name="T44" fmla="*/ 190 w 389"/>
              <a:gd name="T45" fmla="*/ 57 h 350"/>
              <a:gd name="T46" fmla="*/ 209 w 389"/>
              <a:gd name="T47" fmla="*/ 104 h 350"/>
              <a:gd name="T48" fmla="*/ 159 w 389"/>
              <a:gd name="T49" fmla="*/ 217 h 350"/>
              <a:gd name="T50" fmla="*/ 125 w 389"/>
              <a:gd name="T51" fmla="*/ 258 h 350"/>
              <a:gd name="T52" fmla="*/ 117 w 389"/>
              <a:gd name="T53" fmla="*/ 255 h 350"/>
              <a:gd name="T54" fmla="*/ 120 w 389"/>
              <a:gd name="T55" fmla="*/ 197 h 350"/>
              <a:gd name="T56" fmla="*/ 96 w 389"/>
              <a:gd name="T57" fmla="*/ 177 h 350"/>
              <a:gd name="T58" fmla="*/ 93 w 389"/>
              <a:gd name="T59" fmla="*/ 173 h 350"/>
              <a:gd name="T60" fmla="*/ 88 w 389"/>
              <a:gd name="T61" fmla="*/ 170 h 350"/>
              <a:gd name="T62" fmla="*/ 74 w 389"/>
              <a:gd name="T63" fmla="*/ 154 h 350"/>
              <a:gd name="T64" fmla="*/ 39 w 389"/>
              <a:gd name="T65" fmla="*/ 140 h 350"/>
              <a:gd name="T66" fmla="*/ 19 w 389"/>
              <a:gd name="T67" fmla="*/ 141 h 350"/>
              <a:gd name="T68" fmla="*/ 43 w 389"/>
              <a:gd name="T69" fmla="*/ 176 h 350"/>
              <a:gd name="T70" fmla="*/ 54 w 389"/>
              <a:gd name="T71" fmla="*/ 259 h 350"/>
              <a:gd name="T72" fmla="*/ 83 w 389"/>
              <a:gd name="T73" fmla="*/ 172 h 350"/>
              <a:gd name="T74" fmla="*/ 108 w 389"/>
              <a:gd name="T75" fmla="*/ 235 h 350"/>
              <a:gd name="T76" fmla="*/ 104 w 389"/>
              <a:gd name="T77" fmla="*/ 280 h 350"/>
              <a:gd name="T78" fmla="*/ 99 w 389"/>
              <a:gd name="T79" fmla="*/ 285 h 350"/>
              <a:gd name="T80" fmla="*/ 96 w 389"/>
              <a:gd name="T81" fmla="*/ 289 h 350"/>
              <a:gd name="T82" fmla="*/ 92 w 389"/>
              <a:gd name="T83" fmla="*/ 293 h 350"/>
              <a:gd name="T84" fmla="*/ 82 w 389"/>
              <a:gd name="T85" fmla="*/ 305 h 350"/>
              <a:gd name="T86" fmla="*/ 60 w 389"/>
              <a:gd name="T87" fmla="*/ 350 h 350"/>
              <a:gd name="T88" fmla="*/ 129 w 389"/>
              <a:gd name="T89" fmla="*/ 263 h 350"/>
              <a:gd name="T90" fmla="*/ 196 w 389"/>
              <a:gd name="T91" fmla="*/ 227 h 350"/>
              <a:gd name="T92" fmla="*/ 325 w 389"/>
              <a:gd name="T93" fmla="*/ 244 h 350"/>
              <a:gd name="T94" fmla="*/ 351 w 389"/>
              <a:gd name="T95" fmla="*/ 244 h 350"/>
              <a:gd name="T96" fmla="*/ 344 w 389"/>
              <a:gd name="T97" fmla="*/ 241 h 350"/>
              <a:gd name="T98" fmla="*/ 282 w 389"/>
              <a:gd name="T99" fmla="*/ 214 h 350"/>
              <a:gd name="T100" fmla="*/ 228 w 389"/>
              <a:gd name="T101" fmla="*/ 201 h 350"/>
              <a:gd name="T102" fmla="*/ 380 w 389"/>
              <a:gd name="T103" fmla="*/ 167 h 350"/>
              <a:gd name="T104" fmla="*/ 52 w 389"/>
              <a:gd name="T105" fmla="*/ 187 h 350"/>
              <a:gd name="T106" fmla="*/ 83 w 389"/>
              <a:gd name="T107" fmla="*/ 165 h 350"/>
              <a:gd name="T108" fmla="*/ 176 w 389"/>
              <a:gd name="T109" fmla="*/ 219 h 350"/>
              <a:gd name="T110" fmla="*/ 219 w 389"/>
              <a:gd name="T111" fmla="*/ 21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9" h="350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31"/>
          <p:cNvSpPr txBox="1">
            <a:spLocks noChangeArrowheads="1"/>
          </p:cNvSpPr>
          <p:nvPr/>
        </p:nvSpPr>
        <p:spPr bwMode="auto">
          <a:xfrm>
            <a:off x="398948" y="195486"/>
            <a:ext cx="453650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示例：</a:t>
            </a:r>
            <a:endParaRPr lang="zh-CN" altLang="zh-CN" sz="33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7" name="文本框 26"/>
          <p:cNvSpPr txBox="1">
            <a:spLocks noChangeArrowheads="1"/>
          </p:cNvSpPr>
          <p:nvPr/>
        </p:nvSpPr>
        <p:spPr bwMode="auto">
          <a:xfrm>
            <a:off x="323528" y="842958"/>
            <a:ext cx="849694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2800" b="1" dirty="0">
                <a:latin typeface="楷体" pitchFamily="49" charset="-122"/>
                <a:ea typeface="楷体" pitchFamily="49" charset="-122"/>
              </a:rPr>
              <a:t>君子喻于义，小人喻于利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2800" b="1" dirty="0">
                <a:latin typeface="楷体" pitchFamily="49" charset="-122"/>
                <a:ea typeface="楷体" pitchFamily="49" charset="-122"/>
              </a:rPr>
              <a:t>强调君子看重道义，小人看重利益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。《三国演义》</a:t>
            </a:r>
            <a:r>
              <a:rPr lang="zh-CN" altLang="zh-CN" sz="2800" b="1" dirty="0">
                <a:latin typeface="楷体" pitchFamily="49" charset="-122"/>
                <a:ea typeface="楷体" pitchFamily="49" charset="-122"/>
              </a:rPr>
              <a:t>中的关羽就是一位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重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承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诺</a:t>
            </a:r>
            <a:r>
              <a:rPr lang="zh-CN" altLang="zh-CN" sz="2800" b="1" dirty="0">
                <a:latin typeface="楷体" pitchFamily="49" charset="-122"/>
                <a:ea typeface="楷体" pitchFamily="49" charset="-122"/>
              </a:rPr>
              <a:t>、讲忠义的君子</a:t>
            </a:r>
            <a:r>
              <a:rPr lang="zh-CN" altLang="zh-CN" sz="2800" b="1" dirty="0" smtClean="0">
                <a:latin typeface="楷体" pitchFamily="49" charset="-122"/>
                <a:ea typeface="楷体" pitchFamily="49" charset="-122"/>
              </a:rPr>
              <a:t>。他</a:t>
            </a:r>
            <a:r>
              <a:rPr lang="zh-CN" altLang="zh-CN" sz="2800" b="1" dirty="0">
                <a:latin typeface="楷体" pitchFamily="49" charset="-122"/>
                <a:ea typeface="楷体" pitchFamily="49" charset="-122"/>
              </a:rPr>
              <a:t>面对曹操给予的各种优厚待遇毫不动心，不惧艰险，执意回到了结义兄长刘备的身边。反观张鲁的谋士杨松，面对曹操的征讨，心中“利”字当先，贪财卖主，实为小人。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4470" y="0"/>
            <a:ext cx="9144000" cy="5143500"/>
          </a:xfrm>
          <a:prstGeom prst="rect">
            <a:avLst/>
          </a:prstGeom>
        </p:spPr>
      </p:pic>
      <p:sp>
        <p:nvSpPr>
          <p:cNvPr id="3" name="Freeform 113"/>
          <p:cNvSpPr>
            <a:spLocks noEditPoints="1"/>
          </p:cNvSpPr>
          <p:nvPr/>
        </p:nvSpPr>
        <p:spPr bwMode="auto">
          <a:xfrm>
            <a:off x="7759416" y="3759882"/>
            <a:ext cx="1373105" cy="1245012"/>
          </a:xfrm>
          <a:custGeom>
            <a:avLst/>
            <a:gdLst>
              <a:gd name="T0" fmla="*/ 325 w 389"/>
              <a:gd name="T1" fmla="*/ 171 h 350"/>
              <a:gd name="T2" fmla="*/ 257 w 389"/>
              <a:gd name="T3" fmla="*/ 175 h 350"/>
              <a:gd name="T4" fmla="*/ 244 w 389"/>
              <a:gd name="T5" fmla="*/ 142 h 350"/>
              <a:gd name="T6" fmla="*/ 289 w 389"/>
              <a:gd name="T7" fmla="*/ 55 h 350"/>
              <a:gd name="T8" fmla="*/ 282 w 389"/>
              <a:gd name="T9" fmla="*/ 59 h 350"/>
              <a:gd name="T10" fmla="*/ 282 w 389"/>
              <a:gd name="T11" fmla="*/ 62 h 350"/>
              <a:gd name="T12" fmla="*/ 275 w 389"/>
              <a:gd name="T13" fmla="*/ 68 h 350"/>
              <a:gd name="T14" fmla="*/ 260 w 389"/>
              <a:gd name="T15" fmla="*/ 80 h 350"/>
              <a:gd name="T16" fmla="*/ 247 w 389"/>
              <a:gd name="T17" fmla="*/ 94 h 350"/>
              <a:gd name="T18" fmla="*/ 243 w 389"/>
              <a:gd name="T19" fmla="*/ 99 h 350"/>
              <a:gd name="T20" fmla="*/ 210 w 389"/>
              <a:gd name="T21" fmla="*/ 151 h 350"/>
              <a:gd name="T22" fmla="*/ 193 w 389"/>
              <a:gd name="T23" fmla="*/ 189 h 350"/>
              <a:gd name="T24" fmla="*/ 191 w 389"/>
              <a:gd name="T25" fmla="*/ 175 h 350"/>
              <a:gd name="T26" fmla="*/ 169 w 389"/>
              <a:gd name="T27" fmla="*/ 198 h 350"/>
              <a:gd name="T28" fmla="*/ 213 w 389"/>
              <a:gd name="T29" fmla="*/ 102 h 350"/>
              <a:gd name="T30" fmla="*/ 246 w 389"/>
              <a:gd name="T31" fmla="*/ 29 h 350"/>
              <a:gd name="T32" fmla="*/ 227 w 389"/>
              <a:gd name="T33" fmla="*/ 65 h 350"/>
              <a:gd name="T34" fmla="*/ 216 w 389"/>
              <a:gd name="T35" fmla="*/ 87 h 350"/>
              <a:gd name="T36" fmla="*/ 176 w 389"/>
              <a:gd name="T37" fmla="*/ 0 h 350"/>
              <a:gd name="T38" fmla="*/ 177 w 389"/>
              <a:gd name="T39" fmla="*/ 12 h 350"/>
              <a:gd name="T40" fmla="*/ 180 w 389"/>
              <a:gd name="T41" fmla="*/ 20 h 350"/>
              <a:gd name="T42" fmla="*/ 181 w 389"/>
              <a:gd name="T43" fmla="*/ 36 h 350"/>
              <a:gd name="T44" fmla="*/ 190 w 389"/>
              <a:gd name="T45" fmla="*/ 57 h 350"/>
              <a:gd name="T46" fmla="*/ 209 w 389"/>
              <a:gd name="T47" fmla="*/ 104 h 350"/>
              <a:gd name="T48" fmla="*/ 159 w 389"/>
              <a:gd name="T49" fmla="*/ 217 h 350"/>
              <a:gd name="T50" fmla="*/ 125 w 389"/>
              <a:gd name="T51" fmla="*/ 258 h 350"/>
              <a:gd name="T52" fmla="*/ 117 w 389"/>
              <a:gd name="T53" fmla="*/ 255 h 350"/>
              <a:gd name="T54" fmla="*/ 120 w 389"/>
              <a:gd name="T55" fmla="*/ 197 h 350"/>
              <a:gd name="T56" fmla="*/ 96 w 389"/>
              <a:gd name="T57" fmla="*/ 177 h 350"/>
              <a:gd name="T58" fmla="*/ 93 w 389"/>
              <a:gd name="T59" fmla="*/ 173 h 350"/>
              <a:gd name="T60" fmla="*/ 88 w 389"/>
              <a:gd name="T61" fmla="*/ 170 h 350"/>
              <a:gd name="T62" fmla="*/ 74 w 389"/>
              <a:gd name="T63" fmla="*/ 154 h 350"/>
              <a:gd name="T64" fmla="*/ 39 w 389"/>
              <a:gd name="T65" fmla="*/ 140 h 350"/>
              <a:gd name="T66" fmla="*/ 19 w 389"/>
              <a:gd name="T67" fmla="*/ 141 h 350"/>
              <a:gd name="T68" fmla="*/ 43 w 389"/>
              <a:gd name="T69" fmla="*/ 176 h 350"/>
              <a:gd name="T70" fmla="*/ 54 w 389"/>
              <a:gd name="T71" fmla="*/ 259 h 350"/>
              <a:gd name="T72" fmla="*/ 83 w 389"/>
              <a:gd name="T73" fmla="*/ 172 h 350"/>
              <a:gd name="T74" fmla="*/ 108 w 389"/>
              <a:gd name="T75" fmla="*/ 235 h 350"/>
              <a:gd name="T76" fmla="*/ 104 w 389"/>
              <a:gd name="T77" fmla="*/ 280 h 350"/>
              <a:gd name="T78" fmla="*/ 99 w 389"/>
              <a:gd name="T79" fmla="*/ 285 h 350"/>
              <a:gd name="T80" fmla="*/ 96 w 389"/>
              <a:gd name="T81" fmla="*/ 289 h 350"/>
              <a:gd name="T82" fmla="*/ 92 w 389"/>
              <a:gd name="T83" fmla="*/ 293 h 350"/>
              <a:gd name="T84" fmla="*/ 82 w 389"/>
              <a:gd name="T85" fmla="*/ 305 h 350"/>
              <a:gd name="T86" fmla="*/ 60 w 389"/>
              <a:gd name="T87" fmla="*/ 350 h 350"/>
              <a:gd name="T88" fmla="*/ 129 w 389"/>
              <a:gd name="T89" fmla="*/ 263 h 350"/>
              <a:gd name="T90" fmla="*/ 196 w 389"/>
              <a:gd name="T91" fmla="*/ 227 h 350"/>
              <a:gd name="T92" fmla="*/ 325 w 389"/>
              <a:gd name="T93" fmla="*/ 244 h 350"/>
              <a:gd name="T94" fmla="*/ 351 w 389"/>
              <a:gd name="T95" fmla="*/ 244 h 350"/>
              <a:gd name="T96" fmla="*/ 344 w 389"/>
              <a:gd name="T97" fmla="*/ 241 h 350"/>
              <a:gd name="T98" fmla="*/ 282 w 389"/>
              <a:gd name="T99" fmla="*/ 214 h 350"/>
              <a:gd name="T100" fmla="*/ 228 w 389"/>
              <a:gd name="T101" fmla="*/ 201 h 350"/>
              <a:gd name="T102" fmla="*/ 380 w 389"/>
              <a:gd name="T103" fmla="*/ 167 h 350"/>
              <a:gd name="T104" fmla="*/ 52 w 389"/>
              <a:gd name="T105" fmla="*/ 187 h 350"/>
              <a:gd name="T106" fmla="*/ 83 w 389"/>
              <a:gd name="T107" fmla="*/ 165 h 350"/>
              <a:gd name="T108" fmla="*/ 176 w 389"/>
              <a:gd name="T109" fmla="*/ 219 h 350"/>
              <a:gd name="T110" fmla="*/ 219 w 389"/>
              <a:gd name="T111" fmla="*/ 21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9" h="350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文本框 26"/>
          <p:cNvSpPr txBox="1">
            <a:spLocks noChangeArrowheads="1"/>
          </p:cNvSpPr>
          <p:nvPr/>
        </p:nvSpPr>
        <p:spPr bwMode="auto">
          <a:xfrm>
            <a:off x="323528" y="555526"/>
            <a:ext cx="849694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中认为君子和小人的区别在于君子重视道义，而小人只看重利益。我认为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呐喊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的夏瑜就符合这样的君子形象。面对社会的黑暗和民族的危亡，夏瑜不顾个人安危，不顾家人的不理解，将个人安危和亲情置于国家和民族之下，为了“我们大家的大清”积极投身革命，哪怕在牢中也努力劝说阿义革命，最终为国家、民族的大义英勇牺牲，和文中为一己之私卖革命志士血的刽子手形成鲜明对比。因此，小人的格局只注重个人利益，君子有大格局、大气量、大义，这是新时代新青年需要学习的。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6" y="2360295"/>
            <a:ext cx="4658995" cy="9002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1"/>
            <a:ext cx="4205412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813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reeform 113"/>
          <p:cNvSpPr>
            <a:spLocks noEditPoints="1"/>
          </p:cNvSpPr>
          <p:nvPr/>
        </p:nvSpPr>
        <p:spPr bwMode="auto">
          <a:xfrm>
            <a:off x="7759416" y="3759882"/>
            <a:ext cx="1373105" cy="1245012"/>
          </a:xfrm>
          <a:custGeom>
            <a:avLst/>
            <a:gdLst>
              <a:gd name="T0" fmla="*/ 325 w 389"/>
              <a:gd name="T1" fmla="*/ 171 h 350"/>
              <a:gd name="T2" fmla="*/ 257 w 389"/>
              <a:gd name="T3" fmla="*/ 175 h 350"/>
              <a:gd name="T4" fmla="*/ 244 w 389"/>
              <a:gd name="T5" fmla="*/ 142 h 350"/>
              <a:gd name="T6" fmla="*/ 289 w 389"/>
              <a:gd name="T7" fmla="*/ 55 h 350"/>
              <a:gd name="T8" fmla="*/ 282 w 389"/>
              <a:gd name="T9" fmla="*/ 59 h 350"/>
              <a:gd name="T10" fmla="*/ 282 w 389"/>
              <a:gd name="T11" fmla="*/ 62 h 350"/>
              <a:gd name="T12" fmla="*/ 275 w 389"/>
              <a:gd name="T13" fmla="*/ 68 h 350"/>
              <a:gd name="T14" fmla="*/ 260 w 389"/>
              <a:gd name="T15" fmla="*/ 80 h 350"/>
              <a:gd name="T16" fmla="*/ 247 w 389"/>
              <a:gd name="T17" fmla="*/ 94 h 350"/>
              <a:gd name="T18" fmla="*/ 243 w 389"/>
              <a:gd name="T19" fmla="*/ 99 h 350"/>
              <a:gd name="T20" fmla="*/ 210 w 389"/>
              <a:gd name="T21" fmla="*/ 151 h 350"/>
              <a:gd name="T22" fmla="*/ 193 w 389"/>
              <a:gd name="T23" fmla="*/ 189 h 350"/>
              <a:gd name="T24" fmla="*/ 191 w 389"/>
              <a:gd name="T25" fmla="*/ 175 h 350"/>
              <a:gd name="T26" fmla="*/ 169 w 389"/>
              <a:gd name="T27" fmla="*/ 198 h 350"/>
              <a:gd name="T28" fmla="*/ 213 w 389"/>
              <a:gd name="T29" fmla="*/ 102 h 350"/>
              <a:gd name="T30" fmla="*/ 246 w 389"/>
              <a:gd name="T31" fmla="*/ 29 h 350"/>
              <a:gd name="T32" fmla="*/ 227 w 389"/>
              <a:gd name="T33" fmla="*/ 65 h 350"/>
              <a:gd name="T34" fmla="*/ 216 w 389"/>
              <a:gd name="T35" fmla="*/ 87 h 350"/>
              <a:gd name="T36" fmla="*/ 176 w 389"/>
              <a:gd name="T37" fmla="*/ 0 h 350"/>
              <a:gd name="T38" fmla="*/ 177 w 389"/>
              <a:gd name="T39" fmla="*/ 12 h 350"/>
              <a:gd name="T40" fmla="*/ 180 w 389"/>
              <a:gd name="T41" fmla="*/ 20 h 350"/>
              <a:gd name="T42" fmla="*/ 181 w 389"/>
              <a:gd name="T43" fmla="*/ 36 h 350"/>
              <a:gd name="T44" fmla="*/ 190 w 389"/>
              <a:gd name="T45" fmla="*/ 57 h 350"/>
              <a:gd name="T46" fmla="*/ 209 w 389"/>
              <a:gd name="T47" fmla="*/ 104 h 350"/>
              <a:gd name="T48" fmla="*/ 159 w 389"/>
              <a:gd name="T49" fmla="*/ 217 h 350"/>
              <a:gd name="T50" fmla="*/ 125 w 389"/>
              <a:gd name="T51" fmla="*/ 258 h 350"/>
              <a:gd name="T52" fmla="*/ 117 w 389"/>
              <a:gd name="T53" fmla="*/ 255 h 350"/>
              <a:gd name="T54" fmla="*/ 120 w 389"/>
              <a:gd name="T55" fmla="*/ 197 h 350"/>
              <a:gd name="T56" fmla="*/ 96 w 389"/>
              <a:gd name="T57" fmla="*/ 177 h 350"/>
              <a:gd name="T58" fmla="*/ 93 w 389"/>
              <a:gd name="T59" fmla="*/ 173 h 350"/>
              <a:gd name="T60" fmla="*/ 88 w 389"/>
              <a:gd name="T61" fmla="*/ 170 h 350"/>
              <a:gd name="T62" fmla="*/ 74 w 389"/>
              <a:gd name="T63" fmla="*/ 154 h 350"/>
              <a:gd name="T64" fmla="*/ 39 w 389"/>
              <a:gd name="T65" fmla="*/ 140 h 350"/>
              <a:gd name="T66" fmla="*/ 19 w 389"/>
              <a:gd name="T67" fmla="*/ 141 h 350"/>
              <a:gd name="T68" fmla="*/ 43 w 389"/>
              <a:gd name="T69" fmla="*/ 176 h 350"/>
              <a:gd name="T70" fmla="*/ 54 w 389"/>
              <a:gd name="T71" fmla="*/ 259 h 350"/>
              <a:gd name="T72" fmla="*/ 83 w 389"/>
              <a:gd name="T73" fmla="*/ 172 h 350"/>
              <a:gd name="T74" fmla="*/ 108 w 389"/>
              <a:gd name="T75" fmla="*/ 235 h 350"/>
              <a:gd name="T76" fmla="*/ 104 w 389"/>
              <a:gd name="T77" fmla="*/ 280 h 350"/>
              <a:gd name="T78" fmla="*/ 99 w 389"/>
              <a:gd name="T79" fmla="*/ 285 h 350"/>
              <a:gd name="T80" fmla="*/ 96 w 389"/>
              <a:gd name="T81" fmla="*/ 289 h 350"/>
              <a:gd name="T82" fmla="*/ 92 w 389"/>
              <a:gd name="T83" fmla="*/ 293 h 350"/>
              <a:gd name="T84" fmla="*/ 82 w 389"/>
              <a:gd name="T85" fmla="*/ 305 h 350"/>
              <a:gd name="T86" fmla="*/ 60 w 389"/>
              <a:gd name="T87" fmla="*/ 350 h 350"/>
              <a:gd name="T88" fmla="*/ 129 w 389"/>
              <a:gd name="T89" fmla="*/ 263 h 350"/>
              <a:gd name="T90" fmla="*/ 196 w 389"/>
              <a:gd name="T91" fmla="*/ 227 h 350"/>
              <a:gd name="T92" fmla="*/ 325 w 389"/>
              <a:gd name="T93" fmla="*/ 244 h 350"/>
              <a:gd name="T94" fmla="*/ 351 w 389"/>
              <a:gd name="T95" fmla="*/ 244 h 350"/>
              <a:gd name="T96" fmla="*/ 344 w 389"/>
              <a:gd name="T97" fmla="*/ 241 h 350"/>
              <a:gd name="T98" fmla="*/ 282 w 389"/>
              <a:gd name="T99" fmla="*/ 214 h 350"/>
              <a:gd name="T100" fmla="*/ 228 w 389"/>
              <a:gd name="T101" fmla="*/ 201 h 350"/>
              <a:gd name="T102" fmla="*/ 380 w 389"/>
              <a:gd name="T103" fmla="*/ 167 h 350"/>
              <a:gd name="T104" fmla="*/ 52 w 389"/>
              <a:gd name="T105" fmla="*/ 187 h 350"/>
              <a:gd name="T106" fmla="*/ 83 w 389"/>
              <a:gd name="T107" fmla="*/ 165 h 350"/>
              <a:gd name="T108" fmla="*/ 176 w 389"/>
              <a:gd name="T109" fmla="*/ 219 h 350"/>
              <a:gd name="T110" fmla="*/ 219 w 389"/>
              <a:gd name="T111" fmla="*/ 21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9" h="350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Picture 3" descr="E:\PPT\PPT中国风元素\梅花PNG免抠图素材\3299168202027027296.png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13" y="-547632"/>
            <a:ext cx="6311204" cy="306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31"/>
          <p:cNvSpPr txBox="1">
            <a:spLocks noChangeArrowheads="1"/>
          </p:cNvSpPr>
          <p:nvPr/>
        </p:nvSpPr>
        <p:spPr bwMode="auto">
          <a:xfrm>
            <a:off x="4572000" y="136991"/>
            <a:ext cx="332143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何为“君子”？</a:t>
            </a:r>
            <a:endParaRPr lang="zh-CN" altLang="zh-CN" sz="33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7" name="文本框 26"/>
          <p:cNvSpPr txBox="1">
            <a:spLocks noChangeArrowheads="1"/>
          </p:cNvSpPr>
          <p:nvPr/>
        </p:nvSpPr>
        <p:spPr bwMode="auto">
          <a:xfrm>
            <a:off x="925246" y="737155"/>
            <a:ext cx="7538866" cy="451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古代</a:t>
            </a:r>
            <a:r>
              <a:rPr lang="zh-CN" altLang="en-US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指地位高的人，后来指人格高尚的人。                  </a:t>
            </a:r>
            <a:endParaRPr lang="en-US" altLang="zh-CN" sz="2800" b="1" kern="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——《</a:t>
            </a:r>
            <a:r>
              <a:rPr lang="zh-CN" altLang="en-US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现代汉语词典</a:t>
            </a:r>
            <a:r>
              <a:rPr lang="en-US" altLang="zh-CN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2.①</a:t>
            </a:r>
            <a:r>
              <a:rPr lang="zh-CN" altLang="en-US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贵族，做官的人。</a:t>
            </a:r>
            <a:r>
              <a:rPr lang="en-US" altLang="zh-CN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道德高尚的人。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——《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古代汉语词典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什么样的人才能称得上是“君子”？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6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你身边有谁可以被称为“君子”？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346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reeform 113"/>
          <p:cNvSpPr>
            <a:spLocks noEditPoints="1"/>
          </p:cNvSpPr>
          <p:nvPr/>
        </p:nvSpPr>
        <p:spPr bwMode="auto">
          <a:xfrm>
            <a:off x="7759416" y="3759882"/>
            <a:ext cx="1373105" cy="1245012"/>
          </a:xfrm>
          <a:custGeom>
            <a:avLst/>
            <a:gdLst>
              <a:gd name="T0" fmla="*/ 325 w 389"/>
              <a:gd name="T1" fmla="*/ 171 h 350"/>
              <a:gd name="T2" fmla="*/ 257 w 389"/>
              <a:gd name="T3" fmla="*/ 175 h 350"/>
              <a:gd name="T4" fmla="*/ 244 w 389"/>
              <a:gd name="T5" fmla="*/ 142 h 350"/>
              <a:gd name="T6" fmla="*/ 289 w 389"/>
              <a:gd name="T7" fmla="*/ 55 h 350"/>
              <a:gd name="T8" fmla="*/ 282 w 389"/>
              <a:gd name="T9" fmla="*/ 59 h 350"/>
              <a:gd name="T10" fmla="*/ 282 w 389"/>
              <a:gd name="T11" fmla="*/ 62 h 350"/>
              <a:gd name="T12" fmla="*/ 275 w 389"/>
              <a:gd name="T13" fmla="*/ 68 h 350"/>
              <a:gd name="T14" fmla="*/ 260 w 389"/>
              <a:gd name="T15" fmla="*/ 80 h 350"/>
              <a:gd name="T16" fmla="*/ 247 w 389"/>
              <a:gd name="T17" fmla="*/ 94 h 350"/>
              <a:gd name="T18" fmla="*/ 243 w 389"/>
              <a:gd name="T19" fmla="*/ 99 h 350"/>
              <a:gd name="T20" fmla="*/ 210 w 389"/>
              <a:gd name="T21" fmla="*/ 151 h 350"/>
              <a:gd name="T22" fmla="*/ 193 w 389"/>
              <a:gd name="T23" fmla="*/ 189 h 350"/>
              <a:gd name="T24" fmla="*/ 191 w 389"/>
              <a:gd name="T25" fmla="*/ 175 h 350"/>
              <a:gd name="T26" fmla="*/ 169 w 389"/>
              <a:gd name="T27" fmla="*/ 198 h 350"/>
              <a:gd name="T28" fmla="*/ 213 w 389"/>
              <a:gd name="T29" fmla="*/ 102 h 350"/>
              <a:gd name="T30" fmla="*/ 246 w 389"/>
              <a:gd name="T31" fmla="*/ 29 h 350"/>
              <a:gd name="T32" fmla="*/ 227 w 389"/>
              <a:gd name="T33" fmla="*/ 65 h 350"/>
              <a:gd name="T34" fmla="*/ 216 w 389"/>
              <a:gd name="T35" fmla="*/ 87 h 350"/>
              <a:gd name="T36" fmla="*/ 176 w 389"/>
              <a:gd name="T37" fmla="*/ 0 h 350"/>
              <a:gd name="T38" fmla="*/ 177 w 389"/>
              <a:gd name="T39" fmla="*/ 12 h 350"/>
              <a:gd name="T40" fmla="*/ 180 w 389"/>
              <a:gd name="T41" fmla="*/ 20 h 350"/>
              <a:gd name="T42" fmla="*/ 181 w 389"/>
              <a:gd name="T43" fmla="*/ 36 h 350"/>
              <a:gd name="T44" fmla="*/ 190 w 389"/>
              <a:gd name="T45" fmla="*/ 57 h 350"/>
              <a:gd name="T46" fmla="*/ 209 w 389"/>
              <a:gd name="T47" fmla="*/ 104 h 350"/>
              <a:gd name="T48" fmla="*/ 159 w 389"/>
              <a:gd name="T49" fmla="*/ 217 h 350"/>
              <a:gd name="T50" fmla="*/ 125 w 389"/>
              <a:gd name="T51" fmla="*/ 258 h 350"/>
              <a:gd name="T52" fmla="*/ 117 w 389"/>
              <a:gd name="T53" fmla="*/ 255 h 350"/>
              <a:gd name="T54" fmla="*/ 120 w 389"/>
              <a:gd name="T55" fmla="*/ 197 h 350"/>
              <a:gd name="T56" fmla="*/ 96 w 389"/>
              <a:gd name="T57" fmla="*/ 177 h 350"/>
              <a:gd name="T58" fmla="*/ 93 w 389"/>
              <a:gd name="T59" fmla="*/ 173 h 350"/>
              <a:gd name="T60" fmla="*/ 88 w 389"/>
              <a:gd name="T61" fmla="*/ 170 h 350"/>
              <a:gd name="T62" fmla="*/ 74 w 389"/>
              <a:gd name="T63" fmla="*/ 154 h 350"/>
              <a:gd name="T64" fmla="*/ 39 w 389"/>
              <a:gd name="T65" fmla="*/ 140 h 350"/>
              <a:gd name="T66" fmla="*/ 19 w 389"/>
              <a:gd name="T67" fmla="*/ 141 h 350"/>
              <a:gd name="T68" fmla="*/ 43 w 389"/>
              <a:gd name="T69" fmla="*/ 176 h 350"/>
              <a:gd name="T70" fmla="*/ 54 w 389"/>
              <a:gd name="T71" fmla="*/ 259 h 350"/>
              <a:gd name="T72" fmla="*/ 83 w 389"/>
              <a:gd name="T73" fmla="*/ 172 h 350"/>
              <a:gd name="T74" fmla="*/ 108 w 389"/>
              <a:gd name="T75" fmla="*/ 235 h 350"/>
              <a:gd name="T76" fmla="*/ 104 w 389"/>
              <a:gd name="T77" fmla="*/ 280 h 350"/>
              <a:gd name="T78" fmla="*/ 99 w 389"/>
              <a:gd name="T79" fmla="*/ 285 h 350"/>
              <a:gd name="T80" fmla="*/ 96 w 389"/>
              <a:gd name="T81" fmla="*/ 289 h 350"/>
              <a:gd name="T82" fmla="*/ 92 w 389"/>
              <a:gd name="T83" fmla="*/ 293 h 350"/>
              <a:gd name="T84" fmla="*/ 82 w 389"/>
              <a:gd name="T85" fmla="*/ 305 h 350"/>
              <a:gd name="T86" fmla="*/ 60 w 389"/>
              <a:gd name="T87" fmla="*/ 350 h 350"/>
              <a:gd name="T88" fmla="*/ 129 w 389"/>
              <a:gd name="T89" fmla="*/ 263 h 350"/>
              <a:gd name="T90" fmla="*/ 196 w 389"/>
              <a:gd name="T91" fmla="*/ 227 h 350"/>
              <a:gd name="T92" fmla="*/ 325 w 389"/>
              <a:gd name="T93" fmla="*/ 244 h 350"/>
              <a:gd name="T94" fmla="*/ 351 w 389"/>
              <a:gd name="T95" fmla="*/ 244 h 350"/>
              <a:gd name="T96" fmla="*/ 344 w 389"/>
              <a:gd name="T97" fmla="*/ 241 h 350"/>
              <a:gd name="T98" fmla="*/ 282 w 389"/>
              <a:gd name="T99" fmla="*/ 214 h 350"/>
              <a:gd name="T100" fmla="*/ 228 w 389"/>
              <a:gd name="T101" fmla="*/ 201 h 350"/>
              <a:gd name="T102" fmla="*/ 380 w 389"/>
              <a:gd name="T103" fmla="*/ 167 h 350"/>
              <a:gd name="T104" fmla="*/ 52 w 389"/>
              <a:gd name="T105" fmla="*/ 187 h 350"/>
              <a:gd name="T106" fmla="*/ 83 w 389"/>
              <a:gd name="T107" fmla="*/ 165 h 350"/>
              <a:gd name="T108" fmla="*/ 176 w 389"/>
              <a:gd name="T109" fmla="*/ 219 h 350"/>
              <a:gd name="T110" fmla="*/ 219 w 389"/>
              <a:gd name="T111" fmla="*/ 21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9" h="350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31"/>
          <p:cNvSpPr txBox="1">
            <a:spLocks noChangeArrowheads="1"/>
          </p:cNvSpPr>
          <p:nvPr/>
        </p:nvSpPr>
        <p:spPr bwMode="auto">
          <a:xfrm>
            <a:off x="374613" y="339502"/>
            <a:ext cx="8496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宋体" panose="02010600030101010101" pitchFamily="2" charset="-122"/>
              </a:rPr>
              <a:t>    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摘选语句并作解释，君子应具有怎样的品质？</a:t>
            </a:r>
            <a:endParaRPr lang="zh-CN" altLang="zh-CN" sz="2400" b="1" dirty="0">
              <a:latin typeface="宋体" panose="02010600030101010101" pitchFamily="2" charset="-122"/>
            </a:endParaRPr>
          </a:p>
        </p:txBody>
      </p:sp>
      <p:sp>
        <p:nvSpPr>
          <p:cNvPr id="17" name="文本框 26"/>
          <p:cNvSpPr txBox="1">
            <a:spLocks noChangeArrowheads="1"/>
          </p:cNvSpPr>
          <p:nvPr/>
        </p:nvSpPr>
        <p:spPr bwMode="auto">
          <a:xfrm>
            <a:off x="374612" y="1046461"/>
            <a:ext cx="849694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/>
              <a:t>13.3   </a:t>
            </a:r>
            <a:r>
              <a:rPr lang="zh-CN" altLang="zh-CN" sz="2000" dirty="0"/>
              <a:t>子路曰：</a:t>
            </a:r>
            <a:r>
              <a:rPr lang="en-US" altLang="zh-CN" sz="2000" dirty="0"/>
              <a:t>“</a:t>
            </a:r>
            <a:r>
              <a:rPr lang="zh-CN" altLang="zh-CN" sz="2000" dirty="0"/>
              <a:t>有是哉，子之迂也。奚其正？</a:t>
            </a:r>
            <a:r>
              <a:rPr lang="en-US" altLang="zh-CN" sz="2000" dirty="0"/>
              <a:t>”</a:t>
            </a:r>
            <a:r>
              <a:rPr lang="zh-CN" altLang="zh-CN" sz="2000" dirty="0"/>
              <a:t>子曰：</a:t>
            </a:r>
            <a:r>
              <a:rPr lang="en-US" altLang="zh-CN" sz="2000" dirty="0"/>
              <a:t>“</a:t>
            </a:r>
            <a:r>
              <a:rPr lang="zh-CN" altLang="zh-CN" sz="2000" dirty="0"/>
              <a:t>野哉由也。君子于其所不知，盖阙如也。名不正则言不顺，言不顺则事不成，事不成则礼乐不兴，礼乐不兴则刑罚不中，刑罚不中则民无所措手足。故君子名之必可言也，言之必可行也。君子于其言，无所苟而已矣。</a:t>
            </a:r>
            <a:r>
              <a:rPr lang="zh-CN" altLang="en-US" sz="2000" dirty="0">
                <a:solidFill>
                  <a:srgbClr val="FF0000"/>
                </a:solidFill>
              </a:rPr>
              <a:t>（严谨的对待自己的言行</a:t>
            </a:r>
            <a:r>
              <a:rPr lang="zh-CN" altLang="en-US" sz="2000" dirty="0" smtClean="0">
                <a:solidFill>
                  <a:srgbClr val="FF0000"/>
                </a:solidFill>
              </a:rPr>
              <a:t>）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altLang="zh-CN" sz="2000" dirty="0" smtClean="0"/>
              <a:t>13.25</a:t>
            </a:r>
            <a:r>
              <a:rPr lang="zh-CN" altLang="zh-CN" sz="2000" dirty="0"/>
              <a:t>子曰</a:t>
            </a:r>
            <a:r>
              <a:rPr lang="zh-CN" altLang="zh-CN" sz="2000" dirty="0" smtClean="0"/>
              <a:t>：</a:t>
            </a:r>
            <a:r>
              <a:rPr lang="en-US" altLang="zh-CN" sz="2000" dirty="0" smtClean="0"/>
              <a:t>“</a:t>
            </a:r>
            <a:r>
              <a:rPr lang="zh-CN" altLang="zh-CN" sz="2000" dirty="0" smtClean="0"/>
              <a:t>君子</a:t>
            </a:r>
            <a:r>
              <a:rPr lang="zh-CN" altLang="zh-CN" sz="2000" dirty="0"/>
              <a:t>易事而难说也。说之不以其道，不说也；及其使人也，器之。小人难事而易说也。说之虽不以道，说之；及其使人也，求备焉</a:t>
            </a:r>
            <a:r>
              <a:rPr lang="zh-CN" altLang="zh-CN" sz="2000" dirty="0" smtClean="0"/>
              <a:t>。</a:t>
            </a:r>
            <a:r>
              <a:rPr lang="en-US" altLang="zh-CN" sz="2000" dirty="0" smtClean="0"/>
              <a:t>”</a:t>
            </a:r>
            <a:r>
              <a:rPr lang="zh-CN" altLang="en-US" sz="2000" dirty="0" smtClean="0">
                <a:solidFill>
                  <a:srgbClr val="FF0000"/>
                </a:solidFill>
              </a:rPr>
              <a:t>（严于律己、有操守）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en-US" altLang="zh-CN" sz="2000" dirty="0" smtClean="0"/>
              <a:t>13.26</a:t>
            </a:r>
            <a:r>
              <a:rPr lang="zh-CN" altLang="en-US" sz="2000" dirty="0"/>
              <a:t>子曰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“</a:t>
            </a:r>
            <a:r>
              <a:rPr lang="zh-CN" altLang="en-US" sz="2000" dirty="0" smtClean="0"/>
              <a:t>君子</a:t>
            </a:r>
            <a:r>
              <a:rPr lang="zh-CN" altLang="en-US" sz="2000" dirty="0"/>
              <a:t>泰而不骄，小人骄而不泰</a:t>
            </a:r>
            <a:r>
              <a:rPr lang="zh-CN" altLang="en-US" sz="2000" dirty="0" smtClean="0"/>
              <a:t>。</a:t>
            </a:r>
            <a:r>
              <a:rPr lang="en-US" altLang="zh-CN" sz="2000" dirty="0" smtClean="0"/>
              <a:t>”</a:t>
            </a:r>
            <a:r>
              <a:rPr lang="zh-CN" altLang="en-US" sz="2000" dirty="0" smtClean="0">
                <a:solidFill>
                  <a:srgbClr val="FF0000"/>
                </a:solidFill>
              </a:rPr>
              <a:t>（君子谦虚而不骄傲。）</a:t>
            </a:r>
            <a:endParaRPr lang="en-US" altLang="zh-CN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0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reeform 113"/>
          <p:cNvSpPr>
            <a:spLocks noEditPoints="1"/>
          </p:cNvSpPr>
          <p:nvPr/>
        </p:nvSpPr>
        <p:spPr bwMode="auto">
          <a:xfrm>
            <a:off x="7759416" y="3759882"/>
            <a:ext cx="1373105" cy="1245012"/>
          </a:xfrm>
          <a:custGeom>
            <a:avLst/>
            <a:gdLst>
              <a:gd name="T0" fmla="*/ 325 w 389"/>
              <a:gd name="T1" fmla="*/ 171 h 350"/>
              <a:gd name="T2" fmla="*/ 257 w 389"/>
              <a:gd name="T3" fmla="*/ 175 h 350"/>
              <a:gd name="T4" fmla="*/ 244 w 389"/>
              <a:gd name="T5" fmla="*/ 142 h 350"/>
              <a:gd name="T6" fmla="*/ 289 w 389"/>
              <a:gd name="T7" fmla="*/ 55 h 350"/>
              <a:gd name="T8" fmla="*/ 282 w 389"/>
              <a:gd name="T9" fmla="*/ 59 h 350"/>
              <a:gd name="T10" fmla="*/ 282 w 389"/>
              <a:gd name="T11" fmla="*/ 62 h 350"/>
              <a:gd name="T12" fmla="*/ 275 w 389"/>
              <a:gd name="T13" fmla="*/ 68 h 350"/>
              <a:gd name="T14" fmla="*/ 260 w 389"/>
              <a:gd name="T15" fmla="*/ 80 h 350"/>
              <a:gd name="T16" fmla="*/ 247 w 389"/>
              <a:gd name="T17" fmla="*/ 94 h 350"/>
              <a:gd name="T18" fmla="*/ 243 w 389"/>
              <a:gd name="T19" fmla="*/ 99 h 350"/>
              <a:gd name="T20" fmla="*/ 210 w 389"/>
              <a:gd name="T21" fmla="*/ 151 h 350"/>
              <a:gd name="T22" fmla="*/ 193 w 389"/>
              <a:gd name="T23" fmla="*/ 189 h 350"/>
              <a:gd name="T24" fmla="*/ 191 w 389"/>
              <a:gd name="T25" fmla="*/ 175 h 350"/>
              <a:gd name="T26" fmla="*/ 169 w 389"/>
              <a:gd name="T27" fmla="*/ 198 h 350"/>
              <a:gd name="T28" fmla="*/ 213 w 389"/>
              <a:gd name="T29" fmla="*/ 102 h 350"/>
              <a:gd name="T30" fmla="*/ 246 w 389"/>
              <a:gd name="T31" fmla="*/ 29 h 350"/>
              <a:gd name="T32" fmla="*/ 227 w 389"/>
              <a:gd name="T33" fmla="*/ 65 h 350"/>
              <a:gd name="T34" fmla="*/ 216 w 389"/>
              <a:gd name="T35" fmla="*/ 87 h 350"/>
              <a:gd name="T36" fmla="*/ 176 w 389"/>
              <a:gd name="T37" fmla="*/ 0 h 350"/>
              <a:gd name="T38" fmla="*/ 177 w 389"/>
              <a:gd name="T39" fmla="*/ 12 h 350"/>
              <a:gd name="T40" fmla="*/ 180 w 389"/>
              <a:gd name="T41" fmla="*/ 20 h 350"/>
              <a:gd name="T42" fmla="*/ 181 w 389"/>
              <a:gd name="T43" fmla="*/ 36 h 350"/>
              <a:gd name="T44" fmla="*/ 190 w 389"/>
              <a:gd name="T45" fmla="*/ 57 h 350"/>
              <a:gd name="T46" fmla="*/ 209 w 389"/>
              <a:gd name="T47" fmla="*/ 104 h 350"/>
              <a:gd name="T48" fmla="*/ 159 w 389"/>
              <a:gd name="T49" fmla="*/ 217 h 350"/>
              <a:gd name="T50" fmla="*/ 125 w 389"/>
              <a:gd name="T51" fmla="*/ 258 h 350"/>
              <a:gd name="T52" fmla="*/ 117 w 389"/>
              <a:gd name="T53" fmla="*/ 255 h 350"/>
              <a:gd name="T54" fmla="*/ 120 w 389"/>
              <a:gd name="T55" fmla="*/ 197 h 350"/>
              <a:gd name="T56" fmla="*/ 96 w 389"/>
              <a:gd name="T57" fmla="*/ 177 h 350"/>
              <a:gd name="T58" fmla="*/ 93 w 389"/>
              <a:gd name="T59" fmla="*/ 173 h 350"/>
              <a:gd name="T60" fmla="*/ 88 w 389"/>
              <a:gd name="T61" fmla="*/ 170 h 350"/>
              <a:gd name="T62" fmla="*/ 74 w 389"/>
              <a:gd name="T63" fmla="*/ 154 h 350"/>
              <a:gd name="T64" fmla="*/ 39 w 389"/>
              <a:gd name="T65" fmla="*/ 140 h 350"/>
              <a:gd name="T66" fmla="*/ 19 w 389"/>
              <a:gd name="T67" fmla="*/ 141 h 350"/>
              <a:gd name="T68" fmla="*/ 43 w 389"/>
              <a:gd name="T69" fmla="*/ 176 h 350"/>
              <a:gd name="T70" fmla="*/ 54 w 389"/>
              <a:gd name="T71" fmla="*/ 259 h 350"/>
              <a:gd name="T72" fmla="*/ 83 w 389"/>
              <a:gd name="T73" fmla="*/ 172 h 350"/>
              <a:gd name="T74" fmla="*/ 108 w 389"/>
              <a:gd name="T75" fmla="*/ 235 h 350"/>
              <a:gd name="T76" fmla="*/ 104 w 389"/>
              <a:gd name="T77" fmla="*/ 280 h 350"/>
              <a:gd name="T78" fmla="*/ 99 w 389"/>
              <a:gd name="T79" fmla="*/ 285 h 350"/>
              <a:gd name="T80" fmla="*/ 96 w 389"/>
              <a:gd name="T81" fmla="*/ 289 h 350"/>
              <a:gd name="T82" fmla="*/ 92 w 389"/>
              <a:gd name="T83" fmla="*/ 293 h 350"/>
              <a:gd name="T84" fmla="*/ 82 w 389"/>
              <a:gd name="T85" fmla="*/ 305 h 350"/>
              <a:gd name="T86" fmla="*/ 60 w 389"/>
              <a:gd name="T87" fmla="*/ 350 h 350"/>
              <a:gd name="T88" fmla="*/ 129 w 389"/>
              <a:gd name="T89" fmla="*/ 263 h 350"/>
              <a:gd name="T90" fmla="*/ 196 w 389"/>
              <a:gd name="T91" fmla="*/ 227 h 350"/>
              <a:gd name="T92" fmla="*/ 325 w 389"/>
              <a:gd name="T93" fmla="*/ 244 h 350"/>
              <a:gd name="T94" fmla="*/ 351 w 389"/>
              <a:gd name="T95" fmla="*/ 244 h 350"/>
              <a:gd name="T96" fmla="*/ 344 w 389"/>
              <a:gd name="T97" fmla="*/ 241 h 350"/>
              <a:gd name="T98" fmla="*/ 282 w 389"/>
              <a:gd name="T99" fmla="*/ 214 h 350"/>
              <a:gd name="T100" fmla="*/ 228 w 389"/>
              <a:gd name="T101" fmla="*/ 201 h 350"/>
              <a:gd name="T102" fmla="*/ 380 w 389"/>
              <a:gd name="T103" fmla="*/ 167 h 350"/>
              <a:gd name="T104" fmla="*/ 52 w 389"/>
              <a:gd name="T105" fmla="*/ 187 h 350"/>
              <a:gd name="T106" fmla="*/ 83 w 389"/>
              <a:gd name="T107" fmla="*/ 165 h 350"/>
              <a:gd name="T108" fmla="*/ 176 w 389"/>
              <a:gd name="T109" fmla="*/ 219 h 350"/>
              <a:gd name="T110" fmla="*/ 219 w 389"/>
              <a:gd name="T111" fmla="*/ 21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9" h="350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31"/>
          <p:cNvSpPr txBox="1">
            <a:spLocks noChangeArrowheads="1"/>
          </p:cNvSpPr>
          <p:nvPr/>
        </p:nvSpPr>
        <p:spPr bwMode="auto">
          <a:xfrm>
            <a:off x="156258" y="513507"/>
            <a:ext cx="88314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latin typeface="宋体" panose="02010600030101010101" pitchFamily="2" charset="-122"/>
              </a:rPr>
              <a:t>    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摘</a:t>
            </a:r>
            <a:r>
              <a:rPr lang="zh-CN" altLang="en-US" sz="2400" b="1" dirty="0">
                <a:latin typeface="宋体" panose="02010600030101010101" pitchFamily="2" charset="-122"/>
              </a:rPr>
              <a:t>选语句并作解释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，君子应具有</a:t>
            </a:r>
            <a:r>
              <a:rPr lang="zh-CN" altLang="en-US" sz="2400" b="1" dirty="0">
                <a:latin typeface="宋体" panose="02010600030101010101" pitchFamily="2" charset="-122"/>
              </a:rPr>
              <a:t>怎样的品质？</a:t>
            </a:r>
            <a:endParaRPr lang="zh-CN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17" name="文本框 26"/>
          <p:cNvSpPr txBox="1">
            <a:spLocks noChangeArrowheads="1"/>
          </p:cNvSpPr>
          <p:nvPr/>
        </p:nvSpPr>
        <p:spPr bwMode="auto">
          <a:xfrm>
            <a:off x="467545" y="1275606"/>
            <a:ext cx="828092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/>
              <a:t>14.5</a:t>
            </a:r>
            <a:r>
              <a:rPr lang="zh-CN" altLang="zh-CN" sz="2000" dirty="0"/>
              <a:t>子曰：</a:t>
            </a:r>
            <a:r>
              <a:rPr lang="en-US" altLang="zh-CN" sz="2000" dirty="0"/>
              <a:t>“</a:t>
            </a:r>
            <a:r>
              <a:rPr lang="zh-CN" altLang="zh-CN" sz="2000" dirty="0"/>
              <a:t>君子哉若人，尚德哉若人。</a:t>
            </a:r>
            <a:r>
              <a:rPr lang="en-US" altLang="zh-CN" sz="2000" dirty="0"/>
              <a:t>”</a:t>
            </a:r>
            <a:r>
              <a:rPr lang="zh-CN" altLang="en-US" sz="2000" dirty="0">
                <a:solidFill>
                  <a:srgbClr val="FF0000"/>
                </a:solidFill>
              </a:rPr>
              <a:t>（崇尚道德）</a:t>
            </a:r>
            <a:endParaRPr lang="zh-CN" altLang="zh-CN" sz="2000" dirty="0">
              <a:solidFill>
                <a:srgbClr val="FF0000"/>
              </a:solidFill>
            </a:endParaRPr>
          </a:p>
          <a:p>
            <a:r>
              <a:rPr lang="en-US" altLang="zh-CN" sz="2000" dirty="0"/>
              <a:t>14.23</a:t>
            </a:r>
            <a:r>
              <a:rPr lang="zh-CN" altLang="zh-CN" sz="2000" dirty="0"/>
              <a:t>子曰：</a:t>
            </a:r>
            <a:r>
              <a:rPr lang="en-US" altLang="zh-CN" sz="2000" dirty="0"/>
              <a:t>“</a:t>
            </a:r>
            <a:r>
              <a:rPr lang="zh-CN" altLang="zh-CN" sz="2000" dirty="0"/>
              <a:t>君子上达，小人下达。</a:t>
            </a:r>
            <a:r>
              <a:rPr lang="en-US" altLang="zh-CN" sz="2000" dirty="0"/>
              <a:t>”</a:t>
            </a:r>
            <a:r>
              <a:rPr lang="zh-CN" altLang="en-US" sz="2000" dirty="0">
                <a:solidFill>
                  <a:srgbClr val="FF0000"/>
                </a:solidFill>
              </a:rPr>
              <a:t>（有进取心）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en-US" altLang="zh-CN" sz="2000" dirty="0" smtClean="0"/>
              <a:t>14.28</a:t>
            </a:r>
            <a:r>
              <a:rPr lang="zh-CN" altLang="en-US" sz="2000" dirty="0"/>
              <a:t>子曰：</a:t>
            </a:r>
            <a:r>
              <a:rPr lang="en-US" altLang="zh-CN" sz="2000" dirty="0"/>
              <a:t>“</a:t>
            </a:r>
            <a:r>
              <a:rPr lang="zh-CN" altLang="en-US" sz="2000" dirty="0"/>
              <a:t>君子道者三，我无能焉。仁者不忧，知者不惑，勇者不惧。</a:t>
            </a:r>
            <a:r>
              <a:rPr lang="en-US" altLang="zh-CN" sz="2000" dirty="0"/>
              <a:t>”</a:t>
            </a:r>
            <a:r>
              <a:rPr lang="zh-CN" altLang="en-US" sz="2000" dirty="0"/>
              <a:t>子贡曰：</a:t>
            </a:r>
            <a:r>
              <a:rPr lang="en-US" altLang="zh-CN" sz="2000" dirty="0"/>
              <a:t>“</a:t>
            </a:r>
            <a:r>
              <a:rPr lang="zh-CN" altLang="en-US" sz="2000" dirty="0"/>
              <a:t>夫子自道也。</a:t>
            </a:r>
            <a:r>
              <a:rPr lang="en-US" altLang="zh-CN" sz="2000" dirty="0"/>
              <a:t>”</a:t>
            </a:r>
            <a:r>
              <a:rPr lang="zh-CN" altLang="en-US" sz="2000" dirty="0">
                <a:solidFill>
                  <a:srgbClr val="FF0000"/>
                </a:solidFill>
              </a:rPr>
              <a:t>（坚守仁德，秉持道义。）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en-US" altLang="zh-CN" sz="2000" dirty="0"/>
              <a:t>14.42</a:t>
            </a:r>
            <a:r>
              <a:rPr lang="zh-CN" altLang="zh-CN" sz="2000" dirty="0"/>
              <a:t>子路问君子。子曰：</a:t>
            </a:r>
            <a:r>
              <a:rPr lang="en-US" altLang="zh-CN" sz="2000" dirty="0"/>
              <a:t>“</a:t>
            </a:r>
            <a:r>
              <a:rPr lang="zh-CN" altLang="zh-CN" sz="2000" dirty="0"/>
              <a:t>修己以敬。</a:t>
            </a:r>
            <a:r>
              <a:rPr lang="en-US" altLang="zh-CN" sz="2000" dirty="0"/>
              <a:t>”</a:t>
            </a:r>
            <a:r>
              <a:rPr lang="zh-CN" altLang="en-US" sz="2000" dirty="0">
                <a:solidFill>
                  <a:srgbClr val="FF0000"/>
                </a:solidFill>
              </a:rPr>
              <a:t>（注重道德修养）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2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reeform 113"/>
          <p:cNvSpPr>
            <a:spLocks noEditPoints="1"/>
          </p:cNvSpPr>
          <p:nvPr/>
        </p:nvSpPr>
        <p:spPr bwMode="auto">
          <a:xfrm>
            <a:off x="7759416" y="3759882"/>
            <a:ext cx="1373105" cy="1245012"/>
          </a:xfrm>
          <a:custGeom>
            <a:avLst/>
            <a:gdLst>
              <a:gd name="T0" fmla="*/ 325 w 389"/>
              <a:gd name="T1" fmla="*/ 171 h 350"/>
              <a:gd name="T2" fmla="*/ 257 w 389"/>
              <a:gd name="T3" fmla="*/ 175 h 350"/>
              <a:gd name="T4" fmla="*/ 244 w 389"/>
              <a:gd name="T5" fmla="*/ 142 h 350"/>
              <a:gd name="T6" fmla="*/ 289 w 389"/>
              <a:gd name="T7" fmla="*/ 55 h 350"/>
              <a:gd name="T8" fmla="*/ 282 w 389"/>
              <a:gd name="T9" fmla="*/ 59 h 350"/>
              <a:gd name="T10" fmla="*/ 282 w 389"/>
              <a:gd name="T11" fmla="*/ 62 h 350"/>
              <a:gd name="T12" fmla="*/ 275 w 389"/>
              <a:gd name="T13" fmla="*/ 68 h 350"/>
              <a:gd name="T14" fmla="*/ 260 w 389"/>
              <a:gd name="T15" fmla="*/ 80 h 350"/>
              <a:gd name="T16" fmla="*/ 247 w 389"/>
              <a:gd name="T17" fmla="*/ 94 h 350"/>
              <a:gd name="T18" fmla="*/ 243 w 389"/>
              <a:gd name="T19" fmla="*/ 99 h 350"/>
              <a:gd name="T20" fmla="*/ 210 w 389"/>
              <a:gd name="T21" fmla="*/ 151 h 350"/>
              <a:gd name="T22" fmla="*/ 193 w 389"/>
              <a:gd name="T23" fmla="*/ 189 h 350"/>
              <a:gd name="T24" fmla="*/ 191 w 389"/>
              <a:gd name="T25" fmla="*/ 175 h 350"/>
              <a:gd name="T26" fmla="*/ 169 w 389"/>
              <a:gd name="T27" fmla="*/ 198 h 350"/>
              <a:gd name="T28" fmla="*/ 213 w 389"/>
              <a:gd name="T29" fmla="*/ 102 h 350"/>
              <a:gd name="T30" fmla="*/ 246 w 389"/>
              <a:gd name="T31" fmla="*/ 29 h 350"/>
              <a:gd name="T32" fmla="*/ 227 w 389"/>
              <a:gd name="T33" fmla="*/ 65 h 350"/>
              <a:gd name="T34" fmla="*/ 216 w 389"/>
              <a:gd name="T35" fmla="*/ 87 h 350"/>
              <a:gd name="T36" fmla="*/ 176 w 389"/>
              <a:gd name="T37" fmla="*/ 0 h 350"/>
              <a:gd name="T38" fmla="*/ 177 w 389"/>
              <a:gd name="T39" fmla="*/ 12 h 350"/>
              <a:gd name="T40" fmla="*/ 180 w 389"/>
              <a:gd name="T41" fmla="*/ 20 h 350"/>
              <a:gd name="T42" fmla="*/ 181 w 389"/>
              <a:gd name="T43" fmla="*/ 36 h 350"/>
              <a:gd name="T44" fmla="*/ 190 w 389"/>
              <a:gd name="T45" fmla="*/ 57 h 350"/>
              <a:gd name="T46" fmla="*/ 209 w 389"/>
              <a:gd name="T47" fmla="*/ 104 h 350"/>
              <a:gd name="T48" fmla="*/ 159 w 389"/>
              <a:gd name="T49" fmla="*/ 217 h 350"/>
              <a:gd name="T50" fmla="*/ 125 w 389"/>
              <a:gd name="T51" fmla="*/ 258 h 350"/>
              <a:gd name="T52" fmla="*/ 117 w 389"/>
              <a:gd name="T53" fmla="*/ 255 h 350"/>
              <a:gd name="T54" fmla="*/ 120 w 389"/>
              <a:gd name="T55" fmla="*/ 197 h 350"/>
              <a:gd name="T56" fmla="*/ 96 w 389"/>
              <a:gd name="T57" fmla="*/ 177 h 350"/>
              <a:gd name="T58" fmla="*/ 93 w 389"/>
              <a:gd name="T59" fmla="*/ 173 h 350"/>
              <a:gd name="T60" fmla="*/ 88 w 389"/>
              <a:gd name="T61" fmla="*/ 170 h 350"/>
              <a:gd name="T62" fmla="*/ 74 w 389"/>
              <a:gd name="T63" fmla="*/ 154 h 350"/>
              <a:gd name="T64" fmla="*/ 39 w 389"/>
              <a:gd name="T65" fmla="*/ 140 h 350"/>
              <a:gd name="T66" fmla="*/ 19 w 389"/>
              <a:gd name="T67" fmla="*/ 141 h 350"/>
              <a:gd name="T68" fmla="*/ 43 w 389"/>
              <a:gd name="T69" fmla="*/ 176 h 350"/>
              <a:gd name="T70" fmla="*/ 54 w 389"/>
              <a:gd name="T71" fmla="*/ 259 h 350"/>
              <a:gd name="T72" fmla="*/ 83 w 389"/>
              <a:gd name="T73" fmla="*/ 172 h 350"/>
              <a:gd name="T74" fmla="*/ 108 w 389"/>
              <a:gd name="T75" fmla="*/ 235 h 350"/>
              <a:gd name="T76" fmla="*/ 104 w 389"/>
              <a:gd name="T77" fmla="*/ 280 h 350"/>
              <a:gd name="T78" fmla="*/ 99 w 389"/>
              <a:gd name="T79" fmla="*/ 285 h 350"/>
              <a:gd name="T80" fmla="*/ 96 w 389"/>
              <a:gd name="T81" fmla="*/ 289 h 350"/>
              <a:gd name="T82" fmla="*/ 92 w 389"/>
              <a:gd name="T83" fmla="*/ 293 h 350"/>
              <a:gd name="T84" fmla="*/ 82 w 389"/>
              <a:gd name="T85" fmla="*/ 305 h 350"/>
              <a:gd name="T86" fmla="*/ 60 w 389"/>
              <a:gd name="T87" fmla="*/ 350 h 350"/>
              <a:gd name="T88" fmla="*/ 129 w 389"/>
              <a:gd name="T89" fmla="*/ 263 h 350"/>
              <a:gd name="T90" fmla="*/ 196 w 389"/>
              <a:gd name="T91" fmla="*/ 227 h 350"/>
              <a:gd name="T92" fmla="*/ 325 w 389"/>
              <a:gd name="T93" fmla="*/ 244 h 350"/>
              <a:gd name="T94" fmla="*/ 351 w 389"/>
              <a:gd name="T95" fmla="*/ 244 h 350"/>
              <a:gd name="T96" fmla="*/ 344 w 389"/>
              <a:gd name="T97" fmla="*/ 241 h 350"/>
              <a:gd name="T98" fmla="*/ 282 w 389"/>
              <a:gd name="T99" fmla="*/ 214 h 350"/>
              <a:gd name="T100" fmla="*/ 228 w 389"/>
              <a:gd name="T101" fmla="*/ 201 h 350"/>
              <a:gd name="T102" fmla="*/ 380 w 389"/>
              <a:gd name="T103" fmla="*/ 167 h 350"/>
              <a:gd name="T104" fmla="*/ 52 w 389"/>
              <a:gd name="T105" fmla="*/ 187 h 350"/>
              <a:gd name="T106" fmla="*/ 83 w 389"/>
              <a:gd name="T107" fmla="*/ 165 h 350"/>
              <a:gd name="T108" fmla="*/ 176 w 389"/>
              <a:gd name="T109" fmla="*/ 219 h 350"/>
              <a:gd name="T110" fmla="*/ 219 w 389"/>
              <a:gd name="T111" fmla="*/ 21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9" h="350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31"/>
          <p:cNvSpPr txBox="1">
            <a:spLocks noChangeArrowheads="1"/>
          </p:cNvSpPr>
          <p:nvPr/>
        </p:nvSpPr>
        <p:spPr bwMode="auto">
          <a:xfrm>
            <a:off x="742817" y="469606"/>
            <a:ext cx="7704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latin typeface="宋体" panose="02010600030101010101" pitchFamily="2" charset="-122"/>
              </a:rPr>
              <a:t>摘</a:t>
            </a:r>
            <a:r>
              <a:rPr lang="zh-CN" altLang="en-US" sz="2400" b="1" dirty="0">
                <a:latin typeface="宋体" panose="02010600030101010101" pitchFamily="2" charset="-122"/>
              </a:rPr>
              <a:t>选语句并作解释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，君子应具有</a:t>
            </a:r>
            <a:r>
              <a:rPr lang="zh-CN" altLang="en-US" sz="2400" b="1" dirty="0">
                <a:latin typeface="宋体" panose="02010600030101010101" pitchFamily="2" charset="-122"/>
              </a:rPr>
              <a:t>怎样的品质？</a:t>
            </a:r>
            <a:endParaRPr lang="zh-CN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17" name="文本框 26"/>
          <p:cNvSpPr txBox="1">
            <a:spLocks noChangeArrowheads="1"/>
          </p:cNvSpPr>
          <p:nvPr/>
        </p:nvSpPr>
        <p:spPr bwMode="auto">
          <a:xfrm>
            <a:off x="310768" y="1140589"/>
            <a:ext cx="856895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/>
              <a:t>15.18</a:t>
            </a:r>
            <a:r>
              <a:rPr lang="zh-CN" altLang="zh-CN" sz="2000" dirty="0"/>
              <a:t>子曰：</a:t>
            </a:r>
            <a:r>
              <a:rPr lang="en-US" altLang="zh-CN" sz="2000" dirty="0"/>
              <a:t>"</a:t>
            </a:r>
            <a:r>
              <a:rPr lang="zh-CN" altLang="zh-CN" sz="2000" dirty="0"/>
              <a:t>君子义以为质，礼以行之，孙以出之，信以成之。君子哉！</a:t>
            </a:r>
            <a:r>
              <a:rPr lang="en-US" altLang="zh-CN" sz="2000" dirty="0"/>
              <a:t>"</a:t>
            </a:r>
            <a:r>
              <a:rPr lang="zh-CN" altLang="zh-CN" sz="2000" dirty="0">
                <a:solidFill>
                  <a:srgbClr val="FF0000"/>
                </a:solidFill>
              </a:rPr>
              <a:t>（秉持公正道义、依照礼法执行、谦逊表达、真诚完成一件</a:t>
            </a:r>
            <a:r>
              <a:rPr lang="zh-CN" altLang="zh-CN" sz="2000" dirty="0" smtClean="0">
                <a:solidFill>
                  <a:srgbClr val="FF0000"/>
                </a:solidFill>
              </a:rPr>
              <a:t>事）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altLang="zh-CN" sz="2000" dirty="0"/>
              <a:t>15.19</a:t>
            </a:r>
            <a:r>
              <a:rPr lang="zh-CN" altLang="zh-CN" sz="2000" dirty="0"/>
              <a:t>子曰</a:t>
            </a:r>
            <a:r>
              <a:rPr lang="zh-CN" altLang="zh-CN" sz="2000" dirty="0" smtClean="0"/>
              <a:t>：</a:t>
            </a:r>
            <a:r>
              <a:rPr lang="en-US" altLang="zh-CN" sz="2000" dirty="0" smtClean="0"/>
              <a:t>“</a:t>
            </a:r>
            <a:r>
              <a:rPr lang="zh-CN" altLang="zh-CN" sz="2000" dirty="0" smtClean="0"/>
              <a:t>君子</a:t>
            </a:r>
            <a:r>
              <a:rPr lang="zh-CN" altLang="zh-CN" sz="2000" dirty="0"/>
              <a:t>病无能焉，不病人之不己知也</a:t>
            </a:r>
            <a:r>
              <a:rPr lang="zh-CN" altLang="zh-CN" sz="2000" dirty="0" smtClean="0"/>
              <a:t>。</a:t>
            </a:r>
            <a:r>
              <a:rPr lang="en-US" altLang="zh-CN" sz="2000" dirty="0" smtClean="0"/>
              <a:t>”</a:t>
            </a:r>
            <a:r>
              <a:rPr lang="zh-CN" altLang="en-US" sz="2000" dirty="0">
                <a:solidFill>
                  <a:srgbClr val="FF0000"/>
                </a:solidFill>
              </a:rPr>
              <a:t>（上进、自强）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en-US" altLang="zh-CN" sz="2000" dirty="0"/>
              <a:t>15.21</a:t>
            </a:r>
            <a:r>
              <a:rPr lang="zh-CN" altLang="zh-CN" sz="2000" dirty="0"/>
              <a:t>子曰</a:t>
            </a:r>
            <a:r>
              <a:rPr lang="zh-CN" altLang="zh-CN" sz="2000" dirty="0" smtClean="0"/>
              <a:t>：</a:t>
            </a:r>
            <a:r>
              <a:rPr lang="en-US" altLang="zh-CN" sz="2000" dirty="0" smtClean="0"/>
              <a:t>“</a:t>
            </a:r>
            <a:r>
              <a:rPr lang="zh-CN" altLang="zh-CN" sz="2000" dirty="0" smtClean="0"/>
              <a:t>君子</a:t>
            </a:r>
            <a:r>
              <a:rPr lang="zh-CN" altLang="zh-CN" sz="2000" dirty="0"/>
              <a:t>求诸己，小人求诸人</a:t>
            </a:r>
            <a:r>
              <a:rPr lang="zh-CN" altLang="zh-CN" sz="2000" dirty="0" smtClean="0"/>
              <a:t>。</a:t>
            </a:r>
            <a:r>
              <a:rPr lang="en-US" altLang="zh-CN" sz="2000" dirty="0" smtClean="0"/>
              <a:t>”</a:t>
            </a:r>
            <a:r>
              <a:rPr lang="zh-CN" altLang="en-US" sz="2000" dirty="0" smtClean="0">
                <a:solidFill>
                  <a:srgbClr val="FF0000"/>
                </a:solidFill>
              </a:rPr>
              <a:t>（善于反省</a:t>
            </a:r>
            <a:r>
              <a:rPr lang="zh-CN" altLang="en-US" sz="2000" dirty="0">
                <a:solidFill>
                  <a:srgbClr val="FF0000"/>
                </a:solidFill>
              </a:rPr>
              <a:t>自己、勇于担责）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en-US" altLang="zh-CN" sz="2000" dirty="0"/>
              <a:t>15.23</a:t>
            </a:r>
            <a:r>
              <a:rPr lang="zh-CN" altLang="zh-CN" sz="2000" dirty="0"/>
              <a:t>子曰</a:t>
            </a:r>
            <a:r>
              <a:rPr lang="zh-CN" altLang="zh-CN" sz="2000" dirty="0" smtClean="0"/>
              <a:t>：</a:t>
            </a:r>
            <a:r>
              <a:rPr lang="en-US" altLang="zh-CN" sz="2000" dirty="0" smtClean="0"/>
              <a:t>“</a:t>
            </a:r>
            <a:r>
              <a:rPr lang="zh-CN" altLang="zh-CN" sz="2000" dirty="0" smtClean="0"/>
              <a:t>君子</a:t>
            </a:r>
            <a:r>
              <a:rPr lang="zh-CN" altLang="zh-CN" sz="2000" dirty="0"/>
              <a:t>不以言举人，不以人废言</a:t>
            </a:r>
            <a:r>
              <a:rPr lang="zh-CN" altLang="zh-CN" sz="2000" dirty="0" smtClean="0"/>
              <a:t>。</a:t>
            </a:r>
            <a:r>
              <a:rPr lang="en-US" altLang="zh-CN" sz="2000" dirty="0" smtClean="0"/>
              <a:t>”</a:t>
            </a:r>
            <a:r>
              <a:rPr lang="zh-CN" altLang="en-US" sz="2000" dirty="0">
                <a:solidFill>
                  <a:srgbClr val="FF0000"/>
                </a:solidFill>
              </a:rPr>
              <a:t>（正直公道）</a:t>
            </a:r>
            <a:endParaRPr lang="zh-CN" altLang="zh-CN" sz="2000" dirty="0">
              <a:solidFill>
                <a:srgbClr val="FF0000"/>
              </a:solidFill>
            </a:endParaRPr>
          </a:p>
          <a:p>
            <a:r>
              <a:rPr lang="en-US" altLang="zh-CN" sz="2000" dirty="0"/>
              <a:t>15.32</a:t>
            </a:r>
            <a:r>
              <a:rPr lang="zh-CN" altLang="zh-CN" sz="2000" dirty="0"/>
              <a:t>子曰</a:t>
            </a:r>
            <a:r>
              <a:rPr lang="zh-CN" altLang="zh-CN" sz="2000" dirty="0" smtClean="0"/>
              <a:t>：</a:t>
            </a:r>
            <a:r>
              <a:rPr lang="en-US" altLang="zh-CN" sz="2000" dirty="0" smtClean="0"/>
              <a:t>“</a:t>
            </a:r>
            <a:r>
              <a:rPr lang="zh-CN" altLang="zh-CN" sz="2000" dirty="0" smtClean="0"/>
              <a:t>君子</a:t>
            </a:r>
            <a:r>
              <a:rPr lang="zh-CN" altLang="zh-CN" sz="2000" dirty="0"/>
              <a:t>谋道不谋食。耕者，馁在其中矣；学也，禄在其中矣。君子忧道不忧贫</a:t>
            </a:r>
            <a:r>
              <a:rPr lang="zh-CN" altLang="zh-CN" sz="2000" dirty="0" smtClean="0"/>
              <a:t>。</a:t>
            </a:r>
            <a:r>
              <a:rPr lang="en-US" altLang="zh-CN" sz="2000" dirty="0" smtClean="0"/>
              <a:t>”</a:t>
            </a:r>
            <a:r>
              <a:rPr lang="zh-CN" altLang="en-US" sz="2000" dirty="0">
                <a:solidFill>
                  <a:srgbClr val="FF0000"/>
                </a:solidFill>
              </a:rPr>
              <a:t>（追求道义）</a:t>
            </a:r>
            <a:endParaRPr lang="zh-CN" altLang="zh-CN" sz="2000" dirty="0">
              <a:solidFill>
                <a:srgbClr val="FF0000"/>
              </a:solidFill>
            </a:endParaRPr>
          </a:p>
          <a:p>
            <a:r>
              <a:rPr lang="en-US" altLang="zh-CN" sz="2000" dirty="0" smtClean="0"/>
              <a:t>15.37</a:t>
            </a:r>
            <a:r>
              <a:rPr lang="zh-CN" altLang="zh-CN" sz="2000" dirty="0"/>
              <a:t>子曰</a:t>
            </a:r>
            <a:r>
              <a:rPr lang="zh-CN" altLang="zh-CN" sz="2000" dirty="0" smtClean="0"/>
              <a:t>：</a:t>
            </a:r>
            <a:r>
              <a:rPr lang="en-US" altLang="zh-CN" sz="2000" dirty="0" smtClean="0"/>
              <a:t>“</a:t>
            </a:r>
            <a:r>
              <a:rPr lang="zh-CN" altLang="zh-CN" sz="2000" dirty="0" smtClean="0"/>
              <a:t>君子</a:t>
            </a:r>
            <a:r>
              <a:rPr lang="zh-CN" altLang="zh-CN" sz="2000" dirty="0"/>
              <a:t>贞而不谅</a:t>
            </a:r>
            <a:r>
              <a:rPr lang="zh-CN" altLang="zh-CN" sz="2000" dirty="0" smtClean="0"/>
              <a:t>。</a:t>
            </a:r>
            <a:r>
              <a:rPr lang="en-US" altLang="zh-CN" sz="2000" dirty="0" smtClean="0"/>
              <a:t>”</a:t>
            </a:r>
            <a:r>
              <a:rPr lang="zh-CN" altLang="en-US" sz="2000" dirty="0" smtClean="0">
                <a:solidFill>
                  <a:srgbClr val="FF0000"/>
                </a:solidFill>
              </a:rPr>
              <a:t>（守信）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09416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reeform 113"/>
          <p:cNvSpPr>
            <a:spLocks noEditPoints="1"/>
          </p:cNvSpPr>
          <p:nvPr/>
        </p:nvSpPr>
        <p:spPr bwMode="auto">
          <a:xfrm>
            <a:off x="7759416" y="3759882"/>
            <a:ext cx="1373105" cy="1245012"/>
          </a:xfrm>
          <a:custGeom>
            <a:avLst/>
            <a:gdLst>
              <a:gd name="T0" fmla="*/ 325 w 389"/>
              <a:gd name="T1" fmla="*/ 171 h 350"/>
              <a:gd name="T2" fmla="*/ 257 w 389"/>
              <a:gd name="T3" fmla="*/ 175 h 350"/>
              <a:gd name="T4" fmla="*/ 244 w 389"/>
              <a:gd name="T5" fmla="*/ 142 h 350"/>
              <a:gd name="T6" fmla="*/ 289 w 389"/>
              <a:gd name="T7" fmla="*/ 55 h 350"/>
              <a:gd name="T8" fmla="*/ 282 w 389"/>
              <a:gd name="T9" fmla="*/ 59 h 350"/>
              <a:gd name="T10" fmla="*/ 282 w 389"/>
              <a:gd name="T11" fmla="*/ 62 h 350"/>
              <a:gd name="T12" fmla="*/ 275 w 389"/>
              <a:gd name="T13" fmla="*/ 68 h 350"/>
              <a:gd name="T14" fmla="*/ 260 w 389"/>
              <a:gd name="T15" fmla="*/ 80 h 350"/>
              <a:gd name="T16" fmla="*/ 247 w 389"/>
              <a:gd name="T17" fmla="*/ 94 h 350"/>
              <a:gd name="T18" fmla="*/ 243 w 389"/>
              <a:gd name="T19" fmla="*/ 99 h 350"/>
              <a:gd name="T20" fmla="*/ 210 w 389"/>
              <a:gd name="T21" fmla="*/ 151 h 350"/>
              <a:gd name="T22" fmla="*/ 193 w 389"/>
              <a:gd name="T23" fmla="*/ 189 h 350"/>
              <a:gd name="T24" fmla="*/ 191 w 389"/>
              <a:gd name="T25" fmla="*/ 175 h 350"/>
              <a:gd name="T26" fmla="*/ 169 w 389"/>
              <a:gd name="T27" fmla="*/ 198 h 350"/>
              <a:gd name="T28" fmla="*/ 213 w 389"/>
              <a:gd name="T29" fmla="*/ 102 h 350"/>
              <a:gd name="T30" fmla="*/ 246 w 389"/>
              <a:gd name="T31" fmla="*/ 29 h 350"/>
              <a:gd name="T32" fmla="*/ 227 w 389"/>
              <a:gd name="T33" fmla="*/ 65 h 350"/>
              <a:gd name="T34" fmla="*/ 216 w 389"/>
              <a:gd name="T35" fmla="*/ 87 h 350"/>
              <a:gd name="T36" fmla="*/ 176 w 389"/>
              <a:gd name="T37" fmla="*/ 0 h 350"/>
              <a:gd name="T38" fmla="*/ 177 w 389"/>
              <a:gd name="T39" fmla="*/ 12 h 350"/>
              <a:gd name="T40" fmla="*/ 180 w 389"/>
              <a:gd name="T41" fmla="*/ 20 h 350"/>
              <a:gd name="T42" fmla="*/ 181 w 389"/>
              <a:gd name="T43" fmla="*/ 36 h 350"/>
              <a:gd name="T44" fmla="*/ 190 w 389"/>
              <a:gd name="T45" fmla="*/ 57 h 350"/>
              <a:gd name="T46" fmla="*/ 209 w 389"/>
              <a:gd name="T47" fmla="*/ 104 h 350"/>
              <a:gd name="T48" fmla="*/ 159 w 389"/>
              <a:gd name="T49" fmla="*/ 217 h 350"/>
              <a:gd name="T50" fmla="*/ 125 w 389"/>
              <a:gd name="T51" fmla="*/ 258 h 350"/>
              <a:gd name="T52" fmla="*/ 117 w 389"/>
              <a:gd name="T53" fmla="*/ 255 h 350"/>
              <a:gd name="T54" fmla="*/ 120 w 389"/>
              <a:gd name="T55" fmla="*/ 197 h 350"/>
              <a:gd name="T56" fmla="*/ 96 w 389"/>
              <a:gd name="T57" fmla="*/ 177 h 350"/>
              <a:gd name="T58" fmla="*/ 93 w 389"/>
              <a:gd name="T59" fmla="*/ 173 h 350"/>
              <a:gd name="T60" fmla="*/ 88 w 389"/>
              <a:gd name="T61" fmla="*/ 170 h 350"/>
              <a:gd name="T62" fmla="*/ 74 w 389"/>
              <a:gd name="T63" fmla="*/ 154 h 350"/>
              <a:gd name="T64" fmla="*/ 39 w 389"/>
              <a:gd name="T65" fmla="*/ 140 h 350"/>
              <a:gd name="T66" fmla="*/ 19 w 389"/>
              <a:gd name="T67" fmla="*/ 141 h 350"/>
              <a:gd name="T68" fmla="*/ 43 w 389"/>
              <a:gd name="T69" fmla="*/ 176 h 350"/>
              <a:gd name="T70" fmla="*/ 54 w 389"/>
              <a:gd name="T71" fmla="*/ 259 h 350"/>
              <a:gd name="T72" fmla="*/ 83 w 389"/>
              <a:gd name="T73" fmla="*/ 172 h 350"/>
              <a:gd name="T74" fmla="*/ 108 w 389"/>
              <a:gd name="T75" fmla="*/ 235 h 350"/>
              <a:gd name="T76" fmla="*/ 104 w 389"/>
              <a:gd name="T77" fmla="*/ 280 h 350"/>
              <a:gd name="T78" fmla="*/ 99 w 389"/>
              <a:gd name="T79" fmla="*/ 285 h 350"/>
              <a:gd name="T80" fmla="*/ 96 w 389"/>
              <a:gd name="T81" fmla="*/ 289 h 350"/>
              <a:gd name="T82" fmla="*/ 92 w 389"/>
              <a:gd name="T83" fmla="*/ 293 h 350"/>
              <a:gd name="T84" fmla="*/ 82 w 389"/>
              <a:gd name="T85" fmla="*/ 305 h 350"/>
              <a:gd name="T86" fmla="*/ 60 w 389"/>
              <a:gd name="T87" fmla="*/ 350 h 350"/>
              <a:gd name="T88" fmla="*/ 129 w 389"/>
              <a:gd name="T89" fmla="*/ 263 h 350"/>
              <a:gd name="T90" fmla="*/ 196 w 389"/>
              <a:gd name="T91" fmla="*/ 227 h 350"/>
              <a:gd name="T92" fmla="*/ 325 w 389"/>
              <a:gd name="T93" fmla="*/ 244 h 350"/>
              <a:gd name="T94" fmla="*/ 351 w 389"/>
              <a:gd name="T95" fmla="*/ 244 h 350"/>
              <a:gd name="T96" fmla="*/ 344 w 389"/>
              <a:gd name="T97" fmla="*/ 241 h 350"/>
              <a:gd name="T98" fmla="*/ 282 w 389"/>
              <a:gd name="T99" fmla="*/ 214 h 350"/>
              <a:gd name="T100" fmla="*/ 228 w 389"/>
              <a:gd name="T101" fmla="*/ 201 h 350"/>
              <a:gd name="T102" fmla="*/ 380 w 389"/>
              <a:gd name="T103" fmla="*/ 167 h 350"/>
              <a:gd name="T104" fmla="*/ 52 w 389"/>
              <a:gd name="T105" fmla="*/ 187 h 350"/>
              <a:gd name="T106" fmla="*/ 83 w 389"/>
              <a:gd name="T107" fmla="*/ 165 h 350"/>
              <a:gd name="T108" fmla="*/ 176 w 389"/>
              <a:gd name="T109" fmla="*/ 219 h 350"/>
              <a:gd name="T110" fmla="*/ 219 w 389"/>
              <a:gd name="T111" fmla="*/ 21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9" h="350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31"/>
          <p:cNvSpPr txBox="1">
            <a:spLocks noChangeArrowheads="1"/>
          </p:cNvSpPr>
          <p:nvPr/>
        </p:nvSpPr>
        <p:spPr bwMode="auto">
          <a:xfrm>
            <a:off x="742817" y="469606"/>
            <a:ext cx="7704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latin typeface="宋体" panose="02010600030101010101" pitchFamily="2" charset="-122"/>
              </a:rPr>
              <a:t>摘</a:t>
            </a:r>
            <a:r>
              <a:rPr lang="zh-CN" altLang="en-US" sz="2400" b="1" dirty="0">
                <a:latin typeface="宋体" panose="02010600030101010101" pitchFamily="2" charset="-122"/>
              </a:rPr>
              <a:t>选语句并作解释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，君子应具有</a:t>
            </a:r>
            <a:r>
              <a:rPr lang="zh-CN" altLang="en-US" sz="2400" b="1" dirty="0">
                <a:latin typeface="宋体" panose="02010600030101010101" pitchFamily="2" charset="-122"/>
              </a:rPr>
              <a:t>怎样的品质？</a:t>
            </a:r>
            <a:endParaRPr lang="zh-CN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17" name="文本框 26"/>
          <p:cNvSpPr txBox="1">
            <a:spLocks noChangeArrowheads="1"/>
          </p:cNvSpPr>
          <p:nvPr/>
        </p:nvSpPr>
        <p:spPr bwMode="auto">
          <a:xfrm>
            <a:off x="310768" y="1140589"/>
            <a:ext cx="85689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/>
              <a:t>16.6</a:t>
            </a:r>
            <a:r>
              <a:rPr lang="zh-CN" altLang="zh-CN" sz="2000" dirty="0"/>
              <a:t>孔子曰</a:t>
            </a:r>
            <a:r>
              <a:rPr lang="zh-CN" altLang="zh-CN" sz="2000" dirty="0" smtClean="0"/>
              <a:t>：</a:t>
            </a:r>
            <a:r>
              <a:rPr lang="en-US" altLang="zh-CN" sz="2000" dirty="0" smtClean="0"/>
              <a:t>“</a:t>
            </a:r>
            <a:r>
              <a:rPr lang="zh-CN" altLang="en-US" sz="2000" dirty="0"/>
              <a:t>侍</a:t>
            </a:r>
            <a:r>
              <a:rPr lang="zh-CN" altLang="zh-CN" sz="2000" dirty="0" smtClean="0"/>
              <a:t>于</a:t>
            </a:r>
            <a:r>
              <a:rPr lang="zh-CN" altLang="zh-CN" sz="2000" dirty="0"/>
              <a:t>君子有三愆：言未及之而言谓之躁，言及之而不言谓之隐，未见颜色而言谓之瞽</a:t>
            </a:r>
            <a:r>
              <a:rPr lang="zh-CN" altLang="zh-CN" sz="2000" dirty="0" smtClean="0"/>
              <a:t>。</a:t>
            </a:r>
            <a:r>
              <a:rPr lang="en-US" altLang="zh-CN" sz="2000" dirty="0" smtClean="0"/>
              <a:t>”</a:t>
            </a:r>
            <a:r>
              <a:rPr lang="zh-CN" altLang="en-US" sz="2000" dirty="0" smtClean="0">
                <a:solidFill>
                  <a:srgbClr val="FF0000"/>
                </a:solidFill>
              </a:rPr>
              <a:t>（交往讲礼）</a:t>
            </a:r>
            <a:endParaRPr lang="zh-CN" altLang="zh-CN" sz="2000" dirty="0">
              <a:solidFill>
                <a:srgbClr val="FF0000"/>
              </a:solidFill>
            </a:endParaRPr>
          </a:p>
          <a:p>
            <a:r>
              <a:rPr lang="en-US" altLang="zh-CN" sz="2000" dirty="0"/>
              <a:t>16.8</a:t>
            </a:r>
            <a:r>
              <a:rPr lang="zh-CN" altLang="zh-CN" sz="2000" dirty="0"/>
              <a:t>孔子曰</a:t>
            </a:r>
            <a:r>
              <a:rPr lang="zh-CN" altLang="zh-CN" sz="2000" dirty="0" smtClean="0"/>
              <a:t>：</a:t>
            </a:r>
            <a:r>
              <a:rPr lang="en-US" altLang="zh-CN" sz="2000" dirty="0" smtClean="0"/>
              <a:t>“</a:t>
            </a:r>
            <a:r>
              <a:rPr lang="zh-CN" altLang="zh-CN" sz="2000" dirty="0" smtClean="0"/>
              <a:t>君子</a:t>
            </a:r>
            <a:r>
              <a:rPr lang="zh-CN" altLang="zh-CN" sz="2000" dirty="0"/>
              <a:t>有三畏：畏天命，畏大人，畏圣人之言。小人不知天命而不畏也，狎大人，侮圣人之言</a:t>
            </a:r>
            <a:r>
              <a:rPr lang="zh-CN" altLang="zh-CN" sz="2000" dirty="0" smtClean="0"/>
              <a:t>。</a:t>
            </a:r>
            <a:r>
              <a:rPr lang="en-US" altLang="zh-CN" sz="2000" dirty="0" smtClean="0"/>
              <a:t>”</a:t>
            </a:r>
            <a:r>
              <a:rPr lang="zh-CN" altLang="en-US" sz="2000" dirty="0" smtClean="0">
                <a:solidFill>
                  <a:srgbClr val="FF0000"/>
                </a:solidFill>
              </a:rPr>
              <a:t>（有敬畏之心）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altLang="zh-CN" sz="2000" dirty="0"/>
              <a:t>16.10</a:t>
            </a:r>
            <a:r>
              <a:rPr lang="zh-CN" altLang="zh-CN" sz="2000" dirty="0"/>
              <a:t>孔子曰</a:t>
            </a:r>
            <a:r>
              <a:rPr lang="zh-CN" altLang="zh-CN" sz="2000" dirty="0" smtClean="0"/>
              <a:t>：</a:t>
            </a:r>
            <a:r>
              <a:rPr lang="en-US" altLang="zh-CN" sz="2000" dirty="0" smtClean="0"/>
              <a:t>“</a:t>
            </a:r>
            <a:r>
              <a:rPr lang="zh-CN" altLang="zh-CN" sz="2000" dirty="0" smtClean="0"/>
              <a:t>君子</a:t>
            </a:r>
            <a:r>
              <a:rPr lang="zh-CN" altLang="zh-CN" sz="2000" dirty="0"/>
              <a:t>有九思：视思明，听思聪，色思温，貌思恭，言思忠，事思敬，疑思问，忿思难，见得思义</a:t>
            </a:r>
            <a:r>
              <a:rPr lang="zh-CN" altLang="zh-CN" sz="2000" dirty="0" smtClean="0"/>
              <a:t>。</a:t>
            </a:r>
            <a:r>
              <a:rPr lang="zh-CN" altLang="en-US" sz="2000" dirty="0" smtClean="0">
                <a:solidFill>
                  <a:srgbClr val="FF0000"/>
                </a:solidFill>
              </a:rPr>
              <a:t>（君子的内在品格和外在表现）</a:t>
            </a:r>
            <a:endParaRPr lang="en-US" altLang="zh-CN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0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reeform 113"/>
          <p:cNvSpPr>
            <a:spLocks noEditPoints="1"/>
          </p:cNvSpPr>
          <p:nvPr/>
        </p:nvSpPr>
        <p:spPr bwMode="auto">
          <a:xfrm>
            <a:off x="7759416" y="3759882"/>
            <a:ext cx="1373105" cy="1245012"/>
          </a:xfrm>
          <a:custGeom>
            <a:avLst/>
            <a:gdLst>
              <a:gd name="T0" fmla="*/ 325 w 389"/>
              <a:gd name="T1" fmla="*/ 171 h 350"/>
              <a:gd name="T2" fmla="*/ 257 w 389"/>
              <a:gd name="T3" fmla="*/ 175 h 350"/>
              <a:gd name="T4" fmla="*/ 244 w 389"/>
              <a:gd name="T5" fmla="*/ 142 h 350"/>
              <a:gd name="T6" fmla="*/ 289 w 389"/>
              <a:gd name="T7" fmla="*/ 55 h 350"/>
              <a:gd name="T8" fmla="*/ 282 w 389"/>
              <a:gd name="T9" fmla="*/ 59 h 350"/>
              <a:gd name="T10" fmla="*/ 282 w 389"/>
              <a:gd name="T11" fmla="*/ 62 h 350"/>
              <a:gd name="T12" fmla="*/ 275 w 389"/>
              <a:gd name="T13" fmla="*/ 68 h 350"/>
              <a:gd name="T14" fmla="*/ 260 w 389"/>
              <a:gd name="T15" fmla="*/ 80 h 350"/>
              <a:gd name="T16" fmla="*/ 247 w 389"/>
              <a:gd name="T17" fmla="*/ 94 h 350"/>
              <a:gd name="T18" fmla="*/ 243 w 389"/>
              <a:gd name="T19" fmla="*/ 99 h 350"/>
              <a:gd name="T20" fmla="*/ 210 w 389"/>
              <a:gd name="T21" fmla="*/ 151 h 350"/>
              <a:gd name="T22" fmla="*/ 193 w 389"/>
              <a:gd name="T23" fmla="*/ 189 h 350"/>
              <a:gd name="T24" fmla="*/ 191 w 389"/>
              <a:gd name="T25" fmla="*/ 175 h 350"/>
              <a:gd name="T26" fmla="*/ 169 w 389"/>
              <a:gd name="T27" fmla="*/ 198 h 350"/>
              <a:gd name="T28" fmla="*/ 213 w 389"/>
              <a:gd name="T29" fmla="*/ 102 h 350"/>
              <a:gd name="T30" fmla="*/ 246 w 389"/>
              <a:gd name="T31" fmla="*/ 29 h 350"/>
              <a:gd name="T32" fmla="*/ 227 w 389"/>
              <a:gd name="T33" fmla="*/ 65 h 350"/>
              <a:gd name="T34" fmla="*/ 216 w 389"/>
              <a:gd name="T35" fmla="*/ 87 h 350"/>
              <a:gd name="T36" fmla="*/ 176 w 389"/>
              <a:gd name="T37" fmla="*/ 0 h 350"/>
              <a:gd name="T38" fmla="*/ 177 w 389"/>
              <a:gd name="T39" fmla="*/ 12 h 350"/>
              <a:gd name="T40" fmla="*/ 180 w 389"/>
              <a:gd name="T41" fmla="*/ 20 h 350"/>
              <a:gd name="T42" fmla="*/ 181 w 389"/>
              <a:gd name="T43" fmla="*/ 36 h 350"/>
              <a:gd name="T44" fmla="*/ 190 w 389"/>
              <a:gd name="T45" fmla="*/ 57 h 350"/>
              <a:gd name="T46" fmla="*/ 209 w 389"/>
              <a:gd name="T47" fmla="*/ 104 h 350"/>
              <a:gd name="T48" fmla="*/ 159 w 389"/>
              <a:gd name="T49" fmla="*/ 217 h 350"/>
              <a:gd name="T50" fmla="*/ 125 w 389"/>
              <a:gd name="T51" fmla="*/ 258 h 350"/>
              <a:gd name="T52" fmla="*/ 117 w 389"/>
              <a:gd name="T53" fmla="*/ 255 h 350"/>
              <a:gd name="T54" fmla="*/ 120 w 389"/>
              <a:gd name="T55" fmla="*/ 197 h 350"/>
              <a:gd name="T56" fmla="*/ 96 w 389"/>
              <a:gd name="T57" fmla="*/ 177 h 350"/>
              <a:gd name="T58" fmla="*/ 93 w 389"/>
              <a:gd name="T59" fmla="*/ 173 h 350"/>
              <a:gd name="T60" fmla="*/ 88 w 389"/>
              <a:gd name="T61" fmla="*/ 170 h 350"/>
              <a:gd name="T62" fmla="*/ 74 w 389"/>
              <a:gd name="T63" fmla="*/ 154 h 350"/>
              <a:gd name="T64" fmla="*/ 39 w 389"/>
              <a:gd name="T65" fmla="*/ 140 h 350"/>
              <a:gd name="T66" fmla="*/ 19 w 389"/>
              <a:gd name="T67" fmla="*/ 141 h 350"/>
              <a:gd name="T68" fmla="*/ 43 w 389"/>
              <a:gd name="T69" fmla="*/ 176 h 350"/>
              <a:gd name="T70" fmla="*/ 54 w 389"/>
              <a:gd name="T71" fmla="*/ 259 h 350"/>
              <a:gd name="T72" fmla="*/ 83 w 389"/>
              <a:gd name="T73" fmla="*/ 172 h 350"/>
              <a:gd name="T74" fmla="*/ 108 w 389"/>
              <a:gd name="T75" fmla="*/ 235 h 350"/>
              <a:gd name="T76" fmla="*/ 104 w 389"/>
              <a:gd name="T77" fmla="*/ 280 h 350"/>
              <a:gd name="T78" fmla="*/ 99 w 389"/>
              <a:gd name="T79" fmla="*/ 285 h 350"/>
              <a:gd name="T80" fmla="*/ 96 w 389"/>
              <a:gd name="T81" fmla="*/ 289 h 350"/>
              <a:gd name="T82" fmla="*/ 92 w 389"/>
              <a:gd name="T83" fmla="*/ 293 h 350"/>
              <a:gd name="T84" fmla="*/ 82 w 389"/>
              <a:gd name="T85" fmla="*/ 305 h 350"/>
              <a:gd name="T86" fmla="*/ 60 w 389"/>
              <a:gd name="T87" fmla="*/ 350 h 350"/>
              <a:gd name="T88" fmla="*/ 129 w 389"/>
              <a:gd name="T89" fmla="*/ 263 h 350"/>
              <a:gd name="T90" fmla="*/ 196 w 389"/>
              <a:gd name="T91" fmla="*/ 227 h 350"/>
              <a:gd name="T92" fmla="*/ 325 w 389"/>
              <a:gd name="T93" fmla="*/ 244 h 350"/>
              <a:gd name="T94" fmla="*/ 351 w 389"/>
              <a:gd name="T95" fmla="*/ 244 h 350"/>
              <a:gd name="T96" fmla="*/ 344 w 389"/>
              <a:gd name="T97" fmla="*/ 241 h 350"/>
              <a:gd name="T98" fmla="*/ 282 w 389"/>
              <a:gd name="T99" fmla="*/ 214 h 350"/>
              <a:gd name="T100" fmla="*/ 228 w 389"/>
              <a:gd name="T101" fmla="*/ 201 h 350"/>
              <a:gd name="T102" fmla="*/ 380 w 389"/>
              <a:gd name="T103" fmla="*/ 167 h 350"/>
              <a:gd name="T104" fmla="*/ 52 w 389"/>
              <a:gd name="T105" fmla="*/ 187 h 350"/>
              <a:gd name="T106" fmla="*/ 83 w 389"/>
              <a:gd name="T107" fmla="*/ 165 h 350"/>
              <a:gd name="T108" fmla="*/ 176 w 389"/>
              <a:gd name="T109" fmla="*/ 219 h 350"/>
              <a:gd name="T110" fmla="*/ 219 w 389"/>
              <a:gd name="T111" fmla="*/ 21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9" h="350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31"/>
          <p:cNvSpPr txBox="1">
            <a:spLocks noChangeArrowheads="1"/>
          </p:cNvSpPr>
          <p:nvPr/>
        </p:nvSpPr>
        <p:spPr bwMode="auto">
          <a:xfrm>
            <a:off x="1546453" y="241757"/>
            <a:ext cx="453650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3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“君子”应具备的品质：</a:t>
            </a:r>
            <a:endParaRPr lang="zh-CN" altLang="zh-CN" sz="33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7" name="文本框 26"/>
          <p:cNvSpPr txBox="1">
            <a:spLocks noChangeArrowheads="1"/>
          </p:cNvSpPr>
          <p:nvPr/>
        </p:nvSpPr>
        <p:spPr bwMode="auto">
          <a:xfrm>
            <a:off x="412470" y="909756"/>
            <a:ext cx="849694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个人修养上：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有仁德、义为上、讲礼、忠信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言行举止：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公正公道、有担当精神、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严于律己、谨言慎行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善于反省自己、善于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向他人学习、谦虚而不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骄傲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85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76" y="0"/>
            <a:ext cx="9144000" cy="5143500"/>
          </a:xfrm>
          <a:prstGeom prst="rect">
            <a:avLst/>
          </a:prstGeom>
        </p:spPr>
      </p:pic>
      <p:sp>
        <p:nvSpPr>
          <p:cNvPr id="3" name="Freeform 113"/>
          <p:cNvSpPr>
            <a:spLocks noEditPoints="1"/>
          </p:cNvSpPr>
          <p:nvPr/>
        </p:nvSpPr>
        <p:spPr bwMode="auto">
          <a:xfrm>
            <a:off x="7759416" y="3759882"/>
            <a:ext cx="1373105" cy="1245012"/>
          </a:xfrm>
          <a:custGeom>
            <a:avLst/>
            <a:gdLst>
              <a:gd name="T0" fmla="*/ 325 w 389"/>
              <a:gd name="T1" fmla="*/ 171 h 350"/>
              <a:gd name="T2" fmla="*/ 257 w 389"/>
              <a:gd name="T3" fmla="*/ 175 h 350"/>
              <a:gd name="T4" fmla="*/ 244 w 389"/>
              <a:gd name="T5" fmla="*/ 142 h 350"/>
              <a:gd name="T6" fmla="*/ 289 w 389"/>
              <a:gd name="T7" fmla="*/ 55 h 350"/>
              <a:gd name="T8" fmla="*/ 282 w 389"/>
              <a:gd name="T9" fmla="*/ 59 h 350"/>
              <a:gd name="T10" fmla="*/ 282 w 389"/>
              <a:gd name="T11" fmla="*/ 62 h 350"/>
              <a:gd name="T12" fmla="*/ 275 w 389"/>
              <a:gd name="T13" fmla="*/ 68 h 350"/>
              <a:gd name="T14" fmla="*/ 260 w 389"/>
              <a:gd name="T15" fmla="*/ 80 h 350"/>
              <a:gd name="T16" fmla="*/ 247 w 389"/>
              <a:gd name="T17" fmla="*/ 94 h 350"/>
              <a:gd name="T18" fmla="*/ 243 w 389"/>
              <a:gd name="T19" fmla="*/ 99 h 350"/>
              <a:gd name="T20" fmla="*/ 210 w 389"/>
              <a:gd name="T21" fmla="*/ 151 h 350"/>
              <a:gd name="T22" fmla="*/ 193 w 389"/>
              <a:gd name="T23" fmla="*/ 189 h 350"/>
              <a:gd name="T24" fmla="*/ 191 w 389"/>
              <a:gd name="T25" fmla="*/ 175 h 350"/>
              <a:gd name="T26" fmla="*/ 169 w 389"/>
              <a:gd name="T27" fmla="*/ 198 h 350"/>
              <a:gd name="T28" fmla="*/ 213 w 389"/>
              <a:gd name="T29" fmla="*/ 102 h 350"/>
              <a:gd name="T30" fmla="*/ 246 w 389"/>
              <a:gd name="T31" fmla="*/ 29 h 350"/>
              <a:gd name="T32" fmla="*/ 227 w 389"/>
              <a:gd name="T33" fmla="*/ 65 h 350"/>
              <a:gd name="T34" fmla="*/ 216 w 389"/>
              <a:gd name="T35" fmla="*/ 87 h 350"/>
              <a:gd name="T36" fmla="*/ 176 w 389"/>
              <a:gd name="T37" fmla="*/ 0 h 350"/>
              <a:gd name="T38" fmla="*/ 177 w 389"/>
              <a:gd name="T39" fmla="*/ 12 h 350"/>
              <a:gd name="T40" fmla="*/ 180 w 389"/>
              <a:gd name="T41" fmla="*/ 20 h 350"/>
              <a:gd name="T42" fmla="*/ 181 w 389"/>
              <a:gd name="T43" fmla="*/ 36 h 350"/>
              <a:gd name="T44" fmla="*/ 190 w 389"/>
              <a:gd name="T45" fmla="*/ 57 h 350"/>
              <a:gd name="T46" fmla="*/ 209 w 389"/>
              <a:gd name="T47" fmla="*/ 104 h 350"/>
              <a:gd name="T48" fmla="*/ 159 w 389"/>
              <a:gd name="T49" fmla="*/ 217 h 350"/>
              <a:gd name="T50" fmla="*/ 125 w 389"/>
              <a:gd name="T51" fmla="*/ 258 h 350"/>
              <a:gd name="T52" fmla="*/ 117 w 389"/>
              <a:gd name="T53" fmla="*/ 255 h 350"/>
              <a:gd name="T54" fmla="*/ 120 w 389"/>
              <a:gd name="T55" fmla="*/ 197 h 350"/>
              <a:gd name="T56" fmla="*/ 96 w 389"/>
              <a:gd name="T57" fmla="*/ 177 h 350"/>
              <a:gd name="T58" fmla="*/ 93 w 389"/>
              <a:gd name="T59" fmla="*/ 173 h 350"/>
              <a:gd name="T60" fmla="*/ 88 w 389"/>
              <a:gd name="T61" fmla="*/ 170 h 350"/>
              <a:gd name="T62" fmla="*/ 74 w 389"/>
              <a:gd name="T63" fmla="*/ 154 h 350"/>
              <a:gd name="T64" fmla="*/ 39 w 389"/>
              <a:gd name="T65" fmla="*/ 140 h 350"/>
              <a:gd name="T66" fmla="*/ 19 w 389"/>
              <a:gd name="T67" fmla="*/ 141 h 350"/>
              <a:gd name="T68" fmla="*/ 43 w 389"/>
              <a:gd name="T69" fmla="*/ 176 h 350"/>
              <a:gd name="T70" fmla="*/ 54 w 389"/>
              <a:gd name="T71" fmla="*/ 259 h 350"/>
              <a:gd name="T72" fmla="*/ 83 w 389"/>
              <a:gd name="T73" fmla="*/ 172 h 350"/>
              <a:gd name="T74" fmla="*/ 108 w 389"/>
              <a:gd name="T75" fmla="*/ 235 h 350"/>
              <a:gd name="T76" fmla="*/ 104 w 389"/>
              <a:gd name="T77" fmla="*/ 280 h 350"/>
              <a:gd name="T78" fmla="*/ 99 w 389"/>
              <a:gd name="T79" fmla="*/ 285 h 350"/>
              <a:gd name="T80" fmla="*/ 96 w 389"/>
              <a:gd name="T81" fmla="*/ 289 h 350"/>
              <a:gd name="T82" fmla="*/ 92 w 389"/>
              <a:gd name="T83" fmla="*/ 293 h 350"/>
              <a:gd name="T84" fmla="*/ 82 w 389"/>
              <a:gd name="T85" fmla="*/ 305 h 350"/>
              <a:gd name="T86" fmla="*/ 60 w 389"/>
              <a:gd name="T87" fmla="*/ 350 h 350"/>
              <a:gd name="T88" fmla="*/ 129 w 389"/>
              <a:gd name="T89" fmla="*/ 263 h 350"/>
              <a:gd name="T90" fmla="*/ 196 w 389"/>
              <a:gd name="T91" fmla="*/ 227 h 350"/>
              <a:gd name="T92" fmla="*/ 325 w 389"/>
              <a:gd name="T93" fmla="*/ 244 h 350"/>
              <a:gd name="T94" fmla="*/ 351 w 389"/>
              <a:gd name="T95" fmla="*/ 244 h 350"/>
              <a:gd name="T96" fmla="*/ 344 w 389"/>
              <a:gd name="T97" fmla="*/ 241 h 350"/>
              <a:gd name="T98" fmla="*/ 282 w 389"/>
              <a:gd name="T99" fmla="*/ 214 h 350"/>
              <a:gd name="T100" fmla="*/ 228 w 389"/>
              <a:gd name="T101" fmla="*/ 201 h 350"/>
              <a:gd name="T102" fmla="*/ 380 w 389"/>
              <a:gd name="T103" fmla="*/ 167 h 350"/>
              <a:gd name="T104" fmla="*/ 52 w 389"/>
              <a:gd name="T105" fmla="*/ 187 h 350"/>
              <a:gd name="T106" fmla="*/ 83 w 389"/>
              <a:gd name="T107" fmla="*/ 165 h 350"/>
              <a:gd name="T108" fmla="*/ 176 w 389"/>
              <a:gd name="T109" fmla="*/ 219 h 350"/>
              <a:gd name="T110" fmla="*/ 219 w 389"/>
              <a:gd name="T111" fmla="*/ 21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9" h="350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31"/>
          <p:cNvSpPr txBox="1">
            <a:spLocks noChangeArrowheads="1"/>
          </p:cNvSpPr>
          <p:nvPr/>
        </p:nvSpPr>
        <p:spPr bwMode="auto">
          <a:xfrm>
            <a:off x="1475656" y="483518"/>
            <a:ext cx="4536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身边的</a:t>
            </a:r>
            <a:r>
              <a:rPr lang="zh-CN" altLang="en-US" sz="36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“君子” ：</a:t>
            </a:r>
            <a:endParaRPr lang="zh-CN" altLang="zh-CN" sz="36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7" name="文本框 26"/>
          <p:cNvSpPr txBox="1">
            <a:spLocks noChangeArrowheads="1"/>
          </p:cNvSpPr>
          <p:nvPr/>
        </p:nvSpPr>
        <p:spPr bwMode="auto">
          <a:xfrm>
            <a:off x="412470" y="1347614"/>
            <a:ext cx="8496944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钟南山、李兰娟、袁隆平、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樊锦诗、黄大年、杨利伟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身边还有谁可以称为“君子”呢？为什么？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082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reeform 113"/>
          <p:cNvSpPr>
            <a:spLocks noEditPoints="1"/>
          </p:cNvSpPr>
          <p:nvPr/>
        </p:nvSpPr>
        <p:spPr bwMode="auto">
          <a:xfrm>
            <a:off x="7759416" y="3759882"/>
            <a:ext cx="1373105" cy="1245012"/>
          </a:xfrm>
          <a:custGeom>
            <a:avLst/>
            <a:gdLst>
              <a:gd name="T0" fmla="*/ 325 w 389"/>
              <a:gd name="T1" fmla="*/ 171 h 350"/>
              <a:gd name="T2" fmla="*/ 257 w 389"/>
              <a:gd name="T3" fmla="*/ 175 h 350"/>
              <a:gd name="T4" fmla="*/ 244 w 389"/>
              <a:gd name="T5" fmla="*/ 142 h 350"/>
              <a:gd name="T6" fmla="*/ 289 w 389"/>
              <a:gd name="T7" fmla="*/ 55 h 350"/>
              <a:gd name="T8" fmla="*/ 282 w 389"/>
              <a:gd name="T9" fmla="*/ 59 h 350"/>
              <a:gd name="T10" fmla="*/ 282 w 389"/>
              <a:gd name="T11" fmla="*/ 62 h 350"/>
              <a:gd name="T12" fmla="*/ 275 w 389"/>
              <a:gd name="T13" fmla="*/ 68 h 350"/>
              <a:gd name="T14" fmla="*/ 260 w 389"/>
              <a:gd name="T15" fmla="*/ 80 h 350"/>
              <a:gd name="T16" fmla="*/ 247 w 389"/>
              <a:gd name="T17" fmla="*/ 94 h 350"/>
              <a:gd name="T18" fmla="*/ 243 w 389"/>
              <a:gd name="T19" fmla="*/ 99 h 350"/>
              <a:gd name="T20" fmla="*/ 210 w 389"/>
              <a:gd name="T21" fmla="*/ 151 h 350"/>
              <a:gd name="T22" fmla="*/ 193 w 389"/>
              <a:gd name="T23" fmla="*/ 189 h 350"/>
              <a:gd name="T24" fmla="*/ 191 w 389"/>
              <a:gd name="T25" fmla="*/ 175 h 350"/>
              <a:gd name="T26" fmla="*/ 169 w 389"/>
              <a:gd name="T27" fmla="*/ 198 h 350"/>
              <a:gd name="T28" fmla="*/ 213 w 389"/>
              <a:gd name="T29" fmla="*/ 102 h 350"/>
              <a:gd name="T30" fmla="*/ 246 w 389"/>
              <a:gd name="T31" fmla="*/ 29 h 350"/>
              <a:gd name="T32" fmla="*/ 227 w 389"/>
              <a:gd name="T33" fmla="*/ 65 h 350"/>
              <a:gd name="T34" fmla="*/ 216 w 389"/>
              <a:gd name="T35" fmla="*/ 87 h 350"/>
              <a:gd name="T36" fmla="*/ 176 w 389"/>
              <a:gd name="T37" fmla="*/ 0 h 350"/>
              <a:gd name="T38" fmla="*/ 177 w 389"/>
              <a:gd name="T39" fmla="*/ 12 h 350"/>
              <a:gd name="T40" fmla="*/ 180 w 389"/>
              <a:gd name="T41" fmla="*/ 20 h 350"/>
              <a:gd name="T42" fmla="*/ 181 w 389"/>
              <a:gd name="T43" fmla="*/ 36 h 350"/>
              <a:gd name="T44" fmla="*/ 190 w 389"/>
              <a:gd name="T45" fmla="*/ 57 h 350"/>
              <a:gd name="T46" fmla="*/ 209 w 389"/>
              <a:gd name="T47" fmla="*/ 104 h 350"/>
              <a:gd name="T48" fmla="*/ 159 w 389"/>
              <a:gd name="T49" fmla="*/ 217 h 350"/>
              <a:gd name="T50" fmla="*/ 125 w 389"/>
              <a:gd name="T51" fmla="*/ 258 h 350"/>
              <a:gd name="T52" fmla="*/ 117 w 389"/>
              <a:gd name="T53" fmla="*/ 255 h 350"/>
              <a:gd name="T54" fmla="*/ 120 w 389"/>
              <a:gd name="T55" fmla="*/ 197 h 350"/>
              <a:gd name="T56" fmla="*/ 96 w 389"/>
              <a:gd name="T57" fmla="*/ 177 h 350"/>
              <a:gd name="T58" fmla="*/ 93 w 389"/>
              <a:gd name="T59" fmla="*/ 173 h 350"/>
              <a:gd name="T60" fmla="*/ 88 w 389"/>
              <a:gd name="T61" fmla="*/ 170 h 350"/>
              <a:gd name="T62" fmla="*/ 74 w 389"/>
              <a:gd name="T63" fmla="*/ 154 h 350"/>
              <a:gd name="T64" fmla="*/ 39 w 389"/>
              <a:gd name="T65" fmla="*/ 140 h 350"/>
              <a:gd name="T66" fmla="*/ 19 w 389"/>
              <a:gd name="T67" fmla="*/ 141 h 350"/>
              <a:gd name="T68" fmla="*/ 43 w 389"/>
              <a:gd name="T69" fmla="*/ 176 h 350"/>
              <a:gd name="T70" fmla="*/ 54 w 389"/>
              <a:gd name="T71" fmla="*/ 259 h 350"/>
              <a:gd name="T72" fmla="*/ 83 w 389"/>
              <a:gd name="T73" fmla="*/ 172 h 350"/>
              <a:gd name="T74" fmla="*/ 108 w 389"/>
              <a:gd name="T75" fmla="*/ 235 h 350"/>
              <a:gd name="T76" fmla="*/ 104 w 389"/>
              <a:gd name="T77" fmla="*/ 280 h 350"/>
              <a:gd name="T78" fmla="*/ 99 w 389"/>
              <a:gd name="T79" fmla="*/ 285 h 350"/>
              <a:gd name="T80" fmla="*/ 96 w 389"/>
              <a:gd name="T81" fmla="*/ 289 h 350"/>
              <a:gd name="T82" fmla="*/ 92 w 389"/>
              <a:gd name="T83" fmla="*/ 293 h 350"/>
              <a:gd name="T84" fmla="*/ 82 w 389"/>
              <a:gd name="T85" fmla="*/ 305 h 350"/>
              <a:gd name="T86" fmla="*/ 60 w 389"/>
              <a:gd name="T87" fmla="*/ 350 h 350"/>
              <a:gd name="T88" fmla="*/ 129 w 389"/>
              <a:gd name="T89" fmla="*/ 263 h 350"/>
              <a:gd name="T90" fmla="*/ 196 w 389"/>
              <a:gd name="T91" fmla="*/ 227 h 350"/>
              <a:gd name="T92" fmla="*/ 325 w 389"/>
              <a:gd name="T93" fmla="*/ 244 h 350"/>
              <a:gd name="T94" fmla="*/ 351 w 389"/>
              <a:gd name="T95" fmla="*/ 244 h 350"/>
              <a:gd name="T96" fmla="*/ 344 w 389"/>
              <a:gd name="T97" fmla="*/ 241 h 350"/>
              <a:gd name="T98" fmla="*/ 282 w 389"/>
              <a:gd name="T99" fmla="*/ 214 h 350"/>
              <a:gd name="T100" fmla="*/ 228 w 389"/>
              <a:gd name="T101" fmla="*/ 201 h 350"/>
              <a:gd name="T102" fmla="*/ 380 w 389"/>
              <a:gd name="T103" fmla="*/ 167 h 350"/>
              <a:gd name="T104" fmla="*/ 52 w 389"/>
              <a:gd name="T105" fmla="*/ 187 h 350"/>
              <a:gd name="T106" fmla="*/ 83 w 389"/>
              <a:gd name="T107" fmla="*/ 165 h 350"/>
              <a:gd name="T108" fmla="*/ 176 w 389"/>
              <a:gd name="T109" fmla="*/ 219 h 350"/>
              <a:gd name="T110" fmla="*/ 219 w 389"/>
              <a:gd name="T111" fmla="*/ 21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9" h="350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31"/>
          <p:cNvSpPr txBox="1">
            <a:spLocks noChangeArrowheads="1"/>
          </p:cNvSpPr>
          <p:nvPr/>
        </p:nvSpPr>
        <p:spPr bwMode="auto">
          <a:xfrm>
            <a:off x="493228" y="555526"/>
            <a:ext cx="79064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/>
              <a:t>         </a:t>
            </a:r>
            <a:r>
              <a:rPr lang="zh-CN" altLang="zh-CN" sz="2400" b="1" dirty="0" smtClean="0"/>
              <a:t>以</a:t>
            </a:r>
            <a:r>
              <a:rPr lang="zh-CN" altLang="en-US" sz="2400" b="1" dirty="0" smtClean="0"/>
              <a:t>下</a:t>
            </a:r>
            <a:r>
              <a:rPr lang="zh-CN" altLang="zh-CN" sz="2400" b="1" dirty="0" smtClean="0"/>
              <a:t>四则</a:t>
            </a:r>
            <a:r>
              <a:rPr lang="zh-CN" altLang="zh-CN" sz="2400" b="1" dirty="0"/>
              <a:t>内容都谈到了古代君子应具备的品格，请以</a:t>
            </a:r>
            <a:r>
              <a:rPr lang="zh-CN" altLang="zh-CN" sz="2400" b="1" dirty="0">
                <a:solidFill>
                  <a:srgbClr val="FF0000"/>
                </a:solidFill>
              </a:rPr>
              <a:t>中国文学作品中</a:t>
            </a:r>
            <a:r>
              <a:rPr lang="zh-CN" altLang="zh-CN" sz="2400" b="1" dirty="0"/>
              <a:t>的一个君子形象为例，谈谈对这四则材料中任意一则的理解。</a:t>
            </a:r>
            <a:endParaRPr lang="zh-CN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17" name="文本框 26"/>
          <p:cNvSpPr txBox="1">
            <a:spLocks noChangeArrowheads="1"/>
          </p:cNvSpPr>
          <p:nvPr/>
        </p:nvSpPr>
        <p:spPr bwMode="auto">
          <a:xfrm>
            <a:off x="529837" y="2067694"/>
            <a:ext cx="80843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dirty="0"/>
              <a:t>①君子喻于义，小人喻于利。</a:t>
            </a:r>
            <a:r>
              <a:rPr lang="en-US" altLang="zh-CN" sz="2400" dirty="0"/>
              <a:t>   </a:t>
            </a:r>
            <a:r>
              <a:rPr lang="zh-CN" altLang="zh-CN" sz="2400" dirty="0"/>
              <a:t>（《里仁》）</a:t>
            </a:r>
          </a:p>
          <a:p>
            <a:r>
              <a:rPr lang="zh-CN" altLang="zh-CN" sz="2400" dirty="0"/>
              <a:t>②士不可以不弘毅，任重而道远。</a:t>
            </a:r>
            <a:r>
              <a:rPr lang="en-US" altLang="zh-CN" sz="2400" dirty="0"/>
              <a:t>    </a:t>
            </a:r>
            <a:r>
              <a:rPr lang="zh-CN" altLang="zh-CN" sz="2400" dirty="0"/>
              <a:t>（《泰伯》）</a:t>
            </a:r>
          </a:p>
          <a:p>
            <a:r>
              <a:rPr lang="zh-CN" altLang="zh-CN" sz="2400" dirty="0"/>
              <a:t>③知者不惑，仁者不忧，勇者不惧。</a:t>
            </a:r>
            <a:r>
              <a:rPr lang="en-US" altLang="zh-CN" sz="2400" dirty="0"/>
              <a:t>  </a:t>
            </a:r>
            <a:r>
              <a:rPr lang="zh-CN" altLang="zh-CN" sz="2400" dirty="0"/>
              <a:t>（《子罕》）</a:t>
            </a:r>
          </a:p>
          <a:p>
            <a:r>
              <a:rPr lang="zh-CN" altLang="zh-CN" sz="2400" dirty="0"/>
              <a:t>④君子病无能焉，不病人之不己知也。（《卫灵公》）</a:t>
            </a:r>
          </a:p>
        </p:txBody>
      </p:sp>
    </p:spTree>
    <p:extLst>
      <p:ext uri="{BB962C8B-B14F-4D97-AF65-F5344CB8AC3E}">
        <p14:creationId xmlns:p14="http://schemas.microsoft.com/office/powerpoint/2010/main" val="157290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869</TotalTime>
  <Words>1178</Words>
  <Application>Microsoft Office PowerPoint</Application>
  <PresentationFormat>全屏显示(16:9)</PresentationFormat>
  <Paragraphs>52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汉仪旗黑-85S</vt:lpstr>
      <vt:lpstr>黑体</vt:lpstr>
      <vt:lpstr>楷体</vt:lpstr>
      <vt:lpstr>隶书</vt:lpstr>
      <vt:lpstr>宋体</vt:lpstr>
      <vt:lpstr>微软雅黑</vt:lpstr>
      <vt:lpstr>Arial</vt:lpstr>
      <vt:lpstr>Calibri</vt:lpstr>
      <vt:lpstr>Franklin Gothic Book</vt:lpstr>
      <vt:lpstr>Franklin Gothic Medium</vt:lpstr>
      <vt:lpstr>Wingdings 2</vt:lpstr>
      <vt:lpstr>暗香扑面</vt:lpstr>
      <vt:lpstr>《论语》中的“君子”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zhanghao</dc:creator>
  <cp:lastModifiedBy>Administrator</cp:lastModifiedBy>
  <cp:revision>100</cp:revision>
  <dcterms:created xsi:type="dcterms:W3CDTF">2020-02-01T16:43:00Z</dcterms:created>
  <dcterms:modified xsi:type="dcterms:W3CDTF">2020-02-22T03:13:03Z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