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5"/>
  </p:notesMasterIdLst>
  <p:sldIdLst>
    <p:sldId id="274" r:id="rId3"/>
    <p:sldId id="342" r:id="rId4"/>
    <p:sldId id="331" r:id="rId5"/>
    <p:sldId id="330" r:id="rId6"/>
    <p:sldId id="329" r:id="rId7"/>
    <p:sldId id="307" r:id="rId8"/>
    <p:sldId id="308" r:id="rId9"/>
    <p:sldId id="309" r:id="rId10"/>
    <p:sldId id="310" r:id="rId11"/>
    <p:sldId id="311" r:id="rId12"/>
    <p:sldId id="303" r:id="rId13"/>
    <p:sldId id="343" r:id="rId14"/>
  </p:sldIdLst>
  <p:sldSz cx="9144000" cy="5143500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40" y="54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8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4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5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5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5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4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4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5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5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5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4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4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4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5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9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4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257302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5" y="205978"/>
            <a:ext cx="1471595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8"/>
            <a:ext cx="6686569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2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1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9" y="349793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9" y="385421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18138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84884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63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9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2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3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1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37" marR="0" lvl="1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68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28" marR="0" lvl="2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20" marR="0" lvl="3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12" marR="0" lvl="4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46" marR="0" lvl="0" indent="-171446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6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378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83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74982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105347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43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23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3810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9398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71422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273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2219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1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3" y="857251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1" y="4057651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1" y="4800600"/>
            <a:ext cx="3733801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2020/2/6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879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685783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46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37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0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28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20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12" indent="-171446" algn="l" defTabSz="68578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8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1880" y="1918981"/>
            <a:ext cx="5647057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入世还是出世？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en-US" altLang="zh-CN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孔子的进退之难（下）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4" y="3635375"/>
            <a:ext cx="360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23928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高一语文</a:t>
            </a:r>
            <a:r>
              <a:rPr lang="zh-CN" altLang="en-US" sz="24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6" y="3699511"/>
            <a:ext cx="5045076" cy="57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北京市朝阳外国语学校 朱来青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682103"/>
            <a:ext cx="8568952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子路宿于石门，晨门曰：“奚自？”子路曰：“自孔氏。”曰：“是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知其不可而为之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者与？”（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14.38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知其不可而为之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356" y="113159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3333FF"/>
                </a:solidFill>
              </a:rPr>
              <a:t>为之则错</a:t>
            </a:r>
            <a:endParaRPr lang="zh-CN" altLang="en-US" sz="2000" dirty="0">
              <a:solidFill>
                <a:srgbClr val="3333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7944" y="113159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3333FF"/>
                </a:solidFill>
              </a:rPr>
              <a:t>为之太难</a:t>
            </a:r>
            <a:endParaRPr lang="zh-CN" altLang="en-US" sz="2000" dirty="0">
              <a:solidFill>
                <a:srgbClr val="3333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51920" y="987574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508104" y="987574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292080" y="113159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为天下百姓而担当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8032" y="2462574"/>
            <a:ext cx="8604448" cy="1477328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路从而后，遇丈人，以杖荷蓧，子路问曰：“子见夫子乎？”丈人曰：“四体不勤，五谷不分，孰为夫子？”植其杖而芸。子路拱而立。止子路宿，杀鸡为黍而食之，见其二子焉。明日，子路行以告，子曰：“隐者也。”使子路反见之，至则行矣。子路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不仕无义。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长幼之节不可废也，君臣之义如之何其废之？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欲洁其身而乱大伦。君子之仕也，行其义也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，道之不行，已知之矣。”（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18.7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1640" y="1851670"/>
            <a:ext cx="626469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/>
              <a:t>天下有一毫不可为，豪杰不肯犯手；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 smtClean="0"/>
              <a:t>天下有一毫可为，圣贤不肯放手。</a:t>
            </a:r>
            <a:endParaRPr lang="en-US" altLang="zh-CN" sz="2800" dirty="0" smtClean="0"/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2800" dirty="0" smtClean="0"/>
              <a:t>顾宪成</a:t>
            </a:r>
            <a:endParaRPr lang="zh-CN" altLang="en-US" sz="28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15616" y="4157667"/>
            <a:ext cx="288032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7030A0"/>
                </a:solidFill>
              </a:rPr>
              <a:t>出世以骋怀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3928" y="4155926"/>
            <a:ext cx="288032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7030A0"/>
                </a:solidFill>
              </a:rPr>
              <a:t>入世以行道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471" y="-404866"/>
            <a:ext cx="4892486" cy="355790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3" name="图片 11" descr="第一页整体副本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9" y="1978826"/>
            <a:ext cx="5436096" cy="31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31"/>
          <p:cNvGrpSpPr/>
          <p:nvPr/>
        </p:nvGrpSpPr>
        <p:grpSpPr bwMode="auto">
          <a:xfrm>
            <a:off x="611560" y="2211710"/>
            <a:ext cx="487928" cy="1581291"/>
            <a:chOff x="0" y="0"/>
            <a:chExt cx="819914" cy="3809185"/>
          </a:xfrm>
        </p:grpSpPr>
        <p:pic>
          <p:nvPicPr>
            <p:cNvPr id="6" name="图片 16" descr="莲包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476140">
              <a:off x="0" y="0"/>
              <a:ext cx="819914" cy="1698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直接连接符 29"/>
            <p:cNvCxnSpPr>
              <a:cxnSpLocks noChangeShapeType="1"/>
            </p:cNvCxnSpPr>
            <p:nvPr/>
          </p:nvCxnSpPr>
          <p:spPr bwMode="auto">
            <a:xfrm rot="16200000" flipH="1">
              <a:off x="-791364" y="2773588"/>
              <a:ext cx="1999822" cy="71365"/>
            </a:xfrm>
            <a:prstGeom prst="line">
              <a:avLst/>
            </a:prstGeom>
            <a:noFill/>
            <a:ln w="9525">
              <a:noFill/>
              <a:round/>
            </a:ln>
          </p:spPr>
        </p:cxnSp>
      </p:grpSp>
      <p:grpSp>
        <p:nvGrpSpPr>
          <p:cNvPr id="8" name="组合 38"/>
          <p:cNvGrpSpPr/>
          <p:nvPr/>
        </p:nvGrpSpPr>
        <p:grpSpPr bwMode="auto">
          <a:xfrm>
            <a:off x="971600" y="2787774"/>
            <a:ext cx="713488" cy="889476"/>
            <a:chOff x="0" y="0"/>
            <a:chExt cx="1200092" cy="2143140"/>
          </a:xfrm>
        </p:grpSpPr>
        <p:pic>
          <p:nvPicPr>
            <p:cNvPr id="9" name="图片 17" descr="莲花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00092" cy="80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连接符 37"/>
            <p:cNvCxnSpPr>
              <a:cxnSpLocks noChangeShapeType="1"/>
            </p:cNvCxnSpPr>
            <p:nvPr/>
          </p:nvCxnSpPr>
          <p:spPr bwMode="auto">
            <a:xfrm rot="5400000">
              <a:off x="-368319" y="1174775"/>
              <a:ext cx="1336684" cy="600046"/>
            </a:xfrm>
            <a:prstGeom prst="line">
              <a:avLst/>
            </a:prstGeom>
            <a:noFill/>
            <a:ln w="9525">
              <a:noFill/>
              <a:round/>
            </a:ln>
          </p:spPr>
        </p:cxnSp>
      </p:grpSp>
      <p:grpSp>
        <p:nvGrpSpPr>
          <p:cNvPr id="11" name="组合 66"/>
          <p:cNvGrpSpPr/>
          <p:nvPr/>
        </p:nvGrpSpPr>
        <p:grpSpPr bwMode="auto">
          <a:xfrm>
            <a:off x="-180528" y="2747177"/>
            <a:ext cx="1715768" cy="1777634"/>
            <a:chOff x="0" y="0"/>
            <a:chExt cx="2885125" cy="4282141"/>
          </a:xfrm>
        </p:grpSpPr>
        <p:pic>
          <p:nvPicPr>
            <p:cNvPr id="12" name="图片 63" descr="荷叶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477003">
              <a:off x="0" y="0"/>
              <a:ext cx="2885125" cy="2217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直接连接符 65"/>
            <p:cNvCxnSpPr>
              <a:cxnSpLocks noChangeShapeType="1"/>
            </p:cNvCxnSpPr>
            <p:nvPr/>
          </p:nvCxnSpPr>
          <p:spPr bwMode="auto">
            <a:xfrm rot="16200000" flipH="1">
              <a:off x="757663" y="3046561"/>
              <a:ext cx="2074411" cy="396744"/>
            </a:xfrm>
            <a:prstGeom prst="line">
              <a:avLst/>
            </a:prstGeom>
            <a:noFill/>
            <a:ln w="9525">
              <a:noFill/>
              <a:round/>
            </a:ln>
          </p:spPr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15816" y="1470144"/>
            <a:ext cx="5105607" cy="280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67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为天地立心，</a:t>
            </a:r>
            <a:endParaRPr lang="en-US" altLang="zh-CN" sz="4400" dirty="0" smtClean="0">
              <a:effectLst>
                <a:outerShdw blurRad="38100" dist="38100" dir="2700000" algn="tl">
                  <a:srgbClr val="FFFFFF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0" marR="0" lvl="0" indent="3067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为生民立命，</a:t>
            </a:r>
            <a:endParaRPr lang="en-US" altLang="zh-CN" sz="4400" dirty="0" smtClean="0">
              <a:effectLst>
                <a:outerShdw blurRad="38100" dist="38100" dir="2700000" algn="tl">
                  <a:srgbClr val="FFFFFF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0" marR="0" lvl="0" indent="3067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为往圣继绝学，</a:t>
            </a:r>
            <a:endParaRPr lang="en-US" altLang="zh-CN" sz="4400" dirty="0" smtClean="0">
              <a:effectLst>
                <a:outerShdw blurRad="38100" dist="38100" dir="2700000" algn="tl">
                  <a:srgbClr val="FFFFFF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0" marR="0" lvl="0" indent="3067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为万世开太平！</a:t>
            </a:r>
            <a:endParaRPr lang="en-US" altLang="zh-CN" sz="4400" dirty="0" smtClean="0">
              <a:effectLst>
                <a:outerShdw blurRad="38100" dist="38100" dir="2700000" algn="tl">
                  <a:srgbClr val="FFFFFF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0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91680" y="1059582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3600" dirty="0" smtClean="0"/>
              <a:t>临危不惧、处变不惊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1691680" y="2069435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3600" dirty="0" smtClean="0"/>
              <a:t>惆怅失落、怃然而叹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1547664" y="3149555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钱穆：“孔子虽有志用世，而亦深有取乎隐者。”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835696" y="3867894"/>
            <a:ext cx="56886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 smtClean="0"/>
              <a:t>孔子的入世之志，是坚定执着的，也是矛盾纠结的。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无道而仕，耻也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0723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zh-CN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楚狂接舆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歌而过孔子曰：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凤兮！凤兮！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何德之衰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？往者不可谏，来者犹可追。已而，已而，今之从政者殆而。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孔子下，欲与之言，趋而辟之，不得与之言。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18.5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2154798"/>
            <a:ext cx="856895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lang="zh-CN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子曰：“笃信好学，守死善道，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危邦不入，乱邦不居。天下有道则见，无道则隐。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邦有道，贫且贱焉，耻也；</a:t>
            </a:r>
            <a:r>
              <a:rPr lang="zh-CN" altLang="zh-CN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邦无道，富且贵焉，耻也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8.13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宪问耻。子曰：“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邦有道，谷。</a:t>
            </a:r>
            <a:r>
              <a:rPr lang="zh-CN" altLang="en-US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邦无道，谷，耻也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”“克、伐、怨、欲，不行焉，可以为仁矣？”子曰：“可以为难矣，仁则吾不知也。”（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14.1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: “</a:t>
            </a:r>
            <a:r>
              <a:rPr lang="zh-CN" altLang="en-US" b="1" u="sng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国无道，隐之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可也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;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有道，则衮冕而执玉。”（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《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孔子家语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三恕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》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7544" y="4290650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阳货欲见孔子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……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孔子曰：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楷体" pitchFamily="49" charset="-122"/>
                <a:cs typeface="宋体" pitchFamily="2" charset="-122"/>
              </a:rPr>
              <a:t>“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诺。吾将仕矣。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楷体" pitchFamily="49" charset="-122"/>
                <a:cs typeface="宋体" pitchFamily="2" charset="-122"/>
              </a:rPr>
              <a:t>”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（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17.1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）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889" grpId="0"/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419622"/>
            <a:ext cx="856895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5588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子曰</a:t>
            </a: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: </a:t>
            </a:r>
            <a:r>
              <a:rPr lang="en-US" altLang="zh-CN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“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贤者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辟世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，其次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辟地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，其次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辟色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，其次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辟言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。</a:t>
            </a:r>
            <a:r>
              <a:rPr lang="zh-CN" altLang="en-US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”</a:t>
            </a: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(14.37)</a:t>
            </a:r>
            <a:endParaRPr lang="en-US" altLang="zh-CN" sz="1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55588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逸民</a:t>
            </a: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: 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伯夷、叔齐、虞仲、夷逸、朱张、柳下惠、少连。</a:t>
            </a:r>
            <a:endParaRPr lang="en-US" altLang="zh-CN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 indent="255588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子曰</a:t>
            </a: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: </a:t>
            </a:r>
            <a:r>
              <a:rPr lang="en-US" altLang="zh-CN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不降其志，不辱其身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，伯夷、叔齐与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! </a:t>
            </a:r>
            <a:r>
              <a:rPr lang="en-US" altLang="zh-CN" b="1" dirty="0" smtClean="0">
                <a:latin typeface="Calibri"/>
                <a:ea typeface="楷体" pitchFamily="49" charset="-122"/>
                <a:cs typeface="宋体" pitchFamily="2" charset="-122"/>
              </a:rPr>
              <a:t>”</a:t>
            </a:r>
          </a:p>
          <a:p>
            <a:pPr lvl="0" indent="255588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谓柳下惠、少连</a:t>
            </a: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: </a:t>
            </a:r>
            <a:r>
              <a:rPr lang="en-US" altLang="zh-CN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降志辱身矣。言中伦，行中虑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，其斯而已矣。</a:t>
            </a:r>
            <a:r>
              <a:rPr lang="zh-CN" altLang="en-US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”</a:t>
            </a:r>
            <a:endParaRPr lang="en-US" altLang="zh-CN" b="1" dirty="0" smtClean="0">
              <a:solidFill>
                <a:srgbClr val="303030"/>
              </a:solidFill>
              <a:latin typeface="Calibri"/>
              <a:ea typeface="楷体" pitchFamily="49" charset="-122"/>
              <a:cs typeface="宋体" pitchFamily="2" charset="-122"/>
            </a:endParaRPr>
          </a:p>
          <a:p>
            <a:pPr lvl="0" indent="255588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谓虞仲、夷逸</a:t>
            </a: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: </a:t>
            </a:r>
            <a:r>
              <a:rPr lang="en-US" altLang="zh-CN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隐居放言，身中清，废中权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。</a:t>
            </a:r>
            <a:r>
              <a:rPr lang="zh-CN" altLang="en-US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”</a:t>
            </a:r>
            <a:endParaRPr lang="en-US" altLang="zh-CN" b="1" dirty="0" smtClean="0">
              <a:solidFill>
                <a:srgbClr val="303030"/>
              </a:solidFill>
              <a:latin typeface="Calibri"/>
              <a:ea typeface="楷体" pitchFamily="49" charset="-122"/>
              <a:cs typeface="宋体" pitchFamily="2" charset="-122"/>
            </a:endParaRPr>
          </a:p>
          <a:p>
            <a:pPr lvl="0" indent="255588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“</a:t>
            </a:r>
            <a:r>
              <a:rPr lang="zh-CN" altLang="en-US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我则异于是，无可无不可。</a:t>
            </a:r>
            <a:r>
              <a:rPr lang="zh-CN" altLang="en-US" b="1" dirty="0" smtClean="0">
                <a:solidFill>
                  <a:srgbClr val="303030"/>
                </a:solidFill>
                <a:latin typeface="Calibri"/>
                <a:ea typeface="楷体" pitchFamily="49" charset="-122"/>
                <a:cs typeface="宋体" pitchFamily="2" charset="-122"/>
              </a:rPr>
              <a:t>”</a:t>
            </a: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(18.8)</a:t>
            </a:r>
            <a:endParaRPr lang="en-US" altLang="zh-CN" sz="4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3945069"/>
            <a:ext cx="8496944" cy="4524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5588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《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孟子</a:t>
            </a:r>
            <a:r>
              <a:rPr lang="en-US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》: “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可以速而速，可以久而久，可以处而处，可以仕而仕，孔子也。”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4352201"/>
            <a:ext cx="8496944" cy="4524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5588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p"/>
            </a:pPr>
            <a:r>
              <a:rPr lang="zh-CN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君子得其时则驾，不得其时则蓬累而行</a:t>
            </a:r>
            <a:r>
              <a:rPr lang="zh-CN" altLang="en-US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。</a:t>
            </a:r>
            <a:r>
              <a:rPr lang="zh-CN" altLang="zh-CN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（《史记·七十列传·老子韩非列传》）</a:t>
            </a:r>
            <a:endParaRPr lang="zh-CN" altLang="en-US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09600" y="3583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j-cs"/>
              </a:rPr>
              <a:t>无可无不可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077000"/>
            <a:ext cx="856895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子谓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南容：“邦有道，不废，邦无道，免于刑戮。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”以其兄之子妻之。（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5.2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宁武子，邦有道，则知，邦无道，则愚。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其知可及也，其愚不可及也。”（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5.21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子曰：“邦有道，危言危行，邦无道，危行言孙。”（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14.3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子曰：“直哉史鱼！邦有道如矢，邦无道如矢。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君子哉遽伯玉！邦有道则仕，邦无道则可卷而怀之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15.7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indent="280988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子谓颜渊曰：“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用之则行，舍之则藏，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唯我与尔有是夫！”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……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7.11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95536" y="51470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j-cs"/>
              </a:rPr>
              <a:t>无可无不可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3867894"/>
            <a:ext cx="84969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80988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p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子击磬于卫，有荷蒉而过孔氏之门者，曰：“有心哉，击磬乎？”既而曰：“鄙哉，硁硁乎。莫己知也，斯己而已矣。‘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深则厉，浅则揭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’”子曰：“</a:t>
            </a:r>
            <a:r>
              <a:rPr lang="zh-CN" altLang="en-US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果哉，末之难矣。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14.39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2502644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道不行，乘桴浮于海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，从我者其由与！”子路闻之喜。子曰：“由也好勇过我，无所取材。”（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5.7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子欲居九夷。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或曰：“陋，如之何？”子曰：“君子居之，何陋之有？”（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9.14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1547664" y="113159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</a:rPr>
              <a:t>尔虞我诈、蝇营狗苟的政治环境</a:t>
            </a:r>
            <a:r>
              <a:rPr lang="en-US" altLang="zh-CN" sz="2400" dirty="0" smtClean="0">
                <a:solidFill>
                  <a:srgbClr val="C00000"/>
                </a:solidFill>
              </a:rPr>
              <a:t>——</a:t>
            </a:r>
            <a:r>
              <a:rPr lang="zh-CN" altLang="en-US" sz="2400" dirty="0" smtClean="0">
                <a:solidFill>
                  <a:srgbClr val="C00000"/>
                </a:solidFill>
              </a:rPr>
              <a:t>厌恶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</a:rPr>
              <a:t>遁迹山野，超然的世外隐逸生活</a:t>
            </a:r>
            <a:r>
              <a:rPr lang="en-US" altLang="zh-CN" sz="2400" dirty="0" smtClean="0">
                <a:solidFill>
                  <a:srgbClr val="C00000"/>
                </a:solidFill>
              </a:rPr>
              <a:t>——</a:t>
            </a:r>
            <a:r>
              <a:rPr lang="zh-CN" altLang="en-US" sz="2400" dirty="0" smtClean="0">
                <a:solidFill>
                  <a:srgbClr val="C00000"/>
                </a:solidFill>
              </a:rPr>
              <a:t>向往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4085659"/>
            <a:ext cx="806489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 smtClean="0"/>
              <a:t>天下无道，有才之人全都避世隐居，天下苍生、黎民百姓怎么办呢？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108938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子贡曰：“如有博施于民而能济众，何如？可谓仁乎？”子曰：“何事于仁，必也圣乎！尧、舜其犹病诸！夫仁者，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己欲立而立人，己欲达而达人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。能近取譬，可谓仁之方也已。”（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6.30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“士而怀居，不足以为士矣。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14.2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君子谋道不谋食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。耕者，馁在其中矣；学也，禄在其中矣。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君子忧道不忧贫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15.32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子路问君子。子曰：“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修己以敬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。”曰：“如斯而已乎？”曰：“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修己以安人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。”曰：“如斯而已乎？”曰：“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修己以安百姓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。修己以安百姓，尧舜其犹病诸？”（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14.42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4227934"/>
            <a:ext cx="856895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康有为：“（孔子）以道济天下，拯救生民，故东西南北，席不暇暖，哀饥溺之犹己，思匹夫之纳隍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……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2843808" y="339502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明道济世</a:t>
            </a:r>
            <a:r>
              <a:rPr lang="en-US" altLang="zh-CN" sz="3600" dirty="0" smtClean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行道救世</a:t>
            </a:r>
            <a:endParaRPr lang="zh-CN" altLang="en-US" sz="36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923678"/>
            <a:ext cx="8280920" cy="245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0988" fontAlgn="base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长沮、桀溺耦而耕，孔子过之，使子路问津焉。长沮曰：“夫执舆者为谁？”子路曰：“为孔丘。”曰：“是鲁孔丘与？”曰：“是也。”曰：“是知津矣。”问于桀溺，桀溺曰：“子为谁？”曰：“为仲由。”曰：“是鲁孔丘之徒与？”对曰：“然。”曰：“滔滔者天下皆是也，而谁以易之？且而与其从辟人之士也，岂若从辟世之士哉？” 耰而不辍。子路行以告，夫子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怃然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曰：“鸟兽不可与同群，吾非斯人之徒与而谁与？天下有道，丘不与易也。”（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18.6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9712" y="483518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自己不被世人理解的无奈与悲凉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0484" y="120359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天下百姓无人救赎的艰辛与困苦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340063"/>
            <a:ext cx="8496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楚狂接舆歌而过孔子曰：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凤兮！凤兮！何德之衰？往者不可谏，来者犹可追。已而，已而，今之从政者殆而。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孔子下，欲与之言，趋而辟之，不得与之言。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18.5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zh-CN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242366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/>
              <a:t>        接舆诸人， 高蹈之风不可及， 其所讥于孔子者，亦非谓孔子趋慕荣禄，同于俗情，但以</a:t>
            </a:r>
            <a:r>
              <a:rPr lang="zh-CN" altLang="en-US" sz="2000" dirty="0" smtClean="0">
                <a:solidFill>
                  <a:srgbClr val="7030A0"/>
                </a:solidFill>
              </a:rPr>
              <a:t>世不可为，而劳劳车马，为孔子惜耳</a:t>
            </a:r>
            <a:r>
              <a:rPr lang="zh-CN" altLang="en-US" sz="2000" dirty="0" smtClean="0"/>
              <a:t>。 顾孔子之意，则天下无不可为之时，在我亦有</a:t>
            </a:r>
            <a:r>
              <a:rPr lang="zh-CN" altLang="en-US" sz="2000" dirty="0" smtClean="0">
                <a:solidFill>
                  <a:srgbClr val="C00000"/>
                </a:solidFill>
              </a:rPr>
              <a:t>不忍绝之情</a:t>
            </a:r>
            <a:r>
              <a:rPr lang="zh-CN" altLang="en-US" sz="2000" dirty="0" smtClean="0"/>
              <a:t>，有</a:t>
            </a:r>
            <a:r>
              <a:rPr lang="zh-CN" altLang="en-US" sz="2000" dirty="0" smtClean="0">
                <a:solidFill>
                  <a:srgbClr val="C00000"/>
                </a:solidFill>
              </a:rPr>
              <a:t>不可逃之义</a:t>
            </a:r>
            <a:r>
              <a:rPr lang="zh-CN" altLang="en-US" sz="2000" dirty="0" smtClean="0"/>
              <a:t>。 （责任感）孔子与诸人旨趣不相投，然孔子终惓惓于此诸人，欲与之语，期以广大其心志（对理想的追求），此亦孔子深厚仁心之一种流露。</a:t>
            </a:r>
            <a:endParaRPr lang="en-US" altLang="zh-CN" sz="2000" dirty="0" smtClean="0"/>
          </a:p>
          <a:p>
            <a:pPr algn="r">
              <a:lnSpc>
                <a:spcPct val="120000"/>
              </a:lnSpc>
            </a:pPr>
            <a:r>
              <a:rPr lang="en-US" altLang="zh-CN" sz="2000" dirty="0" smtClean="0"/>
              <a:t>——</a:t>
            </a:r>
            <a:r>
              <a:rPr lang="zh-CN" altLang="en-US" sz="2000" dirty="0" smtClean="0"/>
              <a:t>钱 穆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论 语 新 解</a:t>
            </a:r>
            <a:r>
              <a:rPr lang="en-US" altLang="zh-CN" sz="2000" dirty="0" smtClean="0"/>
              <a:t>》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450484" y="267494"/>
            <a:ext cx="621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atin typeface="隶书" pitchFamily="49" charset="-122"/>
                <a:ea typeface="隶书" pitchFamily="49" charset="-122"/>
              </a:rPr>
              <a:t>情  义</a:t>
            </a:r>
            <a:endParaRPr lang="zh-CN" altLang="en-US" sz="44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1163</TotalTime>
  <Words>1739</Words>
  <Application>Microsoft Office PowerPoint</Application>
  <PresentationFormat>全屏显示(16:9)</PresentationFormat>
  <Paragraphs>66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汉仪旗黑-85S</vt:lpstr>
      <vt:lpstr>黑体</vt:lpstr>
      <vt:lpstr>华文隶书</vt:lpstr>
      <vt:lpstr>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暗香扑面</vt:lpstr>
      <vt:lpstr>4_Office 主题​​</vt:lpstr>
      <vt:lpstr>入世还是出世？ ——孔子的进退之难（下）</vt:lpstr>
      <vt:lpstr>PowerPoint 演示文稿</vt:lpstr>
      <vt:lpstr>无道而仕，耻也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知其不可而为之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Administrator</cp:lastModifiedBy>
  <cp:revision>81</cp:revision>
  <dcterms:created xsi:type="dcterms:W3CDTF">2020-02-01T16:43:00Z</dcterms:created>
  <dcterms:modified xsi:type="dcterms:W3CDTF">2020-02-06T13:09:50Z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