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0"/>
  </p:notesMasterIdLst>
  <p:sldIdLst>
    <p:sldId id="274" r:id="rId3"/>
    <p:sldId id="305" r:id="rId4"/>
    <p:sldId id="306" r:id="rId5"/>
    <p:sldId id="326" r:id="rId6"/>
    <p:sldId id="327" r:id="rId7"/>
    <p:sldId id="328" r:id="rId8"/>
    <p:sldId id="332" r:id="rId9"/>
    <p:sldId id="333" r:id="rId10"/>
    <p:sldId id="336" r:id="rId11"/>
    <p:sldId id="337" r:id="rId12"/>
    <p:sldId id="338" r:id="rId13"/>
    <p:sldId id="339" r:id="rId14"/>
    <p:sldId id="334" r:id="rId15"/>
    <p:sldId id="340" r:id="rId16"/>
    <p:sldId id="341" r:id="rId17"/>
    <p:sldId id="342" r:id="rId18"/>
    <p:sldId id="343" r:id="rId19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4660"/>
  </p:normalViewPr>
  <p:slideViewPr>
    <p:cSldViewPr>
      <p:cViewPr varScale="1">
        <p:scale>
          <a:sx n="82" d="100"/>
          <a:sy n="82" d="100"/>
        </p:scale>
        <p:origin x="438" y="60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5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96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F43E4-DBD4-43FD-B0C5-99B53337B75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4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5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5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4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4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5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5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5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4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4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4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5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9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4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257302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5" y="205978"/>
            <a:ext cx="1471595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8"/>
            <a:ext cx="6686569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2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1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9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9" y="385421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11803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1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9225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4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3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3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1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35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4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74514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84086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6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7543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1248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6173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3606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90179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1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3" y="857251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1" y="4057651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1" y="4800600"/>
            <a:ext cx="3733801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2020/2/22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35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0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4" y="363537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1"/>
            <a:ext cx="5045076" cy="57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北京市朝阳外国语学校 朱来青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491880" y="1918981"/>
            <a:ext cx="5647057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入世还是出世？</a:t>
            </a: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/>
            </a:r>
            <a:b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</a:b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——</a:t>
            </a:r>
            <a:r>
              <a:rPr kumimoji="0" lang="zh-CN" altLang="en-US" sz="36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孔子的进退之难（上）</a:t>
            </a:r>
            <a:endParaRPr kumimoji="0" lang="zh-CN" altLang="en-US" sz="405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923928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24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411510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349355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zh-CN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楚狂接舆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歌而过孔子曰：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凤兮！凤兮！何德之衰？往者不可谏，来者犹可追。已而，已而，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今之从政者殆</a:t>
            </a:r>
            <a:r>
              <a:rPr lang="zh-CN" altLang="en-US" sz="105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（危险）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而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孔子下，欲与之言，趋而辟之，不得与之言。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18.5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2504966"/>
            <a:ext cx="8784976" cy="193899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dirty="0" smtClean="0"/>
              <a:t>        孔子既不得用于卫，将西见赵简子。至于河而闻窦鸣犊、舜华之死也，临河而叹曰：“美哉水，洋洋乎！丘之不济此，命也夫！”子贡趋而进曰：“敢问何谓也？”孔子曰：“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窦鸣犊、舜华，晋国之贤大夫</a:t>
            </a:r>
            <a:r>
              <a:rPr lang="zh-CN" altLang="en-US" sz="2000" dirty="0" smtClean="0"/>
              <a:t>也。</a:t>
            </a:r>
            <a:r>
              <a:rPr lang="zh-CN" altLang="en-US" sz="2000" dirty="0" smtClean="0">
                <a:solidFill>
                  <a:srgbClr val="FF0000"/>
                </a:solidFill>
              </a:rPr>
              <a:t>赵简子未得志之时，须此两人而后从政；及已得志，杀之乃从政。</a:t>
            </a:r>
            <a:r>
              <a:rPr lang="zh-CN" altLang="en-US" sz="2000" dirty="0" smtClean="0"/>
              <a:t>丘闻之也，刳胎杀夭则麒麟不至郊，竭泽涸渔则蛟龙不合阴阳，覆巢毁卵则凤皇翔。何则？君子讳伤类也。夫鸟兽之于不义也知辟之，而乎丘哉！” （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孔子世家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6804248" y="2058402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 smtClean="0"/>
              <a:t>有权者殆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03955" y="4506674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 smtClean="0"/>
              <a:t>有才者殆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804248" y="813941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入世危险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299251"/>
            <a:ext cx="8424862" cy="52968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孔子入世所遇之险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algn="ctr" eaLnBrk="1" hangingPunct="1">
              <a:spcAft>
                <a:spcPts val="600"/>
              </a:spcAft>
            </a:pPr>
            <a:endParaRPr lang="zh-CN" altLang="en-US" sz="700" b="1" dirty="0">
              <a:latin typeface="宋体" pitchFamily="2" charset="-122"/>
              <a:ea typeface="宋体" pitchFamily="2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适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齐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，为高昭子家臣，欲以通乎景公。齐大夫欲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害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孔子，孔子闻之。景公曰：“吾老矣，弗能用也。”孔子遂行，反乎鲁。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遂适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卫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，居顷之，或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谮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孔子于卫灵公。灵公使公孙余假一出一入。孔子恐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获罪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焉，居十月，去卫。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将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适陈，过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匡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， 匡人闻之，以为鲁之阳虎。阳虎尝暴匡人，匡人于是遂止孔子。孔子状类阳虎，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拘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焉五日，孔子使从者为宁武子臣于卫，然后得去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 lvl="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Pct val="50000"/>
              <a:defRPr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孔子去曹适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宋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，与弟子习礼大树下。宋司马桓魋欲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杀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孔子，拔其树。孔子去。北子曰：“可以速矣。”孔子曰：“天生德于予，桓魋其如何！” </a:t>
            </a:r>
          </a:p>
          <a:p>
            <a:pPr lvl="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50000"/>
              <a:defRPr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过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蒲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，会公叔氏以蒲畔，蒲人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止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 。</a:t>
            </a:r>
          </a:p>
          <a:p>
            <a:pPr lvl="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50000"/>
              <a:defRPr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6.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孔子迁于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蔡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三岁，楚使人聘孔子。孔子将往拜礼，陈蔡大夫谋曰：“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孔子用于楚，则陈蔡用事大夫危矣。”于是乃相与发徒役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围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孔子于野。不得行，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绝粮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411510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1840" y="1275606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400" b="1" dirty="0" smtClean="0"/>
              <a:t>战乱频仍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131840" y="1833668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礼崩乐坏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3131840" y="2391730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君臣失纪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131840" y="2949792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乱贼当道</a:t>
            </a:r>
            <a:endParaRPr lang="zh-CN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3131840" y="3507854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入世危险</a:t>
            </a:r>
            <a:endParaRPr lang="zh-CN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989354" y="4106565"/>
            <a:ext cx="7903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滔滔者天下皆是也，而谁以易之？</a:t>
            </a:r>
            <a:endParaRPr lang="zh-CN" altLang="en-US" sz="40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1199530"/>
            <a:ext cx="8604448" cy="2369880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长沮、桀溺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耦而耕，孔子过之，使子路问津焉。长沮曰：“夫执舆者为谁？”子路曰：“为孔丘。”曰：“是鲁孔丘与？”曰：“是也。”曰：“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是知津矣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。”问于桀溺，桀溺曰：“子为谁？”曰：“为仲由。”曰：“是鲁孔丘之徒与？”对曰：“然。”曰：“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滔滔者天下皆是也，而谁以易之？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且而与其从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辟人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之士也，岂若从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辟世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之士哉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？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 耰而不辍。子路行以告，夫子怃然曰：“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鸟兽不可与同群，吾非斯人之徒与而谁与？天下有道，丘不与易也。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18.6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3858602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辟人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避人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辟世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避世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411510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避人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05958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子路：“子意者吾未仁邪？人之不我信也。意者吾未知邪？人之不我行也。”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子贡：“夫子之道至大也，故天下莫能容夫子。夫子盖少贬焉？”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颜回：“夫子之道至大，故天下莫能容。虽然，夫子推而行之。不容何病？不容然后见君子！夫道之不修也，是吾丑也；夫道既已大修而不用，是有国者之丑也。不容何病？不容然后见君子！”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411510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—— 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去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3421325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齐人归女乐，季桓子受之，三日不朝，孔子行。（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18.4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卫灵公问陈于孔子。孔子对曰：“俎豆之事，则尝闻之矣。军旅之事，未之学也。”明日遂行。（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15.1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sp>
        <p:nvSpPr>
          <p:cNvPr id="13" name="矩形 12"/>
          <p:cNvSpPr/>
          <p:nvPr/>
        </p:nvSpPr>
        <p:spPr>
          <a:xfrm>
            <a:off x="1907704" y="1565379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dirty="0" smtClean="0"/>
              <a:t>绝不降格以求！</a:t>
            </a:r>
            <a:endParaRPr lang="zh-CN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7092280" y="3363838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去鲁适卫</a:t>
            </a:r>
            <a:endParaRPr lang="zh-CN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7092280" y="4342333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去卫适陈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1"/>
      <p:bldP spid="12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411510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避世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63888" y="411510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—— 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隐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1520" y="1107198"/>
            <a:ext cx="8604448" cy="2554545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长沮、桀溺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耦而耕，孔子过之，使子路问津焉。长沮曰：“夫执舆者为谁？”子路曰：“为孔丘。”曰：“是鲁孔丘与？”曰：“是也。”曰：“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是知津矣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。”问于桀溺，桀溺曰：“子为谁？”曰：“为仲由。”曰：“是鲁孔丘之徒与？”对曰：“然。”曰：“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滔滔者天下皆是也，而谁以易之？且而与其从辟人之士也，岂若从辟世之士哉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？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 耰而不辍。子路行以告，夫子怃然曰：“</a:t>
            </a:r>
            <a:r>
              <a:rPr lang="zh-CN" altLang="en-US" sz="2800" b="1" u="sng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鸟兽不可与同群，吾非斯人之徒与而谁与？天下有道，丘不与易也。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18.6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19672" y="285978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411510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夫子怃然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1520" y="2184415"/>
            <a:ext cx="8604448" cy="400110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8032" y="1640870"/>
            <a:ext cx="8676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子曰：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Arial"/>
                <a:ea typeface="楷体" pitchFamily="49" charset="-122"/>
                <a:cs typeface="宋体" pitchFamily="2" charset="-122"/>
              </a:rPr>
              <a:t>“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天生德于予，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桓魋其如予何？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Arial"/>
                <a:ea typeface="楷体" pitchFamily="49" charset="-122"/>
                <a:cs typeface="宋体" pitchFamily="2" charset="-122"/>
              </a:rPr>
              <a:t>”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7.23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）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子畏于匡，曰：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Arial"/>
                <a:ea typeface="楷体" pitchFamily="49" charset="-122"/>
                <a:cs typeface="宋体" pitchFamily="2" charset="-122"/>
              </a:rPr>
              <a:t>“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文王既没，文不在兹乎？天之将丧斯文也，后死者不得与于斯文也；天之未丧斯文也，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匡人其如予何！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Arial"/>
                <a:ea typeface="楷体" pitchFamily="49" charset="-122"/>
                <a:cs typeface="宋体" pitchFamily="2" charset="-122"/>
              </a:rPr>
              <a:t>”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9.5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）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（陈蔡之人）围孔子于野。不得行，绝粮。从者病，莫能兴。孔子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讲诵弦歌不衰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。（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《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孔子世家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》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）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1680" y="3797627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3600" dirty="0" smtClean="0"/>
              <a:t>临危不惧、处变不惊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5436096" y="-1604714"/>
            <a:ext cx="43924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？</a:t>
            </a:r>
            <a:endParaRPr lang="zh-CN" altLang="en-US" sz="3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uiExpand="1" build="p"/>
      <p:bldP spid="8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786627"/>
            <a:ext cx="860444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0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子夏曰：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楷体" pitchFamily="49" charset="-122"/>
                <a:cs typeface="Times New Roman" pitchFamily="18" charset="0"/>
              </a:rPr>
              <a:t>“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仕而优则学，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学而优则仕。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楷体" pitchFamily="49" charset="-122"/>
                <a:cs typeface="Times New Roman" pitchFamily="18" charset="0"/>
              </a:rPr>
              <a:t>”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19.13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303030"/>
              </a:solidFill>
              <a:effectLst/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子路问君子。子曰：“修己以敬。”曰：“如斯而已乎？”曰：“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修己以安人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。”曰：“如斯而已乎？”曰：“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修己以安百姓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。修己以安百姓，尧舜其犹病诸？”（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14.42 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曾子曰：“士不可以不弘毅，任重而道远。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仁以为己任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，不亦重乎？死而后已，不亦远乎？”（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8.7 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832" y="41151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latin typeface="华文隶书" pitchFamily="2" charset="-122"/>
                <a:ea typeface="华文隶书" pitchFamily="2" charset="-122"/>
              </a:rPr>
              <a:t>积极入世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069454"/>
            <a:ext cx="860444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303030"/>
              </a:solidFill>
              <a:effectLst/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子贡曰：“有美玉于斯，韫椟而藏诸？求善贾而沽诸？”子曰：“沽之哉！沽之哉！我待贾者也。”（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9.13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子曰：“苟有用我者，期月而已可也，三年有成。”（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13.10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）</a:t>
            </a: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9832" y="41151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latin typeface="华文隶书" pitchFamily="2" charset="-122"/>
                <a:ea typeface="华文隶书" pitchFamily="2" charset="-122"/>
              </a:rPr>
              <a:t>积极入世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37558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定公以孔子为中都宰，一年，四方则之。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《孔子世家》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3056642"/>
            <a:ext cx="19800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2800" dirty="0" smtClean="0"/>
              <a:t>焦急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迫切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534889"/>
            <a:ext cx="8604448" cy="2477601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公山弗扰以费畔，召，子欲往。子路不说，曰：“末之也已，何必公山氏之之也？”子曰：“夫召我者，而岂徒哉！如有用我者，吾其为东周乎！”（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17.5 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佛肸召，子欲往。子路曰：“昔者由也闻诸夫子曰：‘亲于其身为不善者，君子不入也。’佛肸以中牟畔，子之往也，如之何？”子曰：“然。有是言也：不曰坚乎，磨而不磷？不曰白乎，涅而不缁？吾岂匏瓜也哉？焉能系而不食？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17.7 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3059832" y="41151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latin typeface="华文隶书" pitchFamily="2" charset="-122"/>
                <a:ea typeface="华文隶书" pitchFamily="2" charset="-122"/>
              </a:rPr>
              <a:t>积极入世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842665"/>
            <a:ext cx="860444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微生亩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谓孔子曰：“丘，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何为是栖栖者与？无乃为佞乎？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”孔子曰：“非敢为佞也，疾固也。”（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14.32 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zh-CN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楚狂接舆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歌而过孔子曰：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凤兮！凤兮！何德之衰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？往者不可谏，来者犹可追。已而，已而，今之从政者殆而。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孔子下，欲与之言，趋而辟之，不得与之言。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18.5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1720" y="41151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隐士对孔子的评价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203598"/>
            <a:ext cx="8604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子路从而后，</a:t>
            </a:r>
            <a:r>
              <a:rPr lang="zh-CN" altLang="en-US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遇丈人，以杖荷蓧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，子路问曰：“子见夫子乎？”丈人曰：“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四体不勤，五谷不分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，孰为夫子？”植其杖而芸。</a:t>
            </a:r>
            <a:r>
              <a:rPr lang="zh-CN" altLang="en-US" sz="20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子路拱而立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。止子路宿，杀鸡为黍而食之，见其二子焉。明日，子路行以告，子曰：“隐者也。”使子路反见之，至则行矣。子路曰：</a:t>
            </a:r>
            <a:r>
              <a:rPr lang="zh-CN" altLang="en-US" sz="20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“不仕无义。长幼之节不可废也，君臣之义如之何其废之？欲洁其身而乱大伦。君子之仕也，行其义也，道之不行，已知之矣。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18.7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1720" y="41151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隐士对孔子的评价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923678"/>
            <a:ext cx="8280920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子夏曰：“虽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小道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，必有可观者焉。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致远恐泥，是以君子不为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也。”（</a:t>
            </a:r>
            <a:r>
              <a:rPr lang="en-US" altLang="zh-CN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 19.4 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solidFill>
                <a:srgbClr val="0066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樊迟请学稼，子曰：“吾不如老农。”请学为圃，曰：“吾不如老圃。”樊迟出，子曰：“</a:t>
            </a:r>
            <a:r>
              <a:rPr lang="zh-CN" altLang="en-US" sz="20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小人哉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，樊须也。上好礼，则民莫敢不敬；上好义，则民莫敢不服；上好信，则民莫敢不用情。夫如是，则四方之民襁负其子而至矣，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焉用稼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？”（</a:t>
            </a:r>
            <a:r>
              <a:rPr lang="en-US" altLang="zh-CN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 13.4 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子曰：“君子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谋道不谋食。耕者，馁在其中矣；学也，禄在其中矣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。君子忧道不忧贫。”（</a:t>
            </a:r>
            <a:r>
              <a:rPr lang="en-US" altLang="zh-CN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 15.32 </a:t>
            </a:r>
            <a:r>
              <a:rPr lang="zh-CN" altLang="en-US" sz="2000" b="1" dirty="0" smtClean="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374904"/>
            <a:ext cx="8604448" cy="2492990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长沮、桀溺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耦而耕，孔子过之，使子路问津焉。长沮曰：“夫执舆者为谁？”子路曰：“为孔丘。”曰：“是鲁孔丘与？”曰：“是也。”曰：“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是知津矣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。”问于桀溺，桀溺曰：“子为谁？”曰：“为仲由。”曰：“是鲁孔丘之徒与？”对曰：“然。”曰：“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，而谁以易之？且而与其从辟人之士也，岂若从辟世之士哉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？” 耰而不辍。子路行以告，夫子怃然曰：“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鸟兽不可与同群，吾非斯人之徒与而谁与？天下有道，丘不与易也。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”（</a:t>
            </a:r>
            <a:r>
              <a:rPr lang="en-US" altLang="zh-CN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18.6</a:t>
            </a:r>
            <a:r>
              <a:rPr lang="en-US" altLang="zh-CN" sz="20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1720" y="41151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隐士对孔子的评价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827584" y="843558"/>
            <a:ext cx="1440160" cy="504056"/>
          </a:xfrm>
          <a:prstGeom prst="borderCallout1">
            <a:avLst>
              <a:gd name="adj1" fmla="val 108307"/>
              <a:gd name="adj2" fmla="val 49534"/>
              <a:gd name="adj3" fmla="val 248595"/>
              <a:gd name="adj4" fmla="val 38943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无情嘲讽</a:t>
            </a:r>
            <a:endParaRPr lang="zh-CN" altLang="en-US" dirty="0"/>
          </a:p>
        </p:txBody>
      </p:sp>
      <p:sp>
        <p:nvSpPr>
          <p:cNvPr id="9" name="线形标注 1 8"/>
          <p:cNvSpPr/>
          <p:nvPr/>
        </p:nvSpPr>
        <p:spPr>
          <a:xfrm>
            <a:off x="6444208" y="915566"/>
            <a:ext cx="1440160" cy="504056"/>
          </a:xfrm>
          <a:prstGeom prst="borderCallout1">
            <a:avLst>
              <a:gd name="adj1" fmla="val 108307"/>
              <a:gd name="adj2" fmla="val 49534"/>
              <a:gd name="adj3" fmla="val 309064"/>
              <a:gd name="adj4" fmla="val 49525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看破时局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411510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349355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据不完全统计，这一段时间共发生</a:t>
            </a:r>
            <a:r>
              <a:rPr lang="en-US" altLang="zh-CN" sz="2000" dirty="0" smtClean="0"/>
              <a:t>133</a:t>
            </a:r>
            <a:r>
              <a:rPr lang="zh-CN" altLang="en-US" sz="2000" dirty="0" smtClean="0"/>
              <a:t>场战争，分别有：宋与郑</a:t>
            </a:r>
            <a:r>
              <a:rPr lang="en-US" altLang="zh-CN" sz="2000" dirty="0" smtClean="0"/>
              <a:t>52</a:t>
            </a:r>
            <a:r>
              <a:rPr lang="zh-CN" altLang="en-US" sz="2000" dirty="0" smtClean="0"/>
              <a:t>，齐与晋</a:t>
            </a:r>
            <a:r>
              <a:rPr lang="en-US" altLang="zh-CN" sz="2000" dirty="0" smtClean="0"/>
              <a:t>25</a:t>
            </a:r>
            <a:r>
              <a:rPr lang="zh-CN" altLang="en-US" sz="2000" dirty="0" smtClean="0"/>
              <a:t>，晋与楚</a:t>
            </a:r>
            <a:r>
              <a:rPr lang="en-US" altLang="zh-CN" sz="2000" dirty="0" smtClean="0"/>
              <a:t>22</a:t>
            </a:r>
            <a:r>
              <a:rPr lang="zh-CN" altLang="en-US" sz="2000" dirty="0" smtClean="0"/>
              <a:t>，楚与吴</a:t>
            </a:r>
            <a:r>
              <a:rPr lang="en-US" altLang="zh-CN" sz="2000" dirty="0" smtClean="0"/>
              <a:t>24</a:t>
            </a:r>
            <a:r>
              <a:rPr lang="zh-CN" altLang="en-US" sz="2000" dirty="0" smtClean="0"/>
              <a:t>，吴与越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6804248" y="237877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400" b="1" dirty="0" smtClean="0"/>
              <a:t>战乱频仍</a:t>
            </a:r>
            <a:endParaRPr lang="zh-CN" altLang="en-US" sz="24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504" y="2115889"/>
            <a:ext cx="87849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三家者以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雍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彻。子曰：“相维辟公，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天子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穆穆。奚取于三家之堂！”（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3.2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孔子谓季氏：“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八佾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舞于庭，是可忍也，孰不可忍也！”（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3.1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 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季氏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旅于泰山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。子谓冉有曰：“女弗能救与？”对曰：“不能。”子曰：“呜呼！曾谓泰山不如林放乎！”（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3.6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季氏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富于周公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，而求也为之聚敛而附益之。子曰：“非吾徒也。小子鸣鼓而攻之可也。”（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11.17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太师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挚适齐，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亚饭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干适楚，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三饭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缭适蔡，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四饭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缺适秦，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鼓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方叔入于河，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播鼓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武入于汉，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少师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阳、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击磬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襄入于海。（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18.9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04248" y="813941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礼崩乐坏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411510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滔滔者天下皆是也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349355"/>
            <a:ext cx="81369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000" dirty="0" smtClean="0"/>
              <a:t>春秋之中，弑君三十六，亡国五十二，诸侯奔走不得保其社稷者，不可胜数。（司马迁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史记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000" dirty="0" smtClean="0"/>
              <a:t>据不完全统计，发生弑君事件共</a:t>
            </a:r>
            <a:r>
              <a:rPr lang="en-US" altLang="zh-CN" sz="2000" dirty="0" smtClean="0"/>
              <a:t>39</a:t>
            </a:r>
            <a:r>
              <a:rPr lang="zh-CN" altLang="en-US" sz="2000" dirty="0" smtClean="0"/>
              <a:t>人次，分别有：</a:t>
            </a:r>
            <a:endParaRPr lang="en-US" altLang="zh-CN" sz="2000" dirty="0" smtClean="0"/>
          </a:p>
          <a:p>
            <a:pPr>
              <a:spcAft>
                <a:spcPts val="600"/>
              </a:spcAft>
            </a:pPr>
            <a:r>
              <a:rPr lang="zh-CN" altLang="en-US" sz="2000" dirty="0" smtClean="0"/>
              <a:t>       在齐国，换国君</a:t>
            </a:r>
            <a:r>
              <a:rPr lang="en-US" altLang="zh-CN" sz="2000" dirty="0" smtClean="0"/>
              <a:t>39</a:t>
            </a:r>
            <a:r>
              <a:rPr lang="zh-CN" altLang="en-US" sz="2000" dirty="0" smtClean="0"/>
              <a:t>位，弑君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次；</a:t>
            </a:r>
            <a:endParaRPr lang="en-US" altLang="zh-CN" sz="2000" dirty="0" smtClean="0"/>
          </a:p>
          <a:p>
            <a:pPr>
              <a:spcAft>
                <a:spcPts val="600"/>
              </a:spcAft>
            </a:pPr>
            <a:r>
              <a:rPr lang="zh-CN" altLang="en-US" sz="2000" dirty="0" smtClean="0"/>
              <a:t>       在鲁国，换国君</a:t>
            </a:r>
            <a:r>
              <a:rPr lang="en-US" altLang="zh-CN" sz="2000" dirty="0" smtClean="0"/>
              <a:t>36</a:t>
            </a:r>
            <a:r>
              <a:rPr lang="zh-CN" altLang="en-US" sz="2000" dirty="0" smtClean="0"/>
              <a:t>位，弑君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次；</a:t>
            </a:r>
            <a:endParaRPr lang="en-US" altLang="zh-CN" sz="2000" dirty="0" smtClean="0"/>
          </a:p>
          <a:p>
            <a:pPr>
              <a:spcAft>
                <a:spcPts val="600"/>
              </a:spcAft>
            </a:pPr>
            <a:r>
              <a:rPr lang="zh-CN" altLang="en-US" sz="2000" dirty="0" smtClean="0"/>
              <a:t>       在卫国，换国君</a:t>
            </a:r>
            <a:r>
              <a:rPr lang="en-US" altLang="zh-CN" sz="2000" dirty="0" smtClean="0"/>
              <a:t>43</a:t>
            </a:r>
            <a:r>
              <a:rPr lang="zh-CN" altLang="en-US" sz="2000" dirty="0" smtClean="0"/>
              <a:t>位，弑君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次；</a:t>
            </a:r>
            <a:endParaRPr lang="en-US" altLang="zh-CN" sz="2000" dirty="0" smtClean="0"/>
          </a:p>
          <a:p>
            <a:pPr>
              <a:spcAft>
                <a:spcPts val="600"/>
              </a:spcAft>
            </a:pPr>
            <a:r>
              <a:rPr lang="zh-CN" altLang="en-US" sz="2000" dirty="0" smtClean="0"/>
              <a:t>       在宋国，换国君</a:t>
            </a:r>
            <a:r>
              <a:rPr lang="en-US" altLang="zh-CN" sz="2000" dirty="0" smtClean="0"/>
              <a:t>34</a:t>
            </a:r>
            <a:r>
              <a:rPr lang="zh-CN" altLang="en-US" sz="2000" dirty="0" smtClean="0"/>
              <a:t>位，弑君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次；</a:t>
            </a:r>
            <a:endParaRPr lang="en-US" altLang="zh-CN" sz="2000" dirty="0" smtClean="0"/>
          </a:p>
          <a:p>
            <a:pPr>
              <a:spcAft>
                <a:spcPts val="600"/>
              </a:spcAft>
            </a:pPr>
            <a:r>
              <a:rPr lang="zh-CN" altLang="en-US" sz="2000" dirty="0" smtClean="0"/>
              <a:t>       在晋国，换国君</a:t>
            </a:r>
            <a:r>
              <a:rPr lang="en-US" altLang="zh-CN" sz="2000" dirty="0" smtClean="0"/>
              <a:t>39</a:t>
            </a:r>
            <a:r>
              <a:rPr lang="zh-CN" altLang="en-US" sz="2000" dirty="0" smtClean="0"/>
              <a:t>位，弑君</a:t>
            </a:r>
            <a:r>
              <a:rPr lang="en-US" altLang="zh-CN" sz="2000" dirty="0" smtClean="0"/>
              <a:t>11</a:t>
            </a:r>
            <a:r>
              <a:rPr lang="zh-CN" altLang="en-US" sz="2000" dirty="0" smtClean="0"/>
              <a:t>次。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6804248" y="237877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君臣失纪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6804248" y="813941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乱贼当道</a:t>
            </a:r>
            <a:endParaRPr lang="zh-CN" altLang="en-US" sz="24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504" y="1203598"/>
            <a:ext cx="87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陈成子弑简公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14.21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孔子年三十五，而季平子与郈昭伯以斗鸡故得罪鲁昭公，昭公率师击平子，</a:t>
            </a:r>
            <a:r>
              <a:rPr lang="zh-CN" altLang="en-US" sz="2000" b="1" u="sng" dirty="0" smtClean="0">
                <a:latin typeface="楷体" pitchFamily="49" charset="-122"/>
                <a:ea typeface="楷体" pitchFamily="49" charset="-122"/>
              </a:rPr>
              <a:t>平子与孟氏</a:t>
            </a:r>
            <a:r>
              <a:rPr lang="en-US" altLang="zh-CN" sz="2000" b="1" u="sng" dirty="0" smtClean="0">
                <a:latin typeface="楷体" pitchFamily="49" charset="-122"/>
                <a:ea typeface="楷体" pitchFamily="49" charset="-122"/>
              </a:rPr>
              <a:t>﹑</a:t>
            </a:r>
            <a:r>
              <a:rPr lang="zh-CN" altLang="en-US" sz="2000" b="1" u="sng" dirty="0" smtClean="0">
                <a:latin typeface="楷体" pitchFamily="49" charset="-122"/>
                <a:ea typeface="楷体" pitchFamily="49" charset="-122"/>
              </a:rPr>
              <a:t>叔孙氏三家共攻昭公，昭公师败，奔于齐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孔子世家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indent="28098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季氏将伐颛臾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季孙之忧，不在颛臾，而在萧墙之内也。”（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16.1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4248" y="1914386"/>
            <a:ext cx="180049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 smtClean="0"/>
              <a:t>卿大夫取代国君</a:t>
            </a:r>
            <a:endParaRPr lang="zh-CN" alt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23528" y="2783125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dirty="0" smtClean="0"/>
              <a:t>定公立五年，夏，季平子卒，桓子嗣立。桓子嬖臣曰仲梁怀，与阳虎有隙。</a:t>
            </a:r>
            <a:r>
              <a:rPr lang="en-US" altLang="zh-CN" sz="2000" dirty="0" smtClean="0"/>
              <a:t>……</a:t>
            </a:r>
            <a:r>
              <a:rPr lang="zh-CN" altLang="en-US" sz="2000" dirty="0" smtClean="0"/>
              <a:t>阳虎执怀。桓子怒，</a:t>
            </a:r>
            <a:r>
              <a:rPr lang="zh-CN" altLang="en-US" sz="2000" u="sng" dirty="0" smtClean="0"/>
              <a:t>阳虎因囚桓子</a:t>
            </a:r>
            <a:r>
              <a:rPr lang="zh-CN" altLang="en-US" sz="2000" dirty="0" smtClean="0"/>
              <a:t>，与盟而醳之。</a:t>
            </a:r>
            <a:r>
              <a:rPr lang="zh-CN" altLang="en-US" sz="2000" u="sng" dirty="0" smtClean="0"/>
              <a:t>阳虎由此益轻季氏。季氏亦僭于公室，陪臣执国政</a:t>
            </a:r>
            <a:r>
              <a:rPr lang="zh-CN" altLang="en-US" sz="2000" dirty="0" smtClean="0"/>
              <a:t>，是以鲁自大夫以下皆僭离于正道。（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孔子世家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）</a:t>
            </a:r>
          </a:p>
          <a:p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4248" y="3939902"/>
            <a:ext cx="180049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 smtClean="0"/>
              <a:t>陪臣取代卿大夫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1691680" y="4011910"/>
            <a:ext cx="3456384" cy="677108"/>
            <a:chOff x="2843808" y="4321428"/>
            <a:chExt cx="3456384" cy="677108"/>
          </a:xfrm>
        </p:grpSpPr>
        <p:sp>
          <p:nvSpPr>
            <p:cNvPr id="14" name="TextBox 13"/>
            <p:cNvSpPr txBox="1"/>
            <p:nvPr/>
          </p:nvSpPr>
          <p:spPr>
            <a:xfrm>
              <a:off x="2987824" y="4371950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阳虎</a:t>
              </a:r>
              <a:r>
                <a:rPr lang="en-US" altLang="zh-CN" dirty="0" smtClean="0"/>
                <a:t>————</a:t>
              </a:r>
              <a:r>
                <a:rPr lang="zh-CN" altLang="en-US" dirty="0" smtClean="0"/>
                <a:t>季氏</a:t>
              </a:r>
              <a:r>
                <a:rPr lang="en-US" altLang="zh-CN" dirty="0" smtClean="0"/>
                <a:t>————</a:t>
              </a:r>
              <a:r>
                <a:rPr lang="zh-CN" altLang="en-US" dirty="0" smtClean="0"/>
                <a:t>鲁昭公</a:t>
              </a:r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3808" y="4659982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F0000"/>
                  </a:solidFill>
                </a:rPr>
                <a:t>（家臣）   （卿大夫）    （诸侯）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5896" y="432142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3333FF"/>
                  </a:solidFill>
                </a:rPr>
                <a:t>臣于           臣于</a:t>
              </a:r>
              <a:endParaRPr lang="zh-CN" altLang="en-US" sz="1600" dirty="0">
                <a:solidFill>
                  <a:srgbClr val="3333FF"/>
                </a:solidFill>
              </a:endParaRPr>
            </a:p>
          </p:txBody>
        </p:sp>
      </p:grpSp>
      <p:sp>
        <p:nvSpPr>
          <p:cNvPr id="18" name="右大括号 17"/>
          <p:cNvSpPr/>
          <p:nvPr/>
        </p:nvSpPr>
        <p:spPr>
          <a:xfrm>
            <a:off x="3275856" y="3939902"/>
            <a:ext cx="45719" cy="432048"/>
          </a:xfrm>
          <a:prstGeom prst="righ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339752" y="3795886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1" grpId="0" animBg="1"/>
      <p:bldP spid="12" grpId="0" uiExpand="1" build="p"/>
      <p:bldP spid="7" grpId="0" animBg="1"/>
      <p:bldP spid="13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860</TotalTime>
  <Words>2788</Words>
  <Application>Microsoft Office PowerPoint</Application>
  <PresentationFormat>全屏显示(16:9)</PresentationFormat>
  <Paragraphs>105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汉仪旗黑-85S</vt:lpstr>
      <vt:lpstr>黑体</vt:lpstr>
      <vt:lpstr>华文隶书</vt:lpstr>
      <vt:lpstr>楷体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暗香扑面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Administrator</cp:lastModifiedBy>
  <cp:revision>83</cp:revision>
  <dcterms:created xsi:type="dcterms:W3CDTF">2020-02-01T16:43:00Z</dcterms:created>
  <dcterms:modified xsi:type="dcterms:W3CDTF">2020-02-22T03:04:47Z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