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4" r:id="rId2"/>
    <p:sldId id="278" r:id="rId3"/>
    <p:sldId id="276" r:id="rId4"/>
    <p:sldId id="280" r:id="rId5"/>
    <p:sldId id="281" r:id="rId6"/>
    <p:sldId id="279" r:id="rId7"/>
    <p:sldId id="277" r:id="rId8"/>
    <p:sldId id="287" r:id="rId9"/>
    <p:sldId id="283" r:id="rId10"/>
    <p:sldId id="282" r:id="rId11"/>
    <p:sldId id="285" r:id="rId12"/>
    <p:sldId id="286" r:id="rId13"/>
    <p:sldId id="275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505" autoAdjust="0"/>
  </p:normalViewPr>
  <p:slideViewPr>
    <p:cSldViewPr>
      <p:cViewPr varScale="1">
        <p:scale>
          <a:sx n="60" d="100"/>
          <a:sy n="60" d="100"/>
        </p:scale>
        <p:origin x="-79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20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78139" y="2075981"/>
            <a:ext cx="6137248" cy="991537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学习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乡土中国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有什么用？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0"/>
            <a:ext cx="504507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北京中学 向新良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y3.ifengimg.com/news_spider/dci_2013/02/87976eba14135f0726402e6e9f2a9e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859783"/>
            <a:ext cx="23762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    如何充满“温情与敬意”的对待传统？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        旧</a:t>
            </a:r>
            <a:r>
              <a:rPr lang="zh-CN" altLang="en-US" dirty="0"/>
              <a:t>有的真理若要保有对人之心智的支配，就必须根据当下的语言和概念予以重述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——</a:t>
            </a:r>
            <a:r>
              <a:rPr lang="zh-CN" altLang="en-US" sz="1800" dirty="0" smtClean="0"/>
              <a:t>美国经济学家</a:t>
            </a:r>
            <a:r>
              <a:rPr lang="zh-CN" altLang="en-US" sz="1800" dirty="0"/>
              <a:t>和政治哲学家</a:t>
            </a:r>
            <a:r>
              <a:rPr lang="en-US" altLang="zh-CN" sz="1800" dirty="0"/>
              <a:t>F•V•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哈耶克</a:t>
            </a:r>
            <a:r>
              <a:rPr lang="en-US" altLang="zh-CN" sz="1800" dirty="0" smtClean="0"/>
              <a:t>《</a:t>
            </a:r>
            <a:r>
              <a:rPr lang="zh-CN" altLang="en-US" sz="1800" dirty="0"/>
              <a:t>自由秩序原理</a:t>
            </a:r>
            <a:r>
              <a:rPr lang="en-US" altLang="zh-CN" sz="1800" dirty="0"/>
              <a:t>》</a:t>
            </a:r>
            <a:r>
              <a:rPr lang="zh-CN" altLang="en-US" sz="1800" dirty="0"/>
              <a:t>导论</a:t>
            </a: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340406" y="915566"/>
            <a:ext cx="8264041" cy="338437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费孝通：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经由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“注释”才能实现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传统文化的 “变迁”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这两种观点的启示：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传统既是改革的弊端与限制，也是改革的基础与</a:t>
            </a:r>
            <a:r>
              <a:rPr lang="zh-CN" altLang="en-US" b="1" dirty="0">
                <a:solidFill>
                  <a:srgbClr val="FF0000"/>
                </a:solidFill>
              </a:rPr>
              <a:t>家底</a:t>
            </a:r>
            <a:r>
              <a:rPr lang="zh-CN" altLang="en-US" dirty="0" smtClean="0"/>
              <a:t>。传统对于今天的改革开放，绝不仅仅是“大累赘”与“拖后腿”，同时也是“大宝库”与“大底蕴”。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传统可经变迁和转化，</a:t>
            </a:r>
            <a:r>
              <a:rPr lang="zh-CN" altLang="en-US" dirty="0">
                <a:solidFill>
                  <a:srgbClr val="FF0000"/>
                </a:solidFill>
              </a:rPr>
              <a:t>而且可经重述乃至重建</a:t>
            </a:r>
            <a:r>
              <a:rPr lang="zh-CN" altLang="en-US" dirty="0" smtClean="0"/>
              <a:t>，并以此促进社会稳定和进步。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00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小结：学习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乡土中国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有用吗？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00150"/>
            <a:ext cx="8496944" cy="35147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对于</a:t>
            </a:r>
            <a:r>
              <a:rPr lang="zh-CN" altLang="en-US" dirty="0"/>
              <a:t>处在社会变迁之中，</a:t>
            </a:r>
            <a:r>
              <a:rPr lang="zh-CN" altLang="en-US" dirty="0" smtClean="0"/>
              <a:t>着手深化改革的国人来说，须知</a:t>
            </a:r>
            <a:r>
              <a:rPr lang="zh-CN" altLang="en-US" b="1" dirty="0" smtClean="0">
                <a:solidFill>
                  <a:srgbClr val="FF0000"/>
                </a:solidFill>
              </a:rPr>
              <a:t>改革一定从</a:t>
            </a:r>
            <a:r>
              <a:rPr lang="zh-CN" altLang="en-US" b="1" dirty="0">
                <a:solidFill>
                  <a:srgbClr val="FF0000"/>
                </a:solidFill>
              </a:rPr>
              <a:t>传统中来，也遭受着传统的限制，这不仅是一种主张，而且是无法</a:t>
            </a:r>
            <a:r>
              <a:rPr lang="zh-CN" altLang="en-US" b="1" dirty="0" smtClean="0">
                <a:solidFill>
                  <a:srgbClr val="FF0000"/>
                </a:solidFill>
              </a:rPr>
              <a:t>避免之事实。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但</a:t>
            </a:r>
            <a:r>
              <a:rPr lang="zh-CN" altLang="en-US" dirty="0"/>
              <a:t>人们也无须</a:t>
            </a:r>
            <a:r>
              <a:rPr lang="zh-CN" altLang="en-US" dirty="0" smtClean="0"/>
              <a:t>悲观和虚无地</a:t>
            </a:r>
            <a:r>
              <a:rPr lang="zh-CN" altLang="en-US" dirty="0"/>
              <a:t>对待传统，</a:t>
            </a:r>
            <a:r>
              <a:rPr lang="zh-CN" altLang="en-US" dirty="0" smtClean="0"/>
              <a:t>因为传统同时也是家底和基础，</a:t>
            </a:r>
            <a:r>
              <a:rPr lang="zh-CN" altLang="en-US" dirty="0" smtClean="0">
                <a:solidFill>
                  <a:srgbClr val="FF0000"/>
                </a:solidFill>
              </a:rPr>
              <a:t>传统</a:t>
            </a:r>
            <a:r>
              <a:rPr lang="zh-CN" altLang="en-US" dirty="0">
                <a:solidFill>
                  <a:srgbClr val="FF0000"/>
                </a:solidFill>
              </a:rPr>
              <a:t>也是变迁的，而且可经重述乃至重建</a:t>
            </a:r>
            <a:r>
              <a:rPr lang="zh-CN" altLang="en-US" dirty="0"/>
              <a:t>，以此来</a:t>
            </a:r>
            <a:r>
              <a:rPr lang="zh-CN" altLang="en-US" dirty="0" smtClean="0"/>
              <a:t>达到促进社会进步之目的。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遗忘过去就</a:t>
            </a:r>
            <a:r>
              <a:rPr lang="zh-CN" altLang="en-US" b="1" dirty="0">
                <a:solidFill>
                  <a:srgbClr val="FF0000"/>
                </a:solidFill>
              </a:rPr>
              <a:t>意味着</a:t>
            </a:r>
            <a:r>
              <a:rPr lang="zh-CN" altLang="en-US" b="1" dirty="0" smtClean="0">
                <a:solidFill>
                  <a:srgbClr val="FF0000"/>
                </a:solidFill>
              </a:rPr>
              <a:t>背叛</a:t>
            </a:r>
            <a:r>
              <a:rPr lang="zh-CN" altLang="en-US" dirty="0" smtClean="0"/>
              <a:t>。阅读</a:t>
            </a:r>
            <a:r>
              <a:rPr lang="zh-CN" altLang="en-US" dirty="0"/>
              <a:t>费孝通先生的</a:t>
            </a:r>
            <a:r>
              <a:rPr lang="en-US" altLang="zh-CN" dirty="0"/>
              <a:t>《</a:t>
            </a:r>
            <a:r>
              <a:rPr lang="zh-CN" altLang="en-US" dirty="0"/>
              <a:t>乡土中国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，我们必须意识到它对于大变局时代</a:t>
            </a:r>
            <a:r>
              <a:rPr lang="zh-CN" altLang="en-US" dirty="0"/>
              <a:t>的</a:t>
            </a:r>
            <a:r>
              <a:rPr lang="zh-CN" altLang="en-US" dirty="0" smtClean="0"/>
              <a:t>我们，对于我们去</a:t>
            </a:r>
            <a:r>
              <a:rPr lang="zh-CN" altLang="en-US" dirty="0" smtClean="0">
                <a:solidFill>
                  <a:srgbClr val="FF0000"/>
                </a:solidFill>
              </a:rPr>
              <a:t>认识反思和改革重建文化传统以及建立文化自信和道路自信，</a:t>
            </a:r>
            <a:r>
              <a:rPr lang="zh-CN" altLang="en-US" dirty="0" smtClean="0"/>
              <a:t>所具有的极其重要的基础性的思想和文化价值。用钱穆先生的话来说，我们应该对历史传统加强学习与把握，并抱持应有的“温情与敬意”。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3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元</a:t>
            </a:r>
            <a:r>
              <a:rPr lang="zh-CN" altLang="en-US" dirty="0" smtClean="0"/>
              <a:t>芳，你怎么看？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正方：“无用论”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《</a:t>
            </a:r>
            <a:r>
              <a:rPr lang="zh-CN" altLang="en-US" dirty="0"/>
              <a:t>乡土中国</a:t>
            </a:r>
            <a:r>
              <a:rPr lang="en-US" altLang="zh-CN" dirty="0"/>
              <a:t>》</a:t>
            </a:r>
            <a:r>
              <a:rPr lang="zh-CN" altLang="en-US" dirty="0"/>
              <a:t>反映的乃是旧中国传统落后的中国基层社会与文化特征，</a:t>
            </a:r>
            <a:r>
              <a:rPr lang="zh-CN" altLang="en-US" dirty="0" smtClean="0"/>
              <a:t>如今，经过</a:t>
            </a:r>
            <a:r>
              <a:rPr lang="en-US" altLang="zh-CN" dirty="0"/>
              <a:t>40</a:t>
            </a:r>
            <a:r>
              <a:rPr lang="zh-CN" altLang="en-US" dirty="0"/>
              <a:t>年改革开放</a:t>
            </a:r>
            <a:r>
              <a:rPr lang="zh-CN" altLang="en-US" dirty="0" smtClean="0"/>
              <a:t>的富强</a:t>
            </a:r>
            <a:r>
              <a:rPr lang="zh-CN" altLang="en-US" dirty="0"/>
              <a:t>中国，其城乡结构和经济文化的基本面早已发生根本变化</a:t>
            </a:r>
            <a:r>
              <a:rPr lang="zh-CN" altLang="en-US" dirty="0" smtClean="0"/>
              <a:t>，关键在于不断</a:t>
            </a:r>
            <a:r>
              <a:rPr lang="zh-CN" altLang="en-US" dirty="0"/>
              <a:t>深化</a:t>
            </a:r>
            <a:r>
              <a:rPr lang="zh-CN" altLang="en-US" dirty="0" smtClean="0"/>
              <a:t>改革开放。强化</a:t>
            </a:r>
            <a:r>
              <a:rPr lang="zh-CN" altLang="en-US" dirty="0"/>
              <a:t>回归传统，既没必要，也</a:t>
            </a:r>
            <a:r>
              <a:rPr lang="zh-CN" altLang="en-US" dirty="0" smtClean="0"/>
              <a:t>不可能。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反方：“基础论”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“传统</a:t>
            </a:r>
            <a:r>
              <a:rPr lang="zh-CN" altLang="en-US" dirty="0"/>
              <a:t>既是改革的限制</a:t>
            </a:r>
            <a:r>
              <a:rPr lang="zh-CN" altLang="en-US" dirty="0" smtClean="0"/>
              <a:t>，更是</a:t>
            </a:r>
            <a:r>
              <a:rPr lang="zh-CN" altLang="en-US" dirty="0"/>
              <a:t>改革的基础</a:t>
            </a:r>
            <a:r>
              <a:rPr lang="zh-CN" altLang="en-US" dirty="0" smtClean="0"/>
              <a:t>”，</a:t>
            </a:r>
            <a:r>
              <a:rPr lang="zh-CN" altLang="en-US" dirty="0"/>
              <a:t>“须对传统进行建立在一个全面真实的了解的基础之上的文化重建”，中华民族才有可能真正</a:t>
            </a:r>
            <a:r>
              <a:rPr lang="zh-CN" altLang="en-US" dirty="0" smtClean="0"/>
              <a:t>出现文化自信意义</a:t>
            </a:r>
            <a:r>
              <a:rPr lang="zh-CN" altLang="en-US" dirty="0"/>
              <a:t>上</a:t>
            </a:r>
            <a:r>
              <a:rPr lang="zh-CN" altLang="en-US" dirty="0" smtClean="0"/>
              <a:t>的全面复兴。</a:t>
            </a:r>
            <a:endParaRPr lang="zh-CN" altLang="en-US" dirty="0"/>
          </a:p>
        </p:txBody>
      </p:sp>
      <p:pic>
        <p:nvPicPr>
          <p:cNvPr id="1026" name="Picture 2" descr="C:\Users\user\Pictures\乡土中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3478"/>
            <a:ext cx="115212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</a:rPr>
              <a:t>本质：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r>
              <a:rPr lang="zh-CN" altLang="en-US" sz="3200" b="1" dirty="0" smtClean="0">
                <a:solidFill>
                  <a:srgbClr val="FF0000"/>
                </a:solidFill>
              </a:rPr>
              <a:t>如何理性看待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乡土中国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的思想文化价值？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5147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/>
              <a:t>研究过去的历史和文化</a:t>
            </a:r>
            <a:r>
              <a:rPr lang="zh-CN" altLang="en-US" dirty="0" smtClean="0"/>
              <a:t>，对今天有价值吗？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对历史和传统的研究，对未来会有价值吗？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你的理据是什么？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398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研究历史与文化传统有价值吗？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00150"/>
            <a:ext cx="8568952" cy="3514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        一</a:t>
            </a:r>
            <a:r>
              <a:rPr lang="zh-CN" altLang="en-US" sz="2800" dirty="0"/>
              <a:t>个被称作传统的东西，如果确实符合</a:t>
            </a:r>
            <a:r>
              <a:rPr lang="zh-CN" altLang="en-US" sz="2800" dirty="0">
                <a:solidFill>
                  <a:srgbClr val="FF0000"/>
                </a:solidFill>
              </a:rPr>
              <a:t>传统</a:t>
            </a:r>
            <a:r>
              <a:rPr lang="zh-CN" altLang="en-US" sz="2800" dirty="0"/>
              <a:t>这个词的真实含义，那么，</a:t>
            </a:r>
            <a:r>
              <a:rPr lang="zh-CN" altLang="en-US" sz="2800" b="1" dirty="0">
                <a:solidFill>
                  <a:srgbClr val="FF0000"/>
                </a:solidFill>
              </a:rPr>
              <a:t>它就不仅仅是一个历史上曾经存在的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</a:rPr>
              <a:t>过去</a:t>
            </a:r>
            <a:r>
              <a:rPr lang="zh-CN" altLang="en-US" sz="2800" b="1" dirty="0">
                <a:solidFill>
                  <a:srgbClr val="FF0000"/>
                </a:solidFill>
              </a:rPr>
              <a:t>，同时还是个历史地存在的</a:t>
            </a:r>
            <a:r>
              <a:rPr lang="zh-CN" altLang="en-US" sz="2800" b="1" dirty="0">
                <a:solidFill>
                  <a:srgbClr val="0070C0"/>
                </a:solidFill>
              </a:rPr>
              <a:t>现在</a:t>
            </a:r>
            <a:r>
              <a:rPr lang="zh-CN" altLang="en-US" sz="2800" dirty="0"/>
              <a:t>。因此，我们不但可以在以往的历史中追寻传统，而且可以在当下生活的折射里发现传统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0" indent="0" algn="r">
              <a:buNone/>
            </a:pPr>
            <a:r>
              <a:rPr lang="en-US" altLang="zh-CN" sz="2400" dirty="0" smtClean="0"/>
              <a:t>——</a:t>
            </a:r>
            <a:r>
              <a:rPr lang="zh-CN" altLang="en-US" sz="2400" dirty="0" smtClean="0"/>
              <a:t>著名法学家梁治平</a:t>
            </a:r>
            <a:r>
              <a:rPr lang="en-US" altLang="zh-CN" sz="2400" dirty="0"/>
              <a:t>《</a:t>
            </a:r>
            <a:r>
              <a:rPr lang="zh-CN" altLang="en-US" sz="2400" dirty="0"/>
              <a:t>古代法</a:t>
            </a:r>
            <a:r>
              <a:rPr lang="en-US" altLang="zh-CN" sz="2400" dirty="0"/>
              <a:t>: </a:t>
            </a:r>
            <a:r>
              <a:rPr lang="zh-CN" altLang="en-US" sz="2400" dirty="0"/>
              <a:t>文化差异与传统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4" name="圆角矩形标注 3"/>
          <p:cNvSpPr/>
          <p:nvPr/>
        </p:nvSpPr>
        <p:spPr>
          <a:xfrm>
            <a:off x="2195736" y="1204655"/>
            <a:ext cx="6804248" cy="338437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传统并不只是曾经，也是存在的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现在；</a:t>
            </a:r>
            <a:r>
              <a:rPr lang="zh-CN" altLang="en-US" sz="2800" dirty="0" smtClean="0"/>
              <a:t>认识传统，才能更好的把握现在；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认识传统，才能更好的走向未来。</a:t>
            </a:r>
            <a:endParaRPr lang="zh-CN" altLang="en-US" sz="2800" dirty="0"/>
          </a:p>
        </p:txBody>
      </p:sp>
      <p:pic>
        <p:nvPicPr>
          <p:cNvPr id="2050" name="Picture 2" descr="C:\Users\user\Desktop\梁治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4376"/>
            <a:ext cx="1656184" cy="12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费孝通</a:t>
            </a:r>
            <a:r>
              <a:rPr lang="en-US" altLang="zh-CN" dirty="0" smtClean="0"/>
              <a:t>《</a:t>
            </a:r>
            <a:r>
              <a:rPr lang="zh-CN" altLang="en-US" dirty="0"/>
              <a:t>乡土重建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dirty="0" smtClean="0"/>
              <a:t>         企图</a:t>
            </a:r>
            <a:r>
              <a:rPr lang="zh-CN" altLang="en-US" dirty="0"/>
              <a:t>去了解我们传统文化的企图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是</a:t>
            </a:r>
            <a:r>
              <a:rPr lang="zh-CN" altLang="en-US" dirty="0"/>
              <a:t>一切有效改革所必须根据的知识</a:t>
            </a:r>
            <a:r>
              <a:rPr lang="en-US" altLang="zh-CN" dirty="0"/>
              <a:t>……</a:t>
            </a:r>
            <a:r>
              <a:rPr lang="zh-CN" altLang="en-US" dirty="0"/>
              <a:t>新的得在旧的上边改出来</a:t>
            </a:r>
            <a:r>
              <a:rPr lang="zh-CN" altLang="en-US" dirty="0" smtClean="0"/>
              <a:t>。这些</a:t>
            </a:r>
            <a:r>
              <a:rPr lang="zh-CN" altLang="en-US" dirty="0"/>
              <a:t>拖住文化的旧东西，旧</a:t>
            </a:r>
            <a:r>
              <a:rPr lang="zh-CN" altLang="en-US" dirty="0" smtClean="0"/>
              <a:t>习惯</a:t>
            </a:r>
            <a:r>
              <a:rPr lang="en-US" altLang="zh-CN" dirty="0" smtClean="0"/>
              <a:t>……</a:t>
            </a:r>
            <a:r>
              <a:rPr lang="zh-CN" altLang="en-US" sz="2600" dirty="0" smtClean="0"/>
              <a:t>（确实）</a:t>
            </a:r>
            <a:r>
              <a:rPr lang="zh-CN" altLang="en-US" dirty="0" smtClean="0"/>
              <a:t>是</a:t>
            </a:r>
            <a:r>
              <a:rPr lang="zh-CN" altLang="en-US" dirty="0"/>
              <a:t>客观的限制</a:t>
            </a:r>
            <a:r>
              <a:rPr lang="zh-CN" altLang="en-US" dirty="0" smtClean="0"/>
              <a:t>。（但）只有</a:t>
            </a:r>
            <a:r>
              <a:rPr lang="zh-CN" altLang="en-US" dirty="0"/>
              <a:t>认识限制才能得到</a:t>
            </a:r>
            <a:r>
              <a:rPr lang="zh-CN" altLang="en-US" dirty="0" smtClean="0"/>
              <a:t>自由。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——</a:t>
            </a:r>
            <a:r>
              <a:rPr lang="zh-CN" altLang="en-US" dirty="0" smtClean="0"/>
              <a:t>费孝通</a:t>
            </a:r>
            <a:r>
              <a:rPr lang="en-US" altLang="zh-CN" dirty="0"/>
              <a:t>《</a:t>
            </a:r>
            <a:r>
              <a:rPr lang="zh-CN" altLang="en-US" dirty="0"/>
              <a:t>乡土重建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03438" cy="2963466"/>
          </a:xfrm>
        </p:spPr>
        <p:txBody>
          <a:bodyPr/>
          <a:lstStyle/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解读费孝通：传统</a:t>
            </a:r>
            <a:r>
              <a:rPr lang="zh-CN" altLang="en-US" dirty="0">
                <a:solidFill>
                  <a:srgbClr val="FF0000"/>
                </a:solidFill>
              </a:rPr>
              <a:t>乃是改革的限制，但对于</a:t>
            </a:r>
            <a:r>
              <a:rPr lang="zh-CN" altLang="en-US" dirty="0" smtClean="0">
                <a:solidFill>
                  <a:srgbClr val="FF0000"/>
                </a:solidFill>
              </a:rPr>
              <a:t>这种传统对改革的限制性，费孝通先生显然是抱着“累赘”</a:t>
            </a:r>
            <a:r>
              <a:rPr lang="zh-CN" altLang="en-US" dirty="0">
                <a:solidFill>
                  <a:srgbClr val="FF0000"/>
                </a:solidFill>
              </a:rPr>
              <a:t>“拖后腿”的</a:t>
            </a:r>
            <a:r>
              <a:rPr lang="zh-CN" altLang="en-US" dirty="0" smtClean="0">
                <a:solidFill>
                  <a:srgbClr val="FF0000"/>
                </a:solidFill>
              </a:rPr>
              <a:t>态度。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费孝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7494"/>
            <a:ext cx="190500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可以对费老的观点质疑吗？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我的看法：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这种所谓的限制，换一个角度，就恰</a:t>
            </a:r>
            <a:r>
              <a:rPr lang="zh-CN" altLang="en-US" dirty="0"/>
              <a:t>是文化保存其基础的方式，是维持社会稳定性的重要</a:t>
            </a:r>
            <a:r>
              <a:rPr lang="zh-CN" altLang="en-US" dirty="0" smtClean="0"/>
              <a:t>方式；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b="1" dirty="0" smtClean="0">
                <a:solidFill>
                  <a:srgbClr val="FF0000"/>
                </a:solidFill>
              </a:rPr>
              <a:t>承认</a:t>
            </a:r>
            <a:r>
              <a:rPr lang="zh-CN" altLang="en-US" b="1" dirty="0">
                <a:solidFill>
                  <a:srgbClr val="FF0000"/>
                </a:solidFill>
              </a:rPr>
              <a:t>传统的</a:t>
            </a:r>
            <a:r>
              <a:rPr lang="zh-CN" altLang="en-US" b="1" dirty="0" smtClean="0">
                <a:solidFill>
                  <a:srgbClr val="FF0000"/>
                </a:solidFill>
              </a:rPr>
              <a:t>限制，</a:t>
            </a:r>
            <a:r>
              <a:rPr lang="zh-CN" altLang="en-US" b="1" dirty="0">
                <a:solidFill>
                  <a:srgbClr val="FF0000"/>
                </a:solidFill>
              </a:rPr>
              <a:t>也即</a:t>
            </a:r>
            <a:r>
              <a:rPr lang="zh-CN" altLang="en-US" b="1" dirty="0" smtClean="0">
                <a:solidFill>
                  <a:srgbClr val="FF0000"/>
                </a:solidFill>
              </a:rPr>
              <a:t>承认传统</a:t>
            </a:r>
            <a:r>
              <a:rPr lang="zh-CN" altLang="en-US" b="1" dirty="0">
                <a:solidFill>
                  <a:srgbClr val="FF0000"/>
                </a:solidFill>
              </a:rPr>
              <a:t>的基础</a:t>
            </a:r>
            <a:r>
              <a:rPr lang="zh-CN" altLang="en-US" b="1" dirty="0" smtClean="0">
                <a:solidFill>
                  <a:srgbClr val="FF0000"/>
                </a:solidFill>
              </a:rPr>
              <a:t>地位。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3.</a:t>
            </a:r>
            <a:r>
              <a:rPr lang="zh-CN" altLang="en-US" b="1" dirty="0" smtClean="0">
                <a:solidFill>
                  <a:srgbClr val="FF0000"/>
                </a:solidFill>
              </a:rPr>
              <a:t>限制</a:t>
            </a:r>
            <a:r>
              <a:rPr lang="zh-CN" altLang="en-US" b="1" dirty="0">
                <a:solidFill>
                  <a:srgbClr val="FF0000"/>
                </a:solidFill>
              </a:rPr>
              <a:t>与基础</a:t>
            </a:r>
            <a:r>
              <a:rPr lang="zh-CN" altLang="en-US" dirty="0"/>
              <a:t>乃是</a:t>
            </a:r>
            <a:r>
              <a:rPr lang="zh-CN" altLang="en-US" b="1" dirty="0" smtClean="0">
                <a:solidFill>
                  <a:srgbClr val="FF0000"/>
                </a:solidFill>
              </a:rPr>
              <a:t>相反相成、相互</a:t>
            </a:r>
            <a:r>
              <a:rPr lang="zh-CN" altLang="en-US" b="1" dirty="0">
                <a:solidFill>
                  <a:srgbClr val="FF0000"/>
                </a:solidFill>
              </a:rPr>
              <a:t>转化</a:t>
            </a:r>
            <a:r>
              <a:rPr lang="zh-CN" altLang="en-US" dirty="0"/>
              <a:t>的关系。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55976" y="1200151"/>
            <a:ext cx="4608512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我的理据：国学大师钱穆</a:t>
            </a:r>
            <a:r>
              <a:rPr lang="en-US" altLang="zh-CN" dirty="0" smtClean="0"/>
              <a:t>《</a:t>
            </a:r>
            <a:r>
              <a:rPr lang="zh-CN" altLang="en-US" dirty="0"/>
              <a:t>国史大纲</a:t>
            </a:r>
            <a:r>
              <a:rPr lang="en-US" altLang="zh-CN" dirty="0" smtClean="0"/>
              <a:t>》</a:t>
            </a: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rgbClr val="FF0000"/>
                </a:solidFill>
              </a:rPr>
              <a:t> 痛批罔顾传统、率性</a:t>
            </a:r>
            <a:r>
              <a:rPr lang="zh-CN" altLang="en-US" sz="2600" b="1" dirty="0">
                <a:solidFill>
                  <a:srgbClr val="FF0000"/>
                </a:solidFill>
              </a:rPr>
              <a:t>改革的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主张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钱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21" y="2283718"/>
            <a:ext cx="2101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国史大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83718"/>
            <a:ext cx="2304256" cy="25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钱穆</a:t>
            </a:r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国史</a:t>
            </a:r>
            <a:r>
              <a:rPr lang="zh-CN" altLang="en-US" b="1" dirty="0" smtClean="0">
                <a:solidFill>
                  <a:srgbClr val="FF0000"/>
                </a:solidFill>
              </a:rPr>
              <a:t>大纲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        今人</a:t>
            </a:r>
            <a:r>
              <a:rPr lang="zh-CN" altLang="en-US" dirty="0"/>
              <a:t>率言‘革新’，然</a:t>
            </a:r>
            <a:r>
              <a:rPr lang="zh-CN" altLang="en-US" b="1" dirty="0">
                <a:solidFill>
                  <a:srgbClr val="FF0000"/>
                </a:solidFill>
              </a:rPr>
              <a:t>革新固当知旧</a:t>
            </a:r>
            <a:r>
              <a:rPr lang="zh-CN" altLang="en-US" dirty="0"/>
              <a:t>。不识病象，何施刀药</a:t>
            </a:r>
            <a:r>
              <a:rPr lang="en-US" altLang="zh-CN" dirty="0"/>
              <a:t>? </a:t>
            </a:r>
            <a:r>
              <a:rPr lang="zh-CN" altLang="en-US" dirty="0"/>
              <a:t>仅为一种凭空抽象之理想，蛮干强为，求其实现，鲁莽灭裂，于现状有破坏无改进。</a:t>
            </a:r>
            <a:r>
              <a:rPr lang="zh-CN" altLang="en-US" b="1" dirty="0">
                <a:solidFill>
                  <a:srgbClr val="FF0000"/>
                </a:solidFill>
              </a:rPr>
              <a:t>凡对于已往历史抱一种革命的蔑视者，此皆一切真正进步之劲敌也。惟借过去乃可认识现在，亦惟对现在有真实之认识，乃能对现在有真实之改进。</a:t>
            </a:r>
            <a:r>
              <a:rPr lang="zh-CN" altLang="en-US" dirty="0"/>
              <a:t>故所贵于历史智识者，又不仅于鉴古</a:t>
            </a:r>
            <a:r>
              <a:rPr lang="zh-CN" altLang="en-US" dirty="0" smtClean="0"/>
              <a:t>而知今</a:t>
            </a:r>
            <a:r>
              <a:rPr lang="zh-CN" altLang="en-US" dirty="0"/>
              <a:t>，乃将为未来精神尽其一部分孕育与向导之责也。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539552" y="1203598"/>
            <a:ext cx="8064896" cy="338437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 smtClean="0"/>
              <a:t>钱穆：对旧有的传统应该抱持“温情与敬意”</a:t>
            </a:r>
            <a:endParaRPr lang="en-US" altLang="zh-CN" sz="2800" dirty="0" smtClean="0"/>
          </a:p>
          <a:p>
            <a:pPr algn="ctr"/>
            <a:endParaRPr lang="en-US" altLang="zh-CN" sz="2800" dirty="0" smtClean="0"/>
          </a:p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他对于</a:t>
            </a:r>
            <a:r>
              <a:rPr lang="zh-CN" altLang="en-US" sz="2800" dirty="0"/>
              <a:t>激进革新之主张痛批其弊，</a:t>
            </a:r>
            <a:r>
              <a:rPr lang="zh-CN" altLang="en-US" sz="2800" dirty="0" smtClean="0"/>
              <a:t>正在强调传统</a:t>
            </a:r>
            <a:r>
              <a:rPr lang="zh-CN" altLang="en-US" sz="2800" dirty="0"/>
              <a:t>的</a:t>
            </a:r>
            <a:r>
              <a:rPr lang="zh-CN" altLang="en-US" sz="2800" dirty="0" smtClean="0"/>
              <a:t>基础性。</a:t>
            </a:r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只有</a:t>
            </a:r>
            <a:r>
              <a:rPr lang="zh-CN" altLang="en-US" sz="2800" dirty="0"/>
              <a:t>正确对待传统</a:t>
            </a:r>
            <a:r>
              <a:rPr lang="zh-CN" altLang="en-US" sz="2800" dirty="0" smtClean="0"/>
              <a:t>，正视其</a:t>
            </a:r>
            <a:r>
              <a:rPr lang="zh-CN" altLang="en-US" sz="2800" dirty="0"/>
              <a:t>限制性，</a:t>
            </a:r>
            <a:r>
              <a:rPr lang="zh-CN" altLang="en-US" sz="2800" dirty="0" smtClean="0"/>
              <a:t>重视</a:t>
            </a:r>
            <a:r>
              <a:rPr lang="zh-CN" altLang="en-US" sz="2800" dirty="0"/>
              <a:t>其基础性</a:t>
            </a:r>
            <a:r>
              <a:rPr lang="zh-CN" altLang="en-US" sz="2800" dirty="0" smtClean="0"/>
              <a:t>，才能</a:t>
            </a:r>
            <a:r>
              <a:rPr lang="zh-CN" altLang="en-US" sz="2800" dirty="0"/>
              <a:t>在传统之中</a:t>
            </a:r>
            <a:r>
              <a:rPr lang="zh-CN" altLang="en-US" sz="2800" dirty="0" smtClean="0"/>
              <a:t>孕育出新</a:t>
            </a:r>
            <a:r>
              <a:rPr lang="zh-CN" altLang="en-US" sz="2800" dirty="0"/>
              <a:t>的萌芽。</a:t>
            </a:r>
          </a:p>
        </p:txBody>
      </p:sp>
    </p:spTree>
    <p:extLst>
      <p:ext uri="{BB962C8B-B14F-4D97-AF65-F5344CB8AC3E}">
        <p14:creationId xmlns:p14="http://schemas.microsoft.com/office/powerpoint/2010/main" val="41681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钱穆</a:t>
            </a:r>
            <a:r>
              <a:rPr lang="en-US" altLang="zh-CN" sz="3200" dirty="0" smtClean="0"/>
              <a:t>《</a:t>
            </a:r>
            <a:r>
              <a:rPr lang="zh-CN" altLang="en-US" sz="3200" dirty="0"/>
              <a:t>国史大纲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序言：</a:t>
            </a:r>
            <a:r>
              <a:rPr lang="zh-CN" altLang="en-US" sz="3600" dirty="0" smtClean="0">
                <a:solidFill>
                  <a:srgbClr val="FF0000"/>
                </a:solidFill>
              </a:rPr>
              <a:t>温情与敬意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7574"/>
            <a:ext cx="8640960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凡</a:t>
            </a:r>
            <a:r>
              <a:rPr lang="zh-CN" altLang="en-US" dirty="0"/>
              <a:t>读本书请先具下列诸信念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一</a:t>
            </a:r>
            <a:r>
              <a:rPr lang="zh-CN" altLang="en-US" dirty="0"/>
              <a:t>、当信任何一国之</a:t>
            </a:r>
            <a:r>
              <a:rPr lang="zh-CN" altLang="en-US" dirty="0" smtClean="0"/>
              <a:t>国民，尤其</a:t>
            </a:r>
            <a:r>
              <a:rPr lang="zh-CN" altLang="en-US" dirty="0"/>
              <a:t>是自称知识水平线以上之</a:t>
            </a:r>
            <a:r>
              <a:rPr lang="zh-CN" altLang="en-US" dirty="0" smtClean="0"/>
              <a:t>国民，</a:t>
            </a:r>
            <a:r>
              <a:rPr lang="zh-CN" altLang="en-US" dirty="0" smtClean="0">
                <a:solidFill>
                  <a:srgbClr val="FF0000"/>
                </a:solidFill>
              </a:rPr>
              <a:t>对</a:t>
            </a:r>
            <a:r>
              <a:rPr lang="zh-CN" altLang="en-US" dirty="0">
                <a:solidFill>
                  <a:srgbClr val="FF0000"/>
                </a:solidFill>
              </a:rPr>
              <a:t>其本国以往</a:t>
            </a:r>
            <a:r>
              <a:rPr lang="zh-CN" altLang="en-US" dirty="0" smtClean="0">
                <a:solidFill>
                  <a:srgbClr val="FF0000"/>
                </a:solidFill>
              </a:rPr>
              <a:t>历史，应该</a:t>
            </a:r>
            <a:r>
              <a:rPr lang="zh-CN" altLang="en-US" dirty="0">
                <a:solidFill>
                  <a:srgbClr val="FF0000"/>
                </a:solidFill>
              </a:rPr>
              <a:t>略有所</a:t>
            </a:r>
            <a:r>
              <a:rPr lang="zh-CN" altLang="en-US" dirty="0" smtClean="0">
                <a:solidFill>
                  <a:srgbClr val="FF0000"/>
                </a:solidFill>
              </a:rPr>
              <a:t>知；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二</a:t>
            </a:r>
            <a:r>
              <a:rPr lang="zh-CN" altLang="en-US" dirty="0"/>
              <a:t>、所谓对其本国以往历史略有所知</a:t>
            </a:r>
            <a:r>
              <a:rPr lang="zh-CN" altLang="en-US" dirty="0" smtClean="0"/>
              <a:t>者，尤</a:t>
            </a:r>
            <a:r>
              <a:rPr lang="zh-CN" altLang="en-US" dirty="0"/>
              <a:t>必附随有一种</a:t>
            </a:r>
            <a:r>
              <a:rPr lang="zh-CN" altLang="en-US" dirty="0">
                <a:solidFill>
                  <a:srgbClr val="FF0000"/>
                </a:solidFill>
              </a:rPr>
              <a:t>对其本国以往历史之温情与</a:t>
            </a:r>
            <a:r>
              <a:rPr lang="zh-CN" altLang="en-US" dirty="0" smtClean="0">
                <a:solidFill>
                  <a:srgbClr val="FF0000"/>
                </a:solidFill>
              </a:rPr>
              <a:t>敬意；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三</a:t>
            </a:r>
            <a:r>
              <a:rPr lang="zh-CN" altLang="en-US" dirty="0"/>
              <a:t>、所谓对其本国以往历史有一种温情与敬意</a:t>
            </a:r>
            <a:r>
              <a:rPr lang="zh-CN" altLang="en-US" dirty="0" smtClean="0"/>
              <a:t>者，至少</a:t>
            </a:r>
            <a:r>
              <a:rPr lang="zh-CN" altLang="en-US" dirty="0">
                <a:solidFill>
                  <a:srgbClr val="FF0000"/>
                </a:solidFill>
              </a:rPr>
              <a:t>不会对其本国以往历史抱有一种偏激的</a:t>
            </a:r>
            <a:r>
              <a:rPr lang="zh-CN" altLang="en-US" dirty="0" smtClean="0">
                <a:solidFill>
                  <a:srgbClr val="FF0000"/>
                </a:solidFill>
              </a:rPr>
              <a:t>虚无主义</a:t>
            </a:r>
            <a:r>
              <a:rPr lang="zh-CN" altLang="en-US" dirty="0">
                <a:solidFill>
                  <a:srgbClr val="FF0000"/>
                </a:solidFill>
              </a:rPr>
              <a:t>，亦至少不会感到现在我们是站在已往历史最高之顶点，而将我们当身种种罪恶与弱点，一切诿卸与古人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四</a:t>
            </a:r>
            <a:r>
              <a:rPr lang="zh-CN" altLang="en-US" dirty="0"/>
              <a:t>、当信每一国家必待其国民具备以上诸条件者比较渐多</a:t>
            </a:r>
            <a:r>
              <a:rPr lang="en-US" altLang="zh-CN" dirty="0"/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其国家乃再有向前发展之</a:t>
            </a:r>
            <a:r>
              <a:rPr lang="zh-CN" altLang="en-US" b="1" dirty="0" smtClean="0">
                <a:solidFill>
                  <a:srgbClr val="FF0000"/>
                </a:solidFill>
              </a:rPr>
              <a:t>希望。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  如何</a:t>
            </a:r>
            <a:r>
              <a:rPr lang="zh-CN" altLang="en-US" sz="3200" b="1" dirty="0">
                <a:solidFill>
                  <a:srgbClr val="FF0000"/>
                </a:solidFill>
              </a:rPr>
              <a:t>充满“温情与敬意”的对待传统？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今天</a:t>
            </a:r>
            <a:r>
              <a:rPr lang="zh-CN" altLang="en-US" dirty="0"/>
              <a:t>中国所谓文化重建决不仅仅是旧传统的‘复兴’问题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sz="2400" dirty="0" smtClean="0"/>
              <a:t> ——</a:t>
            </a:r>
            <a:r>
              <a:rPr lang="zh-CN" altLang="en-US" sz="2400" dirty="0" smtClean="0"/>
              <a:t>著名历史学家、哈佛大学教授、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钱穆先生弟子余英时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余英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96083"/>
            <a:ext cx="1656184" cy="19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1101</TotalTime>
  <Words>1204</Words>
  <Application>Microsoft Office PowerPoint</Application>
  <PresentationFormat>全屏显示(16:9)</PresentationFormat>
  <Paragraphs>66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暗香扑面</vt:lpstr>
      <vt:lpstr>学习《乡土中国》有什么用？</vt:lpstr>
      <vt:lpstr>元芳，你怎么看？</vt:lpstr>
      <vt:lpstr>本质： 如何理性看待《乡土中国》的思想文化价值？</vt:lpstr>
      <vt:lpstr>研究历史与文化传统有价值吗？</vt:lpstr>
      <vt:lpstr>费孝通《乡土重建》</vt:lpstr>
      <vt:lpstr>可以对费老的观点质疑吗？</vt:lpstr>
      <vt:lpstr>钱穆《国史大纲》：</vt:lpstr>
      <vt:lpstr>钱穆《国史大纲》序言：温情与敬意</vt:lpstr>
      <vt:lpstr>    如何充满“温情与敬意”的对待传统？</vt:lpstr>
      <vt:lpstr>     如何充满“温情与敬意”的对待传统？</vt:lpstr>
      <vt:lpstr>这两种观点的启示：</vt:lpstr>
      <vt:lpstr>小结：学习《乡土中国》有用吗？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user</cp:lastModifiedBy>
  <cp:revision>119</cp:revision>
  <dcterms:created xsi:type="dcterms:W3CDTF">2020-02-01T16:43:00Z</dcterms:created>
  <dcterms:modified xsi:type="dcterms:W3CDTF">2020-02-06T05:54:39Z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