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notesSlides/notesSlide2.xml" ContentType="application/vnd.openxmlformats-officedocument.presentationml.notesSlide+xml"/>
  <Override PartName="/ppt/tags/tag153.xml" ContentType="application/vnd.openxmlformats-officedocument.presentationml.tags+xml"/>
  <Override PartName="/ppt/notesSlides/notesSlide3.xml" ContentType="application/vnd.openxmlformats-officedocument.presentationml.notesSlide+xml"/>
  <Override PartName="/ppt/tags/tag154.xml" ContentType="application/vnd.openxmlformats-officedocument.presentationml.tags+xml"/>
  <Override PartName="/ppt/notesSlides/notesSlide4.xml" ContentType="application/vnd.openxmlformats-officedocument.presentationml.notesSlide+xml"/>
  <Override PartName="/ppt/tags/tag155.xml" ContentType="application/vnd.openxmlformats-officedocument.presentationml.tags+xml"/>
  <Override PartName="/ppt/notesSlides/notesSlide5.xml" ContentType="application/vnd.openxmlformats-officedocument.presentationml.notesSlide+xml"/>
  <Override PartName="/ppt/tags/tag156.xml" ContentType="application/vnd.openxmlformats-officedocument.presentationml.tags+xml"/>
  <Override PartName="/ppt/notesSlides/notesSlide6.xml" ContentType="application/vnd.openxmlformats-officedocument.presentationml.notesSlide+xml"/>
  <Override PartName="/ppt/tags/tag15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58.xml" ContentType="application/vnd.openxmlformats-officedocument.presentationml.tags+xml"/>
  <Override PartName="/ppt/notesSlides/notesSlide9.xml" ContentType="application/vnd.openxmlformats-officedocument.presentationml.notesSlide+xml"/>
  <Override PartName="/ppt/tags/tag159.xml" ContentType="application/vnd.openxmlformats-officedocument.presentationml.tags+xml"/>
  <Override PartName="/ppt/notesSlides/notesSlide10.xml" ContentType="application/vnd.openxmlformats-officedocument.presentationml.notesSlide+xml"/>
  <Override PartName="/ppt/tags/tag160.xml" ContentType="application/vnd.openxmlformats-officedocument.presentationml.tags+xml"/>
  <Override PartName="/ppt/notesSlides/notesSlide11.xml" ContentType="application/vnd.openxmlformats-officedocument.presentationml.notesSlide+xml"/>
  <Override PartName="/ppt/tags/tag161.xml" ContentType="application/vnd.openxmlformats-officedocument.presentationml.tags+xml"/>
  <Override PartName="/ppt/notesSlides/notesSlide12.xml" ContentType="application/vnd.openxmlformats-officedocument.presentationml.notesSlide+xml"/>
  <Override PartName="/ppt/tags/tag16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63.xml" ContentType="application/vnd.openxmlformats-officedocument.presentationml.tags+xml"/>
  <Override PartName="/ppt/notesSlides/notesSlide15.xml" ContentType="application/vnd.openxmlformats-officedocument.presentationml.notesSlide+xml"/>
  <Override PartName="/ppt/tags/tag164.xml" ContentType="application/vnd.openxmlformats-officedocument.presentationml.tags+xml"/>
  <Override PartName="/ppt/notesSlides/notesSlide16.xml" ContentType="application/vnd.openxmlformats-officedocument.presentationml.notesSlide+xml"/>
  <Override PartName="/ppt/tags/tag165.xml" ContentType="application/vnd.openxmlformats-officedocument.presentationml.tags+xml"/>
  <Override PartName="/ppt/notesSlides/notesSlide17.xml" ContentType="application/vnd.openxmlformats-officedocument.presentationml.notesSlide+xml"/>
  <Override PartName="/ppt/tags/tag166.xml" ContentType="application/vnd.openxmlformats-officedocument.presentationml.tags+xml"/>
  <Override PartName="/ppt/notesSlides/notesSlide18.xml" ContentType="application/vnd.openxmlformats-officedocument.presentationml.notesSlide+xml"/>
  <Override PartName="/ppt/tags/tag167.xml" ContentType="application/vnd.openxmlformats-officedocument.presentationml.tags+xml"/>
  <Override PartName="/ppt/notesSlides/notesSlide19.xml" ContentType="application/vnd.openxmlformats-officedocument.presentationml.notesSlide+xml"/>
  <Override PartName="/ppt/tags/tag168.xml" ContentType="application/vnd.openxmlformats-officedocument.presentationml.tags+xml"/>
  <Override PartName="/ppt/notesSlides/notesSlide20.xml" ContentType="application/vnd.openxmlformats-officedocument.presentationml.notesSlide+xml"/>
  <Override PartName="/ppt/tags/tag16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0.xml" ContentType="application/vnd.openxmlformats-officedocument.presentationml.tags+xml"/>
  <Override PartName="/ppt/notesSlides/notesSlide23.xml" ContentType="application/vnd.openxmlformats-officedocument.presentationml.notesSlide+xml"/>
  <Override PartName="/ppt/tags/tag171.xml" ContentType="application/vnd.openxmlformats-officedocument.presentationml.tags+xml"/>
  <Override PartName="/ppt/notesSlides/notesSlide24.xml" ContentType="application/vnd.openxmlformats-officedocument.presentationml.notesSlide+xml"/>
  <Override PartName="/ppt/tags/tag172.xml" ContentType="application/vnd.openxmlformats-officedocument.presentationml.tags+xml"/>
  <Override PartName="/ppt/notesSlides/notesSlide25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65" r:id="rId2"/>
    <p:sldId id="272" r:id="rId3"/>
    <p:sldId id="273" r:id="rId4"/>
    <p:sldId id="274" r:id="rId5"/>
    <p:sldId id="275" r:id="rId6"/>
    <p:sldId id="277" r:id="rId7"/>
    <p:sldId id="276" r:id="rId8"/>
    <p:sldId id="278" r:id="rId9"/>
    <p:sldId id="279" r:id="rId10"/>
    <p:sldId id="280" r:id="rId11"/>
    <p:sldId id="281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71" r:id="rId2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8586" autoAdjust="0"/>
  </p:normalViewPr>
  <p:slideViewPr>
    <p:cSldViewPr snapToGrid="0">
      <p:cViewPr varScale="1">
        <p:scale>
          <a:sx n="85" d="100"/>
          <a:sy n="85" d="100"/>
        </p:scale>
        <p:origin x="-708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196174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同学们好，我们学习了程序设计的基础知识，学习了程序的基本结构，也能够编写一些程序了。</a:t>
            </a:r>
            <a:endParaRPr lang="en-US" altLang="zh-CN" dirty="0" smtClean="0"/>
          </a:p>
          <a:p>
            <a:r>
              <a:rPr lang="zh-CN" altLang="en-US" dirty="0" smtClean="0"/>
              <a:t>如：判断一个正整数的奇偶性，解决自由落体运动问题等等。</a:t>
            </a:r>
            <a:endParaRPr lang="en-US" altLang="zh-CN" dirty="0" smtClean="0"/>
          </a:p>
          <a:p>
            <a:r>
              <a:rPr lang="zh-CN" altLang="en-US" dirty="0" smtClean="0"/>
              <a:t>但在具体的实践中，特别是遇到复杂一点的问题时，可能一时不知如何着手。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第一个问题：</a:t>
            </a:r>
            <a:r>
              <a:rPr lang="zh-CN" alt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数列是确定项，可以使用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zh-CN" alt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循环。</a:t>
            </a:r>
            <a:endParaRPr lang="en-US" altLang="zh-CN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第二个问题：</a:t>
            </a:r>
            <a:r>
              <a:rPr lang="zh-CN" alt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数列是不确定项，需要随时根据要求进行判断。</a:t>
            </a:r>
            <a:endParaRPr lang="en-US" altLang="zh-CN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根据我们前面的学习，这种情况，我们可以使用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zh-CN" alt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循环。</a:t>
            </a:r>
            <a:endParaRPr lang="en-US" altLang="zh-CN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题目给出的要求是：</a:t>
            </a:r>
            <a:r>
              <a:rPr lang="zh-CN" alt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精确到十万分之一</a:t>
            </a:r>
            <a:endParaRPr lang="en-US" altLang="zh-CN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zh-CN" alt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也就是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1/i</a:t>
            </a:r>
            <a:r>
              <a:rPr lang="zh-CN" alt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小于十万分之一，</a:t>
            </a:r>
            <a:endParaRPr lang="en-US" altLang="zh-CN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zh-CN" alt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当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(1/i)*4&lt;0.00001</a:t>
            </a:r>
            <a:r>
              <a:rPr lang="zh-CN" alt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，满足这个条件时，不再往下进行。</a:t>
            </a:r>
            <a:endParaRPr lang="el-GR" altLang="zh-CN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根据前面的分析，我们就可以写出程序。</a:t>
            </a: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请同学们输入程序，观察运行结果。</a:t>
            </a: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结果：</a:t>
            </a:r>
            <a:r>
              <a:rPr lang="el-GR" altLang="zh-CN" dirty="0" smtClean="0"/>
              <a:t>π= 3.141597653564762</a:t>
            </a: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而题目要求，将计算结果，保留</a:t>
            </a:r>
            <a:r>
              <a:rPr lang="en-US" altLang="zh-CN" dirty="0" smtClean="0"/>
              <a:t>5</a:t>
            </a:r>
            <a:r>
              <a:rPr lang="zh-CN" altLang="en-US" dirty="0" smtClean="0"/>
              <a:t>位小数。</a:t>
            </a: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所以，我们还需要把计算结果进行处理。</a:t>
            </a:r>
            <a:endParaRPr lang="el-GR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输出结果保留</a:t>
            </a:r>
            <a:r>
              <a:rPr lang="en-US" altLang="zh-CN" dirty="0" smtClean="0"/>
              <a:t>5</a:t>
            </a:r>
            <a:r>
              <a:rPr lang="zh-CN" altLang="en-US" dirty="0" smtClean="0"/>
              <a:t>位小数。</a:t>
            </a: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保留</a:t>
            </a:r>
            <a:r>
              <a:rPr lang="en-US" altLang="zh-CN" dirty="0" smtClean="0"/>
              <a:t>n</a:t>
            </a:r>
            <a:r>
              <a:rPr lang="zh-CN" altLang="en-US" dirty="0" smtClean="0"/>
              <a:t>位小数的问题，有不同的方法，这里我们介绍一种方法：</a:t>
            </a: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将原来的数乘以十的</a:t>
            </a:r>
            <a:r>
              <a:rPr lang="en-US" altLang="zh-CN" dirty="0" smtClean="0"/>
              <a:t>n</a:t>
            </a:r>
            <a:r>
              <a:rPr lang="zh-CN" altLang="en-US" dirty="0" smtClean="0"/>
              <a:t>次方，取整后，再除以十的</a:t>
            </a:r>
            <a:r>
              <a:rPr lang="en-US" altLang="zh-CN" dirty="0" smtClean="0"/>
              <a:t>n</a:t>
            </a:r>
            <a:r>
              <a:rPr lang="zh-CN" altLang="en-US" dirty="0" smtClean="0"/>
              <a:t>次方</a:t>
            </a: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例如：</a:t>
            </a:r>
            <a:r>
              <a:rPr lang="en-US" altLang="zh-CN" dirty="0" smtClean="0"/>
              <a:t>3.123456789</a:t>
            </a:r>
            <a:r>
              <a:rPr lang="zh-CN" altLang="en-US" dirty="0" smtClean="0"/>
              <a:t>，要保留</a:t>
            </a:r>
            <a:r>
              <a:rPr lang="en-US" altLang="zh-CN" dirty="0" smtClean="0"/>
              <a:t>3</a:t>
            </a:r>
            <a:r>
              <a:rPr lang="zh-CN" altLang="en-US" dirty="0" smtClean="0"/>
              <a:t>位小数</a:t>
            </a: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先将</a:t>
            </a:r>
            <a:r>
              <a:rPr lang="en-US" altLang="zh-CN" dirty="0" smtClean="0"/>
              <a:t>3.123456789</a:t>
            </a:r>
            <a:r>
              <a:rPr lang="zh-CN" altLang="en-US" dirty="0" smtClean="0"/>
              <a:t>乘以十的三次方，得到</a:t>
            </a:r>
            <a:r>
              <a:rPr lang="en-US" altLang="zh-CN" dirty="0" smtClean="0"/>
              <a:t>3123.456789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取整后得到</a:t>
            </a:r>
            <a:r>
              <a:rPr lang="en-US" altLang="zh-CN" dirty="0" smtClean="0"/>
              <a:t>3123</a:t>
            </a:r>
            <a:r>
              <a:rPr lang="zh-CN" altLang="en-US" dirty="0" smtClean="0"/>
              <a:t>，再除以十的三次方，得到</a:t>
            </a:r>
            <a:r>
              <a:rPr lang="en-US" altLang="zh-CN" dirty="0" smtClean="0"/>
              <a:t>3.123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请同学们完成程序，查看输出结果。</a:t>
            </a: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通过上面的例子，我们由易到难，一步一步分析了解决问题的过程。</a:t>
            </a: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磨刀不误砍柴工，</a:t>
            </a:r>
            <a:r>
              <a:rPr lang="zh-CN" altLang="en-US" sz="1200" b="0" dirty="0" smtClean="0">
                <a:solidFill>
                  <a:srgbClr val="FFFF00"/>
                </a:solidFill>
              </a:rPr>
              <a:t>同学们看到问题后，不要急于写代码，可以先拿一张纸和一支笔，分析一下，把思路理顺后，再写代码。</a:t>
            </a: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下面我们再分析一个问题：折纸问题。</a:t>
            </a: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请同学们根据分析，编写程序。</a:t>
            </a:r>
            <a:endParaRPr lang="en-US" altLang="zh-CN" dirty="0" smtClean="0"/>
          </a:p>
          <a:p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用一张厚度是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0.1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毫米的纸不停地对折，折叠多少次、厚度可以达到珠峰高度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8848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米？</a:t>
            </a:r>
          </a:p>
          <a:p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提示：简单起见，可以让纸的厚度和山的高度都乘以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10 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、单位统一为毫米，则纸的厚度为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，珠峰的高度为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88480000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首先对这个问题进行分解，看看我们需要进行什么操作：</a:t>
            </a: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计算折叠后的厚度</a:t>
            </a:r>
          </a:p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判断折叠后是否达到设定厚度</a:t>
            </a:r>
          </a:p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重复折叠</a:t>
            </a:r>
          </a:p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统计折叠次数</a:t>
            </a:r>
          </a:p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输出结果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计算折叠后的厚度：</a:t>
            </a: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折叠后的厚度，等于，折叠前的厚度乘以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若折叠次数为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，则折叠后的厚度为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判断折叠后是否达到设定厚度：</a:t>
            </a: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 如果：厚度 大于等于 目标值，停止对折。</a:t>
            </a:r>
          </a:p>
          <a:p>
            <a:pPr marL="0" indent="0">
              <a:buNone/>
            </a:pP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 如果：厚度 小于 目标值，继续对折。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重复折叠：</a:t>
            </a:r>
          </a:p>
          <a:p>
            <a:pPr marL="0" indent="0">
              <a:buNone/>
            </a:pP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 折叠多少次，才能超过珠峰高度，是“不确定”的，</a:t>
            </a: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需要我们每次折叠后，进行计算和判断。</a:t>
            </a: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这里可以使用：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循环。</a:t>
            </a: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dirty="0" smtClean="0"/>
              <a:t>比如：使用“</a:t>
            </a:r>
            <a:r>
              <a:rPr lang="zh-CN" altLang="en-US" sz="1200" b="0" dirty="0" smtClean="0"/>
              <a:t>莱布尼茨级数</a:t>
            </a:r>
            <a:r>
              <a:rPr lang="zh-CN" altLang="en-US" b="0" dirty="0" smtClean="0"/>
              <a:t>”</a:t>
            </a:r>
            <a:r>
              <a:rPr lang="zh-CN" altLang="en-US" sz="1200" b="0" dirty="0" smtClean="0"/>
              <a:t>计算圆周率，要求精确</a:t>
            </a:r>
            <a:r>
              <a:rPr lang="zh-CN" altLang="en-US" sz="1200" b="0" dirty="0" smtClean="0">
                <a:solidFill>
                  <a:srgbClr val="FFFF00"/>
                </a:solidFill>
              </a:rPr>
              <a:t>到十万分之一，输出结果保留</a:t>
            </a:r>
            <a:r>
              <a:rPr lang="en-US" altLang="zh-CN" sz="1200" b="0" dirty="0" smtClean="0">
                <a:solidFill>
                  <a:srgbClr val="FFFF00"/>
                </a:solidFill>
              </a:rPr>
              <a:t>5</a:t>
            </a:r>
            <a:r>
              <a:rPr lang="zh-CN" altLang="en-US" sz="1200" b="0" dirty="0" smtClean="0">
                <a:solidFill>
                  <a:srgbClr val="FFFF00"/>
                </a:solidFill>
              </a:rPr>
              <a:t>位小数。</a:t>
            </a: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rgbClr val="FFFF00"/>
                </a:solidFill>
              </a:rPr>
              <a:t>同学们看一下这个公式，怎么按照要求编写程序求出圆周率呢？</a:t>
            </a: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rgbClr val="FFFF00"/>
                </a:solidFill>
              </a:rPr>
              <a:t>同学们看到问题后，不要急于写代码，可以先拿一张纸和一支笔，分析一下，把思路理顺后，再写代码。</a:t>
            </a: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统计折叠次数：</a:t>
            </a:r>
          </a:p>
          <a:p>
            <a:pPr marL="0" indent="0">
              <a:buNone/>
            </a:pP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  次数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6……</a:t>
            </a:r>
          </a:p>
          <a:p>
            <a:pPr marL="0" indent="0">
              <a:buNone/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需要对折叠的次数进行累加：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n=n+1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输出结果：</a:t>
            </a:r>
          </a:p>
          <a:p>
            <a:pPr marL="0" indent="0">
              <a:buNone/>
            </a:pP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  输出：折叠的次数；</a:t>
            </a:r>
          </a:p>
          <a:p>
            <a:pPr marL="0" indent="0">
              <a:buNone/>
            </a:pP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  输出：达到的高度；</a:t>
            </a: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为方便计算，我们暂时将单位统一为毫米，最后我们要将它转换为米。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请根据以上分析，编写程序，调试运行，观察结果。</a:t>
            </a: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请大家根据“学习指南”，完成练习。</a:t>
            </a: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同学们，我们的教科书中，详细说明了“用计算机解决问题的一般过程”：</a:t>
            </a: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包括：分析问题，设计方案，编程调试，解决问题等。</a:t>
            </a: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教科书中，通过几个具体的事例，很好地阐释了“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编程解决问题的基本步骤</a:t>
            </a:r>
            <a:r>
              <a:rPr lang="zh-CN" altLang="en-US" dirty="0" smtClean="0"/>
              <a:t>”：</a:t>
            </a: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包括：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分析问题，设计算法，编程实现与调试，保存文件、调试运行程序。</a:t>
            </a: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也对算法及描述算法，如“流程图” 等，进行了系统的介绍。</a:t>
            </a: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这些内容，同学们可自行复习。</a:t>
            </a: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我们这节课，主要对其中部分细节、同学们可能容易忽视的地方，通过例子进行分析。</a:t>
            </a: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rgbClr val="FFFF00"/>
                </a:solidFill>
              </a:rPr>
              <a:t>同学们看到问题后，不要急于写代码，可以先拿出纸、笔，分析一下，先把思路理顺，再写代码。</a:t>
            </a: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首先，细读文本，完整、系统地读文本，对要解决的问题，有一个整体认识。</a:t>
            </a: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其次：提炼关键词，找出已知条件，包括隐含的条件。</a:t>
            </a: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第三：确定求解目标，包括隐含的目标。</a:t>
            </a: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然后：确定已知与未知的关系。</a:t>
            </a: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最后：设计算法、编程、调试。</a:t>
            </a: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rgbClr val="FFFF00"/>
                </a:solidFill>
              </a:rPr>
              <a:t>比如：这样一个问题：根据输入的身高和体重值，编程计算体重指数。</a:t>
            </a: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rgbClr val="FFFF00"/>
                </a:solidFill>
              </a:rPr>
              <a:t>我们看完文本，可以找出一下几个关键词：</a:t>
            </a: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rgbClr val="FFFF00"/>
                </a:solidFill>
              </a:rPr>
              <a:t>身高和体重：这是两个“确定”的值，有了身高和体重，才能计算体重指数。</a:t>
            </a: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rgbClr val="FFFF00"/>
                </a:solidFill>
              </a:rPr>
              <a:t>输入：在运行程序时，身高和体重，是需要从键盘输入的。这也意味着，每次运行程序，输入的身高和体重、都可能是不同的</a:t>
            </a:r>
            <a:r>
              <a:rPr lang="zh-CN" altLang="en-US" sz="1200" b="0" baseline="0" dirty="0" smtClean="0">
                <a:solidFill>
                  <a:srgbClr val="FFFF00"/>
                </a:solidFill>
              </a:rPr>
              <a:t> 。</a:t>
            </a: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rgbClr val="FFFF00"/>
                </a:solidFill>
              </a:rPr>
              <a:t>体重指数：这是要求解的目标。求出体重指数后，要表现出来、所以还需要输出，这是隐含的目标。</a:t>
            </a: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rgbClr val="FFFF00"/>
                </a:solidFill>
              </a:rPr>
              <a:t>要解决问题，还需要知道身高、体重，与体重指数之间的关系，即计算体重指数的公式。</a:t>
            </a: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rgbClr val="FFFF00"/>
                </a:solidFill>
              </a:rPr>
              <a:t>根据分析，同学们最好画出流程图，然后编写、调试程序，就比较顺利了。</a:t>
            </a: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请同学们按照学习指南的要求，进行练习和巩固。</a:t>
            </a:r>
            <a:endParaRPr lang="en-US" altLang="zh-CN" dirty="0" smtClean="0"/>
          </a:p>
          <a:p>
            <a:r>
              <a:rPr lang="zh-CN" altLang="en-US" dirty="0" smtClean="0"/>
              <a:t>然后，尝试探索“拓展提升任务”。</a:t>
            </a:r>
            <a:endParaRPr lang="en-US" altLang="zh-CN" dirty="0" smtClean="0"/>
          </a:p>
          <a:p>
            <a:r>
              <a:rPr lang="zh-CN" altLang="en-US" dirty="0" smtClean="0"/>
              <a:t>按要求完成“课后作业”。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5459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rgbClr val="FFFF00"/>
                </a:solidFill>
              </a:rPr>
              <a:t>就这个问题而言，我们可以先从一个简单的问题入手，一步一步进行分析。</a:t>
            </a: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rgbClr val="FFFF00"/>
                </a:solidFill>
              </a:rPr>
              <a:t>我们先看一下这个问题：计算</a:t>
            </a:r>
            <a:r>
              <a:rPr lang="en-US" altLang="zh-CN" sz="1200" b="0" dirty="0" smtClean="0">
                <a:solidFill>
                  <a:srgbClr val="FFFF00"/>
                </a:solidFill>
              </a:rPr>
              <a:t>100</a:t>
            </a:r>
            <a:r>
              <a:rPr lang="zh-CN" altLang="en-US" sz="1200" b="0" dirty="0" smtClean="0">
                <a:solidFill>
                  <a:srgbClr val="FFFF00"/>
                </a:solidFill>
              </a:rPr>
              <a:t>以内奇数和：</a:t>
            </a: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rgbClr val="FFFF00"/>
                </a:solidFill>
              </a:rPr>
              <a:t>首先，我们把题目进行分解：</a:t>
            </a:r>
            <a:endParaRPr lang="en-US" altLang="zh-CN" sz="1200" b="0" dirty="0" smtClean="0">
              <a:solidFill>
                <a:srgbClr val="FFFF00"/>
              </a:solidFill>
            </a:endParaRPr>
          </a:p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计算数的和：把一系列数相加：即累加</a:t>
            </a: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2. 100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以内的奇数有哪些，如何得到？</a:t>
            </a: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隐含的要求：计算的结果，需要输出出来，我们才能看到。</a:t>
            </a: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rgbClr val="FFFF00"/>
                </a:solidFill>
              </a:rPr>
              <a:t>我们再进一步分析：</a:t>
            </a: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rgbClr val="FFFF00"/>
                </a:solidFill>
              </a:rPr>
              <a:t>第一个问题：计算数</a:t>
            </a:r>
            <a:r>
              <a:rPr lang="zh-CN" altLang="en-US" sz="1200" b="0" smtClean="0">
                <a:solidFill>
                  <a:srgbClr val="FFFF00"/>
                </a:solidFill>
              </a:rPr>
              <a:t>的和：</a:t>
            </a: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rgbClr val="FFFF00"/>
                </a:solidFill>
              </a:rPr>
              <a:t>计算的结果，需要存放在变量中，就需要在累加之前先定义一个变量。因为这个变量是存放累加结果的，在使用前需要“清零”。</a:t>
            </a: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rgbClr val="FFFF00"/>
                </a:solidFill>
              </a:rPr>
              <a:t>而进行累加计算，进行一次一次的相加，这里需要相加的数是确定的，可以使用</a:t>
            </a:r>
            <a:r>
              <a:rPr lang="en-US" altLang="zh-CN" sz="1200" b="0" dirty="0" smtClean="0">
                <a:solidFill>
                  <a:srgbClr val="FFFF00"/>
                </a:solidFill>
              </a:rPr>
              <a:t>for</a:t>
            </a:r>
            <a:r>
              <a:rPr lang="zh-CN" altLang="en-US" sz="1200" b="0" dirty="0" smtClean="0">
                <a:solidFill>
                  <a:srgbClr val="FFFF00"/>
                </a:solidFill>
              </a:rPr>
              <a:t>循环。</a:t>
            </a: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rgbClr val="FFFF00"/>
                </a:solidFill>
              </a:rPr>
              <a:t>第二个问题：如何得到</a:t>
            </a:r>
            <a:r>
              <a:rPr lang="en-US" altLang="zh-CN" sz="1200" b="0" dirty="0" smtClean="0">
                <a:solidFill>
                  <a:srgbClr val="FFFF00"/>
                </a:solidFill>
              </a:rPr>
              <a:t>100</a:t>
            </a:r>
            <a:r>
              <a:rPr lang="zh-CN" altLang="en-US" sz="1200" b="0" dirty="0" smtClean="0">
                <a:solidFill>
                  <a:srgbClr val="FFFF00"/>
                </a:solidFill>
              </a:rPr>
              <a:t>以内的奇数：</a:t>
            </a: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dirty="0" smtClean="0">
                <a:solidFill>
                  <a:srgbClr val="FFFF00"/>
                </a:solidFill>
              </a:rPr>
              <a:t>1</a:t>
            </a:r>
            <a:r>
              <a:rPr lang="zh-CN" altLang="en-US" sz="1200" b="0" dirty="0" smtClean="0">
                <a:solidFill>
                  <a:srgbClr val="FFFF00"/>
                </a:solidFill>
              </a:rPr>
              <a:t>、</a:t>
            </a:r>
            <a:r>
              <a:rPr lang="en-US" altLang="zh-CN" sz="1200" b="0" dirty="0" smtClean="0">
                <a:solidFill>
                  <a:srgbClr val="FFFF00"/>
                </a:solidFill>
              </a:rPr>
              <a:t>3</a:t>
            </a:r>
            <a:r>
              <a:rPr lang="zh-CN" altLang="en-US" sz="1200" b="0" dirty="0" smtClean="0">
                <a:solidFill>
                  <a:srgbClr val="FFFF00"/>
                </a:solidFill>
              </a:rPr>
              <a:t>、</a:t>
            </a:r>
            <a:r>
              <a:rPr lang="en-US" altLang="zh-CN" sz="1200" b="0" dirty="0" smtClean="0">
                <a:solidFill>
                  <a:srgbClr val="FFFF00"/>
                </a:solidFill>
              </a:rPr>
              <a:t>5</a:t>
            </a:r>
            <a:r>
              <a:rPr lang="zh-CN" altLang="en-US" sz="1200" b="0" dirty="0" smtClean="0">
                <a:solidFill>
                  <a:srgbClr val="FFFF00"/>
                </a:solidFill>
              </a:rPr>
              <a:t>、</a:t>
            </a:r>
            <a:r>
              <a:rPr lang="en-US" altLang="zh-CN" sz="1200" b="0" dirty="0" smtClean="0">
                <a:solidFill>
                  <a:srgbClr val="FFFF00"/>
                </a:solidFill>
              </a:rPr>
              <a:t>7…</a:t>
            </a:r>
            <a:r>
              <a:rPr lang="zh-CN" altLang="en-US" sz="1200" b="0" dirty="0" smtClean="0">
                <a:solidFill>
                  <a:srgbClr val="FFFF00"/>
                </a:solidFill>
              </a:rPr>
              <a:t>直到</a:t>
            </a:r>
            <a:r>
              <a:rPr lang="en-US" altLang="zh-CN" sz="1200" b="0" dirty="0" smtClean="0">
                <a:solidFill>
                  <a:srgbClr val="FFFF00"/>
                </a:solidFill>
              </a:rPr>
              <a:t>99</a:t>
            </a:r>
            <a:r>
              <a:rPr lang="zh-CN" altLang="en-US" sz="1200" b="0" dirty="0" smtClean="0">
                <a:solidFill>
                  <a:srgbClr val="FFFF00"/>
                </a:solidFill>
              </a:rPr>
              <a:t>，可以使用</a:t>
            </a:r>
            <a:r>
              <a:rPr lang="en-US" altLang="zh-CN" sz="1200" b="0" dirty="0" smtClean="0">
                <a:solidFill>
                  <a:srgbClr val="FFFF00"/>
                </a:solidFill>
              </a:rPr>
              <a:t>range</a:t>
            </a:r>
            <a:r>
              <a:rPr lang="zh-CN" altLang="en-US" sz="1200" b="0" dirty="0" smtClean="0">
                <a:solidFill>
                  <a:srgbClr val="FFFF00"/>
                </a:solidFill>
              </a:rPr>
              <a:t>函数，产生这一系列规律变化的数值。</a:t>
            </a: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rgbClr val="FFFF00"/>
                </a:solidFill>
              </a:rPr>
              <a:t>第三个问题：输出计算结果，使用</a:t>
            </a:r>
            <a:r>
              <a:rPr lang="en-US" altLang="zh-CN" sz="1200" b="0" baseline="0" dirty="0" smtClean="0">
                <a:solidFill>
                  <a:srgbClr val="FFFF00"/>
                </a:solidFill>
              </a:rPr>
              <a:t>Print</a:t>
            </a:r>
            <a:r>
              <a:rPr lang="zh-CN" altLang="en-US" sz="1200" b="0" baseline="0" dirty="0" smtClean="0">
                <a:solidFill>
                  <a:srgbClr val="FFFF00"/>
                </a:solidFill>
              </a:rPr>
              <a:t>语句，把计算结果呈现出来。</a:t>
            </a:r>
            <a:endParaRPr lang="en-US" altLang="zh-CN" sz="1200" b="0" baseline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baseline="0" dirty="0" smtClean="0">
                <a:solidFill>
                  <a:srgbClr val="FFFF00"/>
                </a:solidFill>
              </a:rPr>
              <a:t>请同学们输入这个程序，调试运行，查看结果。</a:t>
            </a:r>
            <a:endParaRPr lang="en-US" altLang="zh-CN" sz="1200" b="0" baseline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baseline="0" dirty="0" smtClean="0">
                <a:solidFill>
                  <a:srgbClr val="FFFF00"/>
                </a:solidFill>
              </a:rPr>
              <a:t>运行结果为：</a:t>
            </a:r>
            <a:r>
              <a:rPr lang="en-US" altLang="zh-CN" sz="1200" b="0" baseline="0" dirty="0" smtClean="0">
                <a:solidFill>
                  <a:srgbClr val="FFFF00"/>
                </a:solidFill>
              </a:rPr>
              <a:t>2500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baseline="0" dirty="0" smtClean="0">
                <a:solidFill>
                  <a:srgbClr val="FFFF00"/>
                </a:solidFill>
              </a:rPr>
              <a:t>如果只显示：</a:t>
            </a:r>
            <a:r>
              <a:rPr lang="en-US" altLang="zh-CN" sz="1200" b="0" baseline="0" dirty="0" smtClean="0">
                <a:solidFill>
                  <a:srgbClr val="FFFF00"/>
                </a:solidFill>
              </a:rPr>
              <a:t>2500</a:t>
            </a:r>
            <a:r>
              <a:rPr lang="zh-CN" altLang="en-US" sz="1200" b="0" baseline="0" dirty="0" smtClean="0">
                <a:solidFill>
                  <a:srgbClr val="FFFF00"/>
                </a:solidFill>
              </a:rPr>
              <a:t>，那这个“</a:t>
            </a:r>
            <a:r>
              <a:rPr lang="en-US" altLang="zh-CN" sz="1200" b="0" baseline="0" dirty="0" smtClean="0">
                <a:solidFill>
                  <a:srgbClr val="FFFF00"/>
                </a:solidFill>
              </a:rPr>
              <a:t>2500</a:t>
            </a:r>
            <a:r>
              <a:rPr lang="zh-CN" altLang="en-US" sz="1200" b="0" baseline="0" dirty="0" smtClean="0">
                <a:solidFill>
                  <a:srgbClr val="FFFF00"/>
                </a:solidFill>
              </a:rPr>
              <a:t>”是什么呢？</a:t>
            </a:r>
            <a:endParaRPr lang="en-US" altLang="zh-CN" sz="1200" b="0" baseline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baseline="0" dirty="0" smtClean="0">
                <a:solidFill>
                  <a:srgbClr val="FFFF00"/>
                </a:solidFill>
              </a:rPr>
              <a:t>为了能更清晰地说明问题，最好对这个结果进行说明</a:t>
            </a:r>
            <a:endParaRPr lang="en-US" altLang="zh-CN" sz="1200" b="0" baseline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baseline="0" dirty="0" smtClean="0">
                <a:solidFill>
                  <a:srgbClr val="FFFF00"/>
                </a:solidFill>
              </a:rPr>
              <a:t>也就是在</a:t>
            </a:r>
            <a:r>
              <a:rPr lang="en-US" altLang="zh-CN" sz="1200" b="0" baseline="0" dirty="0" smtClean="0">
                <a:solidFill>
                  <a:srgbClr val="FFFF00"/>
                </a:solidFill>
              </a:rPr>
              <a:t>print</a:t>
            </a:r>
            <a:r>
              <a:rPr lang="zh-CN" altLang="en-US" sz="1200" b="0" baseline="0" dirty="0" smtClean="0">
                <a:solidFill>
                  <a:srgbClr val="FFFF00"/>
                </a:solidFill>
              </a:rPr>
              <a:t>语句中，添加适当的说明性文本。</a:t>
            </a:r>
            <a:endParaRPr lang="en-US" altLang="zh-CN" sz="1200" b="0" baseline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baseline="0" dirty="0" smtClean="0">
                <a:solidFill>
                  <a:srgbClr val="FFFF00"/>
                </a:solidFill>
              </a:rPr>
              <a:t>请同学们完善程序，查看运行结果。</a:t>
            </a:r>
            <a:endParaRPr lang="en-US" altLang="zh-CN" sz="1200" b="0" baseline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baseline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baseline="0" dirty="0" smtClean="0">
                <a:solidFill>
                  <a:srgbClr val="FFFF00"/>
                </a:solidFill>
              </a:rPr>
              <a:t>这样，就能够清晰地说明问题了。</a:t>
            </a:r>
            <a:endParaRPr lang="en-US" altLang="zh-CN" sz="1200" b="0" baseline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baseline="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baseline="0" dirty="0" smtClean="0">
                <a:solidFill>
                  <a:srgbClr val="FFFF00"/>
                </a:solidFill>
              </a:rPr>
              <a:t>下面，我们把这个问题往前推进一步。</a:t>
            </a:r>
            <a:endParaRPr lang="en-US" altLang="zh-CN" sz="1200" b="0" baseline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baseline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baseline="0" dirty="0" smtClean="0">
                <a:solidFill>
                  <a:srgbClr val="FFFF00"/>
                </a:solidFill>
              </a:rPr>
              <a:t>这个问题，跟前面的计算</a:t>
            </a:r>
            <a:r>
              <a:rPr lang="en-US" altLang="zh-CN" sz="1200" b="0" baseline="0" dirty="0" smtClean="0">
                <a:solidFill>
                  <a:srgbClr val="FFFF00"/>
                </a:solidFill>
              </a:rPr>
              <a:t>100</a:t>
            </a:r>
            <a:r>
              <a:rPr lang="zh-CN" altLang="en-US" sz="1200" b="0" baseline="0" dirty="0" smtClean="0">
                <a:solidFill>
                  <a:srgbClr val="FFFF00"/>
                </a:solidFill>
              </a:rPr>
              <a:t>以内奇数和相比，发生了哪些变化：</a:t>
            </a:r>
            <a:endParaRPr lang="en-US" altLang="zh-CN" sz="1200" b="0" baseline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dirty="0" smtClean="0">
                <a:solidFill>
                  <a:srgbClr val="FFFF00"/>
                </a:solidFill>
              </a:rPr>
              <a:t>1.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相加的数，由奇数变成了奇数的倒数</a:t>
            </a: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dirty="0" smtClean="0">
                <a:solidFill>
                  <a:srgbClr val="FFFF00"/>
                </a:solidFill>
              </a:rPr>
              <a:t>2.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相邻的项，符号发生了变化</a:t>
            </a: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baseline="0" dirty="0" smtClean="0">
                <a:solidFill>
                  <a:srgbClr val="FFFF00"/>
                </a:solidFill>
              </a:rPr>
              <a:t>根据前面的分析，我们可以写出程序：</a:t>
            </a:r>
            <a:endParaRPr lang="en-US" altLang="zh-CN" sz="1200" b="0" baseline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rgbClr val="FFFF00"/>
                </a:solidFill>
              </a:rPr>
              <a:t>这里：为了表示方便，我们引入一个变量</a:t>
            </a:r>
            <a:r>
              <a:rPr lang="en-US" altLang="zh-CN" sz="1200" b="0" dirty="0" smtClean="0">
                <a:solidFill>
                  <a:srgbClr val="FFFF00"/>
                </a:solidFill>
              </a:rPr>
              <a:t>r</a:t>
            </a:r>
            <a:r>
              <a:rPr lang="zh-CN" altLang="en-US" sz="1200" b="0" dirty="0" smtClean="0">
                <a:solidFill>
                  <a:srgbClr val="FFFF00"/>
                </a:solidFill>
              </a:rPr>
              <a:t>，用它表示</a:t>
            </a:r>
            <a:r>
              <a:rPr lang="en-US" altLang="zh-CN" sz="1200" b="0" dirty="0" smtClean="0">
                <a:solidFill>
                  <a:srgbClr val="FFFF00"/>
                </a:solidFill>
              </a:rPr>
              <a:t>i</a:t>
            </a:r>
            <a:r>
              <a:rPr lang="zh-CN" altLang="en-US" sz="1200" b="0" dirty="0" smtClean="0">
                <a:solidFill>
                  <a:srgbClr val="FFFF00"/>
                </a:solidFill>
              </a:rPr>
              <a:t>的倒数</a:t>
            </a: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baseline="0" dirty="0" smtClean="0">
                <a:solidFill>
                  <a:srgbClr val="FFFF00"/>
                </a:solidFill>
              </a:rPr>
              <a:t>      </a:t>
            </a:r>
            <a:r>
              <a:rPr lang="zh-CN" altLang="en-US" sz="1200" b="0" baseline="0" dirty="0" smtClean="0">
                <a:solidFill>
                  <a:srgbClr val="FFFF00"/>
                </a:solidFill>
              </a:rPr>
              <a:t>使用另一个变量</a:t>
            </a:r>
            <a:r>
              <a:rPr lang="en-US" altLang="zh-CN" sz="1200" b="0" baseline="0" dirty="0" smtClean="0">
                <a:solidFill>
                  <a:srgbClr val="FFFF00"/>
                </a:solidFill>
              </a:rPr>
              <a:t>m</a:t>
            </a:r>
            <a:r>
              <a:rPr lang="zh-CN" altLang="en-US" sz="1200" b="0" baseline="0" dirty="0" smtClean="0">
                <a:solidFill>
                  <a:srgbClr val="FFFF00"/>
                </a:solidFill>
              </a:rPr>
              <a:t>：表示符号，每进行一次累加操作后，变换一次符号。</a:t>
            </a:r>
            <a:endParaRPr lang="en-US" altLang="zh-CN" sz="1200" b="0" baseline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baseline="0" dirty="0" smtClean="0">
                <a:solidFill>
                  <a:srgbClr val="FFFF00"/>
                </a:solidFill>
              </a:rPr>
              <a:t>请同学们输入此程序，观察运行结果。</a:t>
            </a:r>
            <a:endParaRPr lang="en-US" altLang="zh-CN" sz="1200" b="0" baseline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baseline="0" dirty="0" smtClean="0">
                <a:solidFill>
                  <a:srgbClr val="FFFF00"/>
                </a:solidFill>
              </a:rPr>
              <a:t>到这里，我们距离使用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莱布尼茨级数计算圆周率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，又进了一步。</a:t>
            </a:r>
            <a:endParaRPr lang="en-US" altLang="zh-CN" sz="1200" b="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rgbClr val="FFFF00"/>
                </a:solidFill>
              </a:rPr>
              <a:t>现在我们回到使用 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莱布尼茨级数 计算圆周率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的问题上。</a:t>
            </a: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跟前面的问题相比，二者的差别在哪里，看还需要进一步做什么？</a:t>
            </a:r>
            <a:endParaRPr lang="en-US" altLang="zh-CN" sz="1200" b="0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6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1.mp3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tags" Target="../tags/tag151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p3"/><Relationship Id="rId2" Type="http://schemas.microsoft.com/office/2007/relationships/media" Target="../media/media10.mp3"/><Relationship Id="rId1" Type="http://schemas.openxmlformats.org/officeDocument/2006/relationships/tags" Target="../tags/tag15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p3"/><Relationship Id="rId2" Type="http://schemas.microsoft.com/office/2007/relationships/media" Target="../media/media11.mp3"/><Relationship Id="rId1" Type="http://schemas.openxmlformats.org/officeDocument/2006/relationships/tags" Target="../tags/tag16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12.mp3"/><Relationship Id="rId7" Type="http://schemas.openxmlformats.org/officeDocument/2006/relationships/image" Target="../media/image11.png"/><Relationship Id="rId2" Type="http://schemas.microsoft.com/office/2007/relationships/media" Target="../media/media12.mp3"/><Relationship Id="rId1" Type="http://schemas.openxmlformats.org/officeDocument/2006/relationships/tags" Target="../tags/tag161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p3"/><Relationship Id="rId2" Type="http://schemas.microsoft.com/office/2007/relationships/media" Target="../media/media13.mp3"/><Relationship Id="rId1" Type="http://schemas.openxmlformats.org/officeDocument/2006/relationships/tags" Target="../tags/tag16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p3"/><Relationship Id="rId2" Type="http://schemas.microsoft.com/office/2007/relationships/media" Target="../media/media15.mp3"/><Relationship Id="rId1" Type="http://schemas.openxmlformats.org/officeDocument/2006/relationships/tags" Target="../tags/tag16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p3"/><Relationship Id="rId2" Type="http://schemas.microsoft.com/office/2007/relationships/media" Target="../media/media16.mp3"/><Relationship Id="rId1" Type="http://schemas.openxmlformats.org/officeDocument/2006/relationships/tags" Target="../tags/tag16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p3"/><Relationship Id="rId2" Type="http://schemas.microsoft.com/office/2007/relationships/media" Target="../media/media17.mp3"/><Relationship Id="rId1" Type="http://schemas.openxmlformats.org/officeDocument/2006/relationships/tags" Target="../tags/tag16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mp3"/><Relationship Id="rId2" Type="http://schemas.microsoft.com/office/2007/relationships/media" Target="../media/media18.mp3"/><Relationship Id="rId1" Type="http://schemas.openxmlformats.org/officeDocument/2006/relationships/tags" Target="../tags/tag16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mp3"/><Relationship Id="rId2" Type="http://schemas.microsoft.com/office/2007/relationships/media" Target="../media/media19.mp3"/><Relationship Id="rId1" Type="http://schemas.openxmlformats.org/officeDocument/2006/relationships/tags" Target="../tags/tag167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15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mp3"/><Relationship Id="rId2" Type="http://schemas.microsoft.com/office/2007/relationships/media" Target="../media/media20.mp3"/><Relationship Id="rId1" Type="http://schemas.openxmlformats.org/officeDocument/2006/relationships/tags" Target="../tags/tag16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mp3"/><Relationship Id="rId2" Type="http://schemas.microsoft.com/office/2007/relationships/media" Target="../media/media21.mp3"/><Relationship Id="rId1" Type="http://schemas.openxmlformats.org/officeDocument/2006/relationships/tags" Target="../tags/tag16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3.mp3"/><Relationship Id="rId2" Type="http://schemas.microsoft.com/office/2007/relationships/media" Target="../media/media23.mp3"/><Relationship Id="rId1" Type="http://schemas.openxmlformats.org/officeDocument/2006/relationships/tags" Target="../tags/tag170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4.mp3"/><Relationship Id="rId2" Type="http://schemas.microsoft.com/office/2007/relationships/media" Target="../media/media24.mp3"/><Relationship Id="rId1" Type="http://schemas.openxmlformats.org/officeDocument/2006/relationships/tags" Target="../tags/tag171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5.mp3"/><Relationship Id="rId2" Type="http://schemas.microsoft.com/office/2007/relationships/media" Target="../media/media25.mp3"/><Relationship Id="rId1" Type="http://schemas.openxmlformats.org/officeDocument/2006/relationships/tags" Target="../tags/tag172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6.mp3"/><Relationship Id="rId7" Type="http://schemas.openxmlformats.org/officeDocument/2006/relationships/image" Target="../media/image21.jpe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6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2" Type="http://schemas.microsoft.com/office/2007/relationships/media" Target="../media/media3.mp3"/><Relationship Id="rId1" Type="http://schemas.openxmlformats.org/officeDocument/2006/relationships/tags" Target="../tags/tag15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2" Type="http://schemas.microsoft.com/office/2007/relationships/media" Target="../media/media4.mp3"/><Relationship Id="rId1" Type="http://schemas.openxmlformats.org/officeDocument/2006/relationships/tags" Target="../tags/tag154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5.mp3"/><Relationship Id="rId7" Type="http://schemas.openxmlformats.org/officeDocument/2006/relationships/image" Target="../media/image13.png"/><Relationship Id="rId2" Type="http://schemas.microsoft.com/office/2007/relationships/media" Target="../media/media5.mp3"/><Relationship Id="rId1" Type="http://schemas.openxmlformats.org/officeDocument/2006/relationships/tags" Target="../tags/tag15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6.mp3"/><Relationship Id="rId7" Type="http://schemas.openxmlformats.org/officeDocument/2006/relationships/image" Target="../media/image15.png"/><Relationship Id="rId2" Type="http://schemas.microsoft.com/office/2007/relationships/media" Target="../media/media6.mp3"/><Relationship Id="rId1" Type="http://schemas.openxmlformats.org/officeDocument/2006/relationships/tags" Target="../tags/tag156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p3"/><Relationship Id="rId2" Type="http://schemas.microsoft.com/office/2007/relationships/media" Target="../media/media7.mp3"/><Relationship Id="rId1" Type="http://schemas.openxmlformats.org/officeDocument/2006/relationships/tags" Target="../tags/tag157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p3"/><Relationship Id="rId2" Type="http://schemas.microsoft.com/office/2007/relationships/media" Target="../media/media9.mp3"/><Relationship Id="rId1" Type="http://schemas.openxmlformats.org/officeDocument/2006/relationships/tags" Target="../tags/tag15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PT0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10254" y="4454236"/>
            <a:ext cx="609600" cy="6096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084732" y="2310876"/>
            <a:ext cx="5687429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程序设计题的分析与解答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高中信息技术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  赵腾任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39"/>
    </mc:Choice>
    <mc:Fallback xmlns="">
      <p:transition spd="slow" advTm="25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24881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/>
              <a:t>计算圆周率</a:t>
            </a:r>
            <a:r>
              <a:rPr lang="el-GR" altLang="zh-CN" sz="3200" dirty="0">
                <a:latin typeface="Times New Roman" pitchFamily="18" charset="0"/>
                <a:cs typeface="Times New Roman" pitchFamily="18" charset="0"/>
              </a:rPr>
              <a:t>π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比较：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1-1/3+1/5-…+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1/99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数列是确定项，可以使用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循环</a:t>
            </a:r>
            <a:endParaRPr lang="en-US" altLang="zh-CN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altLang="zh-CN" sz="24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altLang="zh-CN" sz="2400" dirty="0">
                <a:latin typeface="Times New Roman" pitchFamily="18" charset="0"/>
                <a:cs typeface="Times New Roman" pitchFamily="18" charset="0"/>
              </a:rPr>
              <a:t>=(1-1/3+1/5-1/7+1/9……)*</a:t>
            </a:r>
            <a:r>
              <a:rPr lang="el-GR" altLang="zh-CN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数列是不确定项，需要随时根据要求进行判断</a:t>
            </a:r>
            <a:endParaRPr lang="el-GR" altLang="zh-CN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PT10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40982" y="45339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41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73"/>
    </mc:Choice>
    <mc:Fallback xmlns="">
      <p:transition spd="slow" advTm="22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9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uiExpand="1" build="p"/>
    </p:bldLst>
  </p:timing>
  <p:extLst>
    <p:ext uri="{E180D4A7-C9FB-4DFB-919C-405C955672EB}">
      <p14:showEvtLst xmlns:p14="http://schemas.microsoft.com/office/powerpoint/2010/main">
        <p14:playEvt time="2230" objId="2"/>
        <p14:stopEvt time="21423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/>
              <a:t>计算圆周率</a:t>
            </a:r>
            <a:r>
              <a:rPr lang="el-GR" altLang="zh-CN" sz="3200" dirty="0">
                <a:latin typeface="Times New Roman" pitchFamily="18" charset="0"/>
                <a:cs typeface="Times New Roman" pitchFamily="18" charset="0"/>
              </a:rPr>
              <a:t>π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l-GR" altLang="zh-CN" sz="24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altLang="zh-CN" sz="2400" dirty="0">
                <a:latin typeface="Times New Roman" pitchFamily="18" charset="0"/>
                <a:cs typeface="Times New Roman" pitchFamily="18" charset="0"/>
              </a:rPr>
              <a:t>=(1-1/3+1/5-1/7+1/9……)*</a:t>
            </a:r>
            <a:r>
              <a:rPr lang="el-GR" altLang="zh-CN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要求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精确到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十万分之一</a:t>
            </a:r>
            <a:endParaRPr lang="en-US" altLang="zh-CN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也就是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(1/i)*4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小于十万分之一</a:t>
            </a:r>
            <a:endParaRPr lang="en-US" altLang="zh-CN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当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(1/i)*4&lt;0.00001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时，不再往下进行</a:t>
            </a:r>
            <a:endParaRPr lang="el-GR" altLang="zh-CN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PT1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10254" y="446809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055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72"/>
    </mc:Choice>
    <mc:Fallback xmlns="">
      <p:transition spd="slow" advTm="19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uiExpand="1" build="p"/>
    </p:bldLst>
  </p:timing>
  <p:extLst>
    <p:ext uri="{E180D4A7-C9FB-4DFB-919C-405C955672EB}">
      <p14:showEvtLst xmlns:p14="http://schemas.microsoft.com/office/powerpoint/2010/main">
        <p14:playEvt time="1355" objId="2"/>
        <p14:stopEvt time="18992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747290"/>
            <a:ext cx="84963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PT1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05049" y="4367640"/>
            <a:ext cx="609600" cy="6096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346363"/>
            <a:ext cx="8317738" cy="317617"/>
          </a:xfrm>
        </p:spPr>
        <p:txBody>
          <a:bodyPr>
            <a:noAutofit/>
          </a:bodyPr>
          <a:lstStyle/>
          <a:p>
            <a:r>
              <a:rPr lang="zh-CN" altLang="en-US" sz="2100" dirty="0"/>
              <a:t>计算圆周率</a:t>
            </a:r>
            <a:r>
              <a:rPr lang="el-GR" altLang="zh-CN" sz="2100" dirty="0">
                <a:latin typeface="Times New Roman" pitchFamily="18" charset="0"/>
                <a:cs typeface="Times New Roman" pitchFamily="18" charset="0"/>
              </a:rPr>
              <a:t>π=(1-1/3+1/5-1/7+1/9……)*</a:t>
            </a:r>
            <a:r>
              <a:rPr lang="el-GR" altLang="zh-CN" sz="21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2100" dirty="0" smtClean="0">
                <a:latin typeface="Times New Roman" pitchFamily="18" charset="0"/>
                <a:cs typeface="Times New Roman" pitchFamily="18" charset="0"/>
              </a:rPr>
              <a:t>，精确</a:t>
            </a:r>
            <a:r>
              <a:rPr lang="zh-CN" altLang="en-US" sz="2100" dirty="0">
                <a:latin typeface="Times New Roman" pitchFamily="18" charset="0"/>
                <a:cs typeface="Times New Roman" pitchFamily="18" charset="0"/>
              </a:rPr>
              <a:t>到十万分之一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025" y="1469019"/>
            <a:ext cx="6480000" cy="26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95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56"/>
    </mc:Choice>
    <mc:Fallback xmlns="">
      <p:transition spd="slow" advTm="25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24699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346363"/>
            <a:ext cx="8317738" cy="1122656"/>
          </a:xfrm>
        </p:spPr>
        <p:txBody>
          <a:bodyPr>
            <a:noAutofit/>
          </a:bodyPr>
          <a:lstStyle/>
          <a:p>
            <a:r>
              <a:rPr lang="zh-CN" altLang="en-US" sz="2100" dirty="0"/>
              <a:t>计算圆周率</a:t>
            </a:r>
            <a:r>
              <a:rPr lang="el-GR" altLang="zh-CN" sz="2100" dirty="0">
                <a:latin typeface="Times New Roman" pitchFamily="18" charset="0"/>
                <a:cs typeface="Times New Roman" pitchFamily="18" charset="0"/>
              </a:rPr>
              <a:t>π=(1-1/3+1/5-1/7+1/9……)*</a:t>
            </a:r>
            <a:r>
              <a:rPr lang="el-GR" altLang="zh-CN" sz="21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2100" dirty="0" smtClean="0">
                <a:latin typeface="Times New Roman" pitchFamily="18" charset="0"/>
                <a:cs typeface="Times New Roman" pitchFamily="18" charset="0"/>
              </a:rPr>
              <a:t>，精确</a:t>
            </a:r>
            <a:r>
              <a:rPr lang="zh-CN" altLang="en-US" sz="2100" dirty="0">
                <a:latin typeface="Times New Roman" pitchFamily="18" charset="0"/>
                <a:cs typeface="Times New Roman" pitchFamily="18" charset="0"/>
              </a:rPr>
              <a:t>到十万分之一，结果保留</a:t>
            </a:r>
            <a:r>
              <a:rPr lang="en-US" altLang="zh-CN" sz="21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CN" altLang="en-US" sz="2100" dirty="0">
                <a:latin typeface="Times New Roman" pitchFamily="18" charset="0"/>
                <a:cs typeface="Times New Roman" pitchFamily="18" charset="0"/>
              </a:rPr>
              <a:t>位小数。</a:t>
            </a:r>
            <a:br>
              <a:rPr lang="zh-CN" altLang="en-US" sz="2100" dirty="0">
                <a:latin typeface="Times New Roman" pitchFamily="18" charset="0"/>
                <a:cs typeface="Times New Roman" pitchFamily="18" charset="0"/>
              </a:rPr>
            </a:br>
            <a:endParaRPr lang="zh-CN" alt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4294967295"/>
          </p:nvPr>
        </p:nvSpPr>
        <p:spPr>
          <a:xfrm>
            <a:off x="960835" y="1318090"/>
            <a:ext cx="7219950" cy="282440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保留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为小数的问题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，这里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我们介绍一种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方法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例如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3.123456789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，保留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位小数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3.123456789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3123.456789</a:t>
            </a:r>
          </a:p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(3123.456789)/10</a:t>
            </a:r>
            <a:r>
              <a:rPr lang="en-US" altLang="zh-CN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3.123</a:t>
            </a:r>
          </a:p>
          <a:p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其实还可能会涉及到四舍五入问题，思路并不难，请同学请进行探索。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PT13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93382" y="466378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96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57"/>
    </mc:Choice>
    <mc:Fallback xmlns="">
      <p:transition spd="slow" advTm="45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uiExpand="1" build="p"/>
    </p:bldLst>
  </p:timing>
  <p:extLst>
    <p:ext uri="{E180D4A7-C9FB-4DFB-919C-405C955672EB}">
      <p14:showEvtLst xmlns:p14="http://schemas.microsoft.com/office/powerpoint/2010/main">
        <p14:playEvt time="0" objId="2"/>
        <p14:stopEvt time="41812" objId="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" y="266700"/>
            <a:ext cx="79152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PT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37964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9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18"/>
    </mc:Choice>
    <mc:Fallback xmlns="">
      <p:transition spd="slow" advTm="26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24500" objId="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346363"/>
            <a:ext cx="8317738" cy="1122656"/>
          </a:xfrm>
        </p:spPr>
        <p:txBody>
          <a:bodyPr>
            <a:noAutofit/>
          </a:bodyPr>
          <a:lstStyle/>
          <a:p>
            <a:r>
              <a:rPr lang="zh-CN" altLang="en-US" sz="2100" dirty="0" smtClean="0">
                <a:latin typeface="Times New Roman" pitchFamily="18" charset="0"/>
                <a:cs typeface="Times New Roman" pitchFamily="18" charset="0"/>
              </a:rPr>
              <a:t>折纸问题：</a:t>
            </a:r>
            <a:r>
              <a:rPr lang="zh-CN" altLang="en-US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CN" altLang="en-US" sz="2100" dirty="0">
                <a:latin typeface="Times New Roman" pitchFamily="18" charset="0"/>
                <a:cs typeface="Times New Roman" pitchFamily="18" charset="0"/>
              </a:rPr>
            </a:br>
            <a:endParaRPr lang="zh-CN" alt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4294967295"/>
          </p:nvPr>
        </p:nvSpPr>
        <p:spPr>
          <a:xfrm>
            <a:off x="960835" y="1318090"/>
            <a:ext cx="7219950" cy="282440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用一张厚度是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0.1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毫米的纸不停对折多少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次，厚度可以达到珠峰高度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8848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米？</a:t>
            </a:r>
          </a:p>
          <a:p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提示：简单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起见，可以让纸的厚度和山的高度都乘以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10 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、单位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统一为毫米，则纸的厚度为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，珠峰的高度为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88480000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PT15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65672" y="467764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129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19"/>
    </mc:Choice>
    <mc:Fallback xmlns="">
      <p:transition spd="slow" advTm="33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 uiExpand="1" build="p"/>
    </p:bldLst>
  </p:timing>
  <p:extLst>
    <p:ext uri="{E180D4A7-C9FB-4DFB-919C-405C955672EB}">
      <p14:showEvtLst xmlns:p14="http://schemas.microsoft.com/office/powerpoint/2010/main">
        <p14:playEvt time="0" objId="2"/>
        <p14:stopEvt time="32491" objId="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346363"/>
            <a:ext cx="8317738" cy="1122656"/>
          </a:xfrm>
        </p:spPr>
        <p:txBody>
          <a:bodyPr>
            <a:noAutofit/>
          </a:bodyPr>
          <a:lstStyle/>
          <a:p>
            <a:r>
              <a:rPr lang="zh-CN" altLang="en-US" sz="2100" dirty="0" smtClean="0">
                <a:latin typeface="Times New Roman" pitchFamily="18" charset="0"/>
                <a:cs typeface="Times New Roman" pitchFamily="18" charset="0"/>
              </a:rPr>
              <a:t>折纸问题：</a:t>
            </a:r>
            <a:r>
              <a:rPr lang="zh-CN" altLang="en-US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CN" altLang="en-US" sz="2100" dirty="0">
                <a:latin typeface="Times New Roman" pitchFamily="18" charset="0"/>
                <a:cs typeface="Times New Roman" pitchFamily="18" charset="0"/>
              </a:rPr>
            </a:br>
            <a:endParaRPr lang="zh-CN" alt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4294967295"/>
          </p:nvPr>
        </p:nvSpPr>
        <p:spPr>
          <a:xfrm>
            <a:off x="960835" y="1234960"/>
            <a:ext cx="7219950" cy="35587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首先对这个问题进行分解：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计算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折叠后的厚度</a:t>
            </a:r>
          </a:p>
          <a:p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判断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折叠后是否达到设定厚度</a:t>
            </a:r>
          </a:p>
          <a:p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重复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折叠</a:t>
            </a:r>
          </a:p>
          <a:p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统计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折叠次数</a:t>
            </a:r>
          </a:p>
          <a:p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输出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结果</a:t>
            </a:r>
          </a:p>
        </p:txBody>
      </p:sp>
      <p:pic>
        <p:nvPicPr>
          <p:cNvPr id="2" name="PPT16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24109" y="467764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230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38"/>
    </mc:Choice>
    <mc:Fallback xmlns="">
      <p:transition spd="slow" advTm="19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uiExpand="1" build="p"/>
    </p:bldLst>
  </p:timing>
  <p:extLst>
    <p:ext uri="{E180D4A7-C9FB-4DFB-919C-405C955672EB}">
      <p14:showEvtLst xmlns:p14="http://schemas.microsoft.com/office/powerpoint/2010/main">
        <p14:playEvt time="0" objId="2"/>
        <p14:stopEvt time="17825" objId="2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346363"/>
            <a:ext cx="8317738" cy="1122656"/>
          </a:xfrm>
        </p:spPr>
        <p:txBody>
          <a:bodyPr>
            <a:noAutofit/>
          </a:bodyPr>
          <a:lstStyle/>
          <a:p>
            <a:r>
              <a:rPr lang="zh-CN" altLang="en-US" sz="2100" dirty="0" smtClean="0">
                <a:latin typeface="Times New Roman" pitchFamily="18" charset="0"/>
                <a:cs typeface="Times New Roman" pitchFamily="18" charset="0"/>
              </a:rPr>
              <a:t>折纸问题：</a:t>
            </a:r>
            <a:r>
              <a:rPr lang="zh-CN" altLang="en-US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CN" altLang="en-US" sz="2100" dirty="0">
                <a:latin typeface="Times New Roman" pitchFamily="18" charset="0"/>
                <a:cs typeface="Times New Roman" pitchFamily="18" charset="0"/>
              </a:rPr>
            </a:br>
            <a:endParaRPr lang="zh-CN" alt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4294967295"/>
          </p:nvPr>
        </p:nvSpPr>
        <p:spPr>
          <a:xfrm>
            <a:off x="960835" y="1234960"/>
            <a:ext cx="7219950" cy="35587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计算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折叠后的厚度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折叠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后厚度←折叠前厚度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折叠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次数为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，则折叠后的厚度为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PT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82546" y="45702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62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6"/>
    </mc:Choice>
    <mc:Fallback xmlns="">
      <p:transition spd="slow" advTm="13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uiExpand="1" build="p"/>
    </p:bldLst>
  </p:timing>
  <p:extLst>
    <p:ext uri="{E180D4A7-C9FB-4DFB-919C-405C955672EB}">
      <p14:showEvtLst xmlns:p14="http://schemas.microsoft.com/office/powerpoint/2010/main">
        <p14:playEvt time="0" objId="2"/>
        <p14:stopEvt time="12663" objId="2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346363"/>
            <a:ext cx="8317738" cy="1122656"/>
          </a:xfrm>
        </p:spPr>
        <p:txBody>
          <a:bodyPr>
            <a:noAutofit/>
          </a:bodyPr>
          <a:lstStyle/>
          <a:p>
            <a:r>
              <a:rPr lang="zh-CN" altLang="en-US" sz="2100" dirty="0" smtClean="0">
                <a:latin typeface="Times New Roman" pitchFamily="18" charset="0"/>
                <a:cs typeface="Times New Roman" pitchFamily="18" charset="0"/>
              </a:rPr>
              <a:t>折纸问题：</a:t>
            </a:r>
            <a:r>
              <a:rPr lang="zh-CN" altLang="en-US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CN" altLang="en-US" sz="2100" dirty="0">
                <a:latin typeface="Times New Roman" pitchFamily="18" charset="0"/>
                <a:cs typeface="Times New Roman" pitchFamily="18" charset="0"/>
              </a:rPr>
            </a:br>
            <a:endParaRPr lang="zh-CN" alt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4294967295"/>
          </p:nvPr>
        </p:nvSpPr>
        <p:spPr>
          <a:xfrm>
            <a:off x="960835" y="1248815"/>
            <a:ext cx="7219950" cy="35587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判断折叠后是否达到设定厚度</a:t>
            </a:r>
          </a:p>
          <a:p>
            <a:pPr marL="0" indent="0">
              <a:buNone/>
            </a:pP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如果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：厚度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&gt;=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目标值，停止对折</a:t>
            </a:r>
          </a:p>
          <a:p>
            <a:pPr marL="0" indent="0">
              <a:buNone/>
            </a:pP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如果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：厚度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目标值，继续对折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PT18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37964" y="45339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67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54"/>
    </mc:Choice>
    <mc:Fallback xmlns="">
      <p:transition spd="slow" advTm="14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uiExpand="1" build="p"/>
    </p:bldLst>
  </p:timing>
  <p:extLst>
    <p:ext uri="{E180D4A7-C9FB-4DFB-919C-405C955672EB}">
      <p14:showEvtLst xmlns:p14="http://schemas.microsoft.com/office/powerpoint/2010/main">
        <p14:playEvt time="0" objId="2"/>
        <p14:stopEvt time="13464" objId="2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346363"/>
            <a:ext cx="8317738" cy="1122656"/>
          </a:xfrm>
        </p:spPr>
        <p:txBody>
          <a:bodyPr>
            <a:noAutofit/>
          </a:bodyPr>
          <a:lstStyle/>
          <a:p>
            <a:r>
              <a:rPr lang="zh-CN" altLang="en-US" sz="2100" dirty="0" smtClean="0">
                <a:latin typeface="Times New Roman" pitchFamily="18" charset="0"/>
                <a:cs typeface="Times New Roman" pitchFamily="18" charset="0"/>
              </a:rPr>
              <a:t>折纸问题：</a:t>
            </a:r>
            <a:r>
              <a:rPr lang="zh-CN" altLang="en-US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CN" altLang="en-US" sz="2100" dirty="0">
                <a:latin typeface="Times New Roman" pitchFamily="18" charset="0"/>
                <a:cs typeface="Times New Roman" pitchFamily="18" charset="0"/>
              </a:rPr>
            </a:br>
            <a:endParaRPr lang="zh-CN" alt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4294967295"/>
          </p:nvPr>
        </p:nvSpPr>
        <p:spPr>
          <a:xfrm>
            <a:off x="960835" y="1234960"/>
            <a:ext cx="7219950" cy="35587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重复折叠</a:t>
            </a:r>
          </a:p>
          <a:p>
            <a:pPr marL="0" indent="0">
              <a:buNone/>
            </a:pP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折叠多少次才能超过珠峰高度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是“不确定”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，需要我们进行计算和判断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这里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可以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使用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循环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PT19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1818" y="455641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11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89"/>
    </mc:Choice>
    <mc:Fallback xmlns="">
      <p:transition spd="slow" advTm="14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uiExpand="1" build="p"/>
    </p:bldLst>
  </p:timing>
  <p:extLst>
    <p:ext uri="{E180D4A7-C9FB-4DFB-919C-405C955672EB}">
      <p14:showEvtLst xmlns:p14="http://schemas.microsoft.com/office/powerpoint/2010/main">
        <p14:playEvt time="0" objId="2"/>
        <p14:stopEvt time="1357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0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4358986"/>
            <a:ext cx="609600" cy="6096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/>
              <a:t>计算圆周率</a:t>
            </a:r>
            <a:r>
              <a:rPr lang="el-GR" altLang="zh-CN" sz="3200" dirty="0">
                <a:latin typeface="Times New Roman" pitchFamily="18" charset="0"/>
                <a:cs typeface="Times New Roman" pitchFamily="18" charset="0"/>
              </a:rPr>
              <a:t>π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人们创造了上百种方法求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的值。格雷戈里和莱布尼茨发现了下面的公式：</a:t>
            </a:r>
          </a:p>
          <a:p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莱布尼茨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级数：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π/4=1-1/3+1/5-1/7+1/9……</a:t>
            </a:r>
          </a:p>
          <a:p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则：</a:t>
            </a:r>
            <a:r>
              <a:rPr lang="el-GR" altLang="zh-CN" sz="2400" dirty="0">
                <a:latin typeface="Times New Roman" pitchFamily="18" charset="0"/>
                <a:cs typeface="Times New Roman" pitchFamily="18" charset="0"/>
              </a:rPr>
              <a:t>π=(1-1/3+1/5-1/7+1/9……)*</a:t>
            </a:r>
            <a:r>
              <a:rPr lang="el-GR" altLang="zh-CN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要求：精确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到十万分之一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，结果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保留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位小数。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956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77"/>
    </mc:Choice>
    <mc:Fallback xmlns="">
      <p:transition spd="slow" advTm="28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9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9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9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 uiExpand="1" build="p"/>
    </p:bldLst>
  </p:timing>
  <p:extLst>
    <p:ext uri="{E180D4A7-C9FB-4DFB-919C-405C955672EB}">
      <p14:showEvtLst xmlns:p14="http://schemas.microsoft.com/office/powerpoint/2010/main">
        <p14:playEvt time="0" objId="2"/>
        <p14:stopEvt time="27684" objId="2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346363"/>
            <a:ext cx="8317738" cy="1122656"/>
          </a:xfrm>
        </p:spPr>
        <p:txBody>
          <a:bodyPr>
            <a:noAutofit/>
          </a:bodyPr>
          <a:lstStyle/>
          <a:p>
            <a:r>
              <a:rPr lang="zh-CN" altLang="en-US" sz="2100" dirty="0" smtClean="0">
                <a:latin typeface="Times New Roman" pitchFamily="18" charset="0"/>
                <a:cs typeface="Times New Roman" pitchFamily="18" charset="0"/>
              </a:rPr>
              <a:t>折纸问题：</a:t>
            </a:r>
            <a:r>
              <a:rPr lang="zh-CN" altLang="en-US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CN" altLang="en-US" sz="2100" dirty="0">
                <a:latin typeface="Times New Roman" pitchFamily="18" charset="0"/>
                <a:cs typeface="Times New Roman" pitchFamily="18" charset="0"/>
              </a:rPr>
            </a:br>
            <a:endParaRPr lang="zh-CN" alt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4294967295"/>
          </p:nvPr>
        </p:nvSpPr>
        <p:spPr>
          <a:xfrm>
            <a:off x="960835" y="1234960"/>
            <a:ext cx="7219950" cy="35587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统计折叠次数</a:t>
            </a:r>
          </a:p>
          <a:p>
            <a:pPr marL="0" indent="0">
              <a:buNone/>
            </a:pP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 次数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6……</a:t>
            </a:r>
          </a:p>
          <a:p>
            <a:pPr marL="0" indent="0"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需要对折叠的次数进行累加：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n=n+1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PT20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65673" y="463607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83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8"/>
    </mc:Choice>
    <mc:Fallback xmlns="">
      <p:transition spd="slow" advTm="11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uiExpand="1" build="p"/>
    </p:bldLst>
  </p:timing>
  <p:extLst>
    <p:ext uri="{E180D4A7-C9FB-4DFB-919C-405C955672EB}">
      <p14:showEvtLst xmlns:p14="http://schemas.microsoft.com/office/powerpoint/2010/main">
        <p14:playEvt time="0" objId="2"/>
        <p14:stopEvt time="10652" objId="2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346363"/>
            <a:ext cx="8317738" cy="1122656"/>
          </a:xfrm>
        </p:spPr>
        <p:txBody>
          <a:bodyPr>
            <a:noAutofit/>
          </a:bodyPr>
          <a:lstStyle/>
          <a:p>
            <a:r>
              <a:rPr lang="zh-CN" altLang="en-US" sz="2100" dirty="0" smtClean="0">
                <a:latin typeface="Times New Roman" pitchFamily="18" charset="0"/>
                <a:cs typeface="Times New Roman" pitchFamily="18" charset="0"/>
              </a:rPr>
              <a:t>折纸问题：</a:t>
            </a:r>
            <a:r>
              <a:rPr lang="zh-CN" altLang="en-US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CN" altLang="en-US" sz="2100" dirty="0">
                <a:latin typeface="Times New Roman" pitchFamily="18" charset="0"/>
                <a:cs typeface="Times New Roman" pitchFamily="18" charset="0"/>
              </a:rPr>
            </a:br>
            <a:endParaRPr lang="zh-CN" alt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4294967295"/>
          </p:nvPr>
        </p:nvSpPr>
        <p:spPr>
          <a:xfrm>
            <a:off x="960835" y="1234960"/>
            <a:ext cx="7219950" cy="35587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输出结果</a:t>
            </a:r>
          </a:p>
          <a:p>
            <a:pPr marL="0" indent="0">
              <a:buNone/>
            </a:pP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 输出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：折叠的次数</a:t>
            </a:r>
          </a:p>
          <a:p>
            <a:pPr marL="0" indent="0">
              <a:buNone/>
            </a:pP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 输出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：达到的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高度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为方便计算，我们暂时将单位统一为毫米，最后我们要将它转换为米。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PT2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1818" y="45339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07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54"/>
    </mc:Choice>
    <mc:Fallback xmlns="">
      <p:transition spd="slow" advTm="13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uiExpand="1" build="p"/>
    </p:bldLst>
  </p:timing>
  <p:extLst>
    <p:ext uri="{E180D4A7-C9FB-4DFB-919C-405C955672EB}">
      <p14:showEvtLst xmlns:p14="http://schemas.microsoft.com/office/powerpoint/2010/main">
        <p14:playEvt time="0" objId="2"/>
        <p14:stopEvt time="13491" objId="2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47" y="789716"/>
            <a:ext cx="8120421" cy="364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PT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45782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2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8"/>
    </mc:Choice>
    <mc:Fallback xmlns="">
      <p:transition spd="slow" advTm="9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6190" objId="3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346363"/>
            <a:ext cx="8317738" cy="1122656"/>
          </a:xfrm>
        </p:spPr>
        <p:txBody>
          <a:bodyPr>
            <a:noAutofit/>
          </a:bodyPr>
          <a:lstStyle/>
          <a:p>
            <a:r>
              <a:rPr lang="zh-CN" altLang="en-US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CN" altLang="en-US" sz="2100" dirty="0">
                <a:latin typeface="Times New Roman" pitchFamily="18" charset="0"/>
                <a:cs typeface="Times New Roman" pitchFamily="18" charset="0"/>
              </a:rPr>
            </a:br>
            <a:endParaRPr lang="zh-CN" alt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4294967295"/>
          </p:nvPr>
        </p:nvSpPr>
        <p:spPr>
          <a:xfrm>
            <a:off x="960835" y="1234960"/>
            <a:ext cx="7219950" cy="355871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用计算机解决问题的一般过程：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 分析问题→设计方案→编程调试→解决问题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编程解决问题的基本步骤：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 分析问题→设计算法→编程实现与调试→保存文件、调试运行程序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PT23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07236" y="45339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822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31"/>
    </mc:Choice>
    <mc:Fallback xmlns="">
      <p:transition spd="slow" advTm="51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</p:bldLst>
  </p:timing>
  <p:extLst>
    <p:ext uri="{E180D4A7-C9FB-4DFB-919C-405C955672EB}">
      <p14:showEvtLst xmlns:p14="http://schemas.microsoft.com/office/powerpoint/2010/main">
        <p14:playEvt time="0" objId="3"/>
        <p14:stopEvt time="50019" objId="3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346363"/>
            <a:ext cx="8317738" cy="1122656"/>
          </a:xfrm>
        </p:spPr>
        <p:txBody>
          <a:bodyPr>
            <a:noAutofit/>
          </a:bodyPr>
          <a:lstStyle/>
          <a:p>
            <a:r>
              <a:rPr lang="zh-CN" altLang="en-US" sz="2100" dirty="0">
                <a:latin typeface="Times New Roman" pitchFamily="18" charset="0"/>
                <a:cs typeface="Times New Roman" pitchFamily="18" charset="0"/>
              </a:rPr>
              <a:t>小结</a:t>
            </a:r>
            <a:r>
              <a:rPr lang="zh-CN" altLang="en-US" sz="2100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zh-CN" altLang="en-US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CN" altLang="en-US" sz="2100" dirty="0">
                <a:latin typeface="Times New Roman" pitchFamily="18" charset="0"/>
                <a:cs typeface="Times New Roman" pitchFamily="18" charset="0"/>
              </a:rPr>
            </a:br>
            <a:endParaRPr lang="zh-CN" alt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4294967295"/>
          </p:nvPr>
        </p:nvSpPr>
        <p:spPr>
          <a:xfrm>
            <a:off x="960835" y="1234960"/>
            <a:ext cx="7219950" cy="355871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首先，细读文本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，对问题有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一个整体认识。</a:t>
            </a:r>
          </a:p>
          <a:p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其次：提炼关键词，找出已知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条件。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第三：确定求解目标，包括隐含的目标。</a:t>
            </a:r>
          </a:p>
          <a:p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然后：确定已知与未知的关系。</a:t>
            </a:r>
          </a:p>
          <a:p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最后：设计算法、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编程、调试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PT24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34945" y="45339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572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05"/>
    </mc:Choice>
    <mc:Fallback xmlns="">
      <p:transition spd="slow" advTm="39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uiExpand="1" build="p"/>
    </p:bldLst>
  </p:timing>
  <p:extLst>
    <p:ext uri="{E180D4A7-C9FB-4DFB-919C-405C955672EB}">
      <p14:showEvtLst xmlns:p14="http://schemas.microsoft.com/office/powerpoint/2010/main">
        <p14:playEvt time="0" objId="2"/>
        <p14:stopEvt time="38001" objId="2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346363"/>
            <a:ext cx="8317738" cy="1122656"/>
          </a:xfrm>
        </p:spPr>
        <p:txBody>
          <a:bodyPr>
            <a:noAutofit/>
          </a:bodyPr>
          <a:lstStyle/>
          <a:p>
            <a:r>
              <a:rPr lang="zh-CN" altLang="en-US" sz="2100" dirty="0" smtClean="0">
                <a:latin typeface="Times New Roman" pitchFamily="18" charset="0"/>
                <a:cs typeface="Times New Roman" pitchFamily="18" charset="0"/>
              </a:rPr>
              <a:t>比如：</a:t>
            </a:r>
            <a:r>
              <a:rPr lang="zh-CN" altLang="en-US" sz="2100" dirty="0">
                <a:latin typeface="Times New Roman" pitchFamily="18" charset="0"/>
                <a:cs typeface="Times New Roman" pitchFamily="18" charset="0"/>
              </a:rPr>
              <a:t>根据输入的身高和体重值，编程计算体重指数。</a:t>
            </a:r>
            <a:br>
              <a:rPr lang="zh-CN" altLang="en-US" sz="2100" dirty="0">
                <a:latin typeface="Times New Roman" pitchFamily="18" charset="0"/>
                <a:cs typeface="Times New Roman" pitchFamily="18" charset="0"/>
              </a:rPr>
            </a:br>
            <a:endParaRPr lang="zh-CN" alt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4294967295"/>
          </p:nvPr>
        </p:nvSpPr>
        <p:spPr>
          <a:xfrm>
            <a:off x="960834" y="1234960"/>
            <a:ext cx="7532001" cy="355871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身高和体重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：有了这两个值，才能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计算体重指数。</a:t>
            </a:r>
          </a:p>
          <a:p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输入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：运行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程序时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，从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键盘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输入。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体重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指数：这是要求解的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目标，要输出。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身高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、体重，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与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BMI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之间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关系：体重指数公式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画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出流程图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，编写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、调试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程序。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PT25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76509" y="458412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505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12"/>
    </mc:Choice>
    <mc:Fallback xmlns="">
      <p:transition spd="slow" advTm="65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 uiExpand="1" build="p"/>
    </p:bldLst>
  </p:timing>
  <p:extLst>
    <p:ext uri="{E180D4A7-C9FB-4DFB-919C-405C955672EB}">
      <p14:showEvtLst xmlns:p14="http://schemas.microsoft.com/office/powerpoint/2010/main">
        <p14:playEvt time="0" objId="2"/>
        <p14:stopEvt time="64097" objId="2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  <p:pic>
        <p:nvPicPr>
          <p:cNvPr id="2" name="PPT26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21091" y="45339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87"/>
    </mc:Choice>
    <mc:Fallback xmlns="">
      <p:transition spd="slow" advTm="14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11733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0070C0"/>
                </a:solidFill>
              </a:rPr>
              <a:t>计算</a:t>
            </a:r>
            <a:r>
              <a:rPr lang="en-US" altLang="zh-CN" sz="3200" dirty="0">
                <a:solidFill>
                  <a:srgbClr val="0070C0"/>
                </a:solidFill>
              </a:rPr>
              <a:t>100</a:t>
            </a:r>
            <a:r>
              <a:rPr lang="zh-CN" altLang="en-US" sz="3200" dirty="0">
                <a:solidFill>
                  <a:srgbClr val="0070C0"/>
                </a:solidFill>
              </a:rPr>
              <a:t>以内奇数</a:t>
            </a:r>
            <a:r>
              <a:rPr lang="zh-CN" altLang="en-US" sz="3200" dirty="0" smtClean="0">
                <a:solidFill>
                  <a:srgbClr val="0070C0"/>
                </a:solidFill>
              </a:rPr>
              <a:t>和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计算数的和：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把一系列数相加：累加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以内的奇数：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以内的奇数有哪些，如何得到</a:t>
            </a: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？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隐含的要求：计算的结果，需要输出出来。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PT03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54836" y="436764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925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6"/>
    </mc:Choice>
    <mc:Fallback xmlns="">
      <p:transition spd="slow" advTm="33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 uiExpand="1" build="p"/>
    </p:bldLst>
  </p:timing>
  <p:extLst>
    <p:ext uri="{E180D4A7-C9FB-4DFB-919C-405C955672EB}">
      <p14:showEvtLst xmlns:p14="http://schemas.microsoft.com/office/powerpoint/2010/main">
        <p14:playEvt time="0" objId="2"/>
        <p14:stopEvt time="32251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0070C0"/>
                </a:solidFill>
              </a:rPr>
              <a:t>计算</a:t>
            </a:r>
            <a:r>
              <a:rPr lang="en-US" altLang="zh-CN" sz="3200" dirty="0">
                <a:solidFill>
                  <a:srgbClr val="0070C0"/>
                </a:solidFill>
              </a:rPr>
              <a:t>100</a:t>
            </a:r>
            <a:r>
              <a:rPr lang="zh-CN" altLang="en-US" sz="3200" dirty="0">
                <a:solidFill>
                  <a:srgbClr val="0070C0"/>
                </a:solidFill>
              </a:rPr>
              <a:t>以内奇数和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计算数的和：存放→变量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sum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sum=0</a:t>
            </a:r>
          </a:p>
          <a:p>
            <a:pPr marL="0" indent="0">
              <a:buNone/>
            </a:pP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累加→次数固定→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循环</a:t>
            </a:r>
            <a:endParaRPr lang="en-US" altLang="zh-C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以内的奇数：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range(1,100,2)</a:t>
            </a:r>
          </a:p>
          <a:p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输出计算的结果：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print()</a:t>
            </a:r>
            <a:endParaRPr lang="zh-CN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PT04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24109" y="448194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89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86"/>
    </mc:Choice>
    <mc:Fallback xmlns="">
      <p:transition spd="slow" advTm="50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uiExpand="1" build="p"/>
    </p:bldLst>
  </p:timing>
  <p:extLst>
    <p:ext uri="{E180D4A7-C9FB-4DFB-919C-405C955672EB}">
      <p14:showEvtLst xmlns:p14="http://schemas.microsoft.com/office/powerpoint/2010/main">
        <p14:playEvt time="0" objId="2"/>
        <p14:stopEvt time="49378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0070C0"/>
                </a:solidFill>
              </a:rPr>
              <a:t>计算</a:t>
            </a:r>
            <a:r>
              <a:rPr lang="en-US" altLang="zh-CN" sz="3200" dirty="0">
                <a:solidFill>
                  <a:srgbClr val="0070C0"/>
                </a:solidFill>
              </a:rPr>
              <a:t>100</a:t>
            </a:r>
            <a:r>
              <a:rPr lang="zh-CN" altLang="en-US" sz="3200" dirty="0">
                <a:solidFill>
                  <a:srgbClr val="0070C0"/>
                </a:solidFill>
              </a:rPr>
              <a:t>以内奇数和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696" y="1644362"/>
            <a:ext cx="55340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697" y="3746542"/>
            <a:ext cx="1367703" cy="91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PT05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60694" y="45339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06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99"/>
    </mc:Choice>
    <mc:Fallback xmlns="">
      <p:transition spd="slow" advTm="26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25137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0070C0"/>
                </a:solidFill>
              </a:rPr>
              <a:t>计算</a:t>
            </a:r>
            <a:r>
              <a:rPr lang="en-US" altLang="zh-CN" sz="3200" dirty="0">
                <a:solidFill>
                  <a:srgbClr val="0070C0"/>
                </a:solidFill>
              </a:rPr>
              <a:t>100</a:t>
            </a:r>
            <a:r>
              <a:rPr lang="zh-CN" altLang="en-US" sz="3200" dirty="0">
                <a:solidFill>
                  <a:srgbClr val="0070C0"/>
                </a:solidFill>
              </a:rPr>
              <a:t>以内奇数和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663" y="1662545"/>
            <a:ext cx="55911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696" y="3745055"/>
            <a:ext cx="4256243" cy="91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PT06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37963" y="452870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09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2"/>
    </mc:Choice>
    <mc:Fallback xmlns="">
      <p:transition spd="slow" advTm="10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7414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2060"/>
                </a:solidFill>
              </a:rPr>
              <a:t>进阶：计算：</a:t>
            </a:r>
            <a:r>
              <a:rPr lang="en-US" altLang="zh-CN" sz="3200" dirty="0" smtClean="0">
                <a:solidFill>
                  <a:srgbClr val="002060"/>
                </a:solidFill>
              </a:rPr>
              <a:t>1-1/3+1/5-</a:t>
            </a:r>
            <a:r>
              <a:rPr lang="en-US" altLang="zh-CN" sz="3200" dirty="0">
                <a:solidFill>
                  <a:srgbClr val="002060"/>
                </a:solidFill>
              </a:rPr>
              <a:t>……-</a:t>
            </a:r>
            <a:r>
              <a:rPr lang="en-US" altLang="zh-CN" sz="3200" dirty="0" smtClean="0">
                <a:solidFill>
                  <a:srgbClr val="002060"/>
                </a:solidFill>
              </a:rPr>
              <a:t>1/99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8" name="内容占位符 4"/>
          <p:cNvSpPr>
            <a:spLocks noGrp="1"/>
          </p:cNvSpPr>
          <p:nvPr>
            <p:ph sz="quarter" idx="13"/>
          </p:nvPr>
        </p:nvSpPr>
        <p:spPr>
          <a:xfrm>
            <a:off x="960834" y="1622900"/>
            <a:ext cx="7379601" cy="2584219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与“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1+3+5+…+99</a:t>
            </a:r>
            <a:r>
              <a:rPr lang="zh-CN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”相比，发生了哪些变化：</a:t>
            </a:r>
            <a:endParaRPr lang="en-US" altLang="zh-CN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zh-CN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相加的数，由奇数变成了奇数的倒数：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CN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1/n</a:t>
            </a:r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zh-CN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相邻的项，符号发生了变化：</a:t>
            </a:r>
            <a:endParaRPr lang="en-US" altLang="zh-CN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(+1)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*(1/n)</a:t>
            </a:r>
            <a:r>
              <a:rPr lang="zh-CN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(-1)</a:t>
            </a:r>
            <a:r>
              <a:rPr lang="zh-CN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(1/n+2)</a:t>
            </a:r>
            <a:r>
              <a:rPr lang="zh-CN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zh-CN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PT0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1818" y="451485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63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38"/>
    </mc:Choice>
    <mc:Fallback xmlns="">
      <p:transition spd="slow" advTm="22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8" grpId="0" uiExpand="1" build="p"/>
    </p:bldLst>
  </p:timing>
  <p:extLst>
    <p:ext uri="{E180D4A7-C9FB-4DFB-919C-405C955672EB}">
      <p14:showEvtLst xmlns:p14="http://schemas.microsoft.com/office/powerpoint/2010/main">
        <p14:playEvt time="0" objId="2"/>
        <p14:stopEvt time="21748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002060"/>
                </a:solidFill>
              </a:rPr>
              <a:t>进阶：计算：</a:t>
            </a:r>
            <a:r>
              <a:rPr lang="en-US" altLang="zh-CN" sz="3200" dirty="0" smtClean="0">
                <a:solidFill>
                  <a:srgbClr val="002060"/>
                </a:solidFill>
              </a:rPr>
              <a:t>1-1/3+1/5-……+1/99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846" y="1676395"/>
            <a:ext cx="6380463" cy="329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PT0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57855" y="4528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0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36"/>
    </mc:Choice>
    <mc:Fallback xmlns="">
      <p:transition spd="slow" advTm="31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31191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/>
              <a:t>计算圆周率</a:t>
            </a:r>
            <a:r>
              <a:rPr lang="el-GR" altLang="zh-CN" sz="3200" dirty="0">
                <a:latin typeface="Times New Roman" pitchFamily="18" charset="0"/>
                <a:cs typeface="Times New Roman" pitchFamily="18" charset="0"/>
              </a:rPr>
              <a:t>π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比较：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1-1/3+1/5-…+1/99=?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altLang="zh-CN" sz="24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altLang="zh-CN" sz="2400" dirty="0">
                <a:latin typeface="Times New Roman" pitchFamily="18" charset="0"/>
                <a:cs typeface="Times New Roman" pitchFamily="18" charset="0"/>
              </a:rPr>
              <a:t>=(1-1/3+1/5-1/7+1/9……)*</a:t>
            </a:r>
            <a:r>
              <a:rPr lang="el-GR" altLang="zh-CN" sz="24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要求：精确到十万分之一，结果保留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位小数。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PT09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54836" y="45339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068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80"/>
    </mc:Choice>
    <mc:Fallback xmlns="">
      <p:transition spd="slow" advTm="14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 uiExpand="1" build="p"/>
    </p:bldLst>
  </p:timing>
  <p:extLst>
    <p:ext uri="{E180D4A7-C9FB-4DFB-919C-405C955672EB}">
      <p14:showEvtLst xmlns:p14="http://schemas.microsoft.com/office/powerpoint/2010/main">
        <p14:playEvt time="0" objId="2"/>
        <p14:stopEvt time="12169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6|1.5|1|1.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4|1.7|2.5|4.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5.1|9|14.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2|5|6|1.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4|1.8|1.2|1.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7|1.3|2.7|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9|6.1|3.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3.8|7.6|9.5|5.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3|1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4|2.3|3.3|2.6|2.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9|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9|5.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2.5|5.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8|5.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|1.4|2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4|10.4|12.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7.4|6.6|5|4.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5|7.8|14.4|13.2|8.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2380</Words>
  <Application>Microsoft Office PowerPoint</Application>
  <PresentationFormat>全屏显示(16:9)</PresentationFormat>
  <Paragraphs>233</Paragraphs>
  <Slides>26</Slides>
  <Notes>26</Notes>
  <HiddenSlides>0</HiddenSlides>
  <MMClips>26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1_Office 主题​​</vt:lpstr>
      <vt:lpstr>程序设计题的分析与解答</vt:lpstr>
      <vt:lpstr>计算圆周率π</vt:lpstr>
      <vt:lpstr>计算100以内奇数和</vt:lpstr>
      <vt:lpstr>计算100以内奇数和</vt:lpstr>
      <vt:lpstr>计算100以内奇数和</vt:lpstr>
      <vt:lpstr>计算100以内奇数和</vt:lpstr>
      <vt:lpstr>进阶：计算：1-1/3+1/5-……-1/99</vt:lpstr>
      <vt:lpstr>进阶：计算：1-1/3+1/5-……+1/99</vt:lpstr>
      <vt:lpstr>计算圆周率π</vt:lpstr>
      <vt:lpstr>计算圆周率π</vt:lpstr>
      <vt:lpstr>计算圆周率π</vt:lpstr>
      <vt:lpstr>计算圆周率π=(1-1/3+1/5-1/7+1/9……)*4，精确到十万分之一</vt:lpstr>
      <vt:lpstr>计算圆周率π=(1-1/3+1/5-1/7+1/9……)*4，精确到十万分之一，结果保留5位小数。 </vt:lpstr>
      <vt:lpstr>PowerPoint 演示文稿</vt:lpstr>
      <vt:lpstr>折纸问题： </vt:lpstr>
      <vt:lpstr>折纸问题： </vt:lpstr>
      <vt:lpstr>折纸问题： </vt:lpstr>
      <vt:lpstr>折纸问题： </vt:lpstr>
      <vt:lpstr>折纸问题： </vt:lpstr>
      <vt:lpstr>折纸问题： </vt:lpstr>
      <vt:lpstr>折纸问题： </vt:lpstr>
      <vt:lpstr>PowerPoint 演示文稿</vt:lpstr>
      <vt:lpstr> </vt:lpstr>
      <vt:lpstr>小结： </vt:lpstr>
      <vt:lpstr>比如：根据输入的身高和体重值，编程计算体重指数。 </vt:lpstr>
      <vt:lpstr>PowerPoint 演示文稿</vt:lpstr>
    </vt:vector>
  </TitlesOfParts>
  <Company>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高一年级 信息技术第4课时《程序设计题的分析与解答》课件</dc:title>
  <dc:subject>高一年级 信息技术第4课时《程序设计题的分析与解答》课件</dc:subject>
  <dc:creator>ZTR</dc:creator>
  <dc:description>20200202。</dc:description>
  <cp:lastModifiedBy>Z.TR</cp:lastModifiedBy>
  <cp:revision>150</cp:revision>
  <dcterms:created xsi:type="dcterms:W3CDTF">2020-02-01T11:21:51Z</dcterms:created>
  <dcterms:modified xsi:type="dcterms:W3CDTF">2020-02-12T08:43:55Z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