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5" r:id="rId3"/>
    <p:sldId id="272" r:id="rId5"/>
    <p:sldId id="277" r:id="rId6"/>
    <p:sldId id="288" r:id="rId7"/>
    <p:sldId id="279" r:id="rId8"/>
    <p:sldId id="278" r:id="rId9"/>
    <p:sldId id="280" r:id="rId10"/>
    <p:sldId id="281" r:id="rId11"/>
    <p:sldId id="286" r:id="rId12"/>
    <p:sldId id="271" r:id="rId13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-876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6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8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2" Type="http://schemas.openxmlformats.org/officeDocument/2006/relationships/tags" Target="../tags/tag86.xml"/><Relationship Id="rId11" Type="http://schemas.openxmlformats.org/officeDocument/2006/relationships/tags" Target="../tags/tag85.xml"/><Relationship Id="rId10" Type="http://schemas.openxmlformats.org/officeDocument/2006/relationships/tags" Target="../tags/tag84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90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4" Type="http://schemas.openxmlformats.org/officeDocument/2006/relationships/tags" Target="../tags/tag95.xml"/><Relationship Id="rId13" Type="http://schemas.openxmlformats.org/officeDocument/2006/relationships/tags" Target="../tags/tag94.xml"/><Relationship Id="rId12" Type="http://schemas.openxmlformats.org/officeDocument/2006/relationships/tags" Target="../tags/tag9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1" Type="http://schemas.openxmlformats.org/officeDocument/2006/relationships/tags" Target="../tags/tag103.xml"/><Relationship Id="rId10" Type="http://schemas.openxmlformats.org/officeDocument/2006/relationships/tags" Target="../tags/tag102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0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5" Type="http://schemas.openxmlformats.org/officeDocument/2006/relationships/tags" Target="../tags/tag113.xml"/><Relationship Id="rId14" Type="http://schemas.openxmlformats.org/officeDocument/2006/relationships/tags" Target="../tags/tag112.xml"/><Relationship Id="rId13" Type="http://schemas.openxmlformats.org/officeDocument/2006/relationships/tags" Target="../tags/tag111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1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5" Type="http://schemas.openxmlformats.org/officeDocument/2006/relationships/tags" Target="../tags/tag123.xml"/><Relationship Id="rId14" Type="http://schemas.openxmlformats.org/officeDocument/2006/relationships/tags" Target="../tags/tag122.xml"/><Relationship Id="rId13" Type="http://schemas.openxmlformats.org/officeDocument/2006/relationships/tags" Target="../tags/tag121.xml"/><Relationship Id="rId12" Type="http://schemas.openxmlformats.org/officeDocument/2006/relationships/tags" Target="../tags/tag120.xml"/><Relationship Id="rId11" Type="http://schemas.openxmlformats.org/officeDocument/2006/relationships/tags" Target="../tags/tag119.xml"/><Relationship Id="rId10" Type="http://schemas.openxmlformats.org/officeDocument/2006/relationships/tags" Target="../tags/tag118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2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7" Type="http://schemas.openxmlformats.org/officeDocument/2006/relationships/tags" Target="../tags/tag135.xml"/><Relationship Id="rId16" Type="http://schemas.openxmlformats.org/officeDocument/2006/relationships/tags" Target="../tags/tag134.xml"/><Relationship Id="rId15" Type="http://schemas.openxmlformats.org/officeDocument/2006/relationships/tags" Target="../tags/tag133.xml"/><Relationship Id="rId14" Type="http://schemas.openxmlformats.org/officeDocument/2006/relationships/tags" Target="../tags/tag132.xml"/><Relationship Id="rId13" Type="http://schemas.openxmlformats.org/officeDocument/2006/relationships/tags" Target="../tags/tag131.xml"/><Relationship Id="rId12" Type="http://schemas.openxmlformats.org/officeDocument/2006/relationships/tags" Target="../tags/tag130.xml"/><Relationship Id="rId11" Type="http://schemas.openxmlformats.org/officeDocument/2006/relationships/tags" Target="../tags/tag129.xml"/><Relationship Id="rId10" Type="http://schemas.openxmlformats.org/officeDocument/2006/relationships/tags" Target="../tags/tag128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left_down.png" TargetMode="External"/><Relationship Id="rId8" Type="http://schemas.openxmlformats.org/officeDocument/2006/relationships/image" Target="../media/image7.png"/><Relationship Id="rId7" Type="http://schemas.openxmlformats.org/officeDocument/2006/relationships/tags" Target="../tags/tag139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4" Type="http://schemas.openxmlformats.org/officeDocument/2006/relationships/tags" Target="../tags/tag144.xml"/><Relationship Id="rId13" Type="http://schemas.openxmlformats.org/officeDocument/2006/relationships/tags" Target="../tags/tag143.xml"/><Relationship Id="rId12" Type="http://schemas.openxmlformats.org/officeDocument/2006/relationships/tags" Target="../tags/tag142.xml"/><Relationship Id="rId11" Type="http://schemas.openxmlformats.org/officeDocument/2006/relationships/tags" Target="../tags/tag141.xml"/><Relationship Id="rId10" Type="http://schemas.openxmlformats.org/officeDocument/2006/relationships/tags" Target="../tags/tag140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4" Type="http://schemas.openxmlformats.org/officeDocument/2006/relationships/tags" Target="../tags/tag29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3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6" Type="http://schemas.openxmlformats.org/officeDocument/2006/relationships/tags" Target="../tags/tag40.xml"/><Relationship Id="rId15" Type="http://schemas.openxmlformats.org/officeDocument/2006/relationships/tags" Target="../tags/tag39.xml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42.xml"/><Relationship Id="rId4" Type="http://schemas.openxmlformats.org/officeDocument/2006/relationships/image" Target="file:///C:\Users\1V994W2\Documents\Tencent%20Files\574576071\FileRecv\&#25340;&#35013;&#32032;&#26448;\forright\\06\subject_holdleft_84,125,158_0_staid_full_0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41.xml"/><Relationship Id="rId11" Type="http://schemas.openxmlformats.org/officeDocument/2006/relationships/tags" Target="../tags/tag46.xml"/><Relationship Id="rId10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5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tags" Target="../tags/tag55.xml"/><Relationship Id="rId10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61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3" Type="http://schemas.openxmlformats.org/officeDocument/2006/relationships/tags" Target="../tags/tag66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6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7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8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9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 cstate="print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9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5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6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7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0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0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0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2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3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0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1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9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0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tags" Target="../tags/tag150.xml"/><Relationship Id="rId24" Type="http://schemas.openxmlformats.org/officeDocument/2006/relationships/tags" Target="../tags/tag149.xml"/><Relationship Id="rId23" Type="http://schemas.openxmlformats.org/officeDocument/2006/relationships/tags" Target="../tags/tag148.xml"/><Relationship Id="rId22" Type="http://schemas.openxmlformats.org/officeDocument/2006/relationships/tags" Target="../tags/tag147.xml"/><Relationship Id="rId21" Type="http://schemas.openxmlformats.org/officeDocument/2006/relationships/tags" Target="../tags/tag146.xml"/><Relationship Id="rId20" Type="http://schemas.openxmlformats.org/officeDocument/2006/relationships/tags" Target="../tags/tag145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1.xml"/><Relationship Id="rId1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153.xml"/><Relationship Id="rId2" Type="http://schemas.openxmlformats.org/officeDocument/2006/relationships/image" Target="../media/image14.jpeg"/><Relationship Id="rId1" Type="http://schemas.openxmlformats.org/officeDocument/2006/relationships/tags" Target="../tags/tag15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1" y="1918980"/>
            <a:ext cx="5412105" cy="1524131"/>
          </a:xfrm>
        </p:spPr>
        <p:txBody>
          <a:bodyPr>
            <a:normAutofit/>
          </a:bodyPr>
          <a:lstStyle/>
          <a:p>
            <a:pPr algn="ctr"/>
            <a:r>
              <a:rPr lang="zh-CN" altLang="en-US" sz="3200" dirty="0">
                <a:solidFill>
                  <a:srgbClr val="FF0000"/>
                </a:solidFill>
              </a:rPr>
              <a:t>正压</a:t>
            </a:r>
            <a:r>
              <a:rPr lang="zh-CN" altLang="en-US" sz="3200" dirty="0" smtClean="0">
                <a:solidFill>
                  <a:srgbClr val="FF0000"/>
                </a:solidFill>
              </a:rPr>
              <a:t>空气过滤装置设计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000" spc="226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通用技术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</a:t>
            </a: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东方德</a:t>
            </a: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才学校  杨   磊</a:t>
            </a:r>
            <a:endParaRPr lang="en-US" altLang="zh-CN" sz="2000" spc="226" dirty="0" smtClean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华师一附中</a:t>
            </a: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朝阳学校  刘春祥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  <a:endParaRPr lang="zh-CN" altLang="en-US" sz="5400" b="1" spc="3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  <a:endParaRPr lang="zh-CN" altLang="en-US" spc="226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>
          <a:xfrm>
            <a:off x="524988" y="226830"/>
            <a:ext cx="8139178" cy="4138341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pPr lvl="0" hangingPunct="1">
              <a:spcBef>
                <a:spcPct val="0"/>
              </a:spcBef>
              <a:defRPr/>
            </a:pPr>
            <a:r>
              <a:rPr lang="zh-CN" altLang="zh-CN" b="1" dirty="0" smtClean="0"/>
              <a:t>一</a:t>
            </a:r>
            <a:r>
              <a:rPr lang="zh-CN" altLang="zh-CN" b="1" dirty="0"/>
              <a:t>、发现问题和明确</a:t>
            </a:r>
            <a:r>
              <a:rPr lang="zh-CN" altLang="zh-CN" b="1" dirty="0" smtClean="0"/>
              <a:t>问题</a:t>
            </a:r>
            <a:endParaRPr lang="en-US" altLang="zh-CN" b="1" dirty="0" smtClean="0"/>
          </a:p>
          <a:p>
            <a:pPr lvl="0" hangingPunct="1">
              <a:spcBef>
                <a:spcPct val="0"/>
              </a:spcBef>
              <a:defRPr/>
            </a:pPr>
            <a:endParaRPr lang="en-US" altLang="zh-CN" b="1" dirty="0" smtClean="0"/>
          </a:p>
          <a:p>
            <a:pPr lvl="0" hangingPunct="1">
              <a:spcBef>
                <a:spcPct val="0"/>
              </a:spcBef>
              <a:defRPr/>
            </a:pPr>
            <a:r>
              <a:rPr lang="en-US" altLang="zh-CN" dirty="0"/>
              <a:t> </a:t>
            </a:r>
            <a:r>
              <a:rPr lang="en-US" altLang="zh-CN" dirty="0" smtClean="0"/>
              <a:t>       </a:t>
            </a:r>
            <a:r>
              <a:rPr lang="zh-CN" altLang="en-US" sz="2000" dirty="0" smtClean="0"/>
              <a:t>近年来，</a:t>
            </a:r>
            <a:r>
              <a:rPr lang="zh-CN" altLang="zh-CN" sz="2000" dirty="0" smtClean="0"/>
              <a:t>大家对</a:t>
            </a:r>
            <a:r>
              <a:rPr lang="zh-CN" altLang="en-US" sz="2000" dirty="0" smtClean="0"/>
              <a:t>空气污染、</a:t>
            </a:r>
            <a:r>
              <a:rPr lang="zh-CN" altLang="zh-CN" sz="2000" dirty="0" smtClean="0"/>
              <a:t>雾</a:t>
            </a:r>
            <a:r>
              <a:rPr lang="zh-CN" altLang="zh-CN" sz="2000" dirty="0"/>
              <a:t>霾的关注急剧上升，各种空气过滤器</a:t>
            </a:r>
            <a:r>
              <a:rPr lang="zh-CN" altLang="zh-CN" sz="2000" dirty="0" smtClean="0"/>
              <a:t>销量</a:t>
            </a:r>
            <a:r>
              <a:rPr lang="zh-CN" altLang="en-US" sz="2000" dirty="0" smtClean="0"/>
              <a:t>猛增</a:t>
            </a:r>
            <a:r>
              <a:rPr lang="zh-CN" altLang="zh-CN" sz="2000" dirty="0" smtClean="0"/>
              <a:t>。北京市</a:t>
            </a:r>
            <a:r>
              <a:rPr lang="zh-CN" altLang="en-US" sz="2000" dirty="0" smtClean="0"/>
              <a:t>政府虽然加大了治理力度，</a:t>
            </a:r>
            <a:r>
              <a:rPr lang="zh-CN" altLang="zh-CN" sz="2000" dirty="0" smtClean="0"/>
              <a:t>雾</a:t>
            </a:r>
            <a:r>
              <a:rPr lang="zh-CN" altLang="zh-CN" sz="2000" dirty="0"/>
              <a:t>霾逐渐减弱，但人们对空气质量的要求仍不断上升</a:t>
            </a:r>
            <a:r>
              <a:rPr lang="zh-CN" altLang="zh-CN" sz="2000" dirty="0" smtClean="0"/>
              <a:t>，</a:t>
            </a:r>
            <a:r>
              <a:rPr lang="zh-CN" altLang="en-US" sz="2000" dirty="0" smtClean="0"/>
              <a:t>对于能够过滤掉</a:t>
            </a:r>
            <a:r>
              <a:rPr lang="zh-CN" altLang="zh-CN" sz="2000" dirty="0" smtClean="0"/>
              <a:t>空气</a:t>
            </a:r>
            <a:r>
              <a:rPr lang="zh-CN" altLang="zh-CN" sz="2000" dirty="0"/>
              <a:t>中大颗粒尘埃、异味等多种</a:t>
            </a:r>
            <a:r>
              <a:rPr lang="zh-CN" altLang="zh-CN" sz="2000" dirty="0" smtClean="0"/>
              <a:t>污染物</a:t>
            </a:r>
            <a:r>
              <a:rPr lang="zh-CN" altLang="en-US" sz="2000" dirty="0" smtClean="0"/>
              <a:t>的</a:t>
            </a:r>
            <a:r>
              <a:rPr lang="zh-CN" altLang="zh-CN" sz="2000" dirty="0" smtClean="0"/>
              <a:t>过滤器</a:t>
            </a:r>
            <a:r>
              <a:rPr lang="zh-CN" altLang="en-US" sz="2000" dirty="0" smtClean="0"/>
              <a:t>仍有较大</a:t>
            </a:r>
            <a:r>
              <a:rPr lang="zh-CN" altLang="en-US" sz="2000" dirty="0" smtClean="0">
                <a:solidFill>
                  <a:srgbClr val="FF0000"/>
                </a:solidFill>
              </a:rPr>
              <a:t>需求</a:t>
            </a:r>
            <a:r>
              <a:rPr lang="zh-CN" altLang="zh-CN" sz="2000" dirty="0" smtClean="0"/>
              <a:t>。</a:t>
            </a:r>
            <a:endParaRPr lang="en-US" altLang="zh-CN" sz="2000" dirty="0" smtClean="0"/>
          </a:p>
          <a:p>
            <a:pPr lvl="0" hangingPunct="1">
              <a:spcBef>
                <a:spcPct val="0"/>
              </a:spcBef>
              <a:defRPr/>
            </a:pPr>
            <a:r>
              <a:rPr lang="en-US" altLang="zh-CN" sz="2000" dirty="0" smtClean="0"/>
              <a:t>        </a:t>
            </a:r>
            <a:endParaRPr lang="en-US" altLang="zh-CN" sz="2000" dirty="0" smtClean="0"/>
          </a:p>
          <a:p>
            <a:pPr lvl="0" hangingPunct="1">
              <a:spcBef>
                <a:spcPct val="0"/>
              </a:spcBef>
              <a:defRPr/>
            </a:pPr>
            <a:r>
              <a:rPr lang="en-US" altLang="zh-CN" sz="2000" dirty="0" smtClean="0"/>
              <a:t>         </a:t>
            </a:r>
            <a:endParaRPr lang="en-US" altLang="zh-CN" sz="2000" dirty="0" smtClean="0"/>
          </a:p>
          <a:p>
            <a:pPr lvl="0" hangingPunct="1">
              <a:spcBef>
                <a:spcPct val="0"/>
              </a:spcBef>
              <a:defRPr/>
            </a:pPr>
            <a:r>
              <a:rPr lang="en-US" altLang="zh-CN" sz="2000" dirty="0"/>
              <a:t> </a:t>
            </a:r>
            <a:r>
              <a:rPr lang="en-US" altLang="zh-CN" sz="2000" dirty="0" smtClean="0"/>
              <a:t>      </a:t>
            </a:r>
            <a:r>
              <a:rPr lang="zh-CN" altLang="en-US" sz="2000" dirty="0" smtClean="0"/>
              <a:t>同学们，掌握了</a:t>
            </a:r>
            <a:r>
              <a:rPr lang="en-US" altLang="zh-CN" sz="2000" dirty="0" smtClean="0"/>
              <a:t>《</a:t>
            </a:r>
            <a:r>
              <a:rPr lang="zh-CN" altLang="en-US" sz="2000" dirty="0" smtClean="0"/>
              <a:t>技术与设计</a:t>
            </a:r>
            <a:r>
              <a:rPr lang="en-US" altLang="zh-CN" sz="2000" dirty="0" smtClean="0"/>
              <a:t>》</a:t>
            </a:r>
            <a:r>
              <a:rPr lang="zh-CN" altLang="en-US" sz="2000" dirty="0" smtClean="0"/>
              <a:t>相关知识</a:t>
            </a:r>
            <a:r>
              <a:rPr lang="zh-CN" altLang="en-US" sz="2000" dirty="0"/>
              <a:t>以后</a:t>
            </a:r>
            <a:r>
              <a:rPr lang="zh-CN" altLang="en-US" sz="2000" dirty="0" smtClean="0"/>
              <a:t>，我们就一起来设计一款</a:t>
            </a:r>
            <a:r>
              <a:rPr lang="zh-CN" altLang="en-US" sz="2000" dirty="0">
                <a:solidFill>
                  <a:srgbClr val="FF0000"/>
                </a:solidFill>
              </a:rPr>
              <a:t>正压空气过滤</a:t>
            </a:r>
            <a:r>
              <a:rPr lang="zh-CN" altLang="en-US" sz="2000" dirty="0" smtClean="0">
                <a:solidFill>
                  <a:srgbClr val="FF0000"/>
                </a:solidFill>
              </a:rPr>
              <a:t>装置。</a:t>
            </a:r>
            <a:endParaRPr lang="en-US" altLang="zh-CN" sz="2000" b="1" kern="1200" spc="200" noProof="1" smtClean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9328">
            <a:off x="769165" y="503819"/>
            <a:ext cx="2449341" cy="387676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464"/>
            <a:ext cx="8139178" cy="669022"/>
          </a:xfrm>
        </p:spPr>
        <p:txBody>
          <a:bodyPr>
            <a:normAutofit/>
          </a:bodyPr>
          <a:lstStyle/>
          <a:p>
            <a:r>
              <a:rPr lang="zh-CN" altLang="zh-CN" dirty="0"/>
              <a:t>二、制定</a:t>
            </a:r>
            <a:r>
              <a:rPr lang="zh-CN" altLang="zh-CN" dirty="0" smtClean="0"/>
              <a:t>设计方案</a:t>
            </a:r>
            <a:r>
              <a:rPr lang="zh-CN" altLang="en-US" dirty="0" smtClean="0"/>
              <a:t>（知识回顾）</a:t>
            </a:r>
            <a:br>
              <a:rPr lang="en-US" altLang="zh-CN" dirty="0" smtClean="0"/>
            </a:br>
            <a:endParaRPr lang="zh-CN" altLang="en-US" b="0" dirty="0">
              <a:solidFill>
                <a:srgbClr val="FF0000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1110337" y="4299852"/>
            <a:ext cx="1861457" cy="7184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收集信息</a:t>
            </a:r>
            <a:endParaRPr lang="zh-CN" altLang="en-US" dirty="0"/>
          </a:p>
        </p:txBody>
      </p:sp>
      <p:sp>
        <p:nvSpPr>
          <p:cNvPr id="7" name="椭圆 6"/>
          <p:cNvSpPr/>
          <p:nvPr/>
        </p:nvSpPr>
        <p:spPr>
          <a:xfrm>
            <a:off x="1993835" y="3206613"/>
            <a:ext cx="1861457" cy="7184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设计分析</a:t>
            </a:r>
            <a:endParaRPr lang="zh-CN" altLang="en-US" dirty="0"/>
          </a:p>
        </p:txBody>
      </p:sp>
      <p:sp>
        <p:nvSpPr>
          <p:cNvPr id="8" name="椭圆 7"/>
          <p:cNvSpPr/>
          <p:nvPr/>
        </p:nvSpPr>
        <p:spPr>
          <a:xfrm>
            <a:off x="3276594" y="2173855"/>
            <a:ext cx="1861457" cy="7184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方案构思</a:t>
            </a:r>
            <a:endParaRPr lang="zh-CN" altLang="en-US" dirty="0"/>
          </a:p>
        </p:txBody>
      </p:sp>
      <p:sp>
        <p:nvSpPr>
          <p:cNvPr id="9" name="椭圆 8"/>
          <p:cNvSpPr/>
          <p:nvPr/>
        </p:nvSpPr>
        <p:spPr>
          <a:xfrm>
            <a:off x="4517567" y="1284499"/>
            <a:ext cx="1861457" cy="7184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方案呈现</a:t>
            </a:r>
            <a:endParaRPr lang="zh-CN" altLang="en-US" dirty="0"/>
          </a:p>
        </p:txBody>
      </p:sp>
      <p:sp>
        <p:nvSpPr>
          <p:cNvPr id="10" name="椭圆 9"/>
          <p:cNvSpPr/>
          <p:nvPr/>
        </p:nvSpPr>
        <p:spPr>
          <a:xfrm>
            <a:off x="5976252" y="435424"/>
            <a:ext cx="1861457" cy="7184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方案筛选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9743"/>
            <a:ext cx="8139178" cy="4691743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1</a:t>
            </a:r>
            <a:r>
              <a:rPr lang="zh-CN" altLang="zh-CN" dirty="0"/>
              <a:t>、收集</a:t>
            </a:r>
            <a:r>
              <a:rPr lang="zh-CN" altLang="zh-CN" dirty="0" smtClean="0"/>
              <a:t>信息</a:t>
            </a:r>
            <a:br>
              <a:rPr lang="en-US" altLang="zh-CN" dirty="0" smtClean="0"/>
            </a:br>
            <a:r>
              <a:rPr lang="en-US" altLang="zh-CN" dirty="0" smtClean="0"/>
              <a:t>     </a:t>
            </a:r>
            <a:br>
              <a:rPr lang="en-US" altLang="zh-CN" dirty="0" smtClean="0"/>
            </a:br>
            <a:r>
              <a:rPr lang="en-US" altLang="zh-CN" dirty="0"/>
              <a:t> </a:t>
            </a:r>
            <a:r>
              <a:rPr lang="en-US" altLang="zh-CN" dirty="0" smtClean="0"/>
              <a:t>  </a:t>
            </a:r>
            <a:r>
              <a:rPr lang="zh-CN" altLang="en-US" b="0" dirty="0" smtClean="0"/>
              <a:t>请同学们</a:t>
            </a:r>
            <a:r>
              <a:rPr lang="zh-CN" altLang="zh-CN" b="0" dirty="0" smtClean="0">
                <a:solidFill>
                  <a:srgbClr val="FF0000"/>
                </a:solidFill>
              </a:rPr>
              <a:t>通过</a:t>
            </a:r>
            <a:r>
              <a:rPr lang="zh-CN" altLang="zh-CN" b="0" dirty="0">
                <a:solidFill>
                  <a:srgbClr val="FF0000"/>
                </a:solidFill>
              </a:rPr>
              <a:t>网络</a:t>
            </a:r>
            <a:r>
              <a:rPr lang="zh-CN" altLang="zh-CN" b="0" dirty="0" smtClean="0"/>
              <a:t>收集</a:t>
            </a:r>
            <a:r>
              <a:rPr lang="zh-CN" altLang="en-US" b="0" dirty="0" smtClean="0"/>
              <a:t>该装置的相关信息，可以包括：视频、原理、类型（正压与负压）、以及各类配件等</a:t>
            </a:r>
            <a:r>
              <a:rPr lang="zh-CN" altLang="zh-CN" b="0" dirty="0" smtClean="0"/>
              <a:t>。</a:t>
            </a:r>
            <a:br>
              <a:rPr lang="en-US" altLang="zh-CN" b="0" dirty="0" smtClean="0"/>
            </a:br>
            <a:r>
              <a:rPr lang="en-US" altLang="zh-CN" b="0" dirty="0" smtClean="0"/>
              <a:t>     </a:t>
            </a:r>
            <a:br>
              <a:rPr lang="en-US" altLang="zh-CN" b="0" dirty="0"/>
            </a:br>
            <a:br>
              <a:rPr lang="en-US" altLang="zh-CN" b="0" dirty="0" smtClean="0"/>
            </a:br>
            <a:br>
              <a:rPr lang="en-US" altLang="zh-CN" b="0" dirty="0"/>
            </a:br>
            <a:br>
              <a:rPr lang="en-US" altLang="zh-CN" b="0" dirty="0" smtClean="0"/>
            </a:br>
            <a:br>
              <a:rPr lang="en-US" altLang="zh-CN" b="0" dirty="0" smtClean="0"/>
            </a:br>
            <a:br>
              <a:rPr lang="en-US" altLang="zh-CN" b="0" dirty="0"/>
            </a:br>
            <a:br>
              <a:rPr lang="en-US" altLang="zh-CN" b="0" dirty="0" smtClean="0"/>
            </a:br>
            <a:br>
              <a:rPr lang="en-US" altLang="zh-CN" b="0" dirty="0"/>
            </a:br>
            <a:br>
              <a:rPr lang="en-US" altLang="zh-CN" b="0" dirty="0" smtClean="0"/>
            </a:br>
            <a:r>
              <a:rPr lang="zh-CN" altLang="en-US" u="sng" dirty="0" smtClean="0">
                <a:solidFill>
                  <a:srgbClr val="000099"/>
                </a:solidFill>
              </a:rPr>
              <a:t>知识链接：</a:t>
            </a:r>
            <a:r>
              <a:rPr lang="zh-CN" altLang="zh-CN" b="0" i="1" u="sng" dirty="0">
                <a:solidFill>
                  <a:srgbClr val="000099"/>
                </a:solidFill>
              </a:rPr>
              <a:t>正压就是指比常压（即常说的一个大气压）的气体压力高的气体状态。正压通风就是说让风从室外吹到室内，室内的风压大于室外，风从窗口或门洞口排出，实现通风</a:t>
            </a:r>
            <a:r>
              <a:rPr lang="zh-CN" altLang="zh-CN" b="0" i="1" u="sng" dirty="0" smtClean="0">
                <a:solidFill>
                  <a:srgbClr val="000099"/>
                </a:solidFill>
              </a:rPr>
              <a:t>。</a:t>
            </a:r>
            <a:r>
              <a:rPr lang="en-US" altLang="zh-CN" b="0" i="1" dirty="0" smtClean="0">
                <a:solidFill>
                  <a:srgbClr val="000099"/>
                </a:solidFill>
              </a:rPr>
              <a:t>          </a:t>
            </a:r>
            <a:r>
              <a:rPr lang="zh-CN" altLang="en-US" b="0" dirty="0" smtClean="0">
                <a:solidFill>
                  <a:srgbClr val="FF0000"/>
                </a:solidFill>
              </a:rPr>
              <a:t>课后请同学们</a:t>
            </a:r>
            <a:r>
              <a:rPr lang="zh-CN" altLang="en-US" b="0" dirty="0" smtClean="0">
                <a:solidFill>
                  <a:srgbClr val="FF0000"/>
                </a:solidFill>
              </a:rPr>
              <a:t>自主探究学习</a:t>
            </a:r>
            <a:r>
              <a:rPr lang="zh-CN" altLang="en-US" b="0" dirty="0" smtClean="0">
                <a:solidFill>
                  <a:srgbClr val="FF0000"/>
                </a:solidFill>
              </a:rPr>
              <a:t>负压的相关知识！</a:t>
            </a:r>
            <a:endParaRPr lang="zh-CN" altLang="en-US" b="0" dirty="0">
              <a:solidFill>
                <a:srgbClr val="FF0000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583113" y="1529305"/>
            <a:ext cx="4719290" cy="2136775"/>
            <a:chOff x="8504" y="5836"/>
            <a:chExt cx="4156" cy="3083"/>
          </a:xfrm>
        </p:grpSpPr>
        <p:pic>
          <p:nvPicPr>
            <p:cNvPr id="4" name="图片 3" descr="IMG_256"/>
            <p:cNvPicPr>
              <a:picLocks noChangeAspect="1"/>
            </p:cNvPicPr>
            <p:nvPr/>
          </p:nvPicPr>
          <p:blipFill>
            <a:blip r:embed="rId1"/>
            <a:srcRect t="15547"/>
            <a:stretch>
              <a:fillRect/>
            </a:stretch>
          </p:blipFill>
          <p:spPr>
            <a:xfrm>
              <a:off x="8504" y="5836"/>
              <a:ext cx="4156" cy="30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" name="文本框 3"/>
            <p:cNvSpPr txBox="1"/>
            <p:nvPr/>
          </p:nvSpPr>
          <p:spPr>
            <a:xfrm>
              <a:off x="9526" y="8496"/>
              <a:ext cx="2306" cy="423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zh-CN" sz="1050" i="1" kern="100">
                  <a:effectLst/>
                  <a:ea typeface="宋体" panose="02010600030101010101" pitchFamily="2" charset="-122"/>
                  <a:cs typeface="Times New Roman" panose="02020603050405020304"/>
                </a:rPr>
                <a:t>正压工作原理</a:t>
              </a:r>
              <a:endParaRPr lang="zh-CN" sz="1050" kern="100">
                <a:effectLst/>
                <a:ea typeface="宋体" panose="02010600030101010101" pitchFamily="2" charset="-122"/>
                <a:cs typeface="Times New Roman" panose="0202060305040502030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温馨</a:t>
            </a:r>
            <a:r>
              <a:rPr lang="zh-CN" altLang="en-US" dirty="0" smtClean="0"/>
              <a:t>提示：</a:t>
            </a:r>
            <a:r>
              <a:rPr lang="zh-CN" altLang="en-US" b="0" dirty="0" smtClean="0">
                <a:solidFill>
                  <a:srgbClr val="FF0000"/>
                </a:solidFill>
              </a:rPr>
              <a:t>所有配件都在</a:t>
            </a:r>
            <a:r>
              <a:rPr lang="en-US" altLang="zh-CN" b="0" dirty="0" smtClean="0">
                <a:solidFill>
                  <a:srgbClr val="FF0000"/>
                </a:solidFill>
              </a:rPr>
              <a:t>X</a:t>
            </a:r>
            <a:r>
              <a:rPr lang="zh-CN" altLang="en-US" b="0" dirty="0" smtClean="0">
                <a:solidFill>
                  <a:srgbClr val="FF0000"/>
                </a:solidFill>
              </a:rPr>
              <a:t>宝上，能买</a:t>
            </a:r>
            <a:r>
              <a:rPr lang="zh-CN" altLang="en-US" b="0" dirty="0" smtClean="0">
                <a:solidFill>
                  <a:srgbClr val="FF0000"/>
                </a:solidFill>
              </a:rPr>
              <a:t>到。如风扇、软管、滤芯等等。</a:t>
            </a:r>
            <a:endParaRPr lang="zh-CN" altLang="en-US" b="0" dirty="0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660671" y="819104"/>
            <a:ext cx="8276499" cy="4101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5955" y="348344"/>
            <a:ext cx="8139178" cy="4386942"/>
          </a:xfrm>
        </p:spPr>
        <p:txBody>
          <a:bodyPr>
            <a:normAutofit/>
          </a:bodyPr>
          <a:lstStyle/>
          <a:p>
            <a:r>
              <a:rPr lang="en-US" altLang="zh-CN" dirty="0"/>
              <a:t>2</a:t>
            </a:r>
            <a:r>
              <a:rPr lang="zh-CN" altLang="zh-CN" dirty="0"/>
              <a:t>、</a:t>
            </a:r>
            <a:r>
              <a:rPr lang="zh-CN" altLang="zh-CN" dirty="0" smtClean="0"/>
              <a:t>设计分析</a:t>
            </a:r>
            <a:br>
              <a:rPr lang="en-US" altLang="zh-CN" dirty="0" smtClean="0"/>
            </a:br>
            <a:br>
              <a:rPr lang="en-US" altLang="zh-CN" dirty="0" smtClean="0"/>
            </a:br>
            <a:r>
              <a:rPr lang="zh-CN" altLang="zh-CN" dirty="0">
                <a:solidFill>
                  <a:srgbClr val="000099"/>
                </a:solidFill>
              </a:rPr>
              <a:t>材料</a:t>
            </a:r>
            <a:r>
              <a:rPr lang="zh-CN" altLang="zh-CN" dirty="0" smtClean="0">
                <a:solidFill>
                  <a:srgbClr val="000099"/>
                </a:solidFill>
              </a:rPr>
              <a:t>选择：</a:t>
            </a:r>
            <a:r>
              <a:rPr lang="zh-CN" altLang="en-US" dirty="0" smtClean="0"/>
              <a:t>需满足</a:t>
            </a:r>
            <a:r>
              <a:rPr lang="zh-CN" altLang="zh-CN" dirty="0" smtClean="0">
                <a:solidFill>
                  <a:srgbClr val="FF0000"/>
                </a:solidFill>
              </a:rPr>
              <a:t>净化</a:t>
            </a:r>
            <a:r>
              <a:rPr lang="zh-CN" altLang="en-US" dirty="0" smtClean="0">
                <a:solidFill>
                  <a:srgbClr val="FF0000"/>
                </a:solidFill>
              </a:rPr>
              <a:t>和封闭</a:t>
            </a:r>
            <a:r>
              <a:rPr lang="zh-CN" altLang="en-US" dirty="0" smtClean="0"/>
              <a:t>的</a:t>
            </a:r>
            <a:r>
              <a:rPr lang="zh-CN" altLang="zh-CN" dirty="0" smtClean="0"/>
              <a:t>要求，</a:t>
            </a:r>
            <a:r>
              <a:rPr lang="zh-CN" altLang="en-US" dirty="0" smtClean="0"/>
              <a:t>也可以</a:t>
            </a:r>
            <a:r>
              <a:rPr lang="zh-CN" altLang="zh-CN" dirty="0" smtClean="0"/>
              <a:t>进行</a:t>
            </a:r>
            <a:r>
              <a:rPr lang="zh-CN" altLang="zh-CN" dirty="0"/>
              <a:t>少量的</a:t>
            </a:r>
            <a:r>
              <a:rPr lang="en-US" altLang="zh-CN" dirty="0"/>
              <a:t>3D</a:t>
            </a:r>
            <a:r>
              <a:rPr lang="zh-CN" altLang="zh-CN" dirty="0" smtClean="0"/>
              <a:t>打印</a:t>
            </a:r>
            <a:r>
              <a:rPr lang="zh-CN" altLang="en-US" dirty="0" smtClean="0"/>
              <a:t>，适当</a:t>
            </a:r>
            <a:r>
              <a:rPr lang="zh-CN" altLang="en-US" dirty="0"/>
              <a:t>考虑</a:t>
            </a:r>
            <a:r>
              <a:rPr lang="zh-CN" altLang="en-US" dirty="0" smtClean="0">
                <a:solidFill>
                  <a:srgbClr val="FF0000"/>
                </a:solidFill>
              </a:rPr>
              <a:t>美观需求</a:t>
            </a:r>
            <a:r>
              <a:rPr lang="zh-CN" altLang="zh-CN" dirty="0" smtClean="0"/>
              <a:t>。</a:t>
            </a:r>
            <a:br>
              <a:rPr lang="zh-CN" altLang="zh-CN" dirty="0"/>
            </a:br>
            <a:r>
              <a:rPr lang="en-US" altLang="zh-CN" dirty="0"/>
              <a:t>      </a:t>
            </a:r>
            <a:br>
              <a:rPr lang="zh-CN" altLang="zh-CN" dirty="0"/>
            </a:br>
            <a:r>
              <a:rPr lang="zh-CN" altLang="zh-CN" dirty="0">
                <a:solidFill>
                  <a:srgbClr val="000099"/>
                </a:solidFill>
              </a:rPr>
              <a:t>结构</a:t>
            </a:r>
            <a:r>
              <a:rPr lang="zh-CN" altLang="zh-CN" dirty="0" smtClean="0">
                <a:solidFill>
                  <a:srgbClr val="000099"/>
                </a:solidFill>
              </a:rPr>
              <a:t>：</a:t>
            </a:r>
            <a:r>
              <a:rPr lang="zh-CN" altLang="en-US" dirty="0" smtClean="0">
                <a:solidFill>
                  <a:srgbClr val="000099"/>
                </a:solidFill>
              </a:rPr>
              <a:t>除</a:t>
            </a:r>
            <a:r>
              <a:rPr lang="zh-CN" altLang="zh-CN" dirty="0" smtClean="0">
                <a:solidFill>
                  <a:srgbClr val="FF0000"/>
                </a:solidFill>
              </a:rPr>
              <a:t>稳定</a:t>
            </a:r>
            <a:r>
              <a:rPr lang="zh-CN" altLang="zh-CN" dirty="0">
                <a:solidFill>
                  <a:srgbClr val="FF0000"/>
                </a:solidFill>
              </a:rPr>
              <a:t>，</a:t>
            </a:r>
            <a:r>
              <a:rPr lang="zh-CN" altLang="zh-CN" dirty="0" smtClean="0">
                <a:solidFill>
                  <a:srgbClr val="FF0000"/>
                </a:solidFill>
              </a:rPr>
              <a:t>牢固</a:t>
            </a:r>
            <a:r>
              <a:rPr lang="zh-CN" altLang="en-US" dirty="0" smtClean="0">
                <a:solidFill>
                  <a:srgbClr val="FF0000"/>
                </a:solidFill>
              </a:rPr>
              <a:t>外</a:t>
            </a:r>
            <a:r>
              <a:rPr lang="zh-CN" altLang="en-US" dirty="0" smtClean="0"/>
              <a:t>，还需要考虑哪些因素？</a:t>
            </a:r>
            <a:br>
              <a:rPr lang="zh-CN" altLang="zh-CN" dirty="0"/>
            </a:br>
            <a:r>
              <a:rPr lang="en-US" altLang="zh-CN" dirty="0"/>
              <a:t>       </a:t>
            </a:r>
            <a:br>
              <a:rPr lang="zh-CN" altLang="zh-CN" dirty="0"/>
            </a:br>
            <a:r>
              <a:rPr lang="zh-CN" altLang="zh-CN" dirty="0">
                <a:solidFill>
                  <a:srgbClr val="000099"/>
                </a:solidFill>
              </a:rPr>
              <a:t>功能</a:t>
            </a:r>
            <a:r>
              <a:rPr lang="zh-CN" altLang="zh-CN" dirty="0" smtClean="0">
                <a:solidFill>
                  <a:srgbClr val="000099"/>
                </a:solidFill>
              </a:rPr>
              <a:t>：</a:t>
            </a:r>
            <a:r>
              <a:rPr lang="zh-CN" altLang="zh-CN" dirty="0" smtClean="0">
                <a:solidFill>
                  <a:srgbClr val="FF0000"/>
                </a:solidFill>
              </a:rPr>
              <a:t>过滤空气</a:t>
            </a:r>
            <a:r>
              <a:rPr lang="zh-CN" altLang="en-US" dirty="0" smtClean="0">
                <a:solidFill>
                  <a:srgbClr val="FF0000"/>
                </a:solidFill>
              </a:rPr>
              <a:t>外</a:t>
            </a:r>
            <a:r>
              <a:rPr lang="zh-CN" altLang="zh-CN" dirty="0" smtClean="0"/>
              <a:t>，可</a:t>
            </a:r>
            <a:r>
              <a:rPr lang="zh-CN" altLang="en-US" dirty="0" smtClean="0"/>
              <a:t>适当</a:t>
            </a:r>
            <a:r>
              <a:rPr lang="zh-CN" altLang="zh-CN" dirty="0" smtClean="0"/>
              <a:t>增加</a:t>
            </a:r>
            <a:r>
              <a:rPr lang="zh-CN" altLang="en-US" dirty="0" smtClean="0"/>
              <a:t>时尚与智能科技元素</a:t>
            </a:r>
            <a:r>
              <a:rPr lang="zh-CN" altLang="zh-CN" dirty="0" smtClean="0"/>
              <a:t>等</a:t>
            </a:r>
            <a:r>
              <a:rPr lang="zh-CN" altLang="zh-CN" dirty="0"/>
              <a:t>功能。</a:t>
            </a:r>
            <a:br>
              <a:rPr lang="zh-CN" altLang="zh-CN" dirty="0"/>
            </a:br>
            <a:r>
              <a:rPr lang="en-US" altLang="zh-CN" dirty="0"/>
              <a:t>       </a:t>
            </a:r>
            <a:br>
              <a:rPr lang="zh-CN" altLang="zh-CN" dirty="0"/>
            </a:br>
            <a:r>
              <a:rPr lang="zh-CN" altLang="zh-CN" dirty="0">
                <a:solidFill>
                  <a:srgbClr val="000099"/>
                </a:solidFill>
              </a:rPr>
              <a:t>安全</a:t>
            </a:r>
            <a:r>
              <a:rPr lang="zh-CN" altLang="zh-CN" dirty="0" smtClean="0">
                <a:solidFill>
                  <a:srgbClr val="000099"/>
                </a:solidFill>
              </a:rPr>
              <a:t>：</a:t>
            </a:r>
            <a:r>
              <a:rPr lang="zh-CN" altLang="en-US" dirty="0" smtClean="0">
                <a:solidFill>
                  <a:srgbClr val="000099"/>
                </a:solidFill>
              </a:rPr>
              <a:t>需将</a:t>
            </a:r>
            <a:r>
              <a:rPr lang="zh-CN" altLang="en-US" dirty="0" smtClean="0">
                <a:solidFill>
                  <a:srgbClr val="FF0000"/>
                </a:solidFill>
              </a:rPr>
              <a:t>电路、人机关系</a:t>
            </a:r>
            <a:r>
              <a:rPr lang="zh-CN" altLang="en-US" dirty="0" smtClean="0"/>
              <a:t>等详细罗列，安全是底线。</a:t>
            </a:r>
            <a:br>
              <a:rPr lang="en-US" altLang="zh-CN" dirty="0" smtClean="0"/>
            </a:br>
            <a:r>
              <a:rPr lang="en-US" altLang="zh-CN" dirty="0" smtClean="0"/>
              <a:t>  </a:t>
            </a:r>
            <a:br>
              <a:rPr lang="zh-CN" altLang="zh-CN" dirty="0"/>
            </a:br>
            <a:r>
              <a:rPr lang="zh-CN" altLang="zh-CN" dirty="0">
                <a:solidFill>
                  <a:srgbClr val="000099"/>
                </a:solidFill>
              </a:rPr>
              <a:t>成本：</a:t>
            </a:r>
            <a:r>
              <a:rPr lang="zh-CN" altLang="zh-CN" dirty="0" smtClean="0"/>
              <a:t>尽量</a:t>
            </a:r>
            <a:r>
              <a:rPr lang="zh-CN" altLang="zh-CN" dirty="0" smtClean="0">
                <a:solidFill>
                  <a:srgbClr val="FF0000"/>
                </a:solidFill>
              </a:rPr>
              <a:t>节约</a:t>
            </a:r>
            <a:r>
              <a:rPr lang="zh-CN" altLang="en-US" dirty="0" smtClean="0">
                <a:solidFill>
                  <a:srgbClr val="FF0000"/>
                </a:solidFill>
              </a:rPr>
              <a:t>、考虑环境和可持续发展</a:t>
            </a:r>
            <a:r>
              <a:rPr lang="zh-CN" altLang="en-US" dirty="0" smtClean="0"/>
              <a:t>等因素</a:t>
            </a:r>
            <a:r>
              <a:rPr lang="zh-CN" altLang="zh-CN" dirty="0" smtClean="0"/>
              <a:t>。</a:t>
            </a: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463"/>
            <a:ext cx="8139178" cy="4446365"/>
          </a:xfrm>
        </p:spPr>
        <p:txBody>
          <a:bodyPr>
            <a:normAutofit/>
          </a:bodyPr>
          <a:lstStyle/>
          <a:p>
            <a:r>
              <a:rPr lang="en-US" altLang="zh-CN" dirty="0"/>
              <a:t>3</a:t>
            </a:r>
            <a:r>
              <a:rPr lang="zh-CN" altLang="en-US" dirty="0"/>
              <a:t>、</a:t>
            </a:r>
            <a:r>
              <a:rPr lang="zh-CN" altLang="zh-CN" dirty="0"/>
              <a:t>方案</a:t>
            </a:r>
            <a:r>
              <a:rPr lang="zh-CN" altLang="zh-CN" dirty="0" smtClean="0"/>
              <a:t>构思</a:t>
            </a:r>
            <a:r>
              <a:rPr lang="zh-CN" altLang="en-US" dirty="0" smtClean="0"/>
              <a:t>与呈现</a:t>
            </a:r>
            <a:br>
              <a:rPr lang="en-US" altLang="zh-CN" dirty="0" smtClean="0"/>
            </a:br>
            <a:r>
              <a:rPr lang="en-US" altLang="zh-CN" dirty="0" smtClean="0"/>
              <a:t>     </a:t>
            </a:r>
            <a:br>
              <a:rPr lang="en-US" altLang="zh-CN" dirty="0" smtClean="0"/>
            </a:br>
            <a:r>
              <a:rPr lang="zh-CN" altLang="en-US" dirty="0" smtClean="0"/>
              <a:t>提示：</a:t>
            </a:r>
            <a:r>
              <a:rPr lang="zh-CN" altLang="zh-CN" b="0" dirty="0" smtClean="0"/>
              <a:t>空气过滤器</a:t>
            </a:r>
            <a:r>
              <a:rPr lang="zh-CN" altLang="zh-CN" b="0" dirty="0"/>
              <a:t>一般包括</a:t>
            </a:r>
            <a:r>
              <a:rPr lang="zh-CN" altLang="zh-CN" b="0" dirty="0">
                <a:solidFill>
                  <a:srgbClr val="FF0000"/>
                </a:solidFill>
              </a:rPr>
              <a:t>风扇、初效过滤板、</a:t>
            </a:r>
            <a:r>
              <a:rPr lang="en-US" altLang="zh-CN" b="0" dirty="0">
                <a:solidFill>
                  <a:srgbClr val="FF0000"/>
                </a:solidFill>
              </a:rPr>
              <a:t>HEPA</a:t>
            </a:r>
            <a:r>
              <a:rPr lang="zh-CN" altLang="zh-CN" b="0" dirty="0">
                <a:solidFill>
                  <a:srgbClr val="FF0000"/>
                </a:solidFill>
              </a:rPr>
              <a:t>过滤板、活性炭过滤板，外壳、连接件和软管</a:t>
            </a:r>
            <a:r>
              <a:rPr lang="zh-CN" altLang="zh-CN" b="0" dirty="0" smtClean="0"/>
              <a:t>。</a:t>
            </a:r>
            <a:r>
              <a:rPr lang="zh-CN" altLang="en-US" b="0" dirty="0" smtClean="0"/>
              <a:t>根据需求，老师提供了一</a:t>
            </a:r>
            <a:r>
              <a:rPr lang="zh-CN" altLang="zh-CN" b="0" dirty="0" smtClean="0"/>
              <a:t>套</a:t>
            </a:r>
            <a:r>
              <a:rPr lang="zh-CN" altLang="en-US" b="0" dirty="0" smtClean="0"/>
              <a:t>参考</a:t>
            </a:r>
            <a:r>
              <a:rPr lang="zh-CN" altLang="zh-CN" b="0" dirty="0" smtClean="0"/>
              <a:t>方案。</a:t>
            </a:r>
            <a:br>
              <a:rPr lang="en-US" altLang="zh-CN" b="0" dirty="0" smtClean="0"/>
            </a:br>
            <a:br>
              <a:rPr lang="zh-CN" altLang="zh-CN" b="0" dirty="0"/>
            </a:br>
            <a:r>
              <a:rPr lang="zh-CN" altLang="en-US" dirty="0" smtClean="0">
                <a:solidFill>
                  <a:srgbClr val="FF0000"/>
                </a:solidFill>
              </a:rPr>
              <a:t>方案构思：</a:t>
            </a:r>
            <a:br>
              <a:rPr lang="en-US" altLang="zh-CN" dirty="0" smtClean="0"/>
            </a:br>
            <a:r>
              <a:rPr lang="en-US" altLang="zh-CN" dirty="0" smtClean="0"/>
              <a:t>     </a:t>
            </a:r>
            <a:r>
              <a:rPr lang="zh-CN" altLang="zh-CN" b="0" dirty="0" smtClean="0"/>
              <a:t>过滤器</a:t>
            </a:r>
            <a:r>
              <a:rPr lang="zh-CN" altLang="zh-CN" b="0" dirty="0"/>
              <a:t>安装在房间吊顶内，用</a:t>
            </a:r>
            <a:r>
              <a:rPr lang="en-US" altLang="zh-CN" b="0" dirty="0"/>
              <a:t>PVC</a:t>
            </a:r>
            <a:r>
              <a:rPr lang="zh-CN" altLang="zh-CN" b="0" dirty="0"/>
              <a:t>直管从窗户外通到室内，再通过软管连接到过滤器上，</a:t>
            </a:r>
            <a:r>
              <a:rPr lang="zh-CN" altLang="zh-CN" b="0" dirty="0" smtClean="0"/>
              <a:t>过滤器从</a:t>
            </a:r>
            <a:r>
              <a:rPr lang="zh-CN" altLang="zh-CN" b="0" dirty="0"/>
              <a:t>外到</a:t>
            </a:r>
            <a:r>
              <a:rPr lang="zh-CN" altLang="zh-CN" b="0" dirty="0" smtClean="0"/>
              <a:t>内</a:t>
            </a:r>
            <a:r>
              <a:rPr lang="zh-CN" altLang="en-US" b="0" dirty="0" smtClean="0"/>
              <a:t>依次</a:t>
            </a:r>
            <a:r>
              <a:rPr lang="zh-CN" altLang="zh-CN" b="0" dirty="0" smtClean="0"/>
              <a:t>安装</a:t>
            </a:r>
            <a:r>
              <a:rPr lang="zh-CN" altLang="zh-CN" b="0" dirty="0"/>
              <a:t>初效过滤板、</a:t>
            </a:r>
            <a:r>
              <a:rPr lang="en-US" altLang="zh-CN" b="0" dirty="0"/>
              <a:t>HEPA</a:t>
            </a:r>
            <a:r>
              <a:rPr lang="zh-CN" altLang="zh-CN" b="0" dirty="0"/>
              <a:t>过滤板、活性炭过滤板，过滤板后安装风扇。外界空气在风扇作用下进入管道，依次通过软管、初效过滤板、</a:t>
            </a:r>
            <a:r>
              <a:rPr lang="en-US" altLang="zh-CN" b="0" dirty="0"/>
              <a:t>HEPA</a:t>
            </a:r>
            <a:r>
              <a:rPr lang="zh-CN" altLang="zh-CN" b="0" dirty="0"/>
              <a:t>过滤板、活性炭过滤板、风扇进入室内。</a:t>
            </a:r>
            <a:br>
              <a:rPr lang="zh-CN" altLang="zh-CN" b="0" dirty="0"/>
            </a:br>
            <a:r>
              <a:rPr lang="en-US" altLang="zh-CN" b="0" dirty="0"/>
              <a:t>     </a:t>
            </a:r>
            <a:r>
              <a:rPr lang="zh-CN" altLang="zh-CN" b="0" dirty="0" smtClean="0"/>
              <a:t>外壳</a:t>
            </a:r>
            <a:r>
              <a:rPr lang="zh-CN" altLang="zh-CN" b="0" dirty="0"/>
              <a:t>材料使用复合板可以节约成本，使用激光雕刻机加工切割。</a:t>
            </a:r>
            <a:endParaRPr lang="zh-CN" altLang="en-US" b="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3555" y="5890"/>
            <a:ext cx="8139178" cy="756108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方案呈现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487" y="1861457"/>
            <a:ext cx="5396592" cy="3282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287"/>
            <a:ext cx="4669971" cy="2796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altLang="zh-CN" dirty="0" smtClean="0"/>
              <a:t>4</a:t>
            </a:r>
            <a:r>
              <a:rPr lang="zh-CN" altLang="en-US" dirty="0" smtClean="0"/>
              <a:t>、</a:t>
            </a:r>
            <a:r>
              <a:rPr lang="zh-CN" altLang="zh-CN" dirty="0" smtClean="0"/>
              <a:t>方案筛选</a:t>
            </a:r>
            <a:endParaRPr lang="zh-CN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544286" y="870858"/>
          <a:ext cx="7609115" cy="229688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18242"/>
                <a:gridCol w="2764259"/>
                <a:gridCol w="4026614"/>
              </a:tblGrid>
              <a:tr h="5742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000099"/>
                          </a:solidFill>
                          <a:effectLst/>
                        </a:rPr>
                        <a:t> </a:t>
                      </a:r>
                      <a:endParaRPr lang="zh-CN" sz="1800" b="1" kern="100" dirty="0">
                        <a:solidFill>
                          <a:srgbClr val="000099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rgbClr val="000099"/>
                          </a:solidFill>
                          <a:effectLst/>
                        </a:rPr>
                        <a:t>优点</a:t>
                      </a:r>
                      <a:endParaRPr lang="zh-CN" sz="1800" b="1" kern="100" dirty="0">
                        <a:solidFill>
                          <a:srgbClr val="000099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rgbClr val="000099"/>
                          </a:solidFill>
                          <a:effectLst/>
                        </a:rPr>
                        <a:t>缺点</a:t>
                      </a:r>
                      <a:endParaRPr lang="zh-CN" sz="1800" b="1" kern="100" dirty="0">
                        <a:solidFill>
                          <a:srgbClr val="000099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5742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rgbClr val="000099"/>
                          </a:solidFill>
                          <a:effectLst/>
                        </a:rPr>
                        <a:t>方案</a:t>
                      </a:r>
                      <a:r>
                        <a:rPr lang="en-US" sz="1800" b="1" kern="100" dirty="0">
                          <a:solidFill>
                            <a:srgbClr val="000099"/>
                          </a:solidFill>
                          <a:effectLst/>
                        </a:rPr>
                        <a:t>A</a:t>
                      </a:r>
                      <a:endParaRPr lang="zh-CN" sz="1800" b="1" kern="100" dirty="0">
                        <a:solidFill>
                          <a:srgbClr val="000099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 dirty="0" smtClean="0">
                          <a:solidFill>
                            <a:srgbClr val="000099"/>
                          </a:solidFill>
                          <a:effectLst/>
                        </a:rPr>
                        <a:t>隐蔽，不占用地面空间。</a:t>
                      </a:r>
                      <a:endParaRPr lang="zh-CN" sz="1800" kern="100" dirty="0">
                        <a:solidFill>
                          <a:srgbClr val="000099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800" kern="10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过滤装置</a:t>
                      </a:r>
                      <a:r>
                        <a:rPr lang="zh-CN" altLang="en-US" sz="1800" kern="10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拆卸、更换不便</a:t>
                      </a:r>
                      <a:r>
                        <a:rPr lang="zh-CN" altLang="en-US" sz="1800" kern="10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等。</a:t>
                      </a:r>
                      <a:endParaRPr lang="zh-CN" sz="1800" kern="1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5742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>
                          <a:solidFill>
                            <a:srgbClr val="000099"/>
                          </a:solidFill>
                          <a:effectLst/>
                        </a:rPr>
                        <a:t>方案</a:t>
                      </a:r>
                      <a:r>
                        <a:rPr lang="en-US" sz="1800" b="1" kern="100">
                          <a:solidFill>
                            <a:srgbClr val="000099"/>
                          </a:solidFill>
                          <a:effectLst/>
                        </a:rPr>
                        <a:t>B</a:t>
                      </a:r>
                      <a:endParaRPr lang="zh-CN" sz="1800" b="1" kern="100">
                        <a:solidFill>
                          <a:srgbClr val="000099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800" kern="100" dirty="0">
                        <a:solidFill>
                          <a:srgbClr val="000099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800" kern="100" dirty="0">
                        <a:solidFill>
                          <a:srgbClr val="000099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5742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rgbClr val="000099"/>
                          </a:solidFill>
                          <a:effectLst/>
                        </a:rPr>
                        <a:t>方案</a:t>
                      </a:r>
                      <a:r>
                        <a:rPr lang="en-US" sz="1800" b="1" kern="100" dirty="0" smtClean="0">
                          <a:solidFill>
                            <a:srgbClr val="000099"/>
                          </a:solidFill>
                          <a:effectLst/>
                        </a:rPr>
                        <a:t>C</a:t>
                      </a:r>
                      <a:r>
                        <a:rPr lang="en-US" altLang="zh-CN" sz="1800" b="1" kern="100" dirty="0" smtClean="0">
                          <a:solidFill>
                            <a:srgbClr val="000099"/>
                          </a:solidFill>
                          <a:effectLst/>
                        </a:rPr>
                        <a:t>……</a:t>
                      </a:r>
                      <a:endParaRPr lang="zh-CN" sz="1800" b="1" kern="100" dirty="0">
                        <a:solidFill>
                          <a:srgbClr val="000099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800" kern="100" dirty="0">
                        <a:solidFill>
                          <a:srgbClr val="000099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800" kern="100" dirty="0">
                        <a:solidFill>
                          <a:srgbClr val="000099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151.xml><?xml version="1.0" encoding="utf-8"?>
<p:tagLst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p="http://schemas.openxmlformats.org/presentationml/2006/main">
  <p:tag name="KSO_WM_UNIT_PLACING_PICTURE_USER_VIEWPORT" val="{&quot;height&quot;:1926,&quot;width&quot;:1944}"/>
</p:tagLst>
</file>

<file path=ppt/tags/tag153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1007</Words>
  <Application>WPS 演示</Application>
  <PresentationFormat>全屏显示(16:9)</PresentationFormat>
  <Paragraphs>62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Arial</vt:lpstr>
      <vt:lpstr>宋体</vt:lpstr>
      <vt:lpstr>Wingdings</vt:lpstr>
      <vt:lpstr>Calibri</vt:lpstr>
      <vt:lpstr>微软雅黑</vt:lpstr>
      <vt:lpstr>汉仪旗黑-85S</vt:lpstr>
      <vt:lpstr>楷体</vt:lpstr>
      <vt:lpstr>Times New Roman</vt:lpstr>
      <vt:lpstr>黑体</vt:lpstr>
      <vt:lpstr>Arial Unicode MS</vt:lpstr>
      <vt:lpstr>1_Office 主题​​</vt:lpstr>
      <vt:lpstr>正压空气过滤装置设计</vt:lpstr>
      <vt:lpstr>PowerPoint 演示文稿</vt:lpstr>
      <vt:lpstr>二、制定设计方案（知识回顾） </vt:lpstr>
      <vt:lpstr>1、收集信息          请同学们通过网络收集该装置的相关信息，可以包括：视频、原理、类型（正压与负压）、以及各类配件等。               知识链接：正压就是指比常压（即常说的一个大气压）的气体压力高的气体状态。正压通风就是说让风从室外吹到室内，室内的风压大于室外，风从窗口或门洞口排出，实现通风。          课后请同学们自主探究学习负压的相关知识！</vt:lpstr>
      <vt:lpstr>温馨提示：所有配件都在X宝上，能买到。如风扇、软管、滤芯等等。</vt:lpstr>
      <vt:lpstr>2、设计分析  材料选择：需满足净化和封闭的要求，也可以进行少量的3D打印，适当考虑美观需求。        结构：除稳定，牢固外，还需要考虑哪些因素？         功能：过滤空气外，可适当增加时尚与智能科技元素等功能。         安全：需将电路、人机关系等详细罗列，安全是底线。    成本：尽量节约、考虑环境和可持续发展等因素。</vt:lpstr>
      <vt:lpstr>3、方案构思与呈现       提示：空气过滤器一般包括风扇、初效过滤板、HEPA过滤板、活性炭过滤板，外壳、连接件和软管。根据需求，老师提供了一套参考方案。  方案构思：      过滤器安装在房间吊顶内，用PVC直管从窗户外通到室内，再通过软管连接到过滤器上，过滤器从外到内依次安装初效过滤板、HEPA过滤板、活性炭过滤板，过滤板后安装风扇。外界空气在风扇作用下进入管道，依次通过软管、初效过滤板、HEPA过滤板、活性炭过滤板、风扇进入室内。      外壳材料使用复合板可以节约成本，使用激光雕刻机加工切割。</vt:lpstr>
      <vt:lpstr>方案呈现</vt:lpstr>
      <vt:lpstr>4、方案筛选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杨磊（art.杨）</cp:lastModifiedBy>
  <cp:revision>42</cp:revision>
  <dcterms:created xsi:type="dcterms:W3CDTF">2020-02-01T11:21:00Z</dcterms:created>
  <dcterms:modified xsi:type="dcterms:W3CDTF">2020-02-23T13:31:09Z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2052-11.3.0.8742</vt:lpwstr>
  </property>
</Properties>
</file>