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notesSlides/notesSlide4.xml" ContentType="application/vnd.openxmlformats-officedocument.presentationml.notesSlide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5" r:id="rId2"/>
    <p:sldId id="272" r:id="rId3"/>
    <p:sldId id="273" r:id="rId4"/>
    <p:sldId id="274" r:id="rId5"/>
    <p:sldId id="277" r:id="rId6"/>
    <p:sldId id="271" r:id="rId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846" y="-102"/>
      </p:cViewPr>
      <p:guideLst>
        <p:guide orient="horz" pos="1654"/>
        <p:guide pos="29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2020/2/24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技术的交流与评价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01166" y="1194122"/>
            <a:ext cx="4471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十年级通用技术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06986" y="3699565"/>
            <a:ext cx="57370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何  斌</a:t>
            </a:r>
          </a:p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北京化工大学附中 王效莲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/>
          <p:cNvSpPr/>
          <p:nvPr/>
        </p:nvSpPr>
        <p:spPr>
          <a:xfrm rot="10800000">
            <a:off x="4601845" y="2703195"/>
            <a:ext cx="3280410" cy="9906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236980" y="2671445"/>
            <a:ext cx="3364230" cy="109220"/>
          </a:xfrm>
          <a:prstGeom prst="roundRect">
            <a:avLst>
              <a:gd name="adj" fmla="val 488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387" y="327387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000" dirty="0" smtClean="0"/>
              <a:t>第七章重点内容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297010" y="2263698"/>
            <a:ext cx="1315845" cy="959004"/>
            <a:chOff x="3691059" y="2263698"/>
            <a:chExt cx="1315845" cy="959004"/>
          </a:xfrm>
        </p:grpSpPr>
        <p:sp>
          <p:nvSpPr>
            <p:cNvPr id="6" name="椭圆 5"/>
            <p:cNvSpPr/>
            <p:nvPr/>
          </p:nvSpPr>
          <p:spPr>
            <a:xfrm>
              <a:off x="3691059" y="2263698"/>
              <a:ext cx="1315845" cy="9590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91059" y="2402034"/>
              <a:ext cx="1304692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技术交流与评价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70215" y="2481589"/>
            <a:ext cx="992458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/>
              <a:t>设计的评价与优化设计方案</a:t>
            </a:r>
          </a:p>
        </p:txBody>
      </p:sp>
      <p:sp>
        <p:nvSpPr>
          <p:cNvPr id="10" name="椭圆 9"/>
          <p:cNvSpPr/>
          <p:nvPr/>
        </p:nvSpPr>
        <p:spPr>
          <a:xfrm>
            <a:off x="1641332" y="2676267"/>
            <a:ext cx="90000" cy="9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1251585" y="2781935"/>
            <a:ext cx="767715" cy="767080"/>
            <a:chOff x="780988" y="2782183"/>
            <a:chExt cx="767715" cy="607695"/>
          </a:xfrm>
        </p:grpSpPr>
        <p:sp>
          <p:nvSpPr>
            <p:cNvPr id="11" name="圆角矩形 10"/>
            <p:cNvSpPr/>
            <p:nvPr/>
          </p:nvSpPr>
          <p:spPr>
            <a:xfrm>
              <a:off x="780988" y="2993638"/>
              <a:ext cx="767715" cy="3962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/>
                <a:t>评价的主体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213785" y="2782183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椭圆 14"/>
          <p:cNvSpPr/>
          <p:nvPr/>
        </p:nvSpPr>
        <p:spPr>
          <a:xfrm>
            <a:off x="2161715" y="2672553"/>
            <a:ext cx="90000" cy="9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1641603" y="1014762"/>
            <a:ext cx="1063880" cy="1649702"/>
            <a:chOff x="1171157" y="1014762"/>
            <a:chExt cx="1063880" cy="1649702"/>
          </a:xfrm>
        </p:grpSpPr>
        <p:sp>
          <p:nvSpPr>
            <p:cNvPr id="14" name="圆角矩形 13"/>
            <p:cNvSpPr/>
            <p:nvPr/>
          </p:nvSpPr>
          <p:spPr>
            <a:xfrm>
              <a:off x="1227037" y="2057487"/>
              <a:ext cx="1008000" cy="396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/>
                <a:t>评价对象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736269" y="2448464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圆角矩形 16"/>
            <p:cNvSpPr/>
            <p:nvPr/>
          </p:nvSpPr>
          <p:spPr>
            <a:xfrm>
              <a:off x="1171157" y="1014762"/>
              <a:ext cx="1063625" cy="828040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zh-CN" altLang="en-US" sz="1200" dirty="0"/>
                <a:t>对设计过程的评价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zh-CN" altLang="en-US" sz="1200" dirty="0"/>
                <a:t>对设计成果的评价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1743706" y="1844697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椭圆 18"/>
          <p:cNvSpPr/>
          <p:nvPr/>
        </p:nvSpPr>
        <p:spPr>
          <a:xfrm>
            <a:off x="2823155" y="2679990"/>
            <a:ext cx="90000" cy="9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9" name="组合 78"/>
          <p:cNvGrpSpPr/>
          <p:nvPr/>
        </p:nvGrpSpPr>
        <p:grpSpPr>
          <a:xfrm>
            <a:off x="2193290" y="2788920"/>
            <a:ext cx="1404620" cy="1658620"/>
            <a:chOff x="3454" y="4392"/>
            <a:chExt cx="2212" cy="2612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4472" y="4392"/>
              <a:ext cx="0" cy="3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组合 77"/>
            <p:cNvGrpSpPr/>
            <p:nvPr/>
          </p:nvGrpSpPr>
          <p:grpSpPr>
            <a:xfrm>
              <a:off x="3454" y="4732"/>
              <a:ext cx="2212" cy="2272"/>
              <a:chOff x="3454" y="4732"/>
              <a:chExt cx="2212" cy="2272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3454" y="4732"/>
                <a:ext cx="1925" cy="62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 smtClean="0"/>
                  <a:t>优化设计方案</a:t>
                </a: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3702" y="5700"/>
                <a:ext cx="1964" cy="1304"/>
              </a:xfrm>
              <a:prstGeom prst="roundRect">
                <a:avLst/>
              </a:prstGeom>
              <a:no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zh-CN" altLang="en-US" sz="1200" dirty="0" smtClean="0"/>
                  <a:t>功能优化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zh-CN" altLang="en-US" sz="1200" dirty="0" smtClean="0"/>
                  <a:t>结构优化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zh-CN" altLang="en-US" sz="1200" dirty="0" smtClean="0"/>
                  <a:t>材料优化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zh-CN" altLang="en-US" sz="1200" dirty="0" smtClean="0"/>
                  <a:t>外观优化</a:t>
                </a: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4484" y="5370"/>
                <a:ext cx="0" cy="34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圆角矩形 2"/>
          <p:cNvSpPr/>
          <p:nvPr/>
        </p:nvSpPr>
        <p:spPr>
          <a:xfrm>
            <a:off x="989330" y="3759835"/>
            <a:ext cx="1247140" cy="828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/>
              <a:t>设计者自我评价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/>
              <a:t>他人评价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612265" y="3560445"/>
            <a:ext cx="0" cy="215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/>
          <p:cNvSpPr/>
          <p:nvPr/>
        </p:nvSpPr>
        <p:spPr>
          <a:xfrm>
            <a:off x="5233897" y="2703108"/>
            <a:ext cx="90000" cy="9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4068928" y="1256914"/>
            <a:ext cx="1625600" cy="1430323"/>
            <a:chOff x="2760145" y="786819"/>
            <a:chExt cx="1625600" cy="1430323"/>
          </a:xfrm>
        </p:grpSpPr>
        <p:sp>
          <p:nvSpPr>
            <p:cNvPr id="40" name="圆角矩形 39"/>
            <p:cNvSpPr/>
            <p:nvPr/>
          </p:nvSpPr>
          <p:spPr>
            <a:xfrm>
              <a:off x="3233855" y="1617399"/>
              <a:ext cx="1151890" cy="36131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/>
                <a:t>说明书的</a:t>
              </a:r>
            </a:p>
            <a:p>
              <a:pPr algn="ctr"/>
              <a:r>
                <a:rPr lang="zh-CN" altLang="en-US" sz="1200" dirty="0" smtClean="0"/>
                <a:t>一般结构</a:t>
              </a: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2760145" y="786819"/>
              <a:ext cx="1368000" cy="612000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200" dirty="0" smtClean="0"/>
                <a:t>标题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200" dirty="0" smtClean="0"/>
                <a:t>正文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200" dirty="0" smtClean="0"/>
                <a:t>产品标记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3969925" y="1401702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969925" y="2001142"/>
              <a:ext cx="0" cy="216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椭圆 44"/>
          <p:cNvSpPr/>
          <p:nvPr/>
        </p:nvSpPr>
        <p:spPr>
          <a:xfrm>
            <a:off x="5730285" y="2728469"/>
            <a:ext cx="90000" cy="9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8079105" y="2493010"/>
            <a:ext cx="94996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/>
              <a:t>技术作品说明书及其编写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4362143" y="2818765"/>
            <a:ext cx="1413182" cy="1733996"/>
            <a:chOff x="3977835" y="2911529"/>
            <a:chExt cx="1413182" cy="1733996"/>
          </a:xfrm>
        </p:grpSpPr>
        <p:sp>
          <p:nvSpPr>
            <p:cNvPr id="57" name="圆角矩形 56"/>
            <p:cNvSpPr/>
            <p:nvPr/>
          </p:nvSpPr>
          <p:spPr>
            <a:xfrm>
              <a:off x="4563940" y="3375666"/>
              <a:ext cx="683895" cy="43370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/>
                <a:t>说明书的形式</a:t>
              </a:r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3977835" y="4033525"/>
              <a:ext cx="1368000" cy="612000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200" dirty="0" smtClean="0"/>
                <a:t>条款直述式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200" dirty="0" smtClean="0"/>
                <a:t>自问自答式</a:t>
              </a:r>
            </a:p>
          </p:txBody>
        </p:sp>
        <p:cxnSp>
          <p:nvCxnSpPr>
            <p:cNvPr id="68" name="直接连接符 67"/>
            <p:cNvCxnSpPr>
              <a:stCxn id="62" idx="0"/>
              <a:endCxn id="57" idx="2"/>
            </p:cNvCxnSpPr>
            <p:nvPr/>
          </p:nvCxnSpPr>
          <p:spPr>
            <a:xfrm flipV="1">
              <a:off x="4661835" y="3809370"/>
              <a:ext cx="244475" cy="2241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endCxn id="45" idx="4"/>
            </p:cNvCxnSpPr>
            <p:nvPr/>
          </p:nvCxnSpPr>
          <p:spPr>
            <a:xfrm flipV="1">
              <a:off x="5082407" y="2911529"/>
              <a:ext cx="308610" cy="37592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组合 79"/>
          <p:cNvGrpSpPr/>
          <p:nvPr/>
        </p:nvGrpSpPr>
        <p:grpSpPr>
          <a:xfrm>
            <a:off x="5913120" y="2718435"/>
            <a:ext cx="1992630" cy="1907540"/>
            <a:chOff x="9312" y="4281"/>
            <a:chExt cx="3138" cy="3004"/>
          </a:xfrm>
        </p:grpSpPr>
        <p:grpSp>
          <p:nvGrpSpPr>
            <p:cNvPr id="74" name="组合 73"/>
            <p:cNvGrpSpPr/>
            <p:nvPr/>
          </p:nvGrpSpPr>
          <p:grpSpPr>
            <a:xfrm>
              <a:off x="9312" y="4973"/>
              <a:ext cx="3138" cy="2313"/>
              <a:chOff x="6032101" y="2420197"/>
              <a:chExt cx="1992630" cy="1468755"/>
            </a:xfrm>
          </p:grpSpPr>
          <p:sp>
            <p:nvSpPr>
              <p:cNvPr id="53" name="圆角矩形 52"/>
              <p:cNvSpPr/>
              <p:nvPr/>
            </p:nvSpPr>
            <p:spPr>
              <a:xfrm>
                <a:off x="6032101" y="2420197"/>
                <a:ext cx="1069340" cy="27749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 smtClean="0"/>
                  <a:t>说明书编写</a:t>
                </a:r>
              </a:p>
            </p:txBody>
          </p:sp>
          <p:sp>
            <p:nvSpPr>
              <p:cNvPr id="66" name="圆角矩形 65"/>
              <p:cNvSpPr/>
              <p:nvPr/>
            </p:nvSpPr>
            <p:spPr>
              <a:xfrm>
                <a:off x="6032101" y="3060912"/>
                <a:ext cx="1992630" cy="828040"/>
              </a:xfrm>
              <a:prstGeom prst="roundRect">
                <a:avLst/>
              </a:prstGeom>
              <a:no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zh-CN" altLang="en-US" sz="1200" dirty="0" smtClean="0"/>
                  <a:t>体现产品特点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zh-CN" altLang="en-US" sz="1200" dirty="0" smtClean="0"/>
                  <a:t>考虑用户阅读需要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zh-CN" altLang="en-US" sz="1200" dirty="0" smtClean="0"/>
                  <a:t>简洁</a:t>
                </a:r>
                <a:r>
                  <a:rPr lang="zh-CN" altLang="en-US" sz="1200" dirty="0" smtClean="0"/>
                  <a:t>、</a:t>
                </a:r>
                <a:r>
                  <a:rPr lang="zh-CN" altLang="en-US" sz="1200" dirty="0" smtClean="0"/>
                  <a:t>准确、通俗易懂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zh-CN" altLang="en-US" sz="1200" dirty="0" smtClean="0"/>
                  <a:t>有所侧重</a:t>
                </a:r>
              </a:p>
            </p:txBody>
          </p:sp>
        </p:grpSp>
        <p:sp>
          <p:nvSpPr>
            <p:cNvPr id="35" name="椭圆 34"/>
            <p:cNvSpPr/>
            <p:nvPr/>
          </p:nvSpPr>
          <p:spPr>
            <a:xfrm>
              <a:off x="9962" y="4281"/>
              <a:ext cx="142" cy="14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7" name="直接连接符 66"/>
            <p:cNvCxnSpPr>
              <a:endCxn id="53" idx="0"/>
            </p:cNvCxnSpPr>
            <p:nvPr/>
          </p:nvCxnSpPr>
          <p:spPr>
            <a:xfrm>
              <a:off x="10022" y="4400"/>
              <a:ext cx="132" cy="5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10222" y="5410"/>
              <a:ext cx="9" cy="6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组合 80"/>
          <p:cNvGrpSpPr/>
          <p:nvPr/>
        </p:nvGrpSpPr>
        <p:grpSpPr>
          <a:xfrm>
            <a:off x="5671820" y="659130"/>
            <a:ext cx="3413760" cy="2075180"/>
            <a:chOff x="8932" y="867"/>
            <a:chExt cx="5376" cy="3268"/>
          </a:xfrm>
        </p:grpSpPr>
        <p:grpSp>
          <p:nvGrpSpPr>
            <p:cNvPr id="38" name="组合 37"/>
            <p:cNvGrpSpPr/>
            <p:nvPr/>
          </p:nvGrpSpPr>
          <p:grpSpPr>
            <a:xfrm>
              <a:off x="8932" y="867"/>
              <a:ext cx="5377" cy="2691"/>
              <a:chOff x="4065188" y="576896"/>
              <a:chExt cx="3414395" cy="1631118"/>
            </a:xfrm>
          </p:grpSpPr>
          <p:sp>
            <p:nvSpPr>
              <p:cNvPr id="33" name="圆角矩形 32"/>
              <p:cNvSpPr/>
              <p:nvPr/>
            </p:nvSpPr>
            <p:spPr>
              <a:xfrm>
                <a:off x="4837348" y="1800690"/>
                <a:ext cx="1327150" cy="40732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 smtClean="0"/>
                  <a:t>技术产品的使用、维护和保养</a:t>
                </a: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4065188" y="585386"/>
                <a:ext cx="1664970" cy="939511"/>
              </a:xfrm>
              <a:prstGeom prst="roundRect">
                <a:avLst/>
              </a:prstGeom>
              <a:no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CN" altLang="en-US" sz="1200" dirty="0" smtClean="0"/>
                  <a:t>设计者</a:t>
                </a:r>
              </a:p>
              <a:p>
                <a:r>
                  <a:rPr lang="zh-CN" altLang="en-US" sz="1200" dirty="0" smtClean="0"/>
                  <a:t>使用通用标准部件</a:t>
                </a:r>
              </a:p>
              <a:p>
                <a:r>
                  <a:rPr lang="zh-CN" altLang="en-US" sz="1200" dirty="0" smtClean="0"/>
                  <a:t>配备维修工具</a:t>
                </a:r>
              </a:p>
              <a:p>
                <a:r>
                  <a:rPr lang="zh-CN" altLang="en-US" sz="1200" dirty="0" smtClean="0"/>
                  <a:t>提供易识读的标志</a:t>
                </a:r>
              </a:p>
              <a:p>
                <a:r>
                  <a:rPr lang="zh-CN" altLang="en-US" sz="1200" dirty="0" smtClean="0"/>
                  <a:t>便于拆装，确保安全</a:t>
                </a:r>
              </a:p>
            </p:txBody>
          </p:sp>
          <p:sp>
            <p:nvSpPr>
              <p:cNvPr id="5" name="圆角矩形 4"/>
              <p:cNvSpPr/>
              <p:nvPr/>
            </p:nvSpPr>
            <p:spPr>
              <a:xfrm>
                <a:off x="5817153" y="576896"/>
                <a:ext cx="1662430" cy="955271"/>
              </a:xfrm>
              <a:prstGeom prst="roundRect">
                <a:avLst/>
              </a:prstGeom>
              <a:no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CN" altLang="en-US" sz="1200" dirty="0" smtClean="0"/>
                  <a:t>使用者</a:t>
                </a:r>
              </a:p>
              <a:p>
                <a:r>
                  <a:rPr lang="zh-CN" altLang="en-US" sz="1200" dirty="0" smtClean="0"/>
                  <a:t>认真阅读产品说明书</a:t>
                </a:r>
              </a:p>
              <a:p>
                <a:r>
                  <a:rPr lang="zh-CN" altLang="en-US" sz="1200" dirty="0" smtClean="0"/>
                  <a:t>熟悉产品使用与维护的途径和基本方法</a:t>
                </a:r>
              </a:p>
            </p:txBody>
          </p:sp>
        </p:grpSp>
        <p:cxnSp>
          <p:nvCxnSpPr>
            <p:cNvPr id="72" name="直接连接符 71"/>
            <p:cNvCxnSpPr/>
            <p:nvPr/>
          </p:nvCxnSpPr>
          <p:spPr>
            <a:xfrm flipH="1">
              <a:off x="11198" y="3544"/>
              <a:ext cx="2" cy="50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椭圆 74"/>
            <p:cNvSpPr/>
            <p:nvPr/>
          </p:nvSpPr>
          <p:spPr>
            <a:xfrm>
              <a:off x="11150" y="3993"/>
              <a:ext cx="142" cy="14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6" name="直接连接符 75"/>
            <p:cNvCxnSpPr/>
            <p:nvPr/>
          </p:nvCxnSpPr>
          <p:spPr>
            <a:xfrm flipH="1">
              <a:off x="10642" y="2443"/>
              <a:ext cx="7" cy="41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11994" y="2445"/>
              <a:ext cx="7" cy="41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8" grpId="0" bldLvl="0" animBg="1"/>
      <p:bldP spid="9" grpId="0"/>
      <p:bldP spid="10" grpId="0" animBg="1"/>
      <p:bldP spid="15" grpId="0" animBg="1"/>
      <p:bldP spid="19" grpId="0" bldLvl="0" animBg="1"/>
      <p:bldP spid="3" grpId="0" animBg="1"/>
      <p:bldP spid="39" grpId="0" bldLvl="0" animBg="1"/>
      <p:bldP spid="45" grpId="0" bldLvl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800" dirty="0" smtClean="0"/>
              <a:t>练习题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sz="1600" dirty="0"/>
              <a:t>1、如图所示是一款心形煎锅及其评价坐标图，以下对坐标图分析中不恰当的是（     ）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sz="1600" dirty="0"/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sz="1600" dirty="0"/>
              <a:t>A.  锅底心形设计，形态较新颖     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sz="1600" dirty="0"/>
              <a:t>B．煎蛋速度快，性能价格比高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sz="1600" dirty="0" err="1"/>
              <a:t>C．能满足人们的某种心理需求，</a:t>
            </a:r>
            <a:r>
              <a:rPr sz="1600" dirty="0" err="1" smtClean="0"/>
              <a:t>人机</a:t>
            </a:r>
            <a:r>
              <a:rPr lang="zh-CN" altLang="en-US" sz="1600" dirty="0" smtClean="0"/>
              <a:t>关系</a:t>
            </a:r>
            <a:r>
              <a:rPr sz="1600" dirty="0" err="1" smtClean="0"/>
              <a:t>较好</a:t>
            </a:r>
            <a:r>
              <a:rPr sz="1600" dirty="0"/>
              <a:t>	 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sz="1600" dirty="0"/>
              <a:t>D．煎蛋方便，操作性好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1600" dirty="0" smtClean="0">
                <a:solidFill>
                  <a:srgbClr val="0070C0"/>
                </a:solidFill>
              </a:rPr>
              <a:t>答案：</a:t>
            </a:r>
            <a:r>
              <a:rPr lang="en-US" altLang="zh-CN" sz="1600" dirty="0" smtClean="0">
                <a:solidFill>
                  <a:srgbClr val="0070C0"/>
                </a:solidFill>
              </a:rPr>
              <a:t>B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en-US" altLang="zh-CN" sz="16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1600" dirty="0" smtClean="0">
                <a:solidFill>
                  <a:srgbClr val="0070C0"/>
                </a:solidFill>
              </a:rPr>
              <a:t>解析：本题主要考查学生读题能力和对评价坐标图的理解能力。题干中强调的是不恰当的，那么我们根据</a:t>
            </a:r>
            <a:r>
              <a:rPr lang="en-US" altLang="zh-CN" sz="1600" dirty="0" smtClean="0">
                <a:solidFill>
                  <a:srgbClr val="0070C0"/>
                </a:solidFill>
              </a:rPr>
              <a:t>4</a:t>
            </a:r>
            <a:r>
              <a:rPr sz="1600" dirty="0" smtClean="0">
                <a:solidFill>
                  <a:srgbClr val="0070C0"/>
                </a:solidFill>
              </a:rPr>
              <a:t>个选项和评价坐标图逐一思考。只有</a:t>
            </a:r>
            <a:r>
              <a:rPr lang="en-US" altLang="zh-CN" sz="1600" dirty="0" smtClean="0">
                <a:solidFill>
                  <a:srgbClr val="0070C0"/>
                </a:solidFill>
              </a:rPr>
              <a:t>B</a:t>
            </a:r>
            <a:r>
              <a:rPr sz="1600" dirty="0" smtClean="0">
                <a:solidFill>
                  <a:srgbClr val="0070C0"/>
                </a:solidFill>
              </a:rPr>
              <a:t>选项与评价坐标图不符，故选</a:t>
            </a:r>
            <a:r>
              <a:rPr lang="en-US" altLang="zh-CN" sz="1600" dirty="0" smtClean="0">
                <a:solidFill>
                  <a:srgbClr val="0070C0"/>
                </a:solidFill>
              </a:rPr>
              <a:t>B</a:t>
            </a:r>
            <a:r>
              <a:rPr sz="1600" dirty="0" smtClean="0">
                <a:solidFill>
                  <a:srgbClr val="0070C0"/>
                </a:solidFill>
              </a:rPr>
              <a:t>。</a:t>
            </a:r>
            <a:endParaRPr lang="en-US" altLang="zh-CN" sz="1600" dirty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zh-CN" altLang="zh-CN" dirty="0"/>
          </a:p>
          <a:p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5316855" y="1265555"/>
            <a:ext cx="3397250" cy="1475105"/>
            <a:chOff x="7272" y="2050"/>
            <a:chExt cx="5350" cy="2323"/>
          </a:xfrm>
        </p:grpSpPr>
        <p:pic>
          <p:nvPicPr>
            <p:cNvPr id="4" name="图片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7272" y="2050"/>
              <a:ext cx="1795" cy="1872"/>
            </a:xfrm>
            <a:prstGeom prst="rect">
              <a:avLst/>
            </a:prstGeom>
            <a:noFill/>
          </p:spPr>
        </p:pic>
        <p:pic>
          <p:nvPicPr>
            <p:cNvPr id="6" name="图片 5" descr="说明: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12" y="2337"/>
              <a:ext cx="2810" cy="203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400" dirty="0" smtClean="0"/>
              <a:t>练习题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552" y="623029"/>
            <a:ext cx="8139178" cy="404217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sz="1600" dirty="0"/>
              <a:t>2、如图所示是一款新型“手指阅读器”的评价图，其能够帮助盲人或者视觉受损的人阅读任何印刷读物。当使用者戴着它扫描印刷读物上的文字时，文字内容将被微型摄像头捕捉到再通过阅读扬声器播出，以下分析中不恰当的是（    ）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sz="1600" dirty="0"/>
              <a:t>A. 手指指向文字，即可“阅读”，操作性好   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sz="1600" dirty="0"/>
              <a:t>B. </a:t>
            </a:r>
            <a:r>
              <a:rPr sz="1600" dirty="0" err="1" smtClean="0"/>
              <a:t>指套结构</a:t>
            </a:r>
            <a:r>
              <a:rPr lang="zh-CN" altLang="en-US" sz="1600" dirty="0" smtClean="0"/>
              <a:t>、</a:t>
            </a:r>
            <a:r>
              <a:rPr sz="1600" dirty="0" err="1" smtClean="0"/>
              <a:t>形态较新颖</a:t>
            </a:r>
            <a:endParaRPr sz="1600" dirty="0"/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sz="1600" dirty="0"/>
              <a:t>C. 适用于盲人和视力不佳的人群，实用性好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sz="1600" dirty="0"/>
              <a:t>D.“阅读”速度快，性能价格比高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1600" dirty="0">
                <a:solidFill>
                  <a:srgbClr val="0070C0"/>
                </a:solidFill>
              </a:rPr>
              <a:t>答案：</a:t>
            </a:r>
            <a:r>
              <a:rPr lang="en-US" altLang="zh-CN" sz="1600" dirty="0" smtClean="0">
                <a:solidFill>
                  <a:srgbClr val="0070C0"/>
                </a:solidFill>
              </a:rPr>
              <a:t>D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en-US" altLang="zh-CN" sz="1600" dirty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1600" dirty="0">
                <a:solidFill>
                  <a:srgbClr val="0070C0"/>
                </a:solidFill>
              </a:rPr>
              <a:t>解析：</a:t>
            </a:r>
            <a:r>
              <a:rPr sz="1600" dirty="0" err="1" smtClean="0">
                <a:solidFill>
                  <a:srgbClr val="0070C0"/>
                </a:solidFill>
                <a:sym typeface="+mn-ea"/>
              </a:rPr>
              <a:t>本题主要考查学生读题能力和对评价坐标图的理解能力</a:t>
            </a:r>
            <a:r>
              <a:rPr sz="1600" dirty="0" smtClean="0">
                <a:solidFill>
                  <a:srgbClr val="0070C0"/>
                </a:solidFill>
                <a:sym typeface="+mn-ea"/>
              </a:rPr>
              <a:t>。题干中强调的是不恰当的，那么我们根据</a:t>
            </a:r>
            <a:r>
              <a:rPr lang="en-US" altLang="zh-CN" sz="1600" dirty="0" smtClean="0">
                <a:solidFill>
                  <a:srgbClr val="0070C0"/>
                </a:solidFill>
                <a:sym typeface="+mn-ea"/>
              </a:rPr>
              <a:t>4</a:t>
            </a:r>
            <a:r>
              <a:rPr sz="1600" dirty="0" smtClean="0">
                <a:solidFill>
                  <a:srgbClr val="0070C0"/>
                </a:solidFill>
                <a:sym typeface="+mn-ea"/>
              </a:rPr>
              <a:t>个选项和评价坐标图逐一思考。</a:t>
            </a:r>
            <a:r>
              <a:rPr sz="1600" dirty="0" err="1" smtClean="0">
                <a:solidFill>
                  <a:srgbClr val="0070C0"/>
                </a:solidFill>
                <a:sym typeface="+mn-ea"/>
              </a:rPr>
              <a:t>只有</a:t>
            </a:r>
            <a:r>
              <a:rPr lang="en-US" altLang="zh-CN" sz="1600" dirty="0" err="1" smtClean="0">
                <a:solidFill>
                  <a:srgbClr val="0070C0"/>
                </a:solidFill>
                <a:sym typeface="+mn-ea"/>
              </a:rPr>
              <a:t>D</a:t>
            </a:r>
            <a:r>
              <a:rPr sz="1600" dirty="0" err="1" smtClean="0">
                <a:solidFill>
                  <a:srgbClr val="0070C0"/>
                </a:solidFill>
                <a:sym typeface="+mn-ea"/>
              </a:rPr>
              <a:t>选项与评价坐标图不符，故选</a:t>
            </a:r>
            <a:r>
              <a:rPr lang="en-US" altLang="zh-CN" sz="1600" dirty="0" err="1" smtClean="0">
                <a:solidFill>
                  <a:srgbClr val="0070C0"/>
                </a:solidFill>
                <a:sym typeface="+mn-ea"/>
              </a:rPr>
              <a:t>D</a:t>
            </a:r>
            <a:r>
              <a:rPr sz="1600" dirty="0" smtClean="0">
                <a:solidFill>
                  <a:srgbClr val="0070C0"/>
                </a:solidFill>
                <a:sym typeface="+mn-ea"/>
              </a:rPr>
              <a:t>。</a:t>
            </a:r>
            <a:endParaRPr lang="en-US" altLang="zh-CN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CN" sz="1600" dirty="0">
              <a:solidFill>
                <a:srgbClr val="0070C0"/>
              </a:solidFill>
            </a:endParaRPr>
          </a:p>
        </p:txBody>
      </p:sp>
      <p:pic>
        <p:nvPicPr>
          <p:cNvPr id="5" name="图片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20335" y="1924050"/>
            <a:ext cx="3210560" cy="193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235947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400" dirty="0" smtClean="0"/>
              <a:t>练习题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sz="1400" dirty="0"/>
              <a:t>3、如图所示是一款恒温式燃气热水器，该热水器具有以下特点：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sz="1400" dirty="0"/>
              <a:t>①显示器能显示当前水温和设定水温；②具有温度控制功能，限制最高温度不超过65℃；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sz="1400" dirty="0"/>
              <a:t>③具有自动点火和熄火保护功能；④自动调节热水器的热负荷和出水量、实现出水温度恒定；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sz="1400" dirty="0"/>
              <a:t>⑤显示屏显示当前用水量、耗气量和机器工作状态；⑥燃气和空气混合比例达到最佳，更高效环保；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sz="1400" dirty="0"/>
              <a:t>⑦采用二次冷凝换热技术、热效率高、节省能源；⑧冷凝换热器采用防腐技术，经久耐用。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sz="1400" dirty="0"/>
              <a:t>请回答以下问题，并在（    ）填写合适选项的序号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sz="1400" dirty="0"/>
              <a:t>（1）体现信息交互的特点有（     ） 、 （     ）  ；          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sz="1400" dirty="0"/>
              <a:t>（2）体现可持续发展原则的特点有 </a:t>
            </a:r>
            <a:r>
              <a:rPr sz="1400">
                <a:sym typeface="+mn-ea"/>
              </a:rPr>
              <a:t>（     ） 、 （     ）  ；</a:t>
            </a:r>
            <a:endParaRPr sz="1400" dirty="0"/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sz="1400" dirty="0"/>
              <a:t>（3）体现安全目标的特点有</a:t>
            </a:r>
            <a:r>
              <a:rPr sz="1400">
                <a:sym typeface="+mn-ea"/>
              </a:rPr>
              <a:t>（     ） 、 （     ）  ；</a:t>
            </a:r>
            <a:endParaRPr sz="1400" dirty="0"/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sz="1400" dirty="0"/>
              <a:t>（4）体现技术创新原则的特点有 </a:t>
            </a:r>
            <a:r>
              <a:rPr sz="1400">
                <a:sym typeface="+mn-ea"/>
              </a:rPr>
              <a:t>（     ） 、 （     ） 。</a:t>
            </a:r>
            <a:endParaRPr sz="1400" dirty="0"/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1400" dirty="0" smtClean="0">
                <a:solidFill>
                  <a:srgbClr val="0070C0"/>
                </a:solidFill>
              </a:rPr>
              <a:t>答案：</a:t>
            </a:r>
            <a:r>
              <a:rPr lang="en-US" altLang="zh-CN" sz="1400" dirty="0" smtClean="0">
                <a:solidFill>
                  <a:srgbClr val="0070C0"/>
                </a:solidFill>
              </a:rPr>
              <a:t>（1） 1、5  （2） 6、7  （3）2、3  （4）4、8 </a:t>
            </a:r>
            <a:endParaRPr lang="zh-CN" altLang="zh-CN" sz="1400" dirty="0"/>
          </a:p>
          <a:p>
            <a:pPr marL="0" indent="0">
              <a:buNone/>
            </a:pPr>
            <a:endParaRPr lang="zh-CN" altLang="zh-CN" sz="1400" dirty="0"/>
          </a:p>
        </p:txBody>
      </p:sp>
      <p:pic>
        <p:nvPicPr>
          <p:cNvPr id="5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950710" y="2778125"/>
            <a:ext cx="1341120" cy="21482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359</Words>
  <Application>Microsoft Office PowerPoint</Application>
  <PresentationFormat>全屏显示(16:9)</PresentationFormat>
  <Paragraphs>76</Paragraphs>
  <Slides>6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1_Office 主题​​</vt:lpstr>
      <vt:lpstr>技术的交流与评价</vt:lpstr>
      <vt:lpstr>第七章重点内容</vt:lpstr>
      <vt:lpstr>练习题</vt:lpstr>
      <vt:lpstr>练习题</vt:lpstr>
      <vt:lpstr>练习题</vt:lpstr>
      <vt:lpstr>幻灯片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</cp:lastModifiedBy>
  <cp:revision>43</cp:revision>
  <dcterms:created xsi:type="dcterms:W3CDTF">2020-02-01T11:21:00Z</dcterms:created>
  <dcterms:modified xsi:type="dcterms:W3CDTF">2020-02-24T06:31:24Z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