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2.xml" ContentType="application/vnd.openxmlformats-officedocument.theme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65" r:id="rId2"/>
    <p:sldId id="294" r:id="rId3"/>
    <p:sldId id="273" r:id="rId4"/>
    <p:sldId id="274" r:id="rId5"/>
    <p:sldId id="280" r:id="rId6"/>
    <p:sldId id="275" r:id="rId7"/>
    <p:sldId id="291" r:id="rId8"/>
    <p:sldId id="292" r:id="rId9"/>
    <p:sldId id="299" r:id="rId10"/>
    <p:sldId id="300" r:id="rId11"/>
    <p:sldId id="301" r:id="rId12"/>
    <p:sldId id="302" r:id="rId13"/>
    <p:sldId id="303" r:id="rId14"/>
    <p:sldId id="304" r:id="rId15"/>
    <p:sldId id="305" r:id="rId16"/>
    <p:sldId id="279" r:id="rId17"/>
    <p:sldId id="306" r:id="rId1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52320"/>
    <a:srgbClr val="F9E3DF"/>
    <a:srgbClr val="2D2B21"/>
    <a:srgbClr val="323F4F"/>
    <a:srgbClr val="FFA6B4"/>
    <a:srgbClr val="ED9B1D"/>
    <a:srgbClr val="16181C"/>
    <a:srgbClr val="2A7254"/>
    <a:srgbClr val="333F50"/>
    <a:srgbClr val="A89D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64254"/>
  </p:normalViewPr>
  <p:slideViewPr>
    <p:cSldViewPr snapToGrid="0" snapToObjects="1" showGuides="1">
      <p:cViewPr varScale="1">
        <p:scale>
          <a:sx n="68" d="100"/>
          <a:sy n="68" d="100"/>
        </p:scale>
        <p:origin x="2184" y="192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BCE4E4-CD28-5247-9DC3-85D95453E5A4}" type="datetimeFigureOut">
              <a:rPr kumimoji="1" lang="zh-CN" altLang="en-US" smtClean="0"/>
              <a:t>2020/2/17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1D519C-B837-754A-935F-687275400EF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19537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9476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1D519C-B837-754A-935F-687275400EFF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527128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1D519C-B837-754A-935F-687275400EFF}" type="slidenum">
              <a:rPr kumimoji="1" lang="zh-CN" altLang="en-US" smtClean="0"/>
              <a:t>11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796612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1D519C-B837-754A-935F-687275400EFF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150219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1D519C-B837-754A-935F-687275400EFF}" type="slidenum">
              <a:rPr kumimoji="1" lang="zh-CN" altLang="en-US" smtClean="0"/>
              <a:t>13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884418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1D519C-B837-754A-935F-687275400EFF}" type="slidenum">
              <a:rPr kumimoji="1" lang="zh-CN" altLang="en-US" smtClean="0"/>
              <a:t>14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19007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1D519C-B837-754A-935F-687275400EFF}" type="slidenum">
              <a:rPr kumimoji="1" lang="zh-CN" altLang="en-US" smtClean="0"/>
              <a:t>15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96518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1D519C-B837-754A-935F-687275400EFF}" type="slidenum">
              <a:rPr kumimoji="1" lang="zh-CN" altLang="en-US" smtClean="0"/>
              <a:t>16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510339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1D519C-B837-754A-935F-687275400EFF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314052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1D519C-B837-754A-935F-687275400EFF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96101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1D519C-B837-754A-935F-687275400EFF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666744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1D519C-B837-754A-935F-687275400EFF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348105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1D519C-B837-754A-935F-687275400EFF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183970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1D519C-B837-754A-935F-687275400EFF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841570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1D519C-B837-754A-935F-687275400EFF}" type="slidenum">
              <a:rPr kumimoji="1" lang="zh-CN" altLang="en-US" smtClean="0"/>
              <a:t>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683088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1D519C-B837-754A-935F-687275400EFF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662839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9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999462F-9344-FA40-B0A3-7A7D24D32E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AE4EF0D-99CB-4E44-93AE-099C289A3E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566C6E-046F-8448-8C63-F44D17E65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3EE1C-171B-8A46-9B4E-E471B6755A91}" type="datetimeFigureOut">
              <a:rPr kumimoji="1" lang="zh-CN" altLang="en-US" smtClean="0"/>
              <a:t>2020/2/17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4F0AE85-9489-424E-8D80-29AA96211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04F1EF5-3FE0-3645-B570-FF15368B9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72DF8-DF01-D24E-B95F-029CA92BC9F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91727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D78BC6-3376-8241-9795-596C88E4A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3D5FCAB-84BD-274C-AF4D-689CE96655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9ADE6F6-8BA9-C442-A0BD-2D6B4538E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3EE1C-171B-8A46-9B4E-E471B6755A91}" type="datetimeFigureOut">
              <a:rPr kumimoji="1" lang="zh-CN" altLang="en-US" smtClean="0"/>
              <a:t>2020/2/17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D26DFE3-180F-E841-A448-3DACA86C9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91D5B1-9876-254F-9E35-F5493EF61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72DF8-DF01-D24E-B95F-029CA92BC9F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15404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A5EAFF0-3529-5C4F-887D-9FD0142AE6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8A11675-38DF-6C4C-85FF-376868EE02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F88B0CE-E572-9840-A8B0-CE0834F20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3EE1C-171B-8A46-9B4E-E471B6755A91}" type="datetimeFigureOut">
              <a:rPr kumimoji="1" lang="zh-CN" altLang="en-US" smtClean="0"/>
              <a:t>2020/2/17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547FDB-7D7E-5340-A0FF-DEB2161EC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1C5416-E9FC-3E46-BEBB-78F20A6F5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72DF8-DF01-D24E-B95F-029CA92BC9F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082478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bg>
      <p:bgPr>
        <a:blipFill rotWithShape="1">
          <a:blip r:embed="rId9"/>
          <a:stretch>
            <a:fillRect l="-11000" t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879743" y="6350618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2020/2/17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50618"/>
            <a:ext cx="396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610600" y="6350618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6" hasCustomPrompt="1"/>
            <p:custDataLst>
              <p:tags r:id="rId4"/>
            </p:custDataLst>
          </p:nvPr>
        </p:nvSpPr>
        <p:spPr>
          <a:xfrm>
            <a:off x="6432557" y="4663914"/>
            <a:ext cx="1910715" cy="408991"/>
          </a:xfrm>
          <a:prstGeom prst="rect">
            <a:avLst/>
          </a:prstGeom>
        </p:spPr>
        <p:txBody>
          <a:bodyPr vert="horz" wrap="square" lIns="0" tIns="0" rIns="0" bIns="0" anchor="t" anchorCtr="0">
            <a:normAutofit/>
          </a:bodyPr>
          <a:lstStyle>
            <a:lvl1pPr marL="342891" marR="0" indent="-342891" algn="l" rtl="0" eaLnBrk="1" fontAlgn="auto">
              <a:lnSpc>
                <a:spcPct val="130000"/>
              </a:lnSpc>
              <a:spcBef>
                <a:spcPts val="0"/>
              </a:spcBef>
              <a:spcAft>
                <a:spcPts val="1333"/>
              </a:spcAft>
              <a:buClrTx/>
              <a:buSzPts val="1600"/>
              <a:buFont typeface="Arial" panose="020B0604020202020204" pitchFamily="34" charset="0"/>
              <a:buNone/>
              <a:defRPr sz="1600" b="0" spc="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333"/>
              </a:spcAft>
              <a:buClr>
                <a:schemeClr val="tx1">
                  <a:lumMod val="100000"/>
                </a:schemeClr>
              </a:buClr>
              <a:buSzPts val="1600"/>
              <a:buFont typeface="Arial" panose="020B0604020202020204" pitchFamily="34" charset="0"/>
              <a:buNone/>
            </a:pPr>
            <a:r>
              <a:rPr lang="zh-CN" altLang="en-US"/>
              <a:t>编辑文本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5" hasCustomPrompt="1"/>
            <p:custDataLst>
              <p:tags r:id="rId5"/>
            </p:custDataLst>
          </p:nvPr>
        </p:nvSpPr>
        <p:spPr>
          <a:xfrm>
            <a:off x="6432557" y="5138953"/>
            <a:ext cx="1910715" cy="408991"/>
          </a:xfrm>
          <a:prstGeom prst="rect">
            <a:avLst/>
          </a:prstGeom>
        </p:spPr>
        <p:txBody>
          <a:bodyPr vert="horz" wrap="square" lIns="0" tIns="0" rIns="0" bIns="0" anchor="t" anchorCtr="0">
            <a:normAutofit/>
          </a:bodyPr>
          <a:lstStyle>
            <a:lvl1pPr marL="342891" marR="0" indent="-342891" algn="l" rtl="0" eaLnBrk="1" fontAlgn="auto">
              <a:lnSpc>
                <a:spcPct val="130000"/>
              </a:lnSpc>
              <a:spcBef>
                <a:spcPts val="0"/>
              </a:spcBef>
              <a:spcAft>
                <a:spcPts val="1333"/>
              </a:spcAft>
              <a:buClrTx/>
              <a:buSzPts val="1600"/>
              <a:buFont typeface="Arial" panose="020B0604020202020204" pitchFamily="34" charset="0"/>
              <a:buNone/>
              <a:defRPr sz="1600" b="0" spc="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333"/>
              </a:spcAft>
              <a:buClr>
                <a:schemeClr val="tx1">
                  <a:lumMod val="100000"/>
                </a:schemeClr>
              </a:buClr>
              <a:buSzPts val="1600"/>
              <a:buFont typeface="Arial" panose="020B0604020202020204" pitchFamily="34" charset="0"/>
              <a:buNone/>
            </a:pPr>
            <a:r>
              <a:rPr lang="zh-CN" altLang="en-US"/>
              <a:t>编辑文本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4" hasCustomPrompt="1"/>
            <p:custDataLst>
              <p:tags r:id="rId6"/>
            </p:custDataLst>
          </p:nvPr>
        </p:nvSpPr>
        <p:spPr>
          <a:xfrm>
            <a:off x="6432556" y="3188625"/>
            <a:ext cx="4826000" cy="1111387"/>
          </a:xfrm>
        </p:spPr>
        <p:txBody>
          <a:bodyPr vert="horz" wrap="square" lIns="0" tIns="0" rIns="0" bIns="0" anchor="t" anchorCtr="0">
            <a:normAutofit/>
          </a:bodyPr>
          <a:lstStyle>
            <a:lvl1pPr marL="0" marR="0" indent="0" algn="l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None/>
              <a:defRPr sz="1800" b="0" spc="267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189" indent="0" algn="ctr">
              <a:buNone/>
            </a:lvl2pPr>
            <a:lvl3pPr marL="914377" indent="0" algn="ctr">
              <a:buNone/>
            </a:lvl3pPr>
            <a:lvl4pPr marL="1371566" indent="0" algn="ctr">
              <a:buNone/>
            </a:lvl4pPr>
            <a:lvl5pPr marL="1828754" indent="0" algn="ctr">
              <a:buNone/>
            </a:lvl5pPr>
            <a:lvl6pPr marL="2285943" indent="0" algn="ctr">
              <a:buNone/>
            </a:lvl6pPr>
            <a:lvl7pPr marL="2743131" indent="0" algn="ctr">
              <a:buNone/>
            </a:lvl7pPr>
            <a:lvl8pPr marL="3200320" indent="0" algn="ctr">
              <a:buNone/>
            </a:lvl8pPr>
            <a:lvl9pPr marL="3657509" indent="0" algn="ctr">
              <a:buNone/>
            </a:lvl9pPr>
          </a:lstStyle>
          <a:p>
            <a:r>
              <a:rPr lang="zh-CN" altLang="en-US"/>
              <a:t>单击此处编辑副标题</a:t>
            </a:r>
          </a:p>
        </p:txBody>
      </p:sp>
      <p:sp>
        <p:nvSpPr>
          <p:cNvPr id="2" name="标题 1"/>
          <p:cNvSpPr>
            <a:spLocks noGrp="1"/>
          </p:cNvSpPr>
          <p:nvPr>
            <p:ph type="ctrTitle" idx="13" hasCustomPrompt="1"/>
            <p:custDataLst>
              <p:tags r:id="rId7"/>
            </p:custDataLst>
          </p:nvPr>
        </p:nvSpPr>
        <p:spPr>
          <a:xfrm>
            <a:off x="6432558" y="2013096"/>
            <a:ext cx="4825365" cy="971035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5400"/>
              <a:buFont typeface="Arial" panose="020B0604020202020204" pitchFamily="34" charset="0"/>
              <a:buNone/>
              <a:defRPr sz="5400" b="0" spc="8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  <p:extLst>
      <p:ext uri="{BB962C8B-B14F-4D97-AF65-F5344CB8AC3E}">
        <p14:creationId xmlns:p14="http://schemas.microsoft.com/office/powerpoint/2010/main" val="3957279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DE6771-89CA-324F-B7E3-57F86C792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A7E515A-F296-1641-B785-3682CDD38C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908BEF9-21C8-1B42-BDD0-32CAAB6F7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3EE1C-171B-8A46-9B4E-E471B6755A91}" type="datetimeFigureOut">
              <a:rPr kumimoji="1" lang="zh-CN" altLang="en-US" smtClean="0"/>
              <a:t>2020/2/17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9EAF090-6A73-4540-8EA0-23CBD7EBD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F5E53C-1FDD-E447-A69C-CB21151D5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72DF8-DF01-D24E-B95F-029CA92BC9F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32531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D1EA19-1EB5-5F45-A447-A83E662AD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6DB5A1C-FD73-1B4B-BE18-04100BDCB9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9BCDA0D-D6AE-AC41-A6AB-546836270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3EE1C-171B-8A46-9B4E-E471B6755A91}" type="datetimeFigureOut">
              <a:rPr kumimoji="1" lang="zh-CN" altLang="en-US" smtClean="0"/>
              <a:t>2020/2/17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BBCD80B-1CD1-0240-878D-5F3F5F3A0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B8FA86B-10AF-EE42-B0E0-0A3A1650B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72DF8-DF01-D24E-B95F-029CA92BC9F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54882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98A66-46EC-FB49-8E1E-F322F5E1B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A25040-BF13-A64B-A823-112A166044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5B1C40E-A06E-104B-AC6D-30B38BF378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6CCB32-FF52-E34A-A345-42CA36349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3EE1C-171B-8A46-9B4E-E471B6755A91}" type="datetimeFigureOut">
              <a:rPr kumimoji="1" lang="zh-CN" altLang="en-US" smtClean="0"/>
              <a:t>2020/2/17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9F6C42D-5FC7-EA49-A97F-08DAD19C2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01AE415-A0A1-1E44-AA1E-0BC6354C1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72DF8-DF01-D24E-B95F-029CA92BC9F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19697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4147F7-1819-7F4F-AB5C-5B2412AB4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F144A83-FF6B-BB48-9B2B-6E4821E00A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B71C548-E63F-7A4B-8EDC-D7D514DB28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6CB2FFF-AFFA-154F-83FC-0A4E51DAFC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8C02440-8ACD-6B4E-B6E7-A9453EB4AC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4EF4F59-4A01-5740-A716-600045FC7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3EE1C-171B-8A46-9B4E-E471B6755A91}" type="datetimeFigureOut">
              <a:rPr kumimoji="1" lang="zh-CN" altLang="en-US" smtClean="0"/>
              <a:t>2020/2/17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5480680-ED27-E44B-8DC7-56B0ACCF1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CAAB70B-0F12-144F-B78F-42C7B6D5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72DF8-DF01-D24E-B95F-029CA92BC9F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95118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126873-6EEB-7E47-A654-3BED9D4F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A8B8956-6EB4-8F4A-84E3-4515F98F0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3EE1C-171B-8A46-9B4E-E471B6755A91}" type="datetimeFigureOut">
              <a:rPr kumimoji="1" lang="zh-CN" altLang="en-US" smtClean="0"/>
              <a:t>2020/2/17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4E57505-034B-AF4C-B057-D3CA11B21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1612151-80B7-F040-A3D7-461877F05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72DF8-DF01-D24E-B95F-029CA92BC9F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72822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487522B-86EE-F74E-BB00-7A793F1E0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3EE1C-171B-8A46-9B4E-E471B6755A91}" type="datetimeFigureOut">
              <a:rPr kumimoji="1" lang="zh-CN" altLang="en-US" smtClean="0"/>
              <a:t>2020/2/17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C45DFF0-FC64-D34B-ADBE-60B745816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C78135B-BB5B-7F46-AA5F-3D2E9C1A7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72DF8-DF01-D24E-B95F-029CA92BC9F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73055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2F2BDDB-BC11-FA44-B43D-05172D73A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3E86EE6-BD88-5149-A97C-BA36472FA4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B4A31D8-A8BC-5C49-A072-34FD99FCB1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F9D33CF-D148-4349-9534-750392166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3EE1C-171B-8A46-9B4E-E471B6755A91}" type="datetimeFigureOut">
              <a:rPr kumimoji="1" lang="zh-CN" altLang="en-US" smtClean="0"/>
              <a:t>2020/2/17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24A6C50-ACBD-6042-8AC2-78618CE2F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E0FE3B9-EA0D-E54A-8239-6EFF93E2F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72DF8-DF01-D24E-B95F-029CA92BC9F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20553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820FF0-AE84-0240-89F0-81D4561D6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230E15D-82EE-8E4E-A104-7B3B9B4EE2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9DC302-D64A-C240-A4ED-7E3F338EE7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BA34470-0034-3849-AE54-E2FC12BD1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3EE1C-171B-8A46-9B4E-E471B6755A91}" type="datetimeFigureOut">
              <a:rPr kumimoji="1" lang="zh-CN" altLang="en-US" smtClean="0"/>
              <a:t>2020/2/17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A31BB8B-F3B0-4845-BD84-631E29ADE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BB0A738-25A9-6B4F-85B4-29FB183F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72DF8-DF01-D24E-B95F-029CA92BC9F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48122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2164AF8-6509-1641-99DF-4743D71BE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2D741AF-282C-4544-935F-CBAABEB5A9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58AE43-DA81-C544-B014-790574065A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13EE1C-171B-8A46-9B4E-E471B6755A91}" type="datetimeFigureOut">
              <a:rPr kumimoji="1" lang="zh-CN" altLang="en-US" smtClean="0"/>
              <a:t>2020/2/17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B21E125-482A-2B45-AEB9-C62ED86ACD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0A637E5-2F4C-DC4E-AD17-48A5BA514D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672DF8-DF01-D24E-B95F-029CA92BC9F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96781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gif"/><Relationship Id="rId4" Type="http://schemas.openxmlformats.org/officeDocument/2006/relationships/image" Target="../media/image30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gif"/><Relationship Id="rId5" Type="http://schemas.openxmlformats.org/officeDocument/2006/relationships/image" Target="../media/image6.jp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2141037-D0A4-4E21-8F8B-B1408E3952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标题 14"/>
          <p:cNvSpPr>
            <a:spLocks noGrp="1"/>
          </p:cNvSpPr>
          <p:nvPr>
            <p:ph type="ctrTitle" idx="13"/>
          </p:nvPr>
        </p:nvSpPr>
        <p:spPr>
          <a:xfrm>
            <a:off x="4662589" y="2558641"/>
            <a:ext cx="7216140" cy="971127"/>
          </a:xfrm>
        </p:spPr>
        <p:txBody>
          <a:bodyPr>
            <a:noAutofit/>
          </a:bodyPr>
          <a:lstStyle/>
          <a:p>
            <a:pPr algn="ctr"/>
            <a:r>
              <a:rPr lang="zh-CN" altLang="en-US" sz="3600" b="1" spc="4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美术鉴赏之艺术史</a:t>
            </a:r>
            <a:br>
              <a:rPr lang="en-US" altLang="zh-CN" sz="4000" b="1" spc="4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</a:br>
            <a:r>
              <a:rPr lang="en-US" altLang="zh-CN" sz="4000" b="1" spc="4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_</a:t>
            </a:r>
            <a:r>
              <a:rPr lang="zh-CN" altLang="en-US" sz="4000" b="1" spc="4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是什么让艺术变得有价值？</a:t>
            </a:r>
            <a:endParaRPr lang="zh-CN" altLang="en-US" sz="4000" dirty="0">
              <a:solidFill>
                <a:srgbClr val="FF000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494780" y="4847167"/>
            <a:ext cx="4802293" cy="635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400" b="1" spc="30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en-US" altLang="zh-CN" sz="2667" spc="301" dirty="0">
                <a:latin typeface="微软雅黑" panose="020B0503020204020204" charset="-122"/>
                <a:ea typeface="微软雅黑" panose="020B0503020204020204" charset="-122"/>
              </a:rPr>
              <a:t> 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5422159" y="1592165"/>
            <a:ext cx="545846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667" b="1" spc="30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charset="-122"/>
                <a:sym typeface="+mn-ea"/>
              </a:rPr>
              <a:t>朝阳区线上课堂</a:t>
            </a:r>
            <a:r>
              <a:rPr lang="en-US" altLang="zh-CN" sz="2667" b="1" spc="30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charset="-122"/>
                <a:sym typeface="+mn-ea"/>
              </a:rPr>
              <a:t>·</a:t>
            </a:r>
            <a:r>
              <a:rPr lang="zh-CN" altLang="en-US" sz="2667" b="1" spc="30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charset="-122"/>
                <a:sym typeface="+mn-ea"/>
              </a:rPr>
              <a:t>高中美术</a:t>
            </a:r>
            <a:endParaRPr lang="zh-CN" altLang="en-US" sz="3200" b="1" spc="30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楷体" panose="02010609060101010101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432299" y="4932753"/>
            <a:ext cx="6448320" cy="635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667" spc="301" dirty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北京中学   黄 远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0366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3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A36C643F-0A4F-344C-A38F-53421EF960A2}"/>
              </a:ext>
            </a:extLst>
          </p:cNvPr>
          <p:cNvGrpSpPr/>
          <p:nvPr/>
        </p:nvGrpSpPr>
        <p:grpSpPr>
          <a:xfrm>
            <a:off x="3166321" y="785810"/>
            <a:ext cx="5856549" cy="769444"/>
            <a:chOff x="2766271" y="785810"/>
            <a:chExt cx="5856549" cy="769444"/>
          </a:xfrm>
        </p:grpSpPr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BE8F70EE-910F-2746-AFA7-1F50E303F273}"/>
                </a:ext>
              </a:extLst>
            </p:cNvPr>
            <p:cNvSpPr txBox="1"/>
            <p:nvPr/>
          </p:nvSpPr>
          <p:spPr>
            <a:xfrm>
              <a:off x="2766271" y="785813"/>
              <a:ext cx="49725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4400" b="1" dirty="0">
                  <a:solidFill>
                    <a:schemeClr val="bg1">
                      <a:lumMod val="50000"/>
                    </a:schemeClr>
                  </a:solidFill>
                  <a:ea typeface="PMingLiU" panose="02020500000000000000" pitchFamily="18" charset="-120"/>
                  <a:cs typeface="Apple Chancery" panose="03020702040506060504" pitchFamily="66" charset="-79"/>
                </a:rPr>
                <a:t>1</a:t>
              </a:r>
              <a:endParaRPr kumimoji="1" lang="zh-CN" altLang="en-US" sz="4400" b="1" dirty="0">
                <a:solidFill>
                  <a:schemeClr val="bg1">
                    <a:lumMod val="50000"/>
                  </a:schemeClr>
                </a:solidFill>
                <a:ea typeface="PMingLiU" panose="02020500000000000000" pitchFamily="18" charset="-120"/>
                <a:cs typeface="Apple Chancery" panose="03020702040506060504" pitchFamily="66" charset="-79"/>
              </a:endParaRPr>
            </a:p>
          </p:txBody>
        </p: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82D2A0C6-DE0E-9846-A024-D1B5F507CF4E}"/>
                </a:ext>
              </a:extLst>
            </p:cNvPr>
            <p:cNvSpPr txBox="1"/>
            <p:nvPr/>
          </p:nvSpPr>
          <p:spPr>
            <a:xfrm>
              <a:off x="3704483" y="785813"/>
              <a:ext cx="50045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4400" b="1" dirty="0">
                  <a:solidFill>
                    <a:schemeClr val="bg1"/>
                  </a:solidFill>
                  <a:ea typeface="PMingLiU" panose="02020500000000000000" pitchFamily="18" charset="-120"/>
                  <a:cs typeface="Apple Chancery" panose="03020702040506060504" pitchFamily="66" charset="-79"/>
                </a:rPr>
                <a:t>2</a:t>
              </a:r>
              <a:endParaRPr kumimoji="1" lang="zh-CN" altLang="en-US" sz="4400" b="1" dirty="0">
                <a:solidFill>
                  <a:schemeClr val="bg1"/>
                </a:solidFill>
                <a:ea typeface="PMingLiU" panose="02020500000000000000" pitchFamily="18" charset="-120"/>
                <a:cs typeface="Apple Chancery" panose="03020702040506060504" pitchFamily="66" charset="-79"/>
              </a:endParaRPr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5B442126-AC0A-824C-BC63-51AB962E0CA7}"/>
                </a:ext>
              </a:extLst>
            </p:cNvPr>
            <p:cNvSpPr txBox="1"/>
            <p:nvPr/>
          </p:nvSpPr>
          <p:spPr>
            <a:xfrm>
              <a:off x="4591051" y="785812"/>
              <a:ext cx="49725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4400" b="1" dirty="0">
                  <a:solidFill>
                    <a:schemeClr val="bg1">
                      <a:lumMod val="50000"/>
                    </a:schemeClr>
                  </a:solidFill>
                  <a:ea typeface="PMingLiU" panose="02020500000000000000" pitchFamily="18" charset="-120"/>
                  <a:cs typeface="Apple Chancery" panose="03020702040506060504" pitchFamily="66" charset="-79"/>
                </a:rPr>
                <a:t>3</a:t>
              </a:r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01B87206-FAA2-C141-8D18-FF028726928D}"/>
                </a:ext>
              </a:extLst>
            </p:cNvPr>
            <p:cNvSpPr txBox="1"/>
            <p:nvPr/>
          </p:nvSpPr>
          <p:spPr>
            <a:xfrm>
              <a:off x="5455596" y="785811"/>
              <a:ext cx="44916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4400" b="1" dirty="0">
                  <a:solidFill>
                    <a:schemeClr val="bg1">
                      <a:lumMod val="50000"/>
                    </a:schemeClr>
                  </a:solidFill>
                  <a:ea typeface="PMingLiU" panose="02020500000000000000" pitchFamily="18" charset="-120"/>
                  <a:cs typeface="Apple Chancery" panose="03020702040506060504" pitchFamily="66" charset="-79"/>
                </a:rPr>
                <a:t>4</a:t>
              </a: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66F35C00-3CEC-6647-BB91-B2EDA4694DE9}"/>
                </a:ext>
              </a:extLst>
            </p:cNvPr>
            <p:cNvSpPr txBox="1"/>
            <p:nvPr/>
          </p:nvSpPr>
          <p:spPr>
            <a:xfrm>
              <a:off x="6300788" y="785811"/>
              <a:ext cx="49725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4400" b="1" dirty="0">
                  <a:solidFill>
                    <a:schemeClr val="bg1">
                      <a:lumMod val="50000"/>
                    </a:schemeClr>
                  </a:solidFill>
                  <a:ea typeface="PMingLiU" panose="02020500000000000000" pitchFamily="18" charset="-120"/>
                  <a:cs typeface="Apple Chancery" panose="03020702040506060504" pitchFamily="66" charset="-79"/>
                </a:rPr>
                <a:t>5</a:t>
              </a:r>
              <a:endParaRPr kumimoji="1" lang="zh-CN" altLang="en-US" sz="4400" b="1" dirty="0">
                <a:solidFill>
                  <a:schemeClr val="bg1">
                    <a:lumMod val="50000"/>
                  </a:schemeClr>
                </a:solidFill>
                <a:ea typeface="PMingLiU" panose="02020500000000000000" pitchFamily="18" charset="-120"/>
                <a:cs typeface="Apple Chancery" panose="03020702040506060504" pitchFamily="66" charset="-79"/>
              </a:endParaRP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2E541EB5-76D9-8644-833D-C6D20C5AA874}"/>
                </a:ext>
              </a:extLst>
            </p:cNvPr>
            <p:cNvSpPr txBox="1"/>
            <p:nvPr/>
          </p:nvSpPr>
          <p:spPr>
            <a:xfrm>
              <a:off x="7239000" y="785811"/>
              <a:ext cx="50526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4400" b="1" dirty="0">
                  <a:solidFill>
                    <a:schemeClr val="bg1">
                      <a:lumMod val="50000"/>
                    </a:schemeClr>
                  </a:solidFill>
                  <a:ea typeface="PMingLiU" panose="02020500000000000000" pitchFamily="18" charset="-120"/>
                  <a:cs typeface="Apple Chancery" panose="03020702040506060504" pitchFamily="66" charset="-79"/>
                </a:rPr>
                <a:t>6</a:t>
              </a:r>
              <a:endParaRPr kumimoji="1" lang="zh-CN" altLang="en-US" sz="4400" b="1" dirty="0">
                <a:solidFill>
                  <a:schemeClr val="bg1">
                    <a:lumMod val="50000"/>
                  </a:schemeClr>
                </a:solidFill>
                <a:ea typeface="PMingLiU" panose="02020500000000000000" pitchFamily="18" charset="-120"/>
                <a:cs typeface="Apple Chancery" panose="03020702040506060504" pitchFamily="66" charset="-79"/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E0A0393B-2A1A-504C-9856-3950F36DF3AF}"/>
                </a:ext>
              </a:extLst>
            </p:cNvPr>
            <p:cNvSpPr txBox="1"/>
            <p:nvPr/>
          </p:nvSpPr>
          <p:spPr>
            <a:xfrm>
              <a:off x="8125568" y="785810"/>
              <a:ext cx="49725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4400" b="1" dirty="0">
                  <a:solidFill>
                    <a:schemeClr val="bg1">
                      <a:lumMod val="50000"/>
                    </a:schemeClr>
                  </a:solidFill>
                  <a:ea typeface="PMingLiU" panose="02020500000000000000" pitchFamily="18" charset="-120"/>
                  <a:cs typeface="Apple Chancery" panose="03020702040506060504" pitchFamily="66" charset="-79"/>
                </a:rPr>
                <a:t>7</a:t>
              </a:r>
            </a:p>
          </p:txBody>
        </p: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BF53DAF0-A5B9-704F-8332-9B204FA6DB0F}"/>
              </a:ext>
            </a:extLst>
          </p:cNvPr>
          <p:cNvSpPr txBox="1"/>
          <p:nvPr/>
        </p:nvSpPr>
        <p:spPr>
          <a:xfrm>
            <a:off x="3340223" y="1577696"/>
            <a:ext cx="1991251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flatTx/>
          </a:bodyPr>
          <a:lstStyle/>
          <a:p>
            <a:r>
              <a:rPr kumimoji="1" lang="zh-CN" altLang="en-US" sz="2000" b="1" dirty="0">
                <a:solidFill>
                  <a:srgbClr val="F9E3DF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是否重振希望？</a:t>
            </a:r>
            <a:endParaRPr kumimoji="1" lang="zh-CN" altLang="en-US" sz="2000" b="1" dirty="0">
              <a:solidFill>
                <a:srgbClr val="F9E3DF"/>
              </a:solidFill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D23066E1-FBFB-0648-AFF3-12D1BF5799BF}"/>
              </a:ext>
            </a:extLst>
          </p:cNvPr>
          <p:cNvSpPr/>
          <p:nvPr/>
        </p:nvSpPr>
        <p:spPr>
          <a:xfrm>
            <a:off x="785813" y="2000250"/>
            <a:ext cx="10501312" cy="4157663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89DED56F-35A6-4D46-A925-A4DBC059678D}"/>
              </a:ext>
            </a:extLst>
          </p:cNvPr>
          <p:cNvSpPr txBox="1"/>
          <p:nvPr/>
        </p:nvSpPr>
        <p:spPr>
          <a:xfrm>
            <a:off x="692461" y="416478"/>
            <a:ext cx="5724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议题三、对普通欣赏者而言，什么决定了艺术的价值？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03CD29A2-AFDC-4446-8CA0-8FA31D39F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1891" y="2105348"/>
            <a:ext cx="5715000" cy="37338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85202D8-E586-234F-BBC9-2704EBBA74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5506" y="2105349"/>
            <a:ext cx="2872154" cy="3733800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44C820A2-3F89-2A42-A7A8-0B87414F312A}"/>
              </a:ext>
            </a:extLst>
          </p:cNvPr>
          <p:cNvSpPr txBox="1"/>
          <p:nvPr/>
        </p:nvSpPr>
        <p:spPr>
          <a:xfrm>
            <a:off x="3794474" y="5869925"/>
            <a:ext cx="1441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srgbClr val="25232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「舞者」马蒂斯</a:t>
            </a:r>
            <a:endParaRPr kumimoji="1" lang="zh-CN" altLang="en-US" sz="1400" dirty="0">
              <a:solidFill>
                <a:srgbClr val="252320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F7C75C82-E0D0-CB41-BD61-746A29FB3802}"/>
              </a:ext>
            </a:extLst>
          </p:cNvPr>
          <p:cNvSpPr txBox="1"/>
          <p:nvPr/>
        </p:nvSpPr>
        <p:spPr>
          <a:xfrm>
            <a:off x="8321650" y="5891867"/>
            <a:ext cx="1441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srgbClr val="25232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「早春图」郭熙</a:t>
            </a:r>
            <a:endParaRPr kumimoji="1" lang="zh-CN" altLang="en-US" sz="1400" dirty="0">
              <a:solidFill>
                <a:srgbClr val="252320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cxnSp>
        <p:nvCxnSpPr>
          <p:cNvPr id="20" name="直线连接符 19">
            <a:extLst>
              <a:ext uri="{FF2B5EF4-FFF2-40B4-BE49-F238E27FC236}">
                <a16:creationId xmlns:a16="http://schemas.microsoft.com/office/drawing/2014/main" id="{81E46919-3B67-474E-9B3F-4DCE7B8B0799}"/>
              </a:ext>
            </a:extLst>
          </p:cNvPr>
          <p:cNvCxnSpPr>
            <a:cxnSpLocks/>
          </p:cNvCxnSpPr>
          <p:nvPr/>
        </p:nvCxnSpPr>
        <p:spPr>
          <a:xfrm flipV="1">
            <a:off x="3414947" y="1555251"/>
            <a:ext cx="5405203" cy="3"/>
          </a:xfrm>
          <a:prstGeom prst="line">
            <a:avLst/>
          </a:prstGeom>
          <a:ln w="38100">
            <a:solidFill>
              <a:srgbClr val="F9E3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2581064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3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A36C643F-0A4F-344C-A38F-53421EF960A2}"/>
              </a:ext>
            </a:extLst>
          </p:cNvPr>
          <p:cNvGrpSpPr/>
          <p:nvPr/>
        </p:nvGrpSpPr>
        <p:grpSpPr>
          <a:xfrm>
            <a:off x="3166321" y="785810"/>
            <a:ext cx="5856549" cy="769444"/>
            <a:chOff x="2766271" y="785810"/>
            <a:chExt cx="5856549" cy="769444"/>
          </a:xfrm>
        </p:grpSpPr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BE8F70EE-910F-2746-AFA7-1F50E303F273}"/>
                </a:ext>
              </a:extLst>
            </p:cNvPr>
            <p:cNvSpPr txBox="1"/>
            <p:nvPr/>
          </p:nvSpPr>
          <p:spPr>
            <a:xfrm>
              <a:off x="2766271" y="785813"/>
              <a:ext cx="49725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4400" b="1" dirty="0">
                  <a:solidFill>
                    <a:schemeClr val="bg1">
                      <a:lumMod val="50000"/>
                    </a:schemeClr>
                  </a:solidFill>
                  <a:ea typeface="PMingLiU" panose="02020500000000000000" pitchFamily="18" charset="-120"/>
                  <a:cs typeface="Apple Chancery" panose="03020702040506060504" pitchFamily="66" charset="-79"/>
                </a:rPr>
                <a:t>1</a:t>
              </a:r>
              <a:endParaRPr kumimoji="1" lang="zh-CN" altLang="en-US" sz="4400" b="1" dirty="0">
                <a:solidFill>
                  <a:schemeClr val="bg1">
                    <a:lumMod val="50000"/>
                  </a:schemeClr>
                </a:solidFill>
                <a:ea typeface="PMingLiU" panose="02020500000000000000" pitchFamily="18" charset="-120"/>
                <a:cs typeface="Apple Chancery" panose="03020702040506060504" pitchFamily="66" charset="-79"/>
              </a:endParaRPr>
            </a:p>
          </p:txBody>
        </p: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82D2A0C6-DE0E-9846-A024-D1B5F507CF4E}"/>
                </a:ext>
              </a:extLst>
            </p:cNvPr>
            <p:cNvSpPr txBox="1"/>
            <p:nvPr/>
          </p:nvSpPr>
          <p:spPr>
            <a:xfrm>
              <a:off x="3704483" y="785813"/>
              <a:ext cx="50045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4400" b="1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PMingLiU" panose="02020500000000000000" pitchFamily="18" charset="-120"/>
                  <a:cs typeface="Apple Chancery" panose="03020702040506060504" pitchFamily="66" charset="-79"/>
                </a:rPr>
                <a:t>2</a:t>
              </a:r>
              <a:endParaRPr kumimoji="1" lang="zh-CN" altLang="en-US" sz="4400" b="1" dirty="0">
                <a:solidFill>
                  <a:schemeClr val="tx1">
                    <a:lumMod val="50000"/>
                    <a:lumOff val="50000"/>
                  </a:schemeClr>
                </a:solidFill>
                <a:ea typeface="PMingLiU" panose="02020500000000000000" pitchFamily="18" charset="-120"/>
                <a:cs typeface="Apple Chancery" panose="03020702040506060504" pitchFamily="66" charset="-79"/>
              </a:endParaRPr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5B442126-AC0A-824C-BC63-51AB962E0CA7}"/>
                </a:ext>
              </a:extLst>
            </p:cNvPr>
            <p:cNvSpPr txBox="1"/>
            <p:nvPr/>
          </p:nvSpPr>
          <p:spPr>
            <a:xfrm>
              <a:off x="4591051" y="785812"/>
              <a:ext cx="49725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4400" b="1" dirty="0">
                  <a:solidFill>
                    <a:schemeClr val="bg1"/>
                  </a:solidFill>
                  <a:ea typeface="PMingLiU" panose="02020500000000000000" pitchFamily="18" charset="-120"/>
                  <a:cs typeface="Apple Chancery" panose="03020702040506060504" pitchFamily="66" charset="-79"/>
                </a:rPr>
                <a:t>3</a:t>
              </a:r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01B87206-FAA2-C141-8D18-FF028726928D}"/>
                </a:ext>
              </a:extLst>
            </p:cNvPr>
            <p:cNvSpPr txBox="1"/>
            <p:nvPr/>
          </p:nvSpPr>
          <p:spPr>
            <a:xfrm>
              <a:off x="5455596" y="785811"/>
              <a:ext cx="44916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4400" b="1" dirty="0">
                  <a:solidFill>
                    <a:schemeClr val="bg1">
                      <a:lumMod val="50000"/>
                    </a:schemeClr>
                  </a:solidFill>
                  <a:ea typeface="PMingLiU" panose="02020500000000000000" pitchFamily="18" charset="-120"/>
                  <a:cs typeface="Apple Chancery" panose="03020702040506060504" pitchFamily="66" charset="-79"/>
                </a:rPr>
                <a:t>4</a:t>
              </a: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66F35C00-3CEC-6647-BB91-B2EDA4694DE9}"/>
                </a:ext>
              </a:extLst>
            </p:cNvPr>
            <p:cNvSpPr txBox="1"/>
            <p:nvPr/>
          </p:nvSpPr>
          <p:spPr>
            <a:xfrm>
              <a:off x="6300788" y="785811"/>
              <a:ext cx="49725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4400" b="1" dirty="0">
                  <a:solidFill>
                    <a:schemeClr val="bg1">
                      <a:lumMod val="50000"/>
                    </a:schemeClr>
                  </a:solidFill>
                  <a:ea typeface="PMingLiU" panose="02020500000000000000" pitchFamily="18" charset="-120"/>
                  <a:cs typeface="Apple Chancery" panose="03020702040506060504" pitchFamily="66" charset="-79"/>
                </a:rPr>
                <a:t>5</a:t>
              </a:r>
              <a:endParaRPr kumimoji="1" lang="zh-CN" altLang="en-US" sz="4400" b="1" dirty="0">
                <a:solidFill>
                  <a:schemeClr val="bg1">
                    <a:lumMod val="50000"/>
                  </a:schemeClr>
                </a:solidFill>
                <a:ea typeface="PMingLiU" panose="02020500000000000000" pitchFamily="18" charset="-120"/>
                <a:cs typeface="Apple Chancery" panose="03020702040506060504" pitchFamily="66" charset="-79"/>
              </a:endParaRP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2E541EB5-76D9-8644-833D-C6D20C5AA874}"/>
                </a:ext>
              </a:extLst>
            </p:cNvPr>
            <p:cNvSpPr txBox="1"/>
            <p:nvPr/>
          </p:nvSpPr>
          <p:spPr>
            <a:xfrm>
              <a:off x="7239000" y="785811"/>
              <a:ext cx="50526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4400" b="1" dirty="0">
                  <a:solidFill>
                    <a:schemeClr val="bg1">
                      <a:lumMod val="50000"/>
                    </a:schemeClr>
                  </a:solidFill>
                  <a:ea typeface="PMingLiU" panose="02020500000000000000" pitchFamily="18" charset="-120"/>
                  <a:cs typeface="Apple Chancery" panose="03020702040506060504" pitchFamily="66" charset="-79"/>
                </a:rPr>
                <a:t>6</a:t>
              </a:r>
              <a:endParaRPr kumimoji="1" lang="zh-CN" altLang="en-US" sz="4400" b="1" dirty="0">
                <a:solidFill>
                  <a:schemeClr val="bg1">
                    <a:lumMod val="50000"/>
                  </a:schemeClr>
                </a:solidFill>
                <a:ea typeface="PMingLiU" panose="02020500000000000000" pitchFamily="18" charset="-120"/>
                <a:cs typeface="Apple Chancery" panose="03020702040506060504" pitchFamily="66" charset="-79"/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E0A0393B-2A1A-504C-9856-3950F36DF3AF}"/>
                </a:ext>
              </a:extLst>
            </p:cNvPr>
            <p:cNvSpPr txBox="1"/>
            <p:nvPr/>
          </p:nvSpPr>
          <p:spPr>
            <a:xfrm>
              <a:off x="8125568" y="785810"/>
              <a:ext cx="49725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4400" b="1" dirty="0">
                  <a:solidFill>
                    <a:schemeClr val="bg1">
                      <a:lumMod val="50000"/>
                    </a:schemeClr>
                  </a:solidFill>
                  <a:ea typeface="PMingLiU" panose="02020500000000000000" pitchFamily="18" charset="-120"/>
                  <a:cs typeface="Apple Chancery" panose="03020702040506060504" pitchFamily="66" charset="-79"/>
                </a:rPr>
                <a:t>7</a:t>
              </a:r>
            </a:p>
          </p:txBody>
        </p: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BF53DAF0-A5B9-704F-8332-9B204FA6DB0F}"/>
              </a:ext>
            </a:extLst>
          </p:cNvPr>
          <p:cNvSpPr txBox="1"/>
          <p:nvPr/>
        </p:nvSpPr>
        <p:spPr>
          <a:xfrm>
            <a:off x="4235573" y="1577696"/>
            <a:ext cx="1983235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flatTx/>
          </a:bodyPr>
          <a:lstStyle/>
          <a:p>
            <a:r>
              <a:rPr kumimoji="1" lang="zh-CN" altLang="en-US" sz="2000" b="1" dirty="0">
                <a:solidFill>
                  <a:srgbClr val="F9E3DF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是否治疗悲痛？</a:t>
            </a:r>
            <a:endParaRPr kumimoji="1" lang="zh-CN" altLang="en-US" sz="2000" b="1" dirty="0">
              <a:solidFill>
                <a:srgbClr val="F9E3DF"/>
              </a:solidFill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D23066E1-FBFB-0648-AFF3-12D1BF5799BF}"/>
              </a:ext>
            </a:extLst>
          </p:cNvPr>
          <p:cNvSpPr/>
          <p:nvPr/>
        </p:nvSpPr>
        <p:spPr>
          <a:xfrm>
            <a:off x="785813" y="2000250"/>
            <a:ext cx="10501312" cy="4157663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89DED56F-35A6-4D46-A925-A4DBC059678D}"/>
              </a:ext>
            </a:extLst>
          </p:cNvPr>
          <p:cNvSpPr txBox="1"/>
          <p:nvPr/>
        </p:nvSpPr>
        <p:spPr>
          <a:xfrm>
            <a:off x="692461" y="416478"/>
            <a:ext cx="5724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议题三、对普通欣赏者而言，什么决定了艺术的价值？</a:t>
            </a: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8A3E6B16-0D50-104F-B46C-358A87F11E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596" y="2347138"/>
            <a:ext cx="6353908" cy="311812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1B494357-93E5-0C47-ADE5-2D5C5A1227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6679" y="2000250"/>
            <a:ext cx="1896030" cy="4157663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A0E39B92-8B9C-1D47-8E79-52DEC0EEB269}"/>
              </a:ext>
            </a:extLst>
          </p:cNvPr>
          <p:cNvSpPr txBox="1"/>
          <p:nvPr/>
        </p:nvSpPr>
        <p:spPr>
          <a:xfrm>
            <a:off x="9465354" y="5660151"/>
            <a:ext cx="18004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srgbClr val="25232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「溪山行旅图」范宽</a:t>
            </a:r>
            <a:endParaRPr kumimoji="1" lang="zh-CN" altLang="en-US" sz="1400" dirty="0">
              <a:solidFill>
                <a:srgbClr val="252320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C9C6CD93-DCD9-5D40-AF7D-2961DB1AE454}"/>
              </a:ext>
            </a:extLst>
          </p:cNvPr>
          <p:cNvSpPr txBox="1"/>
          <p:nvPr/>
        </p:nvSpPr>
        <p:spPr>
          <a:xfrm>
            <a:off x="3260919" y="5564901"/>
            <a:ext cx="1441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srgbClr val="25232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综合材料，基弗</a:t>
            </a:r>
            <a:endParaRPr kumimoji="1" lang="zh-CN" altLang="en-US" sz="1400" dirty="0">
              <a:solidFill>
                <a:srgbClr val="252320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cxnSp>
        <p:nvCxnSpPr>
          <p:cNvPr id="17" name="直线连接符 16">
            <a:extLst>
              <a:ext uri="{FF2B5EF4-FFF2-40B4-BE49-F238E27FC236}">
                <a16:creationId xmlns:a16="http://schemas.microsoft.com/office/drawing/2014/main" id="{1E6D33D9-8BA4-7643-BF41-425958D66EC3}"/>
              </a:ext>
            </a:extLst>
          </p:cNvPr>
          <p:cNvCxnSpPr>
            <a:cxnSpLocks/>
          </p:cNvCxnSpPr>
          <p:nvPr/>
        </p:nvCxnSpPr>
        <p:spPr>
          <a:xfrm flipV="1">
            <a:off x="3414947" y="1555251"/>
            <a:ext cx="5405203" cy="3"/>
          </a:xfrm>
          <a:prstGeom prst="line">
            <a:avLst/>
          </a:prstGeom>
          <a:ln w="38100">
            <a:solidFill>
              <a:srgbClr val="F9E3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6244091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3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A36C643F-0A4F-344C-A38F-53421EF960A2}"/>
              </a:ext>
            </a:extLst>
          </p:cNvPr>
          <p:cNvGrpSpPr/>
          <p:nvPr/>
        </p:nvGrpSpPr>
        <p:grpSpPr>
          <a:xfrm>
            <a:off x="3166321" y="785810"/>
            <a:ext cx="5856549" cy="769444"/>
            <a:chOff x="2766271" y="785810"/>
            <a:chExt cx="5856549" cy="769444"/>
          </a:xfrm>
        </p:grpSpPr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BE8F70EE-910F-2746-AFA7-1F50E303F273}"/>
                </a:ext>
              </a:extLst>
            </p:cNvPr>
            <p:cNvSpPr txBox="1"/>
            <p:nvPr/>
          </p:nvSpPr>
          <p:spPr>
            <a:xfrm>
              <a:off x="2766271" y="785813"/>
              <a:ext cx="49725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4400" b="1" dirty="0">
                  <a:solidFill>
                    <a:schemeClr val="bg1">
                      <a:lumMod val="50000"/>
                    </a:schemeClr>
                  </a:solidFill>
                  <a:ea typeface="PMingLiU" panose="02020500000000000000" pitchFamily="18" charset="-120"/>
                  <a:cs typeface="Apple Chancery" panose="03020702040506060504" pitchFamily="66" charset="-79"/>
                </a:rPr>
                <a:t>1</a:t>
              </a:r>
              <a:endParaRPr kumimoji="1" lang="zh-CN" altLang="en-US" sz="4400" b="1" dirty="0">
                <a:solidFill>
                  <a:schemeClr val="bg1">
                    <a:lumMod val="50000"/>
                  </a:schemeClr>
                </a:solidFill>
                <a:ea typeface="PMingLiU" panose="02020500000000000000" pitchFamily="18" charset="-120"/>
                <a:cs typeface="Apple Chancery" panose="03020702040506060504" pitchFamily="66" charset="-79"/>
              </a:endParaRPr>
            </a:p>
          </p:txBody>
        </p: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82D2A0C6-DE0E-9846-A024-D1B5F507CF4E}"/>
                </a:ext>
              </a:extLst>
            </p:cNvPr>
            <p:cNvSpPr txBox="1"/>
            <p:nvPr/>
          </p:nvSpPr>
          <p:spPr>
            <a:xfrm>
              <a:off x="3704483" y="785813"/>
              <a:ext cx="50045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4400" b="1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PMingLiU" panose="02020500000000000000" pitchFamily="18" charset="-120"/>
                  <a:cs typeface="Apple Chancery" panose="03020702040506060504" pitchFamily="66" charset="-79"/>
                </a:rPr>
                <a:t>2</a:t>
              </a:r>
              <a:endParaRPr kumimoji="1" lang="zh-CN" altLang="en-US" sz="4400" b="1" dirty="0">
                <a:solidFill>
                  <a:schemeClr val="tx1">
                    <a:lumMod val="50000"/>
                    <a:lumOff val="50000"/>
                  </a:schemeClr>
                </a:solidFill>
                <a:ea typeface="PMingLiU" panose="02020500000000000000" pitchFamily="18" charset="-120"/>
                <a:cs typeface="Apple Chancery" panose="03020702040506060504" pitchFamily="66" charset="-79"/>
              </a:endParaRPr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5B442126-AC0A-824C-BC63-51AB962E0CA7}"/>
                </a:ext>
              </a:extLst>
            </p:cNvPr>
            <p:cNvSpPr txBox="1"/>
            <p:nvPr/>
          </p:nvSpPr>
          <p:spPr>
            <a:xfrm>
              <a:off x="4591051" y="785812"/>
              <a:ext cx="49725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4400" b="1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PMingLiU" panose="02020500000000000000" pitchFamily="18" charset="-120"/>
                  <a:cs typeface="Apple Chancery" panose="03020702040506060504" pitchFamily="66" charset="-79"/>
                </a:rPr>
                <a:t>3</a:t>
              </a:r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01B87206-FAA2-C141-8D18-FF028726928D}"/>
                </a:ext>
              </a:extLst>
            </p:cNvPr>
            <p:cNvSpPr txBox="1"/>
            <p:nvPr/>
          </p:nvSpPr>
          <p:spPr>
            <a:xfrm>
              <a:off x="5455596" y="785811"/>
              <a:ext cx="44916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4400" b="1" dirty="0">
                  <a:solidFill>
                    <a:schemeClr val="bg1"/>
                  </a:solidFill>
                  <a:ea typeface="PMingLiU" panose="02020500000000000000" pitchFamily="18" charset="-120"/>
                  <a:cs typeface="Apple Chancery" panose="03020702040506060504" pitchFamily="66" charset="-79"/>
                </a:rPr>
                <a:t>4</a:t>
              </a: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66F35C00-3CEC-6647-BB91-B2EDA4694DE9}"/>
                </a:ext>
              </a:extLst>
            </p:cNvPr>
            <p:cNvSpPr txBox="1"/>
            <p:nvPr/>
          </p:nvSpPr>
          <p:spPr>
            <a:xfrm>
              <a:off x="6300788" y="785811"/>
              <a:ext cx="49725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4400" b="1" dirty="0">
                  <a:solidFill>
                    <a:schemeClr val="bg1">
                      <a:lumMod val="50000"/>
                    </a:schemeClr>
                  </a:solidFill>
                  <a:ea typeface="PMingLiU" panose="02020500000000000000" pitchFamily="18" charset="-120"/>
                  <a:cs typeface="Apple Chancery" panose="03020702040506060504" pitchFamily="66" charset="-79"/>
                </a:rPr>
                <a:t>5</a:t>
              </a:r>
              <a:endParaRPr kumimoji="1" lang="zh-CN" altLang="en-US" sz="4400" b="1" dirty="0">
                <a:solidFill>
                  <a:schemeClr val="bg1">
                    <a:lumMod val="50000"/>
                  </a:schemeClr>
                </a:solidFill>
                <a:ea typeface="PMingLiU" panose="02020500000000000000" pitchFamily="18" charset="-120"/>
                <a:cs typeface="Apple Chancery" panose="03020702040506060504" pitchFamily="66" charset="-79"/>
              </a:endParaRP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2E541EB5-76D9-8644-833D-C6D20C5AA874}"/>
                </a:ext>
              </a:extLst>
            </p:cNvPr>
            <p:cNvSpPr txBox="1"/>
            <p:nvPr/>
          </p:nvSpPr>
          <p:spPr>
            <a:xfrm>
              <a:off x="7239000" y="785811"/>
              <a:ext cx="50526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4400" b="1" dirty="0">
                  <a:solidFill>
                    <a:schemeClr val="bg1">
                      <a:lumMod val="50000"/>
                    </a:schemeClr>
                  </a:solidFill>
                  <a:ea typeface="PMingLiU" panose="02020500000000000000" pitchFamily="18" charset="-120"/>
                  <a:cs typeface="Apple Chancery" panose="03020702040506060504" pitchFamily="66" charset="-79"/>
                </a:rPr>
                <a:t>6</a:t>
              </a:r>
              <a:endParaRPr kumimoji="1" lang="zh-CN" altLang="en-US" sz="4400" b="1" dirty="0">
                <a:solidFill>
                  <a:schemeClr val="bg1">
                    <a:lumMod val="50000"/>
                  </a:schemeClr>
                </a:solidFill>
                <a:ea typeface="PMingLiU" panose="02020500000000000000" pitchFamily="18" charset="-120"/>
                <a:cs typeface="Apple Chancery" panose="03020702040506060504" pitchFamily="66" charset="-79"/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E0A0393B-2A1A-504C-9856-3950F36DF3AF}"/>
                </a:ext>
              </a:extLst>
            </p:cNvPr>
            <p:cNvSpPr txBox="1"/>
            <p:nvPr/>
          </p:nvSpPr>
          <p:spPr>
            <a:xfrm>
              <a:off x="8125568" y="785810"/>
              <a:ext cx="49725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4400" b="1" dirty="0">
                  <a:solidFill>
                    <a:schemeClr val="bg1">
                      <a:lumMod val="50000"/>
                    </a:schemeClr>
                  </a:solidFill>
                  <a:ea typeface="PMingLiU" panose="02020500000000000000" pitchFamily="18" charset="-120"/>
                  <a:cs typeface="Apple Chancery" panose="03020702040506060504" pitchFamily="66" charset="-79"/>
                </a:rPr>
                <a:t>7</a:t>
              </a:r>
            </a:p>
          </p:txBody>
        </p: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BF53DAF0-A5B9-704F-8332-9B204FA6DB0F}"/>
              </a:ext>
            </a:extLst>
          </p:cNvPr>
          <p:cNvSpPr txBox="1"/>
          <p:nvPr/>
        </p:nvSpPr>
        <p:spPr>
          <a:xfrm>
            <a:off x="5111873" y="1577696"/>
            <a:ext cx="1984839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flatTx/>
          </a:bodyPr>
          <a:lstStyle/>
          <a:p>
            <a:r>
              <a:rPr kumimoji="1" lang="zh-CN" altLang="en-US" sz="2000" b="1" dirty="0">
                <a:solidFill>
                  <a:srgbClr val="F9E3DF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是否平衡内心？</a:t>
            </a:r>
            <a:endParaRPr kumimoji="1" lang="zh-CN" altLang="en-US" sz="2000" b="1" dirty="0">
              <a:solidFill>
                <a:srgbClr val="F9E3DF"/>
              </a:solidFill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D23066E1-FBFB-0648-AFF3-12D1BF5799BF}"/>
              </a:ext>
            </a:extLst>
          </p:cNvPr>
          <p:cNvSpPr/>
          <p:nvPr/>
        </p:nvSpPr>
        <p:spPr>
          <a:xfrm>
            <a:off x="785813" y="2000250"/>
            <a:ext cx="10501312" cy="4157663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89DED56F-35A6-4D46-A925-A4DBC059678D}"/>
              </a:ext>
            </a:extLst>
          </p:cNvPr>
          <p:cNvSpPr txBox="1"/>
          <p:nvPr/>
        </p:nvSpPr>
        <p:spPr>
          <a:xfrm>
            <a:off x="692461" y="416478"/>
            <a:ext cx="5724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议题三、对普通欣赏者而言，什么决定了艺术的价值？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1206EC4A-18F9-2140-9EB9-8C72380E61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4764" y="2095000"/>
            <a:ext cx="3645749" cy="37267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3D2351D1-3105-A846-9BFF-3B1C5722D2A9}"/>
              </a:ext>
            </a:extLst>
          </p:cNvPr>
          <p:cNvSpPr txBox="1"/>
          <p:nvPr/>
        </p:nvSpPr>
        <p:spPr>
          <a:xfrm>
            <a:off x="2823060" y="5870307"/>
            <a:ext cx="21595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srgbClr val="25232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「红黄蓝构成」蒙德里安</a:t>
            </a:r>
            <a:endParaRPr kumimoji="1" lang="zh-CN" altLang="en-US" sz="1400" dirty="0">
              <a:solidFill>
                <a:srgbClr val="252320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7559D54B-5A1F-314E-9061-11B5EEAD4A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6547" y="2095000"/>
            <a:ext cx="4236203" cy="3817059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8F226302-5A4A-0744-868A-8F6AB17C97CF}"/>
              </a:ext>
            </a:extLst>
          </p:cNvPr>
          <p:cNvSpPr txBox="1"/>
          <p:nvPr/>
        </p:nvSpPr>
        <p:spPr>
          <a:xfrm>
            <a:off x="7636803" y="5887374"/>
            <a:ext cx="18004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srgbClr val="25232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「江南水乡」吴冠中</a:t>
            </a:r>
            <a:endParaRPr kumimoji="1" lang="zh-CN" altLang="en-US" sz="1400" dirty="0">
              <a:solidFill>
                <a:srgbClr val="252320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cxnSp>
        <p:nvCxnSpPr>
          <p:cNvPr id="20" name="直线连接符 19">
            <a:extLst>
              <a:ext uri="{FF2B5EF4-FFF2-40B4-BE49-F238E27FC236}">
                <a16:creationId xmlns:a16="http://schemas.microsoft.com/office/drawing/2014/main" id="{FE90FF18-4287-8643-B6FF-A921F7F3121E}"/>
              </a:ext>
            </a:extLst>
          </p:cNvPr>
          <p:cNvCxnSpPr>
            <a:cxnSpLocks/>
          </p:cNvCxnSpPr>
          <p:nvPr/>
        </p:nvCxnSpPr>
        <p:spPr>
          <a:xfrm flipV="1">
            <a:off x="3414947" y="1555251"/>
            <a:ext cx="5405203" cy="3"/>
          </a:xfrm>
          <a:prstGeom prst="line">
            <a:avLst/>
          </a:prstGeom>
          <a:ln w="38100">
            <a:solidFill>
              <a:srgbClr val="F9E3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4380901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3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A36C643F-0A4F-344C-A38F-53421EF960A2}"/>
              </a:ext>
            </a:extLst>
          </p:cNvPr>
          <p:cNvGrpSpPr/>
          <p:nvPr/>
        </p:nvGrpSpPr>
        <p:grpSpPr>
          <a:xfrm>
            <a:off x="3166321" y="785810"/>
            <a:ext cx="5856549" cy="769444"/>
            <a:chOff x="2766271" y="785810"/>
            <a:chExt cx="5856549" cy="769444"/>
          </a:xfrm>
        </p:grpSpPr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BE8F70EE-910F-2746-AFA7-1F50E303F273}"/>
                </a:ext>
              </a:extLst>
            </p:cNvPr>
            <p:cNvSpPr txBox="1"/>
            <p:nvPr/>
          </p:nvSpPr>
          <p:spPr>
            <a:xfrm>
              <a:off x="2766271" y="785813"/>
              <a:ext cx="49725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4400" b="1" dirty="0">
                  <a:solidFill>
                    <a:schemeClr val="bg1">
                      <a:lumMod val="50000"/>
                    </a:schemeClr>
                  </a:solidFill>
                  <a:ea typeface="PMingLiU" panose="02020500000000000000" pitchFamily="18" charset="-120"/>
                  <a:cs typeface="Apple Chancery" panose="03020702040506060504" pitchFamily="66" charset="-79"/>
                </a:rPr>
                <a:t>1</a:t>
              </a:r>
              <a:endParaRPr kumimoji="1" lang="zh-CN" altLang="en-US" sz="4400" b="1" dirty="0">
                <a:solidFill>
                  <a:schemeClr val="bg1">
                    <a:lumMod val="50000"/>
                  </a:schemeClr>
                </a:solidFill>
                <a:ea typeface="PMingLiU" panose="02020500000000000000" pitchFamily="18" charset="-120"/>
                <a:cs typeface="Apple Chancery" panose="03020702040506060504" pitchFamily="66" charset="-79"/>
              </a:endParaRPr>
            </a:p>
          </p:txBody>
        </p: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82D2A0C6-DE0E-9846-A024-D1B5F507CF4E}"/>
                </a:ext>
              </a:extLst>
            </p:cNvPr>
            <p:cNvSpPr txBox="1"/>
            <p:nvPr/>
          </p:nvSpPr>
          <p:spPr>
            <a:xfrm>
              <a:off x="3704483" y="785813"/>
              <a:ext cx="50045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4400" b="1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PMingLiU" panose="02020500000000000000" pitchFamily="18" charset="-120"/>
                  <a:cs typeface="Apple Chancery" panose="03020702040506060504" pitchFamily="66" charset="-79"/>
                </a:rPr>
                <a:t>2</a:t>
              </a:r>
              <a:endParaRPr kumimoji="1" lang="zh-CN" altLang="en-US" sz="4400" b="1" dirty="0">
                <a:solidFill>
                  <a:schemeClr val="tx1">
                    <a:lumMod val="50000"/>
                    <a:lumOff val="50000"/>
                  </a:schemeClr>
                </a:solidFill>
                <a:ea typeface="PMingLiU" panose="02020500000000000000" pitchFamily="18" charset="-120"/>
                <a:cs typeface="Apple Chancery" panose="03020702040506060504" pitchFamily="66" charset="-79"/>
              </a:endParaRPr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5B442126-AC0A-824C-BC63-51AB962E0CA7}"/>
                </a:ext>
              </a:extLst>
            </p:cNvPr>
            <p:cNvSpPr txBox="1"/>
            <p:nvPr/>
          </p:nvSpPr>
          <p:spPr>
            <a:xfrm>
              <a:off x="4591051" y="785812"/>
              <a:ext cx="49725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4400" b="1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PMingLiU" panose="02020500000000000000" pitchFamily="18" charset="-120"/>
                  <a:cs typeface="Apple Chancery" panose="03020702040506060504" pitchFamily="66" charset="-79"/>
                </a:rPr>
                <a:t>3</a:t>
              </a:r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01B87206-FAA2-C141-8D18-FF028726928D}"/>
                </a:ext>
              </a:extLst>
            </p:cNvPr>
            <p:cNvSpPr txBox="1"/>
            <p:nvPr/>
          </p:nvSpPr>
          <p:spPr>
            <a:xfrm>
              <a:off x="5455596" y="785811"/>
              <a:ext cx="44916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4400" b="1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PMingLiU" panose="02020500000000000000" pitchFamily="18" charset="-120"/>
                  <a:cs typeface="Apple Chancery" panose="03020702040506060504" pitchFamily="66" charset="-79"/>
                </a:rPr>
                <a:t>4</a:t>
              </a: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66F35C00-3CEC-6647-BB91-B2EDA4694DE9}"/>
                </a:ext>
              </a:extLst>
            </p:cNvPr>
            <p:cNvSpPr txBox="1"/>
            <p:nvPr/>
          </p:nvSpPr>
          <p:spPr>
            <a:xfrm>
              <a:off x="6300788" y="785811"/>
              <a:ext cx="49725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4400" b="1" dirty="0">
                  <a:solidFill>
                    <a:schemeClr val="bg1"/>
                  </a:solidFill>
                  <a:ea typeface="PMingLiU" panose="02020500000000000000" pitchFamily="18" charset="-120"/>
                  <a:cs typeface="Apple Chancery" panose="03020702040506060504" pitchFamily="66" charset="-79"/>
                </a:rPr>
                <a:t>5</a:t>
              </a:r>
              <a:endParaRPr kumimoji="1" lang="zh-CN" altLang="en-US" sz="4400" b="1" dirty="0">
                <a:solidFill>
                  <a:schemeClr val="bg1"/>
                </a:solidFill>
                <a:ea typeface="PMingLiU" panose="02020500000000000000" pitchFamily="18" charset="-120"/>
                <a:cs typeface="Apple Chancery" panose="03020702040506060504" pitchFamily="66" charset="-79"/>
              </a:endParaRP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2E541EB5-76D9-8644-833D-C6D20C5AA874}"/>
                </a:ext>
              </a:extLst>
            </p:cNvPr>
            <p:cNvSpPr txBox="1"/>
            <p:nvPr/>
          </p:nvSpPr>
          <p:spPr>
            <a:xfrm>
              <a:off x="7239000" y="785811"/>
              <a:ext cx="50526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4400" b="1" dirty="0">
                  <a:solidFill>
                    <a:schemeClr val="bg1">
                      <a:lumMod val="50000"/>
                    </a:schemeClr>
                  </a:solidFill>
                  <a:ea typeface="PMingLiU" panose="02020500000000000000" pitchFamily="18" charset="-120"/>
                  <a:cs typeface="Apple Chancery" panose="03020702040506060504" pitchFamily="66" charset="-79"/>
                </a:rPr>
                <a:t>6</a:t>
              </a:r>
              <a:endParaRPr kumimoji="1" lang="zh-CN" altLang="en-US" sz="4400" b="1" dirty="0">
                <a:solidFill>
                  <a:schemeClr val="bg1">
                    <a:lumMod val="50000"/>
                  </a:schemeClr>
                </a:solidFill>
                <a:ea typeface="PMingLiU" panose="02020500000000000000" pitchFamily="18" charset="-120"/>
                <a:cs typeface="Apple Chancery" panose="03020702040506060504" pitchFamily="66" charset="-79"/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E0A0393B-2A1A-504C-9856-3950F36DF3AF}"/>
                </a:ext>
              </a:extLst>
            </p:cNvPr>
            <p:cNvSpPr txBox="1"/>
            <p:nvPr/>
          </p:nvSpPr>
          <p:spPr>
            <a:xfrm>
              <a:off x="8125568" y="785810"/>
              <a:ext cx="49725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4400" b="1" dirty="0">
                  <a:solidFill>
                    <a:schemeClr val="bg1">
                      <a:lumMod val="50000"/>
                    </a:schemeClr>
                  </a:solidFill>
                  <a:ea typeface="PMingLiU" panose="02020500000000000000" pitchFamily="18" charset="-120"/>
                  <a:cs typeface="Apple Chancery" panose="03020702040506060504" pitchFamily="66" charset="-79"/>
                </a:rPr>
                <a:t>7</a:t>
              </a:r>
            </a:p>
          </p:txBody>
        </p: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BF53DAF0-A5B9-704F-8332-9B204FA6DB0F}"/>
              </a:ext>
            </a:extLst>
          </p:cNvPr>
          <p:cNvSpPr txBox="1"/>
          <p:nvPr/>
        </p:nvSpPr>
        <p:spPr>
          <a:xfrm>
            <a:off x="5911973" y="1577696"/>
            <a:ext cx="1991251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flatTx/>
          </a:bodyPr>
          <a:lstStyle/>
          <a:p>
            <a:r>
              <a:rPr kumimoji="1" lang="zh-CN" altLang="en-US" sz="2000" b="1" dirty="0">
                <a:solidFill>
                  <a:srgbClr val="F9E3DF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是否洞悉自我？</a:t>
            </a:r>
            <a:endParaRPr kumimoji="1" lang="zh-CN" altLang="en-US" sz="2000" b="1" dirty="0">
              <a:solidFill>
                <a:srgbClr val="F9E3DF"/>
              </a:solidFill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D23066E1-FBFB-0648-AFF3-12D1BF5799BF}"/>
              </a:ext>
            </a:extLst>
          </p:cNvPr>
          <p:cNvSpPr/>
          <p:nvPr/>
        </p:nvSpPr>
        <p:spPr>
          <a:xfrm>
            <a:off x="785813" y="2000250"/>
            <a:ext cx="10501312" cy="4157663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89DED56F-35A6-4D46-A925-A4DBC059678D}"/>
              </a:ext>
            </a:extLst>
          </p:cNvPr>
          <p:cNvSpPr txBox="1"/>
          <p:nvPr/>
        </p:nvSpPr>
        <p:spPr>
          <a:xfrm>
            <a:off x="692461" y="416478"/>
            <a:ext cx="5724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议题三、对普通欣赏者而言，什么决定了艺术的价值？</a:t>
            </a: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E46E00F8-342F-B245-8933-EDE04908E9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8750" y="2128115"/>
            <a:ext cx="4773051" cy="3783085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A02090DD-3A61-C84C-8C2E-3AE52FC03918}"/>
              </a:ext>
            </a:extLst>
          </p:cNvPr>
          <p:cNvSpPr txBox="1"/>
          <p:nvPr/>
        </p:nvSpPr>
        <p:spPr>
          <a:xfrm>
            <a:off x="7215945" y="5872318"/>
            <a:ext cx="12618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srgbClr val="25232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「星夜」梵高</a:t>
            </a:r>
            <a:endParaRPr kumimoji="1" lang="zh-CN" altLang="en-US" sz="1400" dirty="0">
              <a:solidFill>
                <a:srgbClr val="252320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5D049909-7FED-3348-AA78-E0BCDDB139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404"/>
          <a:stretch/>
        </p:blipFill>
        <p:spPr>
          <a:xfrm>
            <a:off x="2164587" y="2063485"/>
            <a:ext cx="2181534" cy="3847715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4B12968B-EB9A-D84F-8A30-8A6FE67A797F}"/>
              </a:ext>
            </a:extLst>
          </p:cNvPr>
          <p:cNvSpPr txBox="1"/>
          <p:nvPr/>
        </p:nvSpPr>
        <p:spPr>
          <a:xfrm>
            <a:off x="2355107" y="5872318"/>
            <a:ext cx="18004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srgbClr val="25232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「荷石水禽图」朱耷</a:t>
            </a:r>
            <a:endParaRPr kumimoji="1" lang="zh-CN" altLang="en-US" sz="1400" dirty="0">
              <a:solidFill>
                <a:srgbClr val="252320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cxnSp>
        <p:nvCxnSpPr>
          <p:cNvPr id="17" name="直线连接符 16">
            <a:extLst>
              <a:ext uri="{FF2B5EF4-FFF2-40B4-BE49-F238E27FC236}">
                <a16:creationId xmlns:a16="http://schemas.microsoft.com/office/drawing/2014/main" id="{1DE0BF53-6112-8C43-94D1-E81704046316}"/>
              </a:ext>
            </a:extLst>
          </p:cNvPr>
          <p:cNvCxnSpPr>
            <a:cxnSpLocks/>
          </p:cNvCxnSpPr>
          <p:nvPr/>
        </p:nvCxnSpPr>
        <p:spPr>
          <a:xfrm flipV="1">
            <a:off x="3414947" y="1555251"/>
            <a:ext cx="5405203" cy="3"/>
          </a:xfrm>
          <a:prstGeom prst="line">
            <a:avLst/>
          </a:prstGeom>
          <a:ln w="38100">
            <a:solidFill>
              <a:srgbClr val="F9E3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932504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3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A36C643F-0A4F-344C-A38F-53421EF960A2}"/>
              </a:ext>
            </a:extLst>
          </p:cNvPr>
          <p:cNvGrpSpPr/>
          <p:nvPr/>
        </p:nvGrpSpPr>
        <p:grpSpPr>
          <a:xfrm>
            <a:off x="3166321" y="785810"/>
            <a:ext cx="5856549" cy="769444"/>
            <a:chOff x="2766271" y="785810"/>
            <a:chExt cx="5856549" cy="769444"/>
          </a:xfrm>
        </p:grpSpPr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BE8F70EE-910F-2746-AFA7-1F50E303F273}"/>
                </a:ext>
              </a:extLst>
            </p:cNvPr>
            <p:cNvSpPr txBox="1"/>
            <p:nvPr/>
          </p:nvSpPr>
          <p:spPr>
            <a:xfrm>
              <a:off x="2766271" y="785813"/>
              <a:ext cx="49725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4400" b="1" dirty="0">
                  <a:solidFill>
                    <a:schemeClr val="bg1">
                      <a:lumMod val="50000"/>
                    </a:schemeClr>
                  </a:solidFill>
                  <a:ea typeface="PMingLiU" panose="02020500000000000000" pitchFamily="18" charset="-120"/>
                  <a:cs typeface="Apple Chancery" panose="03020702040506060504" pitchFamily="66" charset="-79"/>
                </a:rPr>
                <a:t>1</a:t>
              </a:r>
              <a:endParaRPr kumimoji="1" lang="zh-CN" altLang="en-US" sz="4400" b="1" dirty="0">
                <a:solidFill>
                  <a:schemeClr val="bg1">
                    <a:lumMod val="50000"/>
                  </a:schemeClr>
                </a:solidFill>
                <a:ea typeface="PMingLiU" panose="02020500000000000000" pitchFamily="18" charset="-120"/>
                <a:cs typeface="Apple Chancery" panose="03020702040506060504" pitchFamily="66" charset="-79"/>
              </a:endParaRPr>
            </a:p>
          </p:txBody>
        </p: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82D2A0C6-DE0E-9846-A024-D1B5F507CF4E}"/>
                </a:ext>
              </a:extLst>
            </p:cNvPr>
            <p:cNvSpPr txBox="1"/>
            <p:nvPr/>
          </p:nvSpPr>
          <p:spPr>
            <a:xfrm>
              <a:off x="3704483" y="785813"/>
              <a:ext cx="50045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4400" b="1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PMingLiU" panose="02020500000000000000" pitchFamily="18" charset="-120"/>
                  <a:cs typeface="Apple Chancery" panose="03020702040506060504" pitchFamily="66" charset="-79"/>
                </a:rPr>
                <a:t>2</a:t>
              </a:r>
              <a:endParaRPr kumimoji="1" lang="zh-CN" altLang="en-US" sz="4400" b="1" dirty="0">
                <a:solidFill>
                  <a:schemeClr val="tx1">
                    <a:lumMod val="50000"/>
                    <a:lumOff val="50000"/>
                  </a:schemeClr>
                </a:solidFill>
                <a:ea typeface="PMingLiU" panose="02020500000000000000" pitchFamily="18" charset="-120"/>
                <a:cs typeface="Apple Chancery" panose="03020702040506060504" pitchFamily="66" charset="-79"/>
              </a:endParaRPr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5B442126-AC0A-824C-BC63-51AB962E0CA7}"/>
                </a:ext>
              </a:extLst>
            </p:cNvPr>
            <p:cNvSpPr txBox="1"/>
            <p:nvPr/>
          </p:nvSpPr>
          <p:spPr>
            <a:xfrm>
              <a:off x="4591051" y="785812"/>
              <a:ext cx="49725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4400" b="1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PMingLiU" panose="02020500000000000000" pitchFamily="18" charset="-120"/>
                  <a:cs typeface="Apple Chancery" panose="03020702040506060504" pitchFamily="66" charset="-79"/>
                </a:rPr>
                <a:t>3</a:t>
              </a:r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01B87206-FAA2-C141-8D18-FF028726928D}"/>
                </a:ext>
              </a:extLst>
            </p:cNvPr>
            <p:cNvSpPr txBox="1"/>
            <p:nvPr/>
          </p:nvSpPr>
          <p:spPr>
            <a:xfrm>
              <a:off x="5455596" y="785811"/>
              <a:ext cx="44916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4400" b="1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PMingLiU" panose="02020500000000000000" pitchFamily="18" charset="-120"/>
                  <a:cs typeface="Apple Chancery" panose="03020702040506060504" pitchFamily="66" charset="-79"/>
                </a:rPr>
                <a:t>4</a:t>
              </a: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66F35C00-3CEC-6647-BB91-B2EDA4694DE9}"/>
                </a:ext>
              </a:extLst>
            </p:cNvPr>
            <p:cNvSpPr txBox="1"/>
            <p:nvPr/>
          </p:nvSpPr>
          <p:spPr>
            <a:xfrm>
              <a:off x="6300788" y="785811"/>
              <a:ext cx="49725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4400" b="1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PMingLiU" panose="02020500000000000000" pitchFamily="18" charset="-120"/>
                  <a:cs typeface="Apple Chancery" panose="03020702040506060504" pitchFamily="66" charset="-79"/>
                </a:rPr>
                <a:t>5</a:t>
              </a:r>
              <a:endParaRPr kumimoji="1" lang="zh-CN" altLang="en-US" sz="4400" b="1" dirty="0">
                <a:solidFill>
                  <a:schemeClr val="tx1">
                    <a:lumMod val="50000"/>
                    <a:lumOff val="50000"/>
                  </a:schemeClr>
                </a:solidFill>
                <a:ea typeface="PMingLiU" panose="02020500000000000000" pitchFamily="18" charset="-120"/>
                <a:cs typeface="Apple Chancery" panose="03020702040506060504" pitchFamily="66" charset="-79"/>
              </a:endParaRP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2E541EB5-76D9-8644-833D-C6D20C5AA874}"/>
                </a:ext>
              </a:extLst>
            </p:cNvPr>
            <p:cNvSpPr txBox="1"/>
            <p:nvPr/>
          </p:nvSpPr>
          <p:spPr>
            <a:xfrm>
              <a:off x="7239000" y="785811"/>
              <a:ext cx="50526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4400" b="1" dirty="0">
                  <a:solidFill>
                    <a:schemeClr val="bg1"/>
                  </a:solidFill>
                  <a:ea typeface="PMingLiU" panose="02020500000000000000" pitchFamily="18" charset="-120"/>
                  <a:cs typeface="Apple Chancery" panose="03020702040506060504" pitchFamily="66" charset="-79"/>
                </a:rPr>
                <a:t>6</a:t>
              </a:r>
              <a:endParaRPr kumimoji="1" lang="zh-CN" altLang="en-US" sz="4400" b="1" dirty="0">
                <a:solidFill>
                  <a:schemeClr val="bg1"/>
                </a:solidFill>
                <a:ea typeface="PMingLiU" panose="02020500000000000000" pitchFamily="18" charset="-120"/>
                <a:cs typeface="Apple Chancery" panose="03020702040506060504" pitchFamily="66" charset="-79"/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E0A0393B-2A1A-504C-9856-3950F36DF3AF}"/>
                </a:ext>
              </a:extLst>
            </p:cNvPr>
            <p:cNvSpPr txBox="1"/>
            <p:nvPr/>
          </p:nvSpPr>
          <p:spPr>
            <a:xfrm>
              <a:off x="8125568" y="785810"/>
              <a:ext cx="49725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4400" b="1" dirty="0">
                  <a:solidFill>
                    <a:schemeClr val="bg1">
                      <a:lumMod val="50000"/>
                    </a:schemeClr>
                  </a:solidFill>
                  <a:ea typeface="PMingLiU" panose="02020500000000000000" pitchFamily="18" charset="-120"/>
                  <a:cs typeface="Apple Chancery" panose="03020702040506060504" pitchFamily="66" charset="-79"/>
                </a:rPr>
                <a:t>7</a:t>
              </a:r>
            </a:p>
          </p:txBody>
        </p: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BF53DAF0-A5B9-704F-8332-9B204FA6DB0F}"/>
              </a:ext>
            </a:extLst>
          </p:cNvPr>
          <p:cNvSpPr txBox="1"/>
          <p:nvPr/>
        </p:nvSpPr>
        <p:spPr>
          <a:xfrm>
            <a:off x="6864473" y="1577696"/>
            <a:ext cx="1991251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flatTx/>
          </a:bodyPr>
          <a:lstStyle/>
          <a:p>
            <a:r>
              <a:rPr kumimoji="1" lang="zh-CN" altLang="en-US" sz="2000" b="1" dirty="0">
                <a:solidFill>
                  <a:srgbClr val="F9E3DF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是否迎接成长？</a:t>
            </a:r>
            <a:endParaRPr kumimoji="1" lang="zh-CN" altLang="en-US" sz="2000" b="1" dirty="0">
              <a:solidFill>
                <a:srgbClr val="F9E3DF"/>
              </a:solidFill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D23066E1-FBFB-0648-AFF3-12D1BF5799BF}"/>
              </a:ext>
            </a:extLst>
          </p:cNvPr>
          <p:cNvSpPr/>
          <p:nvPr/>
        </p:nvSpPr>
        <p:spPr>
          <a:xfrm>
            <a:off x="785813" y="2000250"/>
            <a:ext cx="10501312" cy="4157663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89DED56F-35A6-4D46-A925-A4DBC059678D}"/>
              </a:ext>
            </a:extLst>
          </p:cNvPr>
          <p:cNvSpPr txBox="1"/>
          <p:nvPr/>
        </p:nvSpPr>
        <p:spPr>
          <a:xfrm>
            <a:off x="692461" y="416478"/>
            <a:ext cx="5724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议题三、对普通欣赏者而言，什么决定了艺术的价值？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81C9B974-E0B1-C54C-88B2-C941DEE54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8275" y="2617618"/>
            <a:ext cx="6449123" cy="2881952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6E6388DD-4396-D541-9AD8-C87246C3AF28}"/>
              </a:ext>
            </a:extLst>
          </p:cNvPr>
          <p:cNvSpPr txBox="1"/>
          <p:nvPr/>
        </p:nvSpPr>
        <p:spPr>
          <a:xfrm>
            <a:off x="7062590" y="5707888"/>
            <a:ext cx="18004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srgbClr val="25232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「格尔尼卡」毕加索</a:t>
            </a:r>
            <a:endParaRPr kumimoji="1" lang="zh-CN" altLang="en-US" sz="1400" dirty="0">
              <a:solidFill>
                <a:srgbClr val="252320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B5A8ADAC-6965-8243-973F-567C096AB2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936" y="2617618"/>
            <a:ext cx="3748205" cy="2881952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336ED8D0-D670-3241-AA91-4EA9895E9FD9}"/>
              </a:ext>
            </a:extLst>
          </p:cNvPr>
          <p:cNvSpPr txBox="1"/>
          <p:nvPr/>
        </p:nvSpPr>
        <p:spPr>
          <a:xfrm>
            <a:off x="2157096" y="5717169"/>
            <a:ext cx="12618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srgbClr val="25232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「天书」徐冰</a:t>
            </a:r>
            <a:endParaRPr kumimoji="1" lang="zh-CN" altLang="en-US" sz="1400" dirty="0">
              <a:solidFill>
                <a:srgbClr val="252320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cxnSp>
        <p:nvCxnSpPr>
          <p:cNvPr id="20" name="直线连接符 19">
            <a:extLst>
              <a:ext uri="{FF2B5EF4-FFF2-40B4-BE49-F238E27FC236}">
                <a16:creationId xmlns:a16="http://schemas.microsoft.com/office/drawing/2014/main" id="{B576C783-6FB8-BD45-AAD1-99CE7730242E}"/>
              </a:ext>
            </a:extLst>
          </p:cNvPr>
          <p:cNvCxnSpPr>
            <a:cxnSpLocks/>
          </p:cNvCxnSpPr>
          <p:nvPr/>
        </p:nvCxnSpPr>
        <p:spPr>
          <a:xfrm flipV="1">
            <a:off x="3414947" y="1555251"/>
            <a:ext cx="5405203" cy="3"/>
          </a:xfrm>
          <a:prstGeom prst="line">
            <a:avLst/>
          </a:prstGeom>
          <a:ln w="38100">
            <a:solidFill>
              <a:srgbClr val="F9E3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110223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3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A36C643F-0A4F-344C-A38F-53421EF960A2}"/>
              </a:ext>
            </a:extLst>
          </p:cNvPr>
          <p:cNvGrpSpPr/>
          <p:nvPr/>
        </p:nvGrpSpPr>
        <p:grpSpPr>
          <a:xfrm>
            <a:off x="3166321" y="785810"/>
            <a:ext cx="5856549" cy="769444"/>
            <a:chOff x="2766271" y="785810"/>
            <a:chExt cx="5856549" cy="769444"/>
          </a:xfrm>
        </p:grpSpPr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BE8F70EE-910F-2746-AFA7-1F50E303F273}"/>
                </a:ext>
              </a:extLst>
            </p:cNvPr>
            <p:cNvSpPr txBox="1"/>
            <p:nvPr/>
          </p:nvSpPr>
          <p:spPr>
            <a:xfrm>
              <a:off x="2766271" y="785813"/>
              <a:ext cx="49725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4400" b="1" dirty="0">
                  <a:solidFill>
                    <a:schemeClr val="bg1">
                      <a:lumMod val="50000"/>
                    </a:schemeClr>
                  </a:solidFill>
                  <a:ea typeface="PMingLiU" panose="02020500000000000000" pitchFamily="18" charset="-120"/>
                  <a:cs typeface="Apple Chancery" panose="03020702040506060504" pitchFamily="66" charset="-79"/>
                </a:rPr>
                <a:t>1</a:t>
              </a:r>
              <a:endParaRPr kumimoji="1" lang="zh-CN" altLang="en-US" sz="4400" b="1" dirty="0">
                <a:solidFill>
                  <a:schemeClr val="bg1">
                    <a:lumMod val="50000"/>
                  </a:schemeClr>
                </a:solidFill>
                <a:ea typeface="PMingLiU" panose="02020500000000000000" pitchFamily="18" charset="-120"/>
                <a:cs typeface="Apple Chancery" panose="03020702040506060504" pitchFamily="66" charset="-79"/>
              </a:endParaRPr>
            </a:p>
          </p:txBody>
        </p: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82D2A0C6-DE0E-9846-A024-D1B5F507CF4E}"/>
                </a:ext>
              </a:extLst>
            </p:cNvPr>
            <p:cNvSpPr txBox="1"/>
            <p:nvPr/>
          </p:nvSpPr>
          <p:spPr>
            <a:xfrm>
              <a:off x="3704483" y="785813"/>
              <a:ext cx="50045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4400" b="1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PMingLiU" panose="02020500000000000000" pitchFamily="18" charset="-120"/>
                  <a:cs typeface="Apple Chancery" panose="03020702040506060504" pitchFamily="66" charset="-79"/>
                </a:rPr>
                <a:t>2</a:t>
              </a:r>
              <a:endParaRPr kumimoji="1" lang="zh-CN" altLang="en-US" sz="4400" b="1" dirty="0">
                <a:solidFill>
                  <a:schemeClr val="tx1">
                    <a:lumMod val="50000"/>
                    <a:lumOff val="50000"/>
                  </a:schemeClr>
                </a:solidFill>
                <a:ea typeface="PMingLiU" panose="02020500000000000000" pitchFamily="18" charset="-120"/>
                <a:cs typeface="Apple Chancery" panose="03020702040506060504" pitchFamily="66" charset="-79"/>
              </a:endParaRPr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5B442126-AC0A-824C-BC63-51AB962E0CA7}"/>
                </a:ext>
              </a:extLst>
            </p:cNvPr>
            <p:cNvSpPr txBox="1"/>
            <p:nvPr/>
          </p:nvSpPr>
          <p:spPr>
            <a:xfrm>
              <a:off x="4591051" y="785812"/>
              <a:ext cx="49725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4400" b="1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PMingLiU" panose="02020500000000000000" pitchFamily="18" charset="-120"/>
                  <a:cs typeface="Apple Chancery" panose="03020702040506060504" pitchFamily="66" charset="-79"/>
                </a:rPr>
                <a:t>3</a:t>
              </a:r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01B87206-FAA2-C141-8D18-FF028726928D}"/>
                </a:ext>
              </a:extLst>
            </p:cNvPr>
            <p:cNvSpPr txBox="1"/>
            <p:nvPr/>
          </p:nvSpPr>
          <p:spPr>
            <a:xfrm>
              <a:off x="5455596" y="785811"/>
              <a:ext cx="44916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4400" b="1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PMingLiU" panose="02020500000000000000" pitchFamily="18" charset="-120"/>
                  <a:cs typeface="Apple Chancery" panose="03020702040506060504" pitchFamily="66" charset="-79"/>
                </a:rPr>
                <a:t>4</a:t>
              </a: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66F35C00-3CEC-6647-BB91-B2EDA4694DE9}"/>
                </a:ext>
              </a:extLst>
            </p:cNvPr>
            <p:cNvSpPr txBox="1"/>
            <p:nvPr/>
          </p:nvSpPr>
          <p:spPr>
            <a:xfrm>
              <a:off x="6300788" y="785811"/>
              <a:ext cx="49725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4400" b="1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PMingLiU" panose="02020500000000000000" pitchFamily="18" charset="-120"/>
                  <a:cs typeface="Apple Chancery" panose="03020702040506060504" pitchFamily="66" charset="-79"/>
                </a:rPr>
                <a:t>5</a:t>
              </a:r>
              <a:endParaRPr kumimoji="1" lang="zh-CN" altLang="en-US" sz="4400" b="1" dirty="0">
                <a:solidFill>
                  <a:schemeClr val="tx1">
                    <a:lumMod val="50000"/>
                    <a:lumOff val="50000"/>
                  </a:schemeClr>
                </a:solidFill>
                <a:ea typeface="PMingLiU" panose="02020500000000000000" pitchFamily="18" charset="-120"/>
                <a:cs typeface="Apple Chancery" panose="03020702040506060504" pitchFamily="66" charset="-79"/>
              </a:endParaRP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2E541EB5-76D9-8644-833D-C6D20C5AA874}"/>
                </a:ext>
              </a:extLst>
            </p:cNvPr>
            <p:cNvSpPr txBox="1"/>
            <p:nvPr/>
          </p:nvSpPr>
          <p:spPr>
            <a:xfrm>
              <a:off x="7239000" y="785811"/>
              <a:ext cx="50526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4400" b="1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PMingLiU" panose="02020500000000000000" pitchFamily="18" charset="-120"/>
                  <a:cs typeface="Apple Chancery" panose="03020702040506060504" pitchFamily="66" charset="-79"/>
                </a:rPr>
                <a:t>6</a:t>
              </a:r>
              <a:endParaRPr kumimoji="1" lang="zh-CN" altLang="en-US" sz="4400" b="1" dirty="0">
                <a:solidFill>
                  <a:schemeClr val="tx1">
                    <a:lumMod val="50000"/>
                    <a:lumOff val="50000"/>
                  </a:schemeClr>
                </a:solidFill>
                <a:ea typeface="PMingLiU" panose="02020500000000000000" pitchFamily="18" charset="-120"/>
                <a:cs typeface="Apple Chancery" panose="03020702040506060504" pitchFamily="66" charset="-79"/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E0A0393B-2A1A-504C-9856-3950F36DF3AF}"/>
                </a:ext>
              </a:extLst>
            </p:cNvPr>
            <p:cNvSpPr txBox="1"/>
            <p:nvPr/>
          </p:nvSpPr>
          <p:spPr>
            <a:xfrm>
              <a:off x="8125568" y="785810"/>
              <a:ext cx="49725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4400" b="1" dirty="0">
                  <a:solidFill>
                    <a:schemeClr val="bg1"/>
                  </a:solidFill>
                  <a:ea typeface="PMingLiU" panose="02020500000000000000" pitchFamily="18" charset="-120"/>
                  <a:cs typeface="Apple Chancery" panose="03020702040506060504" pitchFamily="66" charset="-79"/>
                </a:rPr>
                <a:t>7</a:t>
              </a:r>
            </a:p>
          </p:txBody>
        </p: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BF53DAF0-A5B9-704F-8332-9B204FA6DB0F}"/>
              </a:ext>
            </a:extLst>
          </p:cNvPr>
          <p:cNvSpPr txBox="1"/>
          <p:nvPr/>
        </p:nvSpPr>
        <p:spPr>
          <a:xfrm>
            <a:off x="7759823" y="1577696"/>
            <a:ext cx="1991251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flatTx/>
          </a:bodyPr>
          <a:lstStyle/>
          <a:p>
            <a:r>
              <a:rPr kumimoji="1" lang="zh-CN" altLang="en-US" sz="2000" b="1" dirty="0">
                <a:solidFill>
                  <a:srgbClr val="F9E3DF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是否学会欣赏？</a:t>
            </a:r>
            <a:endParaRPr kumimoji="1" lang="zh-CN" altLang="en-US" sz="2000" b="1" dirty="0">
              <a:solidFill>
                <a:srgbClr val="F9E3DF"/>
              </a:solidFill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D23066E1-FBFB-0648-AFF3-12D1BF5799BF}"/>
              </a:ext>
            </a:extLst>
          </p:cNvPr>
          <p:cNvSpPr/>
          <p:nvPr/>
        </p:nvSpPr>
        <p:spPr>
          <a:xfrm>
            <a:off x="785813" y="2000250"/>
            <a:ext cx="10501312" cy="4157663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89DED56F-35A6-4D46-A925-A4DBC059678D}"/>
              </a:ext>
            </a:extLst>
          </p:cNvPr>
          <p:cNvSpPr txBox="1"/>
          <p:nvPr/>
        </p:nvSpPr>
        <p:spPr>
          <a:xfrm>
            <a:off x="692461" y="416478"/>
            <a:ext cx="5724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议题三、对普通欣赏者而言，什么决定了艺术的价值？</a:t>
            </a: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43EFF9C8-C4F9-6647-8016-C2514610EC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8201" y="2076762"/>
            <a:ext cx="4961749" cy="3783334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28456F9A-F807-4849-BA08-AAF09CC8747F}"/>
              </a:ext>
            </a:extLst>
          </p:cNvPr>
          <p:cNvSpPr txBox="1"/>
          <p:nvPr/>
        </p:nvSpPr>
        <p:spPr>
          <a:xfrm>
            <a:off x="7469292" y="5860095"/>
            <a:ext cx="21595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srgbClr val="25232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「午餐前的祈祷」夏尔丹</a:t>
            </a:r>
            <a:endParaRPr kumimoji="1" lang="zh-CN" altLang="en-US" sz="1400" dirty="0">
              <a:solidFill>
                <a:srgbClr val="252320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97C7F3DC-8D87-C34C-A2F0-B7E35B62A7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6356" y="2079548"/>
            <a:ext cx="2274014" cy="3780547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858D9578-8E94-3940-BC83-F268278C04EE}"/>
              </a:ext>
            </a:extLst>
          </p:cNvPr>
          <p:cNvSpPr txBox="1"/>
          <p:nvPr/>
        </p:nvSpPr>
        <p:spPr>
          <a:xfrm>
            <a:off x="3922653" y="5858864"/>
            <a:ext cx="1441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srgbClr val="25232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「踏歌图」马远</a:t>
            </a:r>
            <a:endParaRPr kumimoji="1" lang="zh-CN" altLang="en-US" sz="1400" dirty="0">
              <a:solidFill>
                <a:srgbClr val="252320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D1BFEB17-7B45-1644-B5E5-9BDF8956C7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546" y="5178934"/>
            <a:ext cx="2493077" cy="679930"/>
          </a:xfrm>
          <a:prstGeom prst="rect">
            <a:avLst/>
          </a:prstGeom>
        </p:spPr>
      </p:pic>
      <p:cxnSp>
        <p:nvCxnSpPr>
          <p:cNvPr id="18" name="直线连接符 17">
            <a:extLst>
              <a:ext uri="{FF2B5EF4-FFF2-40B4-BE49-F238E27FC236}">
                <a16:creationId xmlns:a16="http://schemas.microsoft.com/office/drawing/2014/main" id="{5B10A6BC-B736-E34F-8721-AB255EE26024}"/>
              </a:ext>
            </a:extLst>
          </p:cNvPr>
          <p:cNvCxnSpPr>
            <a:cxnSpLocks/>
          </p:cNvCxnSpPr>
          <p:nvPr/>
        </p:nvCxnSpPr>
        <p:spPr>
          <a:xfrm flipV="1">
            <a:off x="3414947" y="1555251"/>
            <a:ext cx="5405203" cy="3"/>
          </a:xfrm>
          <a:prstGeom prst="line">
            <a:avLst/>
          </a:prstGeom>
          <a:ln w="38100">
            <a:solidFill>
              <a:srgbClr val="F9E3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5952696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8153490F-A197-EF4B-B6EE-F83D5E40DB91}"/>
              </a:ext>
            </a:extLst>
          </p:cNvPr>
          <p:cNvSpPr/>
          <p:nvPr/>
        </p:nvSpPr>
        <p:spPr>
          <a:xfrm>
            <a:off x="342533" y="793440"/>
            <a:ext cx="11506933" cy="5314820"/>
          </a:xfrm>
          <a:prstGeom prst="rect">
            <a:avLst/>
          </a:prstGeom>
          <a:noFill/>
          <a:ln w="6350">
            <a:solidFill>
              <a:srgbClr val="F9E3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C9432A7-92D4-7847-897B-D4AB464197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9806" y1="42345" x2="53398" y2="31270"/>
                        <a14:foregroundMark x1="42476" y1="24756" x2="58252" y2="38436"/>
                        <a14:foregroundMark x1="58252" y1="38436" x2="60922" y2="66450"/>
                        <a14:foregroundMark x1="48544" y1="20195" x2="65534" y2="30945"/>
                        <a14:foregroundMark x1="65534" y1="30945" x2="67718" y2="56678"/>
                        <a14:foregroundMark x1="67718" y1="56678" x2="57524" y2="69055"/>
                        <a14:foregroundMark x1="47330" y1="64495" x2="45146" y2="59935"/>
                      </a14:backgroundRemoval>
                    </a14:imgEffect>
                  </a14:imgLayer>
                </a14:imgProps>
              </a:ext>
            </a:extLst>
          </a:blip>
          <a:srcRect l="20046" t="15625" r="29240" b="23975"/>
          <a:stretch/>
        </p:blipFill>
        <p:spPr>
          <a:xfrm rot="5400000">
            <a:off x="11560763" y="5852881"/>
            <a:ext cx="577406" cy="510758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CEBEC43C-6C2E-3C40-B675-2B69B533CD9A}"/>
              </a:ext>
            </a:extLst>
          </p:cNvPr>
          <p:cNvSpPr txBox="1"/>
          <p:nvPr/>
        </p:nvSpPr>
        <p:spPr>
          <a:xfrm>
            <a:off x="853617" y="3198167"/>
            <a:ext cx="40318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>
                <a:solidFill>
                  <a:srgbClr val="252320"/>
                </a:solidFill>
                <a:highlight>
                  <a:srgbClr val="F9E3DF"/>
                </a:highlight>
                <a:latin typeface="SimHei" panose="02010609060101010101" pitchFamily="49" charset="-122"/>
                <a:ea typeface="SimHei" panose="02010609060101010101" pitchFamily="49" charset="-122"/>
              </a:rPr>
              <a:t>是什么决定了艺术的价值？</a:t>
            </a:r>
            <a:endParaRPr kumimoji="1" lang="en-US" altLang="zh-CN" sz="2400" dirty="0">
              <a:solidFill>
                <a:srgbClr val="252320"/>
              </a:solidFill>
              <a:highlight>
                <a:srgbClr val="F9E3DF"/>
              </a:highlight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1D5532F-7515-7549-9C49-31B7AAFE2A8F}"/>
              </a:ext>
            </a:extLst>
          </p:cNvPr>
          <p:cNvSpPr/>
          <p:nvPr/>
        </p:nvSpPr>
        <p:spPr>
          <a:xfrm>
            <a:off x="853617" y="3948440"/>
            <a:ext cx="5749984" cy="523220"/>
          </a:xfrm>
          <a:prstGeom prst="rect">
            <a:avLst/>
          </a:prstGeom>
          <a:solidFill>
            <a:srgbClr val="2523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2800" b="1" dirty="0">
                <a:solidFill>
                  <a:srgbClr val="F9E3DF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艺术帮助了我们的心灵。</a:t>
            </a:r>
          </a:p>
        </p:txBody>
      </p:sp>
    </p:spTree>
    <p:extLst>
      <p:ext uri="{BB962C8B-B14F-4D97-AF65-F5344CB8AC3E}">
        <p14:creationId xmlns:p14="http://schemas.microsoft.com/office/powerpoint/2010/main" val="8306495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微信图片_2020020117150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61610" y="1058444"/>
            <a:ext cx="1645920" cy="163068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2978574" y="3147060"/>
            <a:ext cx="62119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7200" b="1" spc="400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谢谢您的观看</a:t>
            </a:r>
          </a:p>
        </p:txBody>
      </p:sp>
      <p:sp>
        <p:nvSpPr>
          <p:cNvPr id="7" name="矩形 6"/>
          <p:cNvSpPr/>
          <p:nvPr/>
        </p:nvSpPr>
        <p:spPr>
          <a:xfrm>
            <a:off x="3280962" y="4676987"/>
            <a:ext cx="5607216" cy="559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400" spc="30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北京市朝阳区教育研究中心  制作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42037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2CEBA20-E7D2-1645-9B42-AA119D41E92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2913" y="-19383"/>
            <a:ext cx="11287125" cy="6885146"/>
          </a:xfrm>
          <a:prstGeom prst="flowChartPreparation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C16DACAB-525B-F845-92F0-D2D78D6B6F84}"/>
              </a:ext>
            </a:extLst>
          </p:cNvPr>
          <p:cNvSpPr/>
          <p:nvPr/>
        </p:nvSpPr>
        <p:spPr>
          <a:xfrm>
            <a:off x="3232655" y="3167390"/>
            <a:ext cx="5749984" cy="523220"/>
          </a:xfrm>
          <a:prstGeom prst="rect">
            <a:avLst/>
          </a:prstGeom>
          <a:solidFill>
            <a:srgbClr val="F9E3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2800" b="1" dirty="0">
                <a:solidFill>
                  <a:srgbClr val="25232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艺术史，艺术思想理论批判与交流</a:t>
            </a:r>
          </a:p>
        </p:txBody>
      </p:sp>
    </p:spTree>
    <p:extLst>
      <p:ext uri="{BB962C8B-B14F-4D97-AF65-F5344CB8AC3E}">
        <p14:creationId xmlns:p14="http://schemas.microsoft.com/office/powerpoint/2010/main" val="2899817632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6D1BA6EE-3A1D-9A4F-AECC-FB9C060F124C}"/>
              </a:ext>
            </a:extLst>
          </p:cNvPr>
          <p:cNvSpPr/>
          <p:nvPr/>
        </p:nvSpPr>
        <p:spPr>
          <a:xfrm>
            <a:off x="342533" y="793440"/>
            <a:ext cx="11506933" cy="5314820"/>
          </a:xfrm>
          <a:prstGeom prst="rect">
            <a:avLst/>
          </a:prstGeom>
          <a:noFill/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DD7707AC-0131-9249-AA2E-3158132C4E7A}"/>
              </a:ext>
            </a:extLst>
          </p:cNvPr>
          <p:cNvSpPr/>
          <p:nvPr/>
        </p:nvSpPr>
        <p:spPr>
          <a:xfrm>
            <a:off x="193431" y="5695021"/>
            <a:ext cx="287580" cy="723364"/>
          </a:xfrm>
          <a:prstGeom prst="rect">
            <a:avLst/>
          </a:prstGeom>
          <a:solidFill>
            <a:srgbClr val="F9E3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4F70287-E40E-194B-9A3B-189D09377F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011" y="2057400"/>
            <a:ext cx="45720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F1E4978-B08A-964A-AD24-7EB9C62261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9984" y="1999699"/>
            <a:ext cx="2192404" cy="146160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C625D15-9D4C-1640-8839-76D070A898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9985" y="3503605"/>
            <a:ext cx="2192404" cy="140879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4874CDF-BAE6-1741-A970-43046F3100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7972" y="2443670"/>
            <a:ext cx="3583016" cy="1970659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88E57DD0-B7A9-564F-BD91-10461DAA1F1A}"/>
              </a:ext>
            </a:extLst>
          </p:cNvPr>
          <p:cNvSpPr txBox="1"/>
          <p:nvPr/>
        </p:nvSpPr>
        <p:spPr>
          <a:xfrm>
            <a:off x="1337341" y="5051957"/>
            <a:ext cx="24416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 dirty="0">
                <a:latin typeface="SimHei" panose="02010609060101010101" pitchFamily="49" charset="-122"/>
                <a:ea typeface="SimHei" panose="02010609060101010101" pitchFamily="49" charset="-122"/>
              </a:rPr>
              <a:t>「喜剧演员，</a:t>
            </a:r>
            <a:r>
              <a:rPr kumimoji="1" lang="en-US" altLang="zh-CN" sz="1600" dirty="0">
                <a:latin typeface="SimHei" panose="02010609060101010101" pitchFamily="49" charset="-122"/>
                <a:ea typeface="SimHei" panose="02010609060101010101" pitchFamily="49" charset="-122"/>
              </a:rPr>
              <a:t>Comedian</a:t>
            </a:r>
            <a:r>
              <a:rPr kumimoji="1" lang="zh-CN" altLang="en-US" sz="1600" dirty="0">
                <a:latin typeface="SimHei" panose="02010609060101010101" pitchFamily="49" charset="-122"/>
                <a:ea typeface="SimHei" panose="02010609060101010101" pitchFamily="49" charset="-122"/>
              </a:rPr>
              <a:t>」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412E48DD-D9DB-0144-BB73-7B81D2669AAC}"/>
              </a:ext>
            </a:extLst>
          </p:cNvPr>
          <p:cNvSpPr txBox="1"/>
          <p:nvPr/>
        </p:nvSpPr>
        <p:spPr>
          <a:xfrm>
            <a:off x="3966202" y="1206886"/>
            <a:ext cx="4294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F9E3DF"/>
                </a:solidFill>
                <a:highlight>
                  <a:srgbClr val="252320"/>
                </a:highlight>
              </a:rPr>
              <a:t>灰色胶带</a:t>
            </a:r>
            <a:r>
              <a:rPr lang="en-US" altLang="zh-CN" b="1" dirty="0">
                <a:solidFill>
                  <a:srgbClr val="F9E3DF"/>
                </a:solidFill>
                <a:highlight>
                  <a:srgbClr val="252320"/>
                </a:highlight>
              </a:rPr>
              <a:t>+</a:t>
            </a:r>
            <a:r>
              <a:rPr lang="zh-CN" altLang="en-US" b="1" dirty="0">
                <a:solidFill>
                  <a:srgbClr val="F9E3DF"/>
                </a:solidFill>
                <a:highlight>
                  <a:srgbClr val="252320"/>
                </a:highlight>
              </a:rPr>
              <a:t>香蕉，凭什么价值</a:t>
            </a:r>
            <a:r>
              <a:rPr lang="en-US" altLang="zh-CN" b="1" dirty="0">
                <a:solidFill>
                  <a:srgbClr val="F9E3DF"/>
                </a:solidFill>
                <a:highlight>
                  <a:srgbClr val="252320"/>
                </a:highlight>
              </a:rPr>
              <a:t>12</a:t>
            </a:r>
            <a:r>
              <a:rPr lang="zh-CN" altLang="en-US" b="1" dirty="0">
                <a:solidFill>
                  <a:srgbClr val="F9E3DF"/>
                </a:solidFill>
                <a:highlight>
                  <a:srgbClr val="252320"/>
                </a:highlight>
              </a:rPr>
              <a:t>万美元？</a:t>
            </a:r>
          </a:p>
        </p:txBody>
      </p:sp>
      <p:cxnSp>
        <p:nvCxnSpPr>
          <p:cNvPr id="14" name="直线连接符 13">
            <a:extLst>
              <a:ext uri="{FF2B5EF4-FFF2-40B4-BE49-F238E27FC236}">
                <a16:creationId xmlns:a16="http://schemas.microsoft.com/office/drawing/2014/main" id="{8BC58D19-5B9F-574F-8918-00BF2227096F}"/>
              </a:ext>
            </a:extLst>
          </p:cNvPr>
          <p:cNvCxnSpPr>
            <a:cxnSpLocks/>
          </p:cNvCxnSpPr>
          <p:nvPr/>
        </p:nvCxnSpPr>
        <p:spPr>
          <a:xfrm>
            <a:off x="7900986" y="2917817"/>
            <a:ext cx="0" cy="1185863"/>
          </a:xfrm>
          <a:prstGeom prst="line">
            <a:avLst/>
          </a:prstGeom>
          <a:ln w="38100">
            <a:solidFill>
              <a:srgbClr val="F9E3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文本框 34">
            <a:extLst>
              <a:ext uri="{FF2B5EF4-FFF2-40B4-BE49-F238E27FC236}">
                <a16:creationId xmlns:a16="http://schemas.microsoft.com/office/drawing/2014/main" id="{8294532B-0F2F-4C41-82B3-2D7ED1FD28EC}"/>
              </a:ext>
            </a:extLst>
          </p:cNvPr>
          <p:cNvSpPr txBox="1"/>
          <p:nvPr/>
        </p:nvSpPr>
        <p:spPr>
          <a:xfrm>
            <a:off x="8415526" y="4686728"/>
            <a:ext cx="32624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200" dirty="0">
                <a:latin typeface="SimHei" panose="02010609060101010101" pitchFamily="49" charset="-122"/>
                <a:ea typeface="SimHei" panose="02010609060101010101" pitchFamily="49" charset="-122"/>
              </a:rPr>
              <a:t>彩蛋：这根香蕉被一位“行为艺术家”吃掉了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26A88626-F4C2-A14B-80A3-7A048AC1749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9806" y1="42345" x2="53398" y2="31270"/>
                        <a14:foregroundMark x1="42476" y1="24756" x2="58252" y2="38436"/>
                        <a14:foregroundMark x1="58252" y1="38436" x2="60922" y2="66450"/>
                        <a14:foregroundMark x1="48544" y1="20195" x2="65534" y2="30945"/>
                        <a14:foregroundMark x1="65534" y1="30945" x2="67718" y2="56678"/>
                        <a14:foregroundMark x1="67718" y1="56678" x2="57524" y2="69055"/>
                        <a14:foregroundMark x1="47330" y1="64495" x2="45146" y2="59935"/>
                      </a14:backgroundRemoval>
                    </a14:imgEffect>
                  </a14:imgLayer>
                </a14:imgProps>
              </a:ext>
            </a:extLst>
          </a:blip>
          <a:srcRect l="20046" t="15625" r="29240" b="23975"/>
          <a:stretch/>
        </p:blipFill>
        <p:spPr>
          <a:xfrm rot="5400000">
            <a:off x="11560763" y="538061"/>
            <a:ext cx="577406" cy="510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7414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决策 17">
            <a:extLst>
              <a:ext uri="{FF2B5EF4-FFF2-40B4-BE49-F238E27FC236}">
                <a16:creationId xmlns:a16="http://schemas.microsoft.com/office/drawing/2014/main" id="{D6626F65-37E4-2A42-B3BA-67E06767275A}"/>
              </a:ext>
            </a:extLst>
          </p:cNvPr>
          <p:cNvSpPr/>
          <p:nvPr/>
        </p:nvSpPr>
        <p:spPr>
          <a:xfrm>
            <a:off x="2631830" y="1094768"/>
            <a:ext cx="6928339" cy="4641987"/>
          </a:xfrm>
          <a:prstGeom prst="flowChartDecision">
            <a:avLst/>
          </a:prstGeom>
          <a:solidFill>
            <a:srgbClr val="2523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825E8D67-D974-404D-8B19-3C0B1087C02F}"/>
              </a:ext>
            </a:extLst>
          </p:cNvPr>
          <p:cNvSpPr txBox="1"/>
          <p:nvPr/>
        </p:nvSpPr>
        <p:spPr>
          <a:xfrm>
            <a:off x="3831302" y="3154152"/>
            <a:ext cx="45127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b="1" dirty="0">
                <a:solidFill>
                  <a:schemeClr val="bg1">
                    <a:lumMod val="95000"/>
                  </a:schemeClr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是什么让艺术变得有价值？</a:t>
            </a:r>
          </a:p>
        </p:txBody>
      </p:sp>
      <p:sp>
        <p:nvSpPr>
          <p:cNvPr id="19" name="闪电形 18">
            <a:extLst>
              <a:ext uri="{FF2B5EF4-FFF2-40B4-BE49-F238E27FC236}">
                <a16:creationId xmlns:a16="http://schemas.microsoft.com/office/drawing/2014/main" id="{63B98A69-960B-D740-A0E3-1AABC10B181D}"/>
              </a:ext>
            </a:extLst>
          </p:cNvPr>
          <p:cNvSpPr/>
          <p:nvPr/>
        </p:nvSpPr>
        <p:spPr>
          <a:xfrm>
            <a:off x="1987062" y="967154"/>
            <a:ext cx="1600200" cy="1635369"/>
          </a:xfrm>
          <a:prstGeom prst="lightningBolt">
            <a:avLst/>
          </a:prstGeom>
          <a:solidFill>
            <a:srgbClr val="F9E3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DC02B7AE-4EB6-7B49-94E9-19B0581759E8}"/>
              </a:ext>
            </a:extLst>
          </p:cNvPr>
          <p:cNvSpPr/>
          <p:nvPr/>
        </p:nvSpPr>
        <p:spPr>
          <a:xfrm>
            <a:off x="342533" y="793440"/>
            <a:ext cx="11506933" cy="5314820"/>
          </a:xfrm>
          <a:prstGeom prst="rect">
            <a:avLst/>
          </a:prstGeom>
          <a:noFill/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277238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50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上箭头 1">
            <a:extLst>
              <a:ext uri="{FF2B5EF4-FFF2-40B4-BE49-F238E27FC236}">
                <a16:creationId xmlns:a16="http://schemas.microsoft.com/office/drawing/2014/main" id="{25114B94-94DF-0D4B-80BA-BD9BCC445EDA}"/>
              </a:ext>
            </a:extLst>
          </p:cNvPr>
          <p:cNvSpPr/>
          <p:nvPr/>
        </p:nvSpPr>
        <p:spPr>
          <a:xfrm>
            <a:off x="6659988" y="2840672"/>
            <a:ext cx="484262" cy="2600828"/>
          </a:xfrm>
          <a:prstGeom prst="upArrow">
            <a:avLst>
              <a:gd name="adj1" fmla="val 0"/>
              <a:gd name="adj2" fmla="val 207955"/>
            </a:avLst>
          </a:prstGeom>
          <a:solidFill>
            <a:srgbClr val="F9E3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34FA2051-2F7A-2247-90F2-6D5484983833}"/>
              </a:ext>
            </a:extLst>
          </p:cNvPr>
          <p:cNvSpPr txBox="1"/>
          <p:nvPr/>
        </p:nvSpPr>
        <p:spPr>
          <a:xfrm>
            <a:off x="6309746" y="1499876"/>
            <a:ext cx="1107996" cy="369332"/>
          </a:xfrm>
          <a:prstGeom prst="rect">
            <a:avLst/>
          </a:prstGeom>
          <a:solidFill>
            <a:srgbClr val="252320"/>
          </a:solidFill>
        </p:spPr>
        <p:txBody>
          <a:bodyPr wrap="none" rtlCol="0">
            <a:spAutoFit/>
          </a:bodyPr>
          <a:lstStyle/>
          <a:p>
            <a:r>
              <a:rPr kumimoji="1" lang="zh-CN" altLang="en-US" b="1" dirty="0">
                <a:solidFill>
                  <a:srgbClr val="F9E3DF"/>
                </a:solidFill>
              </a:rPr>
              <a:t>文化内涵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76D66AF-AF9D-FB46-970E-C8950F53C039}"/>
              </a:ext>
            </a:extLst>
          </p:cNvPr>
          <p:cNvSpPr txBox="1"/>
          <p:nvPr/>
        </p:nvSpPr>
        <p:spPr>
          <a:xfrm>
            <a:off x="6397887" y="2571286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 dirty="0">
                <a:solidFill>
                  <a:srgbClr val="25232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艺术价值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2FDBD7C-0C93-1E42-8230-3BD67CA948E5}"/>
              </a:ext>
            </a:extLst>
          </p:cNvPr>
          <p:cNvSpPr txBox="1"/>
          <p:nvPr/>
        </p:nvSpPr>
        <p:spPr>
          <a:xfrm>
            <a:off x="6397887" y="3279015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 dirty="0">
                <a:solidFill>
                  <a:srgbClr val="25232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历史价值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47C4785D-9A44-7E41-9CE1-658794EED4E1}"/>
              </a:ext>
            </a:extLst>
          </p:cNvPr>
          <p:cNvSpPr txBox="1"/>
          <p:nvPr/>
        </p:nvSpPr>
        <p:spPr>
          <a:xfrm>
            <a:off x="6397887" y="3986744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 dirty="0">
                <a:solidFill>
                  <a:srgbClr val="25232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审美价值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BEA97DA2-1C16-A94E-BB8E-63EF7AE1FAE5}"/>
              </a:ext>
            </a:extLst>
          </p:cNvPr>
          <p:cNvSpPr/>
          <p:nvPr/>
        </p:nvSpPr>
        <p:spPr>
          <a:xfrm>
            <a:off x="342533" y="793440"/>
            <a:ext cx="11506933" cy="5314820"/>
          </a:xfrm>
          <a:prstGeom prst="rect">
            <a:avLst/>
          </a:prstGeom>
          <a:noFill/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3E8F23C9-E665-064E-8D39-004EB6F9327A}"/>
              </a:ext>
            </a:extLst>
          </p:cNvPr>
          <p:cNvSpPr txBox="1"/>
          <p:nvPr/>
        </p:nvSpPr>
        <p:spPr>
          <a:xfrm>
            <a:off x="342533" y="816237"/>
            <a:ext cx="32624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>
                <a:solidFill>
                  <a:srgbClr val="25232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议题一、艺术的基本价值？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36D6F48E-1757-4F49-AFFC-AE95942D42D1}"/>
              </a:ext>
            </a:extLst>
          </p:cNvPr>
          <p:cNvSpPr txBox="1"/>
          <p:nvPr/>
        </p:nvSpPr>
        <p:spPr>
          <a:xfrm>
            <a:off x="1991451" y="4666700"/>
            <a:ext cx="22365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 dirty="0">
                <a:solidFill>
                  <a:srgbClr val="25232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「潇湘竹石图」，苏轼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4DBF10C0-969B-F24C-9844-C053821F94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206" y="2039363"/>
            <a:ext cx="5716105" cy="260082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940D56E-C047-164F-90F4-55D8773E3A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7928" y="2002864"/>
            <a:ext cx="4139991" cy="2637327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E62522D3-F51A-A845-BCE9-C451B1A0A474}"/>
              </a:ext>
            </a:extLst>
          </p:cNvPr>
          <p:cNvSpPr txBox="1"/>
          <p:nvPr/>
        </p:nvSpPr>
        <p:spPr>
          <a:xfrm>
            <a:off x="8458928" y="4666700"/>
            <a:ext cx="22365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 dirty="0">
                <a:solidFill>
                  <a:srgbClr val="25232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「雅典学院」，拉斐尔</a:t>
            </a:r>
          </a:p>
        </p:txBody>
      </p:sp>
    </p:spTree>
    <p:extLst>
      <p:ext uri="{BB962C8B-B14F-4D97-AF65-F5344CB8AC3E}">
        <p14:creationId xmlns:p14="http://schemas.microsoft.com/office/powerpoint/2010/main" val="3082979739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1BFF26E9-67A7-A441-B197-CECED00705BD}"/>
              </a:ext>
            </a:extLst>
          </p:cNvPr>
          <p:cNvSpPr/>
          <p:nvPr/>
        </p:nvSpPr>
        <p:spPr>
          <a:xfrm>
            <a:off x="342533" y="793440"/>
            <a:ext cx="11506933" cy="5314820"/>
          </a:xfrm>
          <a:prstGeom prst="rect">
            <a:avLst/>
          </a:prstGeom>
          <a:solidFill>
            <a:schemeClr val="bg1"/>
          </a:solidFill>
          <a:ln w="6350">
            <a:solidFill>
              <a:srgbClr val="F9E3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C1F587EE-4245-1A40-96FF-417A9F3BD193}"/>
              </a:ext>
            </a:extLst>
          </p:cNvPr>
          <p:cNvSpPr/>
          <p:nvPr/>
        </p:nvSpPr>
        <p:spPr>
          <a:xfrm>
            <a:off x="358555" y="812490"/>
            <a:ext cx="3209007" cy="528209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322A8005-6E16-164E-93E5-6C59122CE932}"/>
              </a:ext>
            </a:extLst>
          </p:cNvPr>
          <p:cNvSpPr txBox="1"/>
          <p:nvPr/>
        </p:nvSpPr>
        <p:spPr>
          <a:xfrm>
            <a:off x="1147833" y="1630905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>
                <a:solidFill>
                  <a:srgbClr val="25232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政治决定论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DF5CAA12-EDA1-7443-90BC-3438F529829F}"/>
              </a:ext>
            </a:extLst>
          </p:cNvPr>
          <p:cNvSpPr txBox="1"/>
          <p:nvPr/>
        </p:nvSpPr>
        <p:spPr>
          <a:xfrm>
            <a:off x="3567562" y="827614"/>
            <a:ext cx="42883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>
                <a:solidFill>
                  <a:srgbClr val="25232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议题二、是什么决定了艺术的价值？</a:t>
            </a: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E0DD3BA7-4B00-4243-A436-77DAFB329090}"/>
              </a:ext>
            </a:extLst>
          </p:cNvPr>
          <p:cNvGrpSpPr/>
          <p:nvPr/>
        </p:nvGrpSpPr>
        <p:grpSpPr>
          <a:xfrm>
            <a:off x="720847" y="2231368"/>
            <a:ext cx="2321040" cy="2321040"/>
            <a:chOff x="1910048" y="2221477"/>
            <a:chExt cx="2321040" cy="2321040"/>
          </a:xfrm>
        </p:grpSpPr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8DAD5A3D-D904-484E-AB86-6397A81999C8}"/>
                </a:ext>
              </a:extLst>
            </p:cNvPr>
            <p:cNvSpPr/>
            <p:nvPr/>
          </p:nvSpPr>
          <p:spPr>
            <a:xfrm>
              <a:off x="1910048" y="2221477"/>
              <a:ext cx="2168640" cy="2168640"/>
            </a:xfrm>
            <a:prstGeom prst="ellipse">
              <a:avLst/>
            </a:prstGeom>
            <a:solidFill>
              <a:srgbClr val="2523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2639649F-1D70-0740-B3DC-2A28F33E011A}"/>
                </a:ext>
              </a:extLst>
            </p:cNvPr>
            <p:cNvSpPr/>
            <p:nvPr/>
          </p:nvSpPr>
          <p:spPr>
            <a:xfrm>
              <a:off x="2062448" y="2373877"/>
              <a:ext cx="2168640" cy="2168640"/>
            </a:xfrm>
            <a:prstGeom prst="ellipse">
              <a:avLst/>
            </a:prstGeom>
            <a:noFill/>
            <a:ln w="47625">
              <a:solidFill>
                <a:srgbClr val="F9E3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zh-CN" altLang="en-US" sz="2400" b="1" dirty="0">
                  <a:solidFill>
                    <a:schemeClr val="bg2"/>
                  </a:solidFill>
                </a:rPr>
                <a:t>语境</a:t>
              </a:r>
              <a:r>
                <a:rPr kumimoji="1" lang="en-US" altLang="zh-CN" sz="2400" b="1" dirty="0">
                  <a:solidFill>
                    <a:schemeClr val="bg2"/>
                  </a:solidFill>
                </a:rPr>
                <a:t>/</a:t>
              </a:r>
              <a:r>
                <a:rPr kumimoji="1" lang="zh-CN" altLang="en-US" sz="2400" b="1" dirty="0">
                  <a:solidFill>
                    <a:schemeClr val="bg2"/>
                  </a:solidFill>
                </a:rPr>
                <a:t>情境</a:t>
              </a:r>
            </a:p>
          </p:txBody>
        </p:sp>
      </p:grpSp>
      <p:sp>
        <p:nvSpPr>
          <p:cNvPr id="14" name="矩形 13">
            <a:extLst>
              <a:ext uri="{FF2B5EF4-FFF2-40B4-BE49-F238E27FC236}">
                <a16:creationId xmlns:a16="http://schemas.microsoft.com/office/drawing/2014/main" id="{6A3594A6-BDD7-6044-B3E2-951CCD325388}"/>
              </a:ext>
            </a:extLst>
          </p:cNvPr>
          <p:cNvSpPr/>
          <p:nvPr/>
        </p:nvSpPr>
        <p:spPr>
          <a:xfrm>
            <a:off x="11693769" y="5767754"/>
            <a:ext cx="155697" cy="562708"/>
          </a:xfrm>
          <a:prstGeom prst="rect">
            <a:avLst/>
          </a:prstGeom>
          <a:solidFill>
            <a:srgbClr val="2523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33551A69-83C6-224C-AA1A-247E206C1B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7562" y="2424109"/>
            <a:ext cx="8265883" cy="182584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9D31E87-CB4A-8A40-9D9D-BCA33DC216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6377" y="3286279"/>
            <a:ext cx="1877805" cy="28219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A6D9018E-56D5-7248-BBB9-19404D09CC65}"/>
              </a:ext>
            </a:extLst>
          </p:cNvPr>
          <p:cNvSpPr txBox="1"/>
          <p:nvPr/>
        </p:nvSpPr>
        <p:spPr>
          <a:xfrm>
            <a:off x="6086855" y="4244631"/>
            <a:ext cx="19800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srgbClr val="25232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「千里江山图」王希孟</a:t>
            </a:r>
            <a:endParaRPr kumimoji="1" lang="zh-CN" altLang="en-US" sz="1400" dirty="0">
              <a:solidFill>
                <a:srgbClr val="252320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ED7931A1-8C0C-C548-AFD2-91FCBD791EE5}"/>
              </a:ext>
            </a:extLst>
          </p:cNvPr>
          <p:cNvSpPr txBox="1"/>
          <p:nvPr/>
        </p:nvSpPr>
        <p:spPr>
          <a:xfrm>
            <a:off x="9797563" y="5767754"/>
            <a:ext cx="18004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srgbClr val="25232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「蒙娜丽莎」达芬奇</a:t>
            </a:r>
            <a:endParaRPr kumimoji="1" lang="zh-CN" altLang="en-US" sz="1400" dirty="0">
              <a:solidFill>
                <a:srgbClr val="252320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3B1B6D61-0EAC-4B44-8A66-AF57FEA25BF2}"/>
              </a:ext>
            </a:extLst>
          </p:cNvPr>
          <p:cNvSpPr txBox="1"/>
          <p:nvPr/>
        </p:nvSpPr>
        <p:spPr>
          <a:xfrm>
            <a:off x="1147833" y="4826985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>
                <a:solidFill>
                  <a:srgbClr val="25232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“赞助人”</a:t>
            </a:r>
          </a:p>
        </p:txBody>
      </p:sp>
    </p:spTree>
    <p:extLst>
      <p:ext uri="{BB962C8B-B14F-4D97-AF65-F5344CB8AC3E}">
        <p14:creationId xmlns:p14="http://schemas.microsoft.com/office/powerpoint/2010/main" val="574581347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1BFF26E9-67A7-A441-B197-CECED00705BD}"/>
              </a:ext>
            </a:extLst>
          </p:cNvPr>
          <p:cNvSpPr/>
          <p:nvPr/>
        </p:nvSpPr>
        <p:spPr>
          <a:xfrm>
            <a:off x="342533" y="793440"/>
            <a:ext cx="11506933" cy="5314820"/>
          </a:xfrm>
          <a:prstGeom prst="rect">
            <a:avLst/>
          </a:prstGeom>
          <a:solidFill>
            <a:schemeClr val="bg1"/>
          </a:solidFill>
          <a:ln w="6350">
            <a:solidFill>
              <a:srgbClr val="F9E3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3AAF613E-AB06-2C4E-9DE7-57341D5BC32B}"/>
              </a:ext>
            </a:extLst>
          </p:cNvPr>
          <p:cNvSpPr/>
          <p:nvPr/>
        </p:nvSpPr>
        <p:spPr>
          <a:xfrm>
            <a:off x="358555" y="793439"/>
            <a:ext cx="3209007" cy="531482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27AA8325-16BF-EA49-8664-C6E7290839E6}"/>
              </a:ext>
            </a:extLst>
          </p:cNvPr>
          <p:cNvSpPr txBox="1"/>
          <p:nvPr/>
        </p:nvSpPr>
        <p:spPr>
          <a:xfrm>
            <a:off x="1181082" y="1745071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>
                <a:solidFill>
                  <a:srgbClr val="25232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艺术决定论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DF5CAA12-EDA1-7443-90BC-3438F529829F}"/>
              </a:ext>
            </a:extLst>
          </p:cNvPr>
          <p:cNvSpPr txBox="1"/>
          <p:nvPr/>
        </p:nvSpPr>
        <p:spPr>
          <a:xfrm>
            <a:off x="3567562" y="831193"/>
            <a:ext cx="3877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>
                <a:solidFill>
                  <a:srgbClr val="25232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议题二、是什么决定了艺术的价值？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CB6A8FDA-1B50-A145-8F32-914379135045}"/>
              </a:ext>
            </a:extLst>
          </p:cNvPr>
          <p:cNvSpPr/>
          <p:nvPr/>
        </p:nvSpPr>
        <p:spPr>
          <a:xfrm>
            <a:off x="11693769" y="5767754"/>
            <a:ext cx="155697" cy="562708"/>
          </a:xfrm>
          <a:prstGeom prst="rect">
            <a:avLst/>
          </a:prstGeom>
          <a:solidFill>
            <a:srgbClr val="F9E3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33DEF6F3-EB1A-7942-B62A-AFB8CD40135C}"/>
              </a:ext>
            </a:extLst>
          </p:cNvPr>
          <p:cNvGrpSpPr/>
          <p:nvPr/>
        </p:nvGrpSpPr>
        <p:grpSpPr>
          <a:xfrm>
            <a:off x="754096" y="2269036"/>
            <a:ext cx="2321040" cy="2321040"/>
            <a:chOff x="5426586" y="2192280"/>
            <a:chExt cx="2321040" cy="2321040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15B06E3A-3CBD-F145-B896-45503AE75290}"/>
                </a:ext>
              </a:extLst>
            </p:cNvPr>
            <p:cNvSpPr/>
            <p:nvPr/>
          </p:nvSpPr>
          <p:spPr>
            <a:xfrm>
              <a:off x="5426586" y="2192280"/>
              <a:ext cx="2168640" cy="2168640"/>
            </a:xfrm>
            <a:prstGeom prst="ellipse">
              <a:avLst/>
            </a:prstGeom>
            <a:solidFill>
              <a:srgbClr val="2523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0EEE8551-B2AB-0E4C-A031-065E37A3223F}"/>
                </a:ext>
              </a:extLst>
            </p:cNvPr>
            <p:cNvSpPr/>
            <p:nvPr/>
          </p:nvSpPr>
          <p:spPr>
            <a:xfrm>
              <a:off x="5578986" y="2344680"/>
              <a:ext cx="2168640" cy="2168640"/>
            </a:xfrm>
            <a:prstGeom prst="ellipse">
              <a:avLst/>
            </a:prstGeom>
            <a:solidFill>
              <a:srgbClr val="F9E3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zh-CN" altLang="en-US" sz="2400" b="1" dirty="0">
                  <a:solidFill>
                    <a:srgbClr val="252320"/>
                  </a:solidFill>
                </a:rPr>
                <a:t>语境</a:t>
              </a:r>
              <a:r>
                <a:rPr kumimoji="1" lang="en-US" altLang="zh-CN" sz="2400" b="1" dirty="0">
                  <a:solidFill>
                    <a:srgbClr val="252320"/>
                  </a:solidFill>
                </a:rPr>
                <a:t>/</a:t>
              </a:r>
              <a:r>
                <a:rPr kumimoji="1" lang="zh-CN" altLang="en-US" sz="2400" b="1" dirty="0">
                  <a:solidFill>
                    <a:srgbClr val="252320"/>
                  </a:solidFill>
                </a:rPr>
                <a:t>情境</a:t>
              </a: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BA06BC9E-2096-E146-933C-E962EB9B20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2799" y="1535893"/>
            <a:ext cx="4621492" cy="379828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AC9036C-258E-A645-A33B-1B5836A636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5270" y="1523817"/>
            <a:ext cx="2266588" cy="3810366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D92228F1-69A9-C64D-AA3F-D0A36FB77ADE}"/>
              </a:ext>
            </a:extLst>
          </p:cNvPr>
          <p:cNvSpPr txBox="1"/>
          <p:nvPr/>
        </p:nvSpPr>
        <p:spPr>
          <a:xfrm>
            <a:off x="4088318" y="5387246"/>
            <a:ext cx="18004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srgbClr val="25232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「</a:t>
            </a:r>
            <a:r>
              <a:rPr lang="zh-CN" altLang="zh-CN" sz="1400" dirty="0">
                <a:solidFill>
                  <a:srgbClr val="25232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泼墨仙人图</a:t>
            </a:r>
            <a:r>
              <a:rPr lang="zh-CN" altLang="en-US" sz="1400" dirty="0">
                <a:solidFill>
                  <a:srgbClr val="25232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」</a:t>
            </a:r>
            <a:r>
              <a:rPr lang="zh-CN" altLang="zh-CN" sz="1400" dirty="0">
                <a:solidFill>
                  <a:srgbClr val="25232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梁楷</a:t>
            </a:r>
            <a:endParaRPr kumimoji="1" lang="zh-CN" altLang="en-US" sz="1400" dirty="0">
              <a:solidFill>
                <a:srgbClr val="252320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BE2D7618-98A3-A143-A2F2-1DAA43E577A0}"/>
              </a:ext>
            </a:extLst>
          </p:cNvPr>
          <p:cNvSpPr txBox="1"/>
          <p:nvPr/>
        </p:nvSpPr>
        <p:spPr>
          <a:xfrm>
            <a:off x="8042835" y="5387245"/>
            <a:ext cx="1441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srgbClr val="25232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「夜巡」伦勃朗</a:t>
            </a:r>
            <a:endParaRPr kumimoji="1" lang="zh-CN" altLang="en-US" sz="1400" dirty="0">
              <a:solidFill>
                <a:srgbClr val="252320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BC9D8A26-2332-3C47-BD00-BE973C542726}"/>
              </a:ext>
            </a:extLst>
          </p:cNvPr>
          <p:cNvSpPr txBox="1"/>
          <p:nvPr/>
        </p:nvSpPr>
        <p:spPr>
          <a:xfrm>
            <a:off x="796361" y="4814587"/>
            <a:ext cx="2236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>
                <a:solidFill>
                  <a:srgbClr val="25232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艺术家的艺术造诣</a:t>
            </a:r>
          </a:p>
        </p:txBody>
      </p:sp>
    </p:spTree>
    <p:extLst>
      <p:ext uri="{BB962C8B-B14F-4D97-AF65-F5344CB8AC3E}">
        <p14:creationId xmlns:p14="http://schemas.microsoft.com/office/powerpoint/2010/main" val="3452235984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1BFF26E9-67A7-A441-B197-CECED00705BD}"/>
              </a:ext>
            </a:extLst>
          </p:cNvPr>
          <p:cNvSpPr/>
          <p:nvPr/>
        </p:nvSpPr>
        <p:spPr>
          <a:xfrm>
            <a:off x="268940" y="771590"/>
            <a:ext cx="11506933" cy="5314820"/>
          </a:xfrm>
          <a:prstGeom prst="rect">
            <a:avLst/>
          </a:prstGeom>
          <a:solidFill>
            <a:schemeClr val="bg1"/>
          </a:solidFill>
          <a:ln w="6350">
            <a:solidFill>
              <a:srgbClr val="F9E3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F81399D2-2D75-034E-B0D4-1A4C7DB4E71A}"/>
              </a:ext>
            </a:extLst>
          </p:cNvPr>
          <p:cNvSpPr/>
          <p:nvPr/>
        </p:nvSpPr>
        <p:spPr>
          <a:xfrm>
            <a:off x="8586728" y="757714"/>
            <a:ext cx="3209007" cy="531482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D224DED-3D0C-BD42-B331-693187361E12}"/>
              </a:ext>
            </a:extLst>
          </p:cNvPr>
          <p:cNvSpPr txBox="1"/>
          <p:nvPr/>
        </p:nvSpPr>
        <p:spPr>
          <a:xfrm>
            <a:off x="9500667" y="1723338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>
                <a:solidFill>
                  <a:srgbClr val="25232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市场决定论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E79F45DF-80DA-ED49-96A0-9412CF118784}"/>
              </a:ext>
            </a:extLst>
          </p:cNvPr>
          <p:cNvSpPr/>
          <p:nvPr/>
        </p:nvSpPr>
        <p:spPr>
          <a:xfrm>
            <a:off x="268940" y="5791180"/>
            <a:ext cx="155697" cy="562708"/>
          </a:xfrm>
          <a:prstGeom prst="rect">
            <a:avLst/>
          </a:prstGeom>
          <a:solidFill>
            <a:srgbClr val="2523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468D8260-3107-124C-94DB-DD5FBA65E6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0456" y="1646427"/>
            <a:ext cx="2802333" cy="363182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1C4335B-E936-2B48-8C14-C5DBC2C7DC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4542" y="1702177"/>
            <a:ext cx="2860859" cy="3576074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940478FB-94D1-B743-9D31-0D2FCD12829C}"/>
              </a:ext>
            </a:extLst>
          </p:cNvPr>
          <p:cNvSpPr txBox="1"/>
          <p:nvPr/>
        </p:nvSpPr>
        <p:spPr>
          <a:xfrm>
            <a:off x="2400680" y="5300035"/>
            <a:ext cx="12618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srgbClr val="25232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「梦」毕加索</a:t>
            </a:r>
            <a:endParaRPr kumimoji="1" lang="zh-CN" altLang="en-US" sz="1400" dirty="0">
              <a:solidFill>
                <a:srgbClr val="252320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CBA43916-A477-554B-AE1D-19A1BE9E3B14}"/>
              </a:ext>
            </a:extLst>
          </p:cNvPr>
          <p:cNvSpPr txBox="1"/>
          <p:nvPr/>
        </p:nvSpPr>
        <p:spPr>
          <a:xfrm>
            <a:off x="5465058" y="5344451"/>
            <a:ext cx="12618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srgbClr val="25232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油画，赵无极</a:t>
            </a:r>
            <a:endParaRPr kumimoji="1" lang="zh-CN" altLang="en-US" sz="1400" dirty="0">
              <a:solidFill>
                <a:srgbClr val="252320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731F3EB1-9D72-6947-B974-F84F9D4241C5}"/>
              </a:ext>
            </a:extLst>
          </p:cNvPr>
          <p:cNvSpPr txBox="1"/>
          <p:nvPr/>
        </p:nvSpPr>
        <p:spPr>
          <a:xfrm>
            <a:off x="9628907" y="4744139"/>
            <a:ext cx="121058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>
                <a:solidFill>
                  <a:srgbClr val="25232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学术价值</a:t>
            </a:r>
            <a:endParaRPr kumimoji="1" lang="en-US" altLang="zh-CN" sz="2000" dirty="0">
              <a:solidFill>
                <a:srgbClr val="252320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r>
              <a:rPr kumimoji="1" lang="zh-CN" altLang="en-US" sz="2000" dirty="0">
                <a:solidFill>
                  <a:srgbClr val="25232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社会价值</a:t>
            </a:r>
            <a:endParaRPr kumimoji="1" lang="en-US" altLang="zh-CN" sz="2000" dirty="0">
              <a:solidFill>
                <a:srgbClr val="252320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r>
              <a:rPr kumimoji="1" lang="zh-CN" altLang="en-US" sz="2000" dirty="0">
                <a:solidFill>
                  <a:srgbClr val="25232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市场价值</a:t>
            </a: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B9B86B91-3E77-6544-9B37-6161970C8C07}"/>
              </a:ext>
            </a:extLst>
          </p:cNvPr>
          <p:cNvGrpSpPr/>
          <p:nvPr/>
        </p:nvGrpSpPr>
        <p:grpSpPr>
          <a:xfrm>
            <a:off x="9049408" y="2267683"/>
            <a:ext cx="2321040" cy="2321040"/>
            <a:chOff x="1910048" y="2221477"/>
            <a:chExt cx="2321040" cy="2321040"/>
          </a:xfrm>
        </p:grpSpPr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8E011337-3544-944D-AB04-3932698E44C1}"/>
                </a:ext>
              </a:extLst>
            </p:cNvPr>
            <p:cNvSpPr/>
            <p:nvPr/>
          </p:nvSpPr>
          <p:spPr>
            <a:xfrm>
              <a:off x="1910048" y="2221477"/>
              <a:ext cx="2168640" cy="2168640"/>
            </a:xfrm>
            <a:prstGeom prst="ellipse">
              <a:avLst/>
            </a:prstGeom>
            <a:solidFill>
              <a:srgbClr val="2523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FF1DEB1C-7749-1D49-BF71-94692FF89EEA}"/>
                </a:ext>
              </a:extLst>
            </p:cNvPr>
            <p:cNvSpPr/>
            <p:nvPr/>
          </p:nvSpPr>
          <p:spPr>
            <a:xfrm>
              <a:off x="2062448" y="2373877"/>
              <a:ext cx="2168640" cy="2168640"/>
            </a:xfrm>
            <a:prstGeom prst="ellipse">
              <a:avLst/>
            </a:prstGeom>
            <a:noFill/>
            <a:ln w="47625">
              <a:solidFill>
                <a:srgbClr val="F9E3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zh-CN" altLang="en-US" sz="2400" b="1" dirty="0">
                  <a:solidFill>
                    <a:schemeClr val="bg2"/>
                  </a:solidFill>
                </a:rPr>
                <a:t>语境</a:t>
              </a:r>
              <a:r>
                <a:rPr kumimoji="1" lang="en-US" altLang="zh-CN" sz="2400" b="1" dirty="0">
                  <a:solidFill>
                    <a:schemeClr val="bg2"/>
                  </a:solidFill>
                </a:rPr>
                <a:t>/</a:t>
              </a:r>
              <a:r>
                <a:rPr kumimoji="1" lang="zh-CN" altLang="en-US" sz="2400" b="1" dirty="0">
                  <a:solidFill>
                    <a:schemeClr val="bg2"/>
                  </a:solidFill>
                </a:rPr>
                <a:t>情境</a:t>
              </a:r>
            </a:p>
          </p:txBody>
        </p:sp>
      </p:grpSp>
      <p:sp>
        <p:nvSpPr>
          <p:cNvPr id="22" name="文本框 21">
            <a:extLst>
              <a:ext uri="{FF2B5EF4-FFF2-40B4-BE49-F238E27FC236}">
                <a16:creationId xmlns:a16="http://schemas.microsoft.com/office/drawing/2014/main" id="{5F24C418-346E-B94F-ABF6-CBE0CF4FE826}"/>
              </a:ext>
            </a:extLst>
          </p:cNvPr>
          <p:cNvSpPr txBox="1"/>
          <p:nvPr/>
        </p:nvSpPr>
        <p:spPr>
          <a:xfrm>
            <a:off x="3567562" y="831193"/>
            <a:ext cx="3877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>
                <a:solidFill>
                  <a:srgbClr val="25232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议题二、是什么决定了艺术的价值？</a:t>
            </a:r>
          </a:p>
        </p:txBody>
      </p:sp>
    </p:spTree>
    <p:extLst>
      <p:ext uri="{BB962C8B-B14F-4D97-AF65-F5344CB8AC3E}">
        <p14:creationId xmlns:p14="http://schemas.microsoft.com/office/powerpoint/2010/main" val="2728127917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3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418D3EEB-DF5E-BC44-8E5A-D5AB784746B4}"/>
              </a:ext>
            </a:extLst>
          </p:cNvPr>
          <p:cNvGrpSpPr/>
          <p:nvPr/>
        </p:nvGrpSpPr>
        <p:grpSpPr>
          <a:xfrm>
            <a:off x="3166321" y="785810"/>
            <a:ext cx="5856549" cy="769444"/>
            <a:chOff x="2766271" y="785810"/>
            <a:chExt cx="5856549" cy="769444"/>
          </a:xfrm>
        </p:grpSpPr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BE8F70EE-910F-2746-AFA7-1F50E303F273}"/>
                </a:ext>
              </a:extLst>
            </p:cNvPr>
            <p:cNvSpPr txBox="1"/>
            <p:nvPr/>
          </p:nvSpPr>
          <p:spPr>
            <a:xfrm>
              <a:off x="2766271" y="785813"/>
              <a:ext cx="49725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4400" b="1" dirty="0">
                  <a:solidFill>
                    <a:schemeClr val="bg1"/>
                  </a:solidFill>
                  <a:ea typeface="PMingLiU" panose="02020500000000000000" pitchFamily="18" charset="-120"/>
                  <a:cs typeface="Apple Chancery" panose="03020702040506060504" pitchFamily="66" charset="-79"/>
                </a:rPr>
                <a:t>1</a:t>
              </a:r>
              <a:endParaRPr kumimoji="1" lang="zh-CN" altLang="en-US" sz="4400" b="1" dirty="0">
                <a:solidFill>
                  <a:schemeClr val="bg1"/>
                </a:solidFill>
                <a:ea typeface="PMingLiU" panose="02020500000000000000" pitchFamily="18" charset="-120"/>
                <a:cs typeface="Apple Chancery" panose="03020702040506060504" pitchFamily="66" charset="-79"/>
              </a:endParaRPr>
            </a:p>
          </p:txBody>
        </p: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82D2A0C6-DE0E-9846-A024-D1B5F507CF4E}"/>
                </a:ext>
              </a:extLst>
            </p:cNvPr>
            <p:cNvSpPr txBox="1"/>
            <p:nvPr/>
          </p:nvSpPr>
          <p:spPr>
            <a:xfrm>
              <a:off x="3704483" y="785813"/>
              <a:ext cx="50045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4400" b="1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PMingLiU" panose="02020500000000000000" pitchFamily="18" charset="-120"/>
                  <a:cs typeface="Apple Chancery" panose="03020702040506060504" pitchFamily="66" charset="-79"/>
                </a:rPr>
                <a:t>2</a:t>
              </a:r>
              <a:endParaRPr kumimoji="1" lang="zh-CN" altLang="en-US" sz="4400" b="1" dirty="0">
                <a:solidFill>
                  <a:schemeClr val="tx1">
                    <a:lumMod val="50000"/>
                    <a:lumOff val="50000"/>
                  </a:schemeClr>
                </a:solidFill>
                <a:ea typeface="PMingLiU" panose="02020500000000000000" pitchFamily="18" charset="-120"/>
                <a:cs typeface="Apple Chancery" panose="03020702040506060504" pitchFamily="66" charset="-79"/>
              </a:endParaRPr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5B442126-AC0A-824C-BC63-51AB962E0CA7}"/>
                </a:ext>
              </a:extLst>
            </p:cNvPr>
            <p:cNvSpPr txBox="1"/>
            <p:nvPr/>
          </p:nvSpPr>
          <p:spPr>
            <a:xfrm>
              <a:off x="4591051" y="785812"/>
              <a:ext cx="49725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4400" b="1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PMingLiU" panose="02020500000000000000" pitchFamily="18" charset="-120"/>
                  <a:cs typeface="Apple Chancery" panose="03020702040506060504" pitchFamily="66" charset="-79"/>
                </a:rPr>
                <a:t>3</a:t>
              </a:r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01B87206-FAA2-C141-8D18-FF028726928D}"/>
                </a:ext>
              </a:extLst>
            </p:cNvPr>
            <p:cNvSpPr txBox="1"/>
            <p:nvPr/>
          </p:nvSpPr>
          <p:spPr>
            <a:xfrm>
              <a:off x="5455596" y="785811"/>
              <a:ext cx="44916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4400" b="1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PMingLiU" panose="02020500000000000000" pitchFamily="18" charset="-120"/>
                  <a:cs typeface="Apple Chancery" panose="03020702040506060504" pitchFamily="66" charset="-79"/>
                </a:rPr>
                <a:t>4</a:t>
              </a: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66F35C00-3CEC-6647-BB91-B2EDA4694DE9}"/>
                </a:ext>
              </a:extLst>
            </p:cNvPr>
            <p:cNvSpPr txBox="1"/>
            <p:nvPr/>
          </p:nvSpPr>
          <p:spPr>
            <a:xfrm>
              <a:off x="6300788" y="785811"/>
              <a:ext cx="49725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4400" b="1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PMingLiU" panose="02020500000000000000" pitchFamily="18" charset="-120"/>
                  <a:cs typeface="Apple Chancery" panose="03020702040506060504" pitchFamily="66" charset="-79"/>
                </a:rPr>
                <a:t>5</a:t>
              </a:r>
              <a:endParaRPr kumimoji="1" lang="zh-CN" altLang="en-US" sz="4400" b="1" dirty="0">
                <a:solidFill>
                  <a:schemeClr val="tx1">
                    <a:lumMod val="50000"/>
                    <a:lumOff val="50000"/>
                  </a:schemeClr>
                </a:solidFill>
                <a:ea typeface="PMingLiU" panose="02020500000000000000" pitchFamily="18" charset="-120"/>
                <a:cs typeface="Apple Chancery" panose="03020702040506060504" pitchFamily="66" charset="-79"/>
              </a:endParaRP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2E541EB5-76D9-8644-833D-C6D20C5AA874}"/>
                </a:ext>
              </a:extLst>
            </p:cNvPr>
            <p:cNvSpPr txBox="1"/>
            <p:nvPr/>
          </p:nvSpPr>
          <p:spPr>
            <a:xfrm>
              <a:off x="7239000" y="785811"/>
              <a:ext cx="50526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4400" b="1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PMingLiU" panose="02020500000000000000" pitchFamily="18" charset="-120"/>
                  <a:cs typeface="Apple Chancery" panose="03020702040506060504" pitchFamily="66" charset="-79"/>
                </a:rPr>
                <a:t>6</a:t>
              </a:r>
              <a:endParaRPr kumimoji="1" lang="zh-CN" altLang="en-US" sz="4400" b="1" dirty="0">
                <a:solidFill>
                  <a:schemeClr val="tx1">
                    <a:lumMod val="50000"/>
                    <a:lumOff val="50000"/>
                  </a:schemeClr>
                </a:solidFill>
                <a:ea typeface="PMingLiU" panose="02020500000000000000" pitchFamily="18" charset="-120"/>
                <a:cs typeface="Apple Chancery" panose="03020702040506060504" pitchFamily="66" charset="-79"/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E0A0393B-2A1A-504C-9856-3950F36DF3AF}"/>
                </a:ext>
              </a:extLst>
            </p:cNvPr>
            <p:cNvSpPr txBox="1"/>
            <p:nvPr/>
          </p:nvSpPr>
          <p:spPr>
            <a:xfrm>
              <a:off x="8125568" y="785810"/>
              <a:ext cx="49725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4400" b="1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PMingLiU" panose="02020500000000000000" pitchFamily="18" charset="-120"/>
                  <a:cs typeface="Apple Chancery" panose="03020702040506060504" pitchFamily="66" charset="-79"/>
                </a:rPr>
                <a:t>7</a:t>
              </a:r>
            </a:p>
          </p:txBody>
        </p: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BF53DAF0-A5B9-704F-8332-9B204FA6DB0F}"/>
              </a:ext>
            </a:extLst>
          </p:cNvPr>
          <p:cNvSpPr txBox="1"/>
          <p:nvPr/>
        </p:nvSpPr>
        <p:spPr>
          <a:xfrm>
            <a:off x="2409206" y="1555250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flatTx/>
          </a:bodyPr>
          <a:lstStyle/>
          <a:p>
            <a:r>
              <a:rPr kumimoji="1" lang="zh-CN" altLang="en-US" sz="2000" b="1" dirty="0">
                <a:solidFill>
                  <a:srgbClr val="F9E3DF"/>
                </a:solidFill>
                <a:latin typeface="Heiti SC Medium" pitchFamily="2" charset="-128"/>
                <a:ea typeface="Heiti SC Medium" pitchFamily="2" charset="-128"/>
              </a:rPr>
              <a:t>是否铭刻美好？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D23066E1-FBFB-0648-AFF3-12D1BF5799BF}"/>
              </a:ext>
            </a:extLst>
          </p:cNvPr>
          <p:cNvSpPr/>
          <p:nvPr/>
        </p:nvSpPr>
        <p:spPr>
          <a:xfrm>
            <a:off x="785813" y="2000250"/>
            <a:ext cx="10501312" cy="4157663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89DED56F-35A6-4D46-A925-A4DBC059678D}"/>
              </a:ext>
            </a:extLst>
          </p:cNvPr>
          <p:cNvSpPr txBox="1"/>
          <p:nvPr/>
        </p:nvSpPr>
        <p:spPr>
          <a:xfrm>
            <a:off x="692461" y="416478"/>
            <a:ext cx="5724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议题三、对普通欣赏者而言，什么决定了艺术的价值？</a:t>
            </a:r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id="{8CEB51A1-77C0-5847-9B7F-34C067196A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6648" y="2087155"/>
            <a:ext cx="3166998" cy="3794532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A52423EA-2927-1F40-A096-28DF16FC95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4942" y="2087155"/>
            <a:ext cx="4477324" cy="3794532"/>
          </a:xfrm>
          <a:prstGeom prst="rect">
            <a:avLst/>
          </a:prstGeom>
        </p:spPr>
      </p:pic>
      <p:sp>
        <p:nvSpPr>
          <p:cNvPr id="34" name="文本框 33">
            <a:extLst>
              <a:ext uri="{FF2B5EF4-FFF2-40B4-BE49-F238E27FC236}">
                <a16:creationId xmlns:a16="http://schemas.microsoft.com/office/drawing/2014/main" id="{E1FB6A37-4C00-1045-9210-90021558FCA2}"/>
              </a:ext>
            </a:extLst>
          </p:cNvPr>
          <p:cNvSpPr txBox="1"/>
          <p:nvPr/>
        </p:nvSpPr>
        <p:spPr>
          <a:xfrm>
            <a:off x="2262471" y="5844371"/>
            <a:ext cx="23391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srgbClr val="25232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「读信的蓝衣女子」维米尔</a:t>
            </a:r>
            <a:endParaRPr kumimoji="1" lang="zh-CN" altLang="en-US" sz="1400" dirty="0">
              <a:solidFill>
                <a:srgbClr val="252320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A4A30C3A-989B-A44F-8C5E-33B298DFB856}"/>
              </a:ext>
            </a:extLst>
          </p:cNvPr>
          <p:cNvSpPr txBox="1"/>
          <p:nvPr/>
        </p:nvSpPr>
        <p:spPr>
          <a:xfrm>
            <a:off x="7220561" y="5844371"/>
            <a:ext cx="1441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srgbClr val="25232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「露气」潘天寿</a:t>
            </a:r>
            <a:endParaRPr kumimoji="1" lang="zh-CN" altLang="en-US" sz="1400" dirty="0">
              <a:solidFill>
                <a:srgbClr val="252320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cxnSp>
        <p:nvCxnSpPr>
          <p:cNvPr id="17" name="直线连接符 16">
            <a:extLst>
              <a:ext uri="{FF2B5EF4-FFF2-40B4-BE49-F238E27FC236}">
                <a16:creationId xmlns:a16="http://schemas.microsoft.com/office/drawing/2014/main" id="{78FF4379-6945-A140-893F-54A25BAC2380}"/>
              </a:ext>
            </a:extLst>
          </p:cNvPr>
          <p:cNvCxnSpPr>
            <a:cxnSpLocks/>
          </p:cNvCxnSpPr>
          <p:nvPr/>
        </p:nvCxnSpPr>
        <p:spPr>
          <a:xfrm flipV="1">
            <a:off x="3414947" y="1555251"/>
            <a:ext cx="5405203" cy="3"/>
          </a:xfrm>
          <a:prstGeom prst="line">
            <a:avLst/>
          </a:prstGeom>
          <a:ln w="38100">
            <a:solidFill>
              <a:srgbClr val="F9E3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3896969"/>
      </p:ext>
    </p:extLst>
  </p:cSld>
  <p:clrMapOvr>
    <a:masterClrMapping/>
  </p:clrMapOvr>
  <p:transition spd="slow">
    <p:wip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926,&quot;width&quot;:1944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20204538"/>
  <p:tag name="KSO_WM_TAG_VERSION" val="1.0"/>
  <p:tag name="KSO_WM_SLIDE_ID" val="custom20186579_1"/>
  <p:tag name="KSO_WM_SLIDE_INDEX" val="1"/>
  <p:tag name="KSO_WM_SLIDE_ITEM_CNT" val="0"/>
  <p:tag name="KSO_WM_SLIDE_LAYOUT" val="a_b"/>
  <p:tag name="KSO_WM_SLIDE_LAYOUT_CNT" val="1_1"/>
  <p:tag name="KSO_WM_SLIDE_TYPE" val="title"/>
  <p:tag name="KSO_WM_SLIDE_SUBTYPE" val="pureTxt"/>
  <p:tag name="KSO_WM_TEMPLATE_THUMBS_INDEX" val="1、5、6、7、8、10、13、14、16、17、18、19"/>
  <p:tag name="KSO_WM_BEAUTIFY_FLAG" val="#wm#"/>
  <p:tag name="KSO_WM_TEMPLATE_TOPIC_ID" val="2869567"/>
  <p:tag name="KSO_WM_TEMPLATE_OUTLINE_ID" val="6"/>
  <p:tag name="KSO_WM_TEMPLATE_SCENE_ID" val="1"/>
  <p:tag name="KSO_WM_TEMPLATE_JOB_ID" val="6"/>
  <p:tag name="KSO_WM_TEMPLATE_TOPIC_DEFAULT" val="0"/>
  <p:tag name="KSO_WM_TEMPLATE_SUBCATEGORY" val="0"/>
  <p:tag name="KSO_WM_TEMPLATE_MASTER_TYPE" val="1"/>
  <p:tag name="KSO_WM_TEMPLATE_COLOR_TYPE" val="1"/>
  <p:tag name="KSO_WM_TEMPLATE_MASTER_THUMB_INDEX" val="1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4538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5592</TotalTime>
  <Words>514</Words>
  <Application>Microsoft Macintosh PowerPoint</Application>
  <PresentationFormat>宽屏</PresentationFormat>
  <Paragraphs>133</Paragraphs>
  <Slides>17</Slides>
  <Notes>16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5" baseType="lpstr">
      <vt:lpstr>等线</vt:lpstr>
      <vt:lpstr>等线 Light</vt:lpstr>
      <vt:lpstr>SimHei</vt:lpstr>
      <vt:lpstr>楷体</vt:lpstr>
      <vt:lpstr>微软雅黑</vt:lpstr>
      <vt:lpstr>Heiti SC Medium</vt:lpstr>
      <vt:lpstr>Arial</vt:lpstr>
      <vt:lpstr>Office 主题​​</vt:lpstr>
      <vt:lpstr>美术鉴赏之艺术史 _是什么让艺术变得有价值？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Microsoft Office User</dc:creator>
  <cp:lastModifiedBy>Microsoft Office User</cp:lastModifiedBy>
  <cp:revision>187</cp:revision>
  <dcterms:created xsi:type="dcterms:W3CDTF">2020-02-07T13:48:15Z</dcterms:created>
  <dcterms:modified xsi:type="dcterms:W3CDTF">2020-02-17T15:14:05Z</dcterms:modified>
</cp:coreProperties>
</file>