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5" r:id="rId2"/>
    <p:sldId id="283" r:id="rId3"/>
    <p:sldId id="405" r:id="rId4"/>
    <p:sldId id="349" r:id="rId5"/>
    <p:sldId id="404" r:id="rId6"/>
    <p:sldId id="353" r:id="rId7"/>
    <p:sldId id="411" r:id="rId8"/>
    <p:sldId id="386" r:id="rId9"/>
    <p:sldId id="387" r:id="rId10"/>
    <p:sldId id="389" r:id="rId11"/>
    <p:sldId id="406" r:id="rId12"/>
    <p:sldId id="390" r:id="rId13"/>
    <p:sldId id="391" r:id="rId14"/>
    <p:sldId id="392" r:id="rId15"/>
    <p:sldId id="409" r:id="rId16"/>
    <p:sldId id="393" r:id="rId17"/>
    <p:sldId id="394" r:id="rId18"/>
    <p:sldId id="407" r:id="rId19"/>
    <p:sldId id="410" r:id="rId20"/>
    <p:sldId id="408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54D74-03F5-4A9C-918A-62697365E09A}" type="doc">
      <dgm:prSet loTypeId="urn:microsoft.com/office/officeart/2005/8/layout/chart3" loCatId="cycle" qsTypeId="urn:microsoft.com/office/officeart/2005/8/quickstyle/simple1" qsCatId="simple" csTypeId="urn:microsoft.com/office/officeart/2005/8/colors/accent0_1" csCatId="mainScheme" phldr="1"/>
      <dgm:spPr/>
    </dgm:pt>
    <dgm:pt modelId="{E89C8DCA-F869-4DF6-ABC2-259BFA5E38BC}">
      <dgm:prSet phldrT="[文本]" custT="1"/>
      <dgm:spPr/>
      <dgm:t>
        <a:bodyPr/>
        <a:lstStyle/>
        <a:p>
          <a:r>
            <a:rPr lang="zh-CN" altLang="en-US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个人收入</a:t>
          </a:r>
        </a:p>
      </dgm:t>
    </dgm:pt>
    <dgm:pt modelId="{16F6C8B3-99B6-4257-9664-69E6219E921B}" type="parTrans" cxnId="{E70F855D-3734-4A89-9ECF-566FF4DC1C12}">
      <dgm:prSet/>
      <dgm:spPr/>
      <dgm:t>
        <a:bodyPr/>
        <a:lstStyle/>
        <a:p>
          <a:endParaRPr lang="zh-CN" altLang="en-US" sz="2800"/>
        </a:p>
      </dgm:t>
    </dgm:pt>
    <dgm:pt modelId="{4BFC7663-9DB2-4CB9-9ADA-F5BA509CEE0D}" type="sibTrans" cxnId="{E70F855D-3734-4A89-9ECF-566FF4DC1C12}">
      <dgm:prSet/>
      <dgm:spPr/>
      <dgm:t>
        <a:bodyPr/>
        <a:lstStyle/>
        <a:p>
          <a:endParaRPr lang="zh-CN" altLang="en-US" sz="2800"/>
        </a:p>
      </dgm:t>
    </dgm:pt>
    <dgm:pt modelId="{564A68FE-5020-480E-A34A-3C8C0B7F3C56}">
      <dgm:prSet phldrT="[文本]" custT="1"/>
      <dgm:spPr/>
      <dgm:t>
        <a:bodyPr/>
        <a:lstStyle/>
        <a:p>
          <a:r>
            <a: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企业   收入</a:t>
          </a:r>
        </a:p>
      </dgm:t>
    </dgm:pt>
    <dgm:pt modelId="{1A84D575-1190-4B64-9D5B-DFC502279AA7}" type="parTrans" cxnId="{6156E62D-28CC-48A0-A1A7-2F15F521511D}">
      <dgm:prSet/>
      <dgm:spPr/>
      <dgm:t>
        <a:bodyPr/>
        <a:lstStyle/>
        <a:p>
          <a:endParaRPr lang="zh-CN" altLang="en-US" sz="2800"/>
        </a:p>
      </dgm:t>
    </dgm:pt>
    <dgm:pt modelId="{5E8BD8FF-083C-45CB-8DC2-6E410E3E94D3}" type="sibTrans" cxnId="{6156E62D-28CC-48A0-A1A7-2F15F521511D}">
      <dgm:prSet/>
      <dgm:spPr/>
      <dgm:t>
        <a:bodyPr/>
        <a:lstStyle/>
        <a:p>
          <a:endParaRPr lang="zh-CN" altLang="en-US" sz="2800"/>
        </a:p>
      </dgm:t>
    </dgm:pt>
    <dgm:pt modelId="{7C319242-C465-4E84-AEFE-C79D4CD53E4B}">
      <dgm:prSet phldrT="[文本]" custT="1"/>
      <dgm:spPr/>
      <dgm:t>
        <a:bodyPr/>
        <a:lstStyle/>
        <a:p>
          <a:r>
            <a: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政府收入</a:t>
          </a:r>
        </a:p>
      </dgm:t>
    </dgm:pt>
    <dgm:pt modelId="{30AB8E17-B656-4E23-8650-8F11627D176D}" type="parTrans" cxnId="{FF1ECF5C-F82B-4115-BF10-9EF300B3CC3D}">
      <dgm:prSet/>
      <dgm:spPr/>
      <dgm:t>
        <a:bodyPr/>
        <a:lstStyle/>
        <a:p>
          <a:endParaRPr lang="zh-CN" altLang="en-US" sz="2800"/>
        </a:p>
      </dgm:t>
    </dgm:pt>
    <dgm:pt modelId="{38CC37D5-3211-4C10-B012-13EC92C1C6F3}" type="sibTrans" cxnId="{FF1ECF5C-F82B-4115-BF10-9EF300B3CC3D}">
      <dgm:prSet/>
      <dgm:spPr/>
      <dgm:t>
        <a:bodyPr/>
        <a:lstStyle/>
        <a:p>
          <a:endParaRPr lang="zh-CN" altLang="en-US" sz="2800"/>
        </a:p>
      </dgm:t>
    </dgm:pt>
    <dgm:pt modelId="{6164D4B3-A299-4717-B12E-933B12267CD0}" type="pres">
      <dgm:prSet presAssocID="{00454D74-03F5-4A9C-918A-62697365E09A}" presName="compositeShape" presStyleCnt="0">
        <dgm:presLayoutVars>
          <dgm:chMax val="7"/>
          <dgm:dir/>
          <dgm:resizeHandles val="exact"/>
        </dgm:presLayoutVars>
      </dgm:prSet>
      <dgm:spPr/>
    </dgm:pt>
    <dgm:pt modelId="{438CBE5B-0EBF-4AA4-8B74-806E0DF317BD}" type="pres">
      <dgm:prSet presAssocID="{00454D74-03F5-4A9C-918A-62697365E09A}" presName="wedge1" presStyleLbl="node1" presStyleIdx="0" presStyleCnt="3"/>
      <dgm:spPr/>
    </dgm:pt>
    <dgm:pt modelId="{3688E2C2-FCF4-451C-BE09-CDA499D989E8}" type="pres">
      <dgm:prSet presAssocID="{00454D74-03F5-4A9C-918A-62697365E09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2F36B6-D1F5-457E-8005-B336F5911FE4}" type="pres">
      <dgm:prSet presAssocID="{00454D74-03F5-4A9C-918A-62697365E09A}" presName="wedge2" presStyleLbl="node1" presStyleIdx="1" presStyleCnt="3"/>
      <dgm:spPr/>
    </dgm:pt>
    <dgm:pt modelId="{3EE686DF-DFD7-45D9-9D47-9E79641363F5}" type="pres">
      <dgm:prSet presAssocID="{00454D74-03F5-4A9C-918A-62697365E09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123882E-5BB3-4184-8D90-CCF0C202AFDD}" type="pres">
      <dgm:prSet presAssocID="{00454D74-03F5-4A9C-918A-62697365E09A}" presName="wedge3" presStyleLbl="node1" presStyleIdx="2" presStyleCnt="3"/>
      <dgm:spPr/>
    </dgm:pt>
    <dgm:pt modelId="{679EB747-3FB4-43B2-9F0B-A115E3BE5DCE}" type="pres">
      <dgm:prSet presAssocID="{00454D74-03F5-4A9C-918A-62697365E09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908A27-5C55-40D1-8F44-3F7201955B92}" type="presOf" srcId="{7C319242-C465-4E84-AEFE-C79D4CD53E4B}" destId="{F123882E-5BB3-4184-8D90-CCF0C202AFDD}" srcOrd="0" destOrd="0" presId="urn:microsoft.com/office/officeart/2005/8/layout/chart3"/>
    <dgm:cxn modelId="{6156E62D-28CC-48A0-A1A7-2F15F521511D}" srcId="{00454D74-03F5-4A9C-918A-62697365E09A}" destId="{564A68FE-5020-480E-A34A-3C8C0B7F3C56}" srcOrd="1" destOrd="0" parTransId="{1A84D575-1190-4B64-9D5B-DFC502279AA7}" sibTransId="{5E8BD8FF-083C-45CB-8DC2-6E410E3E94D3}"/>
    <dgm:cxn modelId="{E32C2A37-9CC9-43B1-A10F-0C041EA7B7B8}" type="presOf" srcId="{E89C8DCA-F869-4DF6-ABC2-259BFA5E38BC}" destId="{3688E2C2-FCF4-451C-BE09-CDA499D989E8}" srcOrd="1" destOrd="0" presId="urn:microsoft.com/office/officeart/2005/8/layout/chart3"/>
    <dgm:cxn modelId="{FF1ECF5C-F82B-4115-BF10-9EF300B3CC3D}" srcId="{00454D74-03F5-4A9C-918A-62697365E09A}" destId="{7C319242-C465-4E84-AEFE-C79D4CD53E4B}" srcOrd="2" destOrd="0" parTransId="{30AB8E17-B656-4E23-8650-8F11627D176D}" sibTransId="{38CC37D5-3211-4C10-B012-13EC92C1C6F3}"/>
    <dgm:cxn modelId="{E70F855D-3734-4A89-9ECF-566FF4DC1C12}" srcId="{00454D74-03F5-4A9C-918A-62697365E09A}" destId="{E89C8DCA-F869-4DF6-ABC2-259BFA5E38BC}" srcOrd="0" destOrd="0" parTransId="{16F6C8B3-99B6-4257-9664-69E6219E921B}" sibTransId="{4BFC7663-9DB2-4CB9-9ADA-F5BA509CEE0D}"/>
    <dgm:cxn modelId="{9694E656-0B66-44FE-80EC-D7959736B427}" type="presOf" srcId="{00454D74-03F5-4A9C-918A-62697365E09A}" destId="{6164D4B3-A299-4717-B12E-933B12267CD0}" srcOrd="0" destOrd="0" presId="urn:microsoft.com/office/officeart/2005/8/layout/chart3"/>
    <dgm:cxn modelId="{86373A85-0684-4415-985E-ABB9B6C30F60}" type="presOf" srcId="{7C319242-C465-4E84-AEFE-C79D4CD53E4B}" destId="{679EB747-3FB4-43B2-9F0B-A115E3BE5DCE}" srcOrd="1" destOrd="0" presId="urn:microsoft.com/office/officeart/2005/8/layout/chart3"/>
    <dgm:cxn modelId="{42AF63AD-539B-4904-95D0-587E21502F1C}" type="presOf" srcId="{564A68FE-5020-480E-A34A-3C8C0B7F3C56}" destId="{3EE686DF-DFD7-45D9-9D47-9E79641363F5}" srcOrd="1" destOrd="0" presId="urn:microsoft.com/office/officeart/2005/8/layout/chart3"/>
    <dgm:cxn modelId="{376605B0-A738-414B-B6F6-F9A29FBD3A39}" type="presOf" srcId="{E89C8DCA-F869-4DF6-ABC2-259BFA5E38BC}" destId="{438CBE5B-0EBF-4AA4-8B74-806E0DF317BD}" srcOrd="0" destOrd="0" presId="urn:microsoft.com/office/officeart/2005/8/layout/chart3"/>
    <dgm:cxn modelId="{FCC12AE4-AE1D-498E-805F-AAF2269B280F}" type="presOf" srcId="{564A68FE-5020-480E-A34A-3C8C0B7F3C56}" destId="{5B2F36B6-D1F5-457E-8005-B336F5911FE4}" srcOrd="0" destOrd="0" presId="urn:microsoft.com/office/officeart/2005/8/layout/chart3"/>
    <dgm:cxn modelId="{1B0D0D46-7BDE-4C59-8745-58A55FB250EB}" type="presParOf" srcId="{6164D4B3-A299-4717-B12E-933B12267CD0}" destId="{438CBE5B-0EBF-4AA4-8B74-806E0DF317BD}" srcOrd="0" destOrd="0" presId="urn:microsoft.com/office/officeart/2005/8/layout/chart3"/>
    <dgm:cxn modelId="{64737FA8-E548-4666-B62D-2449F8C41679}" type="presParOf" srcId="{6164D4B3-A299-4717-B12E-933B12267CD0}" destId="{3688E2C2-FCF4-451C-BE09-CDA499D989E8}" srcOrd="1" destOrd="0" presId="urn:microsoft.com/office/officeart/2005/8/layout/chart3"/>
    <dgm:cxn modelId="{233E3B85-B2B7-4900-91F8-07B1F5B73302}" type="presParOf" srcId="{6164D4B3-A299-4717-B12E-933B12267CD0}" destId="{5B2F36B6-D1F5-457E-8005-B336F5911FE4}" srcOrd="2" destOrd="0" presId="urn:microsoft.com/office/officeart/2005/8/layout/chart3"/>
    <dgm:cxn modelId="{E226BD87-85DB-4FD4-AA91-CB0C29E4C642}" type="presParOf" srcId="{6164D4B3-A299-4717-B12E-933B12267CD0}" destId="{3EE686DF-DFD7-45D9-9D47-9E79641363F5}" srcOrd="3" destOrd="0" presId="urn:microsoft.com/office/officeart/2005/8/layout/chart3"/>
    <dgm:cxn modelId="{DC39CE15-BD4D-43F6-BCCC-332B4C73A86C}" type="presParOf" srcId="{6164D4B3-A299-4717-B12E-933B12267CD0}" destId="{F123882E-5BB3-4184-8D90-CCF0C202AFDD}" srcOrd="4" destOrd="0" presId="urn:microsoft.com/office/officeart/2005/8/layout/chart3"/>
    <dgm:cxn modelId="{5E4CD00F-F2E7-4625-8783-68318FAFA270}" type="presParOf" srcId="{6164D4B3-A299-4717-B12E-933B12267CD0}" destId="{679EB747-3FB4-43B2-9F0B-A115E3BE5DC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CBE5B-0EBF-4AA4-8B74-806E0DF317BD}">
      <dsp:nvSpPr>
        <dsp:cNvPr id="0" name=""/>
        <dsp:cNvSpPr/>
      </dsp:nvSpPr>
      <dsp:spPr>
        <a:xfrm>
          <a:off x="519990" y="156575"/>
          <a:ext cx="1948500" cy="194850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个人收入</a:t>
          </a:r>
        </a:p>
      </dsp:txBody>
      <dsp:txXfrm>
        <a:off x="1579371" y="516120"/>
        <a:ext cx="661098" cy="649500"/>
      </dsp:txXfrm>
    </dsp:sp>
    <dsp:sp modelId="{5B2F36B6-D1F5-457E-8005-B336F5911FE4}">
      <dsp:nvSpPr>
        <dsp:cNvPr id="0" name=""/>
        <dsp:cNvSpPr/>
      </dsp:nvSpPr>
      <dsp:spPr>
        <a:xfrm>
          <a:off x="419549" y="214567"/>
          <a:ext cx="1948500" cy="194850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企业   收入</a:t>
          </a:r>
        </a:p>
      </dsp:txBody>
      <dsp:txXfrm>
        <a:off x="953067" y="1443978"/>
        <a:ext cx="881464" cy="603107"/>
      </dsp:txXfrm>
    </dsp:sp>
    <dsp:sp modelId="{F123882E-5BB3-4184-8D90-CCF0C202AFDD}">
      <dsp:nvSpPr>
        <dsp:cNvPr id="0" name=""/>
        <dsp:cNvSpPr/>
      </dsp:nvSpPr>
      <dsp:spPr>
        <a:xfrm>
          <a:off x="419549" y="214567"/>
          <a:ext cx="1948500" cy="194850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政府收入</a:t>
          </a:r>
        </a:p>
      </dsp:txBody>
      <dsp:txXfrm>
        <a:off x="628317" y="597308"/>
        <a:ext cx="661098" cy="64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18683B-9C0E-46FD-874D-DAC28FE4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B99348-893A-4BB8-B249-FB658A86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D7EE11-1963-4AC2-BB4C-828473DB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7C6E-1C16-4C58-9221-66BDA2E510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238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</a:t>
            </a:r>
            <a:b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我国的个人收入分配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7351" y="3699565"/>
            <a:ext cx="566770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北京市第八十中学   范伟光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矩形 6">
            <a:extLst>
              <a:ext uri="{FF2B5EF4-FFF2-40B4-BE49-F238E27FC236}">
                <a16:creationId xmlns:a16="http://schemas.microsoft.com/office/drawing/2014/main" id="{05218D03-3E07-4DAE-BA2A-AE2DE5332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05" y="70866"/>
            <a:ext cx="865497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（三）多种分配方式</a:t>
            </a:r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7BBD5CB2-4B4F-4ACA-BC17-6B8F965A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05" y="724647"/>
            <a:ext cx="8654970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多种分配方式的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  在社会主义市场经济中，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除了公有制范围内的按劳分配，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与多种所有制经济相适应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还存在多种分配方式，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让劳动、知识、技术、管理、资本等要素参与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收入分配。</a:t>
            </a:r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0A39AA47-6DEE-4CFD-BD62-5174C2C2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3579813"/>
            <a:ext cx="8509000" cy="135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十九届四中全会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的表述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   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ea typeface="+mn-ea"/>
              </a:rPr>
              <a:t>健全劳动、资本、土地、知识、技术、管理、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  <a:ea typeface="+mn-ea"/>
              </a:rPr>
              <a:t>数据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ea typeface="+mn-ea"/>
              </a:rPr>
              <a:t>等</a:t>
            </a:r>
            <a:endParaRPr lang="en-US" altLang="zh-CN" sz="26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生产要素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由市场评价贡献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按贡献决定报酬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ea typeface="+mn-ea"/>
              </a:rPr>
              <a:t>的机制。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矩形 6">
            <a:extLst>
              <a:ext uri="{FF2B5EF4-FFF2-40B4-BE49-F238E27FC236}">
                <a16:creationId xmlns:a16="http://schemas.microsoft.com/office/drawing/2014/main" id="{50F97481-FFF3-4FAF-8CDE-7A19F648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32830"/>
            <a:ext cx="850900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（三）多种分配方式</a:t>
            </a:r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04D7FCC4-C141-4D4F-8C66-9B5B7C57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825170"/>
            <a:ext cx="850900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defRPr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多种分配方式的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defRPr/>
            </a:pP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defRPr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   让各种要素的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活力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竞相</a:t>
            </a: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迸发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36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   让一切创造财富的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源泉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充分</a:t>
            </a: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涌流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36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   推动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资源优化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配置，</a:t>
            </a:r>
            <a:endParaRPr lang="en-US" altLang="zh-CN" sz="36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促进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经济发展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6">
            <a:extLst>
              <a:ext uri="{FF2B5EF4-FFF2-40B4-BE49-F238E27FC236}">
                <a16:creationId xmlns:a16="http://schemas.microsoft.com/office/drawing/2014/main" id="{AF357510-1419-4611-BB7E-4AF6E763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63459"/>
            <a:ext cx="840105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（四）个人获取收入的途径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939306-EC0A-4BE0-B0E7-79CD38FC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400175"/>
            <a:ext cx="252412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劳动性收入</a:t>
            </a:r>
          </a:p>
        </p:txBody>
      </p:sp>
      <p:sp>
        <p:nvSpPr>
          <p:cNvPr id="11270" name="文本框 7">
            <a:extLst>
              <a:ext uri="{FF2B5EF4-FFF2-40B4-BE49-F238E27FC236}">
                <a16:creationId xmlns:a16="http://schemas.microsoft.com/office/drawing/2014/main" id="{A3607B89-295E-4209-BA2B-99B478532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431130"/>
            <a:ext cx="575945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劳动所获得的收入，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工资、奖金、津贴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536095-C64F-4CE3-BC8D-0925A667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695576"/>
            <a:ext cx="2525713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财产性收入</a:t>
            </a:r>
          </a:p>
        </p:txBody>
      </p:sp>
      <p:sp>
        <p:nvSpPr>
          <p:cNvPr id="11272" name="文本框 9">
            <a:extLst>
              <a:ext uri="{FF2B5EF4-FFF2-40B4-BE49-F238E27FC236}">
                <a16:creationId xmlns:a16="http://schemas.microsoft.com/office/drawing/2014/main" id="{A5CDD443-59F9-4369-A541-F1D54A391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707756"/>
            <a:ext cx="5759450" cy="181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自己所拥有的各类财产获得的收入，包括银行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存款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和债券所得的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利息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企业股票获得的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红利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、房屋出租所得的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租金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651DFF4-9883-4646-BA22-2819C401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" y="1440623"/>
            <a:ext cx="2524125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经营性收入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6D3900-14CA-429B-8AE3-E2F8CE597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" y="2544416"/>
            <a:ext cx="252412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4.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转移性收入</a:t>
            </a:r>
          </a:p>
        </p:txBody>
      </p:sp>
      <p:sp>
        <p:nvSpPr>
          <p:cNvPr id="12295" name="文本框 12">
            <a:extLst>
              <a:ext uri="{FF2B5EF4-FFF2-40B4-BE49-F238E27FC236}">
                <a16:creationId xmlns:a16="http://schemas.microsoft.com/office/drawing/2014/main" id="{5BA4F9BE-570D-44C0-A736-B8640743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1" y="1440623"/>
            <a:ext cx="597693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通过生产经营活动所获得的收入。</a:t>
            </a:r>
          </a:p>
        </p:txBody>
      </p:sp>
      <p:sp>
        <p:nvSpPr>
          <p:cNvPr id="12296" name="文本框 13">
            <a:extLst>
              <a:ext uri="{FF2B5EF4-FFF2-40B4-BE49-F238E27FC236}">
                <a16:creationId xmlns:a16="http://schemas.microsoft.com/office/drawing/2014/main" id="{09CAEA29-5A35-41E6-B613-BE92EFB2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2571750"/>
            <a:ext cx="5976937" cy="1570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国家、单位、社会团体对家庭或个人的各种转移支付和居民家庭间的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转移支付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所获得的收入，包括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养老金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社会救济和补助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政策性生产补贴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政策性生活补贴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救灾款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DBC1E38D-B1E7-4991-8FA6-05DE6AC99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" y="263459"/>
            <a:ext cx="8628063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（四）个人获取收入的途径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矩形 6">
            <a:extLst>
              <a:ext uri="{FF2B5EF4-FFF2-40B4-BE49-F238E27FC236}">
                <a16:creationId xmlns:a16="http://schemas.microsoft.com/office/drawing/2014/main" id="{C41F2913-4DE2-4E48-96CB-40E690E8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48" y="114827"/>
            <a:ext cx="849312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（五）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弘扬劳动精神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，通过劳动致富</a:t>
            </a:r>
          </a:p>
        </p:txBody>
      </p:sp>
      <p:sp>
        <p:nvSpPr>
          <p:cNvPr id="13317" name="矩形 10">
            <a:extLst>
              <a:ext uri="{FF2B5EF4-FFF2-40B4-BE49-F238E27FC236}">
                <a16:creationId xmlns:a16="http://schemas.microsoft.com/office/drawing/2014/main" id="{74FC772B-1711-49C1-9D81-DEB00A2F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48" y="784484"/>
            <a:ext cx="4545012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为什么要弘扬劳动精神？</a:t>
            </a:r>
          </a:p>
        </p:txBody>
      </p:sp>
      <p:sp>
        <p:nvSpPr>
          <p:cNvPr id="13318" name="矩形 11">
            <a:extLst>
              <a:ext uri="{FF2B5EF4-FFF2-40B4-BE49-F238E27FC236}">
                <a16:creationId xmlns:a16="http://schemas.microsoft.com/office/drawing/2014/main" id="{B85EB087-DDFC-4299-89C6-C5F63ABFC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47" y="2429345"/>
            <a:ext cx="4549775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如何弘扬劳动精神？</a:t>
            </a:r>
          </a:p>
        </p:txBody>
      </p:sp>
      <p:sp>
        <p:nvSpPr>
          <p:cNvPr id="13319" name="文本框 12">
            <a:extLst>
              <a:ext uri="{FF2B5EF4-FFF2-40B4-BE49-F238E27FC236}">
                <a16:creationId xmlns:a16="http://schemas.microsoft.com/office/drawing/2014/main" id="{4159545E-3DA6-4296-8907-BBC0BBDE0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48" y="1326352"/>
            <a:ext cx="849312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劳动是财富的源泉，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我们获取的任何收入都是来自于人们的劳动创造。</a:t>
            </a:r>
          </a:p>
        </p:txBody>
      </p:sp>
      <p:sp>
        <p:nvSpPr>
          <p:cNvPr id="13320" name="文本框 13">
            <a:extLst>
              <a:ext uri="{FF2B5EF4-FFF2-40B4-BE49-F238E27FC236}">
                <a16:creationId xmlns:a16="http://schemas.microsoft.com/office/drawing/2014/main" id="{8AB43AE4-2B31-49C4-99CC-DCA90966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47" y="3020764"/>
            <a:ext cx="8493125" cy="181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弘扬劳动精神，崇尚劳动、尊重劳动，牢固树立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劳动最光荣、劳动最崇高、劳动最伟大、劳动最美丽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的观念，激励人们通过劳动创造美好生活。鼓励全体劳动者通过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诚实劳动、辛勤劳动、守法劳动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致富。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95" y="569176"/>
            <a:ext cx="8372009" cy="32355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二、完善个人收入分配</a:t>
            </a:r>
          </a:p>
          <a:p>
            <a:pPr eaLnBrk="1" hangingPunct="1"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（一）完善个人收入分配的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必要性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（二）完善个人收入分配的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目标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（三）完善个人收入分配的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主要任务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03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矩形 6">
            <a:extLst>
              <a:ext uri="{FF2B5EF4-FFF2-40B4-BE49-F238E27FC236}">
                <a16:creationId xmlns:a16="http://schemas.microsoft.com/office/drawing/2014/main" id="{3798BAA3-1F29-4F50-BD42-80FADD0B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7" y="143421"/>
            <a:ext cx="858043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（一）完善个人收入分配的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必要性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DE358B-2336-4D83-AEB4-A7F6F4362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5" y="852231"/>
            <a:ext cx="8569325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收入分配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是民生之源，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是改善民生、实现发展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由人民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  <a:r>
              <a:rPr lang="zh-CN" altLang="en-US" sz="2800" b="1" dirty="0">
                <a:solidFill>
                  <a:srgbClr val="0000FF"/>
                </a:solidFill>
              </a:rPr>
              <a:t>最重要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最直接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的方式。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FB744B-DC5F-4284-98A9-94B8E802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" y="3768981"/>
            <a:ext cx="8580437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理顺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三者的收入分配关系。</a:t>
            </a:r>
          </a:p>
        </p:txBody>
      </p:sp>
      <p:sp>
        <p:nvSpPr>
          <p:cNvPr id="14343" name="矩形 6">
            <a:extLst>
              <a:ext uri="{FF2B5EF4-FFF2-40B4-BE49-F238E27FC236}">
                <a16:creationId xmlns:a16="http://schemas.microsoft.com/office/drawing/2014/main" id="{F9758B5B-4571-479A-AF89-8729C5B6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" y="3069346"/>
            <a:ext cx="8580437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（二）完善个人收入分配的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目标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C46A6236-5DB5-4BD7-9CDB-690E72202C7D}"/>
              </a:ext>
            </a:extLst>
          </p:cNvPr>
          <p:cNvSpPr txBox="1"/>
          <p:nvPr/>
        </p:nvSpPr>
        <p:spPr>
          <a:xfrm>
            <a:off x="323851" y="932076"/>
            <a:ext cx="856297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坚持两个同步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坚持在经济增长的同时实现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居民收入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同步增长，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在劳动生产率提高的同时实现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劳动报酬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同步提高。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A88B46-37D9-46A4-8D44-0CFFC84768DC}"/>
              </a:ext>
            </a:extLst>
          </p:cNvPr>
          <p:cNvSpPr txBox="1"/>
          <p:nvPr/>
        </p:nvSpPr>
        <p:spPr>
          <a:xfrm>
            <a:off x="322264" y="2504742"/>
            <a:ext cx="8564562" cy="2246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十九届四中全会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的表述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坚持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多劳多得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着重保护劳动所得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增加劳动者特别是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一线劳动者劳动报酬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提高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劳动报酬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在初次分配中的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比重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37F862EB-F71A-467D-8D6D-BA9ADB15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4" y="161925"/>
            <a:ext cx="8564562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（三）完善个人收入分配的主要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任务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7D4E5BA-8153-4542-9FF8-48055018BF76}"/>
              </a:ext>
            </a:extLst>
          </p:cNvPr>
          <p:cNvSpPr txBox="1"/>
          <p:nvPr/>
        </p:nvSpPr>
        <p:spPr>
          <a:xfrm>
            <a:off x="179386" y="671235"/>
            <a:ext cx="8856662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完善三次分配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初次分配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按劳分配原则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，完善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按要素分配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的体制机制，促进收入分配更合理、更有序；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再分配</a:t>
            </a:r>
            <a:r>
              <a:rPr lang="zh-CN" altLang="en-US" sz="16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完善以税收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社会保障</a:t>
            </a:r>
            <a:r>
              <a:rPr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转移支付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等为主要手段的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再分配调节机制</a:t>
            </a:r>
            <a:r>
              <a:rPr lang="zh-CN" altLang="en-US" sz="16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强化税收调节</a:t>
            </a:r>
            <a:r>
              <a:rPr lang="zh-CN" altLang="en-US" sz="16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完善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直接税制度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并逐步提高其比重。    完善相关制度和政策，合理调节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、不同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群体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间分配关系。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   重视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第三次分配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作用，发展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慈善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等社会公益事业。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62E8998F-6B7F-4B1B-801D-7C8A82B17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5" y="71060"/>
            <a:ext cx="8856661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（三）完善个人收入分配的主要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任务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45611C-46FA-4522-97FD-47DA297A6DB5}"/>
              </a:ext>
            </a:extLst>
          </p:cNvPr>
          <p:cNvSpPr txBox="1"/>
          <p:nvPr/>
        </p:nvSpPr>
        <p:spPr>
          <a:xfrm>
            <a:off x="169863" y="805691"/>
            <a:ext cx="8597619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规范收入分配秩序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勤劳致富，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合法收入，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低收入者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收入，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中等收入群体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过高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收入，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清理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隐性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收入，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取缔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非法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收入。</a:t>
            </a:r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CE69813B-3A70-49A8-A4B1-CB3D7799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108137"/>
            <a:ext cx="8597619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（三）完善个人收入分配的主要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任务</a:t>
            </a:r>
          </a:p>
        </p:txBody>
      </p:sp>
    </p:spTree>
    <p:extLst>
      <p:ext uri="{BB962C8B-B14F-4D97-AF65-F5344CB8AC3E}">
        <p14:creationId xmlns:p14="http://schemas.microsoft.com/office/powerpoint/2010/main" val="300815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410668"/>
            <a:ext cx="8775166" cy="40599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第四课  我国的个人收入分配与社会保障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我国的个人收入分配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 我国的社会保障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850C3E68-5B49-4C39-9C08-ABDC233EF89F}"/>
              </a:ext>
            </a:extLst>
          </p:cNvPr>
          <p:cNvSpPr txBox="1"/>
          <p:nvPr/>
        </p:nvSpPr>
        <p:spPr>
          <a:xfrm>
            <a:off x="195129" y="761658"/>
            <a:ext cx="8691696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坚持消除贫困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   坚持精准扶贫、精准脱贫，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把扶贫同扶志、扶智相结合，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做到脱真贫、真脱贫。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7415" name="文本框 7">
            <a:extLst>
              <a:ext uri="{FF2B5EF4-FFF2-40B4-BE49-F238E27FC236}">
                <a16:creationId xmlns:a16="http://schemas.microsoft.com/office/drawing/2014/main" id="{A695B349-0ADF-4DFF-9D3A-DD1D1AD6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29" y="2965614"/>
            <a:ext cx="8691696" cy="20621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消除贫困，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是保障发展成果更多更公平惠及全体人民、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实现共同富裕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必然要求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是中国特色社会主义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制度优越性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重要体现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。    </a:t>
            </a: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DFCFFFC9-3391-4325-8B61-B8688EF9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29" y="73400"/>
            <a:ext cx="8691696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（三）完善个人收入分配的主要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任务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76E10A53-8291-4264-9E1F-3546BB1C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90488"/>
            <a:ext cx="424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第四课    知识结构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2175592-79CE-48F7-9666-86BE693B499F}"/>
              </a:ext>
            </a:extLst>
          </p:cNvPr>
          <p:cNvSpPr/>
          <p:nvPr/>
        </p:nvSpPr>
        <p:spPr>
          <a:xfrm>
            <a:off x="852488" y="1557338"/>
            <a:ext cx="217487" cy="281463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4" name="矩形 7">
            <a:extLst>
              <a:ext uri="{FF2B5EF4-FFF2-40B4-BE49-F238E27FC236}">
                <a16:creationId xmlns:a16="http://schemas.microsoft.com/office/drawing/2014/main" id="{69B886AD-9473-4840-A759-A256F3B9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1473200"/>
            <a:ext cx="156210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>
                <a:latin typeface="Arial" panose="020B0604020202020204" pitchFamily="34" charset="0"/>
                <a:ea typeface="仿宋_GB2312" pitchFamily="49" charset="-122"/>
              </a:rPr>
              <a:t>一</a:t>
            </a:r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、我国的</a:t>
            </a:r>
            <a:endParaRPr lang="en-US" altLang="zh-CN" sz="2000">
              <a:latin typeface="Arial" panose="020B0604020202020204" pitchFamily="34" charset="0"/>
              <a:ea typeface="仿宋_GB2312" pitchFamily="49" charset="-122"/>
            </a:endParaRPr>
          </a:p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         个人</a:t>
            </a:r>
            <a:endParaRPr lang="en-US" altLang="zh-CN" sz="2000">
              <a:latin typeface="Arial" panose="020B0604020202020204" pitchFamily="34" charset="0"/>
              <a:ea typeface="仿宋_GB2312" pitchFamily="49" charset="-122"/>
            </a:endParaRPr>
          </a:p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     收入分配</a:t>
            </a:r>
            <a:endParaRPr lang="zh-CN" altLang="zh-CN" sz="200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25" name="矩形 8">
            <a:extLst>
              <a:ext uri="{FF2B5EF4-FFF2-40B4-BE49-F238E27FC236}">
                <a16:creationId xmlns:a16="http://schemas.microsoft.com/office/drawing/2014/main" id="{9FB2D12E-E80A-4D6E-8BDD-3E92FBD5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3805238"/>
            <a:ext cx="1533525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二、我国的  </a:t>
            </a:r>
            <a:endParaRPr lang="en-US" altLang="zh-CN" sz="2000">
              <a:latin typeface="Arial" panose="020B0604020202020204" pitchFamily="34" charset="0"/>
              <a:ea typeface="仿宋_GB2312" pitchFamily="49" charset="-122"/>
            </a:endParaRPr>
          </a:p>
          <a:p>
            <a:pPr eaLnBrk="1" hangingPunct="1"/>
            <a:r>
              <a:rPr lang="en-US" altLang="zh-CN" sz="2000">
                <a:latin typeface="Arial" panose="020B0604020202020204" pitchFamily="34" charset="0"/>
                <a:ea typeface="仿宋_GB2312" pitchFamily="49" charset="-122"/>
              </a:rPr>
              <a:t>    </a:t>
            </a:r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社会保障</a:t>
            </a:r>
            <a:endParaRPr lang="zh-CN" altLang="zh-CN" sz="200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5E1BD8BA-64BC-4DC4-A0AC-F0F042E54049}"/>
              </a:ext>
            </a:extLst>
          </p:cNvPr>
          <p:cNvSpPr/>
          <p:nvPr/>
        </p:nvSpPr>
        <p:spPr>
          <a:xfrm>
            <a:off x="2673350" y="931863"/>
            <a:ext cx="211138" cy="210185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仿宋_GB2312"/>
            </a:endParaRPr>
          </a:p>
        </p:txBody>
      </p:sp>
      <p:sp>
        <p:nvSpPr>
          <p:cNvPr id="5127" name="矩形 10">
            <a:extLst>
              <a:ext uri="{FF2B5EF4-FFF2-40B4-BE49-F238E27FC236}">
                <a16:creationId xmlns:a16="http://schemas.microsoft.com/office/drawing/2014/main" id="{86E61485-6019-4E00-A9C1-C91DF043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863600"/>
            <a:ext cx="1425575" cy="992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按劳分配为主体多种分配方式并存</a:t>
            </a:r>
            <a:endParaRPr lang="zh-CN" altLang="zh-CN" sz="200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28" name="矩形 11">
            <a:extLst>
              <a:ext uri="{FF2B5EF4-FFF2-40B4-BE49-F238E27FC236}">
                <a16:creationId xmlns:a16="http://schemas.microsoft.com/office/drawing/2014/main" id="{C9947F64-C284-40AC-B087-F82AD3C3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2547938"/>
            <a:ext cx="1419225" cy="684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完善个人</a:t>
            </a:r>
            <a:endParaRPr lang="en-US" altLang="zh-CN" sz="2000">
              <a:latin typeface="Arial" panose="020B0604020202020204" pitchFamily="34" charset="0"/>
              <a:ea typeface="仿宋_GB2312" pitchFamily="49" charset="-122"/>
            </a:endParaRPr>
          </a:p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收入分配</a:t>
            </a:r>
            <a:endParaRPr lang="zh-CN" altLang="zh-CN" sz="200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32F0DDDA-D5E0-4785-99EF-CEA1D24A1A31}"/>
              </a:ext>
            </a:extLst>
          </p:cNvPr>
          <p:cNvSpPr/>
          <p:nvPr/>
        </p:nvSpPr>
        <p:spPr>
          <a:xfrm>
            <a:off x="4308475" y="374650"/>
            <a:ext cx="304800" cy="1906588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仿宋_GB2312"/>
            </a:endParaRPr>
          </a:p>
        </p:txBody>
      </p:sp>
      <p:sp>
        <p:nvSpPr>
          <p:cNvPr id="5130" name="矩形 13">
            <a:extLst>
              <a:ext uri="{FF2B5EF4-FFF2-40B4-BE49-F238E27FC236}">
                <a16:creationId xmlns:a16="http://schemas.microsoft.com/office/drawing/2014/main" id="{0B0072B4-73E6-48B7-A1C9-26879A5A3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68263"/>
            <a:ext cx="3127375" cy="623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我国现阶段分配制度与</a:t>
            </a:r>
            <a:endParaRPr lang="en-US" altLang="zh-CN">
              <a:latin typeface="Arial" panose="020B0604020202020204" pitchFamily="34" charset="0"/>
              <a:ea typeface="仿宋_GB2312" pitchFamily="49" charset="-122"/>
            </a:endParaRPr>
          </a:p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生产资料所有制的关系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31" name="矩形 14">
            <a:extLst>
              <a:ext uri="{FF2B5EF4-FFF2-40B4-BE49-F238E27FC236}">
                <a16:creationId xmlns:a16="http://schemas.microsoft.com/office/drawing/2014/main" id="{EFE23E2A-33FA-4C7C-97D3-361EA5FB8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704850"/>
            <a:ext cx="3127375" cy="623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按劳分配的基本内容、</a:t>
            </a:r>
            <a:endParaRPr lang="en-US" altLang="zh-CN">
              <a:latin typeface="Arial" panose="020B0604020202020204" pitchFamily="34" charset="0"/>
              <a:ea typeface="仿宋_GB2312" pitchFamily="49" charset="-122"/>
            </a:endParaRPr>
          </a:p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要求、意义和必要性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A5A2730C-B4B0-4CA7-BAFC-270BF54057D5}"/>
              </a:ext>
            </a:extLst>
          </p:cNvPr>
          <p:cNvSpPr/>
          <p:nvPr/>
        </p:nvSpPr>
        <p:spPr>
          <a:xfrm>
            <a:off x="4348163" y="2590800"/>
            <a:ext cx="273050" cy="68897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ea typeface="仿宋_GB2312"/>
            </a:endParaRPr>
          </a:p>
        </p:txBody>
      </p:sp>
      <p:sp>
        <p:nvSpPr>
          <p:cNvPr id="5133" name="矩形 16">
            <a:extLst>
              <a:ext uri="{FF2B5EF4-FFF2-40B4-BE49-F238E27FC236}">
                <a16:creationId xmlns:a16="http://schemas.microsoft.com/office/drawing/2014/main" id="{6A2B05A2-D253-4927-9159-201871E7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2544763"/>
            <a:ext cx="31273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仿宋_GB2312" pitchFamily="49" charset="-122"/>
              </a:rPr>
              <a:t>完善个人收入分配的必要性</a:t>
            </a:r>
            <a:endParaRPr lang="zh-CN" altLang="zh-CN" dirty="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34" name="矩形 17">
            <a:extLst>
              <a:ext uri="{FF2B5EF4-FFF2-40B4-BE49-F238E27FC236}">
                <a16:creationId xmlns:a16="http://schemas.microsoft.com/office/drawing/2014/main" id="{C55AE48F-8867-45A3-9C48-FC35B0402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944813"/>
            <a:ext cx="31273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完善个人收入分配的主要任务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B95E5E07-906D-4350-9B3C-EF43579657BE}"/>
              </a:ext>
            </a:extLst>
          </p:cNvPr>
          <p:cNvSpPr/>
          <p:nvPr/>
        </p:nvSpPr>
        <p:spPr>
          <a:xfrm>
            <a:off x="2673350" y="3408363"/>
            <a:ext cx="211138" cy="144303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仿宋_GB2312"/>
            </a:endParaRPr>
          </a:p>
        </p:txBody>
      </p:sp>
      <p:sp>
        <p:nvSpPr>
          <p:cNvPr id="5136" name="矩形 22">
            <a:extLst>
              <a:ext uri="{FF2B5EF4-FFF2-40B4-BE49-F238E27FC236}">
                <a16:creationId xmlns:a16="http://schemas.microsoft.com/office/drawing/2014/main" id="{A6BBEC46-ED46-479B-BC41-856AC893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3413125"/>
            <a:ext cx="1416050" cy="684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多种多样的社会保障</a:t>
            </a:r>
            <a:endParaRPr lang="zh-CN" altLang="zh-CN" sz="200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37" name="矩形 23">
            <a:extLst>
              <a:ext uri="{FF2B5EF4-FFF2-40B4-BE49-F238E27FC236}">
                <a16:creationId xmlns:a16="http://schemas.microsoft.com/office/drawing/2014/main" id="{762B35BB-9AB6-4A67-9AF7-DE1026B1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246563"/>
            <a:ext cx="1419225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完善社会</a:t>
            </a:r>
            <a:endParaRPr lang="en-US" altLang="zh-CN" sz="2000">
              <a:latin typeface="Arial" panose="020B0604020202020204" pitchFamily="34" charset="0"/>
              <a:ea typeface="仿宋_GB2312" pitchFamily="49" charset="-122"/>
            </a:endParaRPr>
          </a:p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仿宋_GB2312" pitchFamily="49" charset="-122"/>
              </a:rPr>
              <a:t>保障体系</a:t>
            </a:r>
            <a:endParaRPr lang="zh-CN" altLang="zh-CN" sz="200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EBEA57A3-4A89-4722-B669-3002180D9FD8}"/>
              </a:ext>
            </a:extLst>
          </p:cNvPr>
          <p:cNvSpPr/>
          <p:nvPr/>
        </p:nvSpPr>
        <p:spPr>
          <a:xfrm>
            <a:off x="4386263" y="3471863"/>
            <a:ext cx="192087" cy="62547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仿宋_GB2312"/>
            </a:endParaRPr>
          </a:p>
        </p:txBody>
      </p:sp>
      <p:sp>
        <p:nvSpPr>
          <p:cNvPr id="5139" name="矩形 25">
            <a:extLst>
              <a:ext uri="{FF2B5EF4-FFF2-40B4-BE49-F238E27FC236}">
                <a16:creationId xmlns:a16="http://schemas.microsoft.com/office/drawing/2014/main" id="{BE80186E-4048-484C-B90B-7F78D88C4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371850"/>
            <a:ext cx="3103562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社会保障的作用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40" name="矩形 26">
            <a:extLst>
              <a:ext uri="{FF2B5EF4-FFF2-40B4-BE49-F238E27FC236}">
                <a16:creationId xmlns:a16="http://schemas.microsoft.com/office/drawing/2014/main" id="{CAA88F02-2605-4241-B453-3E1A6A6B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3784600"/>
            <a:ext cx="3122612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社会保障体系的内容构成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2F5982DD-C039-4CBC-A85F-48A824A3E75A}"/>
              </a:ext>
            </a:extLst>
          </p:cNvPr>
          <p:cNvSpPr/>
          <p:nvPr/>
        </p:nvSpPr>
        <p:spPr>
          <a:xfrm>
            <a:off x="4362450" y="4276725"/>
            <a:ext cx="228600" cy="67627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ea typeface="仿宋_GB2312"/>
            </a:endParaRPr>
          </a:p>
        </p:txBody>
      </p:sp>
      <p:sp>
        <p:nvSpPr>
          <p:cNvPr id="5142" name="矩形 28">
            <a:extLst>
              <a:ext uri="{FF2B5EF4-FFF2-40B4-BE49-F238E27FC236}">
                <a16:creationId xmlns:a16="http://schemas.microsoft.com/office/drawing/2014/main" id="{006EB7CA-A117-4BCB-81F3-8895EFBD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222750"/>
            <a:ext cx="3122613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完善社会保障体系的要求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43" name="矩形 29">
            <a:extLst>
              <a:ext uri="{FF2B5EF4-FFF2-40B4-BE49-F238E27FC236}">
                <a16:creationId xmlns:a16="http://schemas.microsoft.com/office/drawing/2014/main" id="{9D42C042-9990-492E-BE68-72CE5D4CE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4654550"/>
            <a:ext cx="3122612" cy="347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完善社会保障体系的目标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44" name="矩形 31">
            <a:extLst>
              <a:ext uri="{FF2B5EF4-FFF2-40B4-BE49-F238E27FC236}">
                <a16:creationId xmlns:a16="http://schemas.microsoft.com/office/drawing/2014/main" id="{0DB8AEAE-682F-4B39-B1FF-7071C30CD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1376363"/>
            <a:ext cx="3119438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多种分配方式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45" name="矩形 32">
            <a:extLst>
              <a:ext uri="{FF2B5EF4-FFF2-40B4-BE49-F238E27FC236}">
                <a16:creationId xmlns:a16="http://schemas.microsoft.com/office/drawing/2014/main" id="{B2BD654F-C695-43E7-AA89-92C4DF787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1741488"/>
            <a:ext cx="31273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个人获取收入的途径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46" name="矩形 33">
            <a:extLst>
              <a:ext uri="{FF2B5EF4-FFF2-40B4-BE49-F238E27FC236}">
                <a16:creationId xmlns:a16="http://schemas.microsoft.com/office/drawing/2014/main" id="{D49F72E1-040C-4B54-B5D7-87339B83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38" y="2120900"/>
            <a:ext cx="31400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仿宋_GB2312" pitchFamily="49" charset="-122"/>
              </a:rPr>
              <a:t>弘扬劳动精神  鼓励劳动致富</a:t>
            </a:r>
            <a:endParaRPr lang="zh-CN" altLang="zh-CN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147" name="文本框 1">
            <a:extLst>
              <a:ext uri="{FF2B5EF4-FFF2-40B4-BE49-F238E27FC236}">
                <a16:creationId xmlns:a16="http://schemas.microsoft.com/office/drawing/2014/main" id="{9D281498-877B-4487-8FB9-C835FB67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92150"/>
            <a:ext cx="5238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我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国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收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入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配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48" name="文本框 28">
            <a:extLst>
              <a:ext uri="{FF2B5EF4-FFF2-40B4-BE49-F238E27FC236}">
                <a16:creationId xmlns:a16="http://schemas.microsoft.com/office/drawing/2014/main" id="{34E23693-965F-47F1-9061-9F191BD4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557338"/>
            <a:ext cx="523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社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会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保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障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99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10" y="365807"/>
            <a:ext cx="8172224" cy="42677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我国的个人收入分配</a:t>
            </a:r>
          </a:p>
          <a:p>
            <a:pPr eaLnBrk="1" hangingPunct="1">
              <a:lnSpc>
                <a:spcPct val="130000"/>
              </a:lnSpc>
            </a:pPr>
            <a:endParaRPr lang="en-US" altLang="zh-CN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一、按劳分配为主体  多种分配方式并存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二、完善个人收入分配</a:t>
            </a:r>
          </a:p>
          <a:p>
            <a:pPr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95" y="184974"/>
            <a:ext cx="8372009" cy="45235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一、按劳分配为主体  多种分配方式并存</a:t>
            </a:r>
          </a:p>
          <a:p>
            <a:pPr eaLnBrk="1" hangingPunct="1"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（一）我国生产资料所有制与分配制度的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关系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（二）按劳分配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（三）多种分配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方式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（四）个人获取收入的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途径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（五）弘扬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劳动精神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，通过劳动致富</a:t>
            </a:r>
            <a:endParaRPr lang="zh-CN" altLang="en-US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99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矩形 6">
            <a:extLst>
              <a:ext uri="{FF2B5EF4-FFF2-40B4-BE49-F238E27FC236}">
                <a16:creationId xmlns:a16="http://schemas.microsoft.com/office/drawing/2014/main" id="{D32B0E1D-9F69-4C39-B1F6-9D9D6F0B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81" y="234950"/>
            <a:ext cx="8578542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（一）我国生产资料所有制与分配制度的关系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6AEF9AA5-D221-4F89-8EC5-C31068C7FFBC}"/>
              </a:ext>
            </a:extLst>
          </p:cNvPr>
          <p:cNvGraphicFramePr/>
          <p:nvPr/>
        </p:nvGraphicFramePr>
        <p:xfrm>
          <a:off x="209172" y="2501043"/>
          <a:ext cx="2888041" cy="231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6">
            <a:extLst>
              <a:ext uri="{FF2B5EF4-FFF2-40B4-BE49-F238E27FC236}">
                <a16:creationId xmlns:a16="http://schemas.microsoft.com/office/drawing/2014/main" id="{CB1E089E-AD92-4785-8EC6-742FFE8B4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9" y="1210319"/>
            <a:ext cx="8424862" cy="80803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        </a:t>
            </a:r>
            <a:r>
              <a:rPr lang="zh-CN" altLang="en-US" sz="2400" b="1" dirty="0">
                <a:latin typeface="+mn-ea"/>
                <a:ea typeface="+mn-ea"/>
              </a:rPr>
              <a:t>一定时期内社会所创造的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国民收入</a:t>
            </a:r>
            <a:r>
              <a:rPr lang="zh-CN" altLang="en-US" sz="2400" b="1" dirty="0">
                <a:latin typeface="+mn-ea"/>
                <a:ea typeface="+mn-ea"/>
              </a:rPr>
              <a:t>要在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2400" b="1" dirty="0">
                <a:latin typeface="+mn-ea"/>
                <a:ea typeface="+mn-ea"/>
              </a:rPr>
              <a:t>之间进行合理分配，分别形成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7FBB74E2-56EE-4A80-984D-157802D7F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2835275"/>
            <a:ext cx="3494088" cy="37782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生产资料所有制</a:t>
            </a:r>
            <a:r>
              <a:rPr lang="zh-CN" altLang="en-US" sz="2000" b="1" dirty="0">
                <a:latin typeface="+mn-ea"/>
                <a:ea typeface="+mn-ea"/>
              </a:rPr>
              <a:t>决定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分配方式</a:t>
            </a:r>
          </a:p>
        </p:txBody>
      </p:sp>
      <p:sp>
        <p:nvSpPr>
          <p:cNvPr id="6152" name="文本框 13">
            <a:extLst>
              <a:ext uri="{FF2B5EF4-FFF2-40B4-BE49-F238E27FC236}">
                <a16:creationId xmlns:a16="http://schemas.microsoft.com/office/drawing/2014/main" id="{9357CE9E-EAD3-49E2-8163-1A736F7D8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763" y="3692525"/>
            <a:ext cx="23669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公有制为主体、多种所有制经济共同发展</a:t>
            </a:r>
          </a:p>
        </p:txBody>
      </p:sp>
      <p:sp>
        <p:nvSpPr>
          <p:cNvPr id="6153" name="文本框 14">
            <a:extLst>
              <a:ext uri="{FF2B5EF4-FFF2-40B4-BE49-F238E27FC236}">
                <a16:creationId xmlns:a16="http://schemas.microsoft.com/office/drawing/2014/main" id="{F5509F1E-6C52-470B-A7D5-00D920B1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3787775"/>
            <a:ext cx="27178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按劳分配为主体、多种分配方式并存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0E98CDF-454D-4F14-940A-935238D39B7C}"/>
              </a:ext>
            </a:extLst>
          </p:cNvPr>
          <p:cNvCxnSpPr/>
          <p:nvPr/>
        </p:nvCxnSpPr>
        <p:spPr>
          <a:xfrm>
            <a:off x="5148263" y="3213100"/>
            <a:ext cx="0" cy="433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8FE86FB-DC82-4B75-AF65-84593D02AEC9}"/>
              </a:ext>
            </a:extLst>
          </p:cNvPr>
          <p:cNvCxnSpPr/>
          <p:nvPr/>
        </p:nvCxnSpPr>
        <p:spPr>
          <a:xfrm>
            <a:off x="5349875" y="4292600"/>
            <a:ext cx="9128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文本框 31">
            <a:extLst>
              <a:ext uri="{FF2B5EF4-FFF2-40B4-BE49-F238E27FC236}">
                <a16:creationId xmlns:a16="http://schemas.microsoft.com/office/drawing/2014/main" id="{D7814057-FDC8-49F2-BD26-0E3E5941F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3787775"/>
            <a:ext cx="841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5AD446E-26E0-464F-B371-6C6573E22AF4}"/>
              </a:ext>
            </a:extLst>
          </p:cNvPr>
          <p:cNvSpPr txBox="1"/>
          <p:nvPr/>
        </p:nvSpPr>
        <p:spPr>
          <a:xfrm>
            <a:off x="3924300" y="2466975"/>
            <a:ext cx="42878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个人收入分配方式不是任意决定的，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5D88215-CD62-4AAE-81E9-C32F68DC13F8}"/>
              </a:ext>
            </a:extLst>
          </p:cNvPr>
          <p:cNvCxnSpPr>
            <a:cxnSpLocks/>
          </p:cNvCxnSpPr>
          <p:nvPr/>
        </p:nvCxnSpPr>
        <p:spPr>
          <a:xfrm>
            <a:off x="7092950" y="3213100"/>
            <a:ext cx="0" cy="479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矩形 6">
            <a:extLst>
              <a:ext uri="{FF2B5EF4-FFF2-40B4-BE49-F238E27FC236}">
                <a16:creationId xmlns:a16="http://schemas.microsoft.com/office/drawing/2014/main" id="{CEFE3C04-AE26-4D0E-B483-532430F9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2" y="87026"/>
            <a:ext cx="8875059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（二）按劳分配</a:t>
            </a:r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139B0F8D-2826-4EFA-A20E-308494CA9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2" y="748406"/>
            <a:ext cx="8875059" cy="3785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按劳分配的基本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内容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要求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有劳动能力的社会成员必须参加劳动；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在做了必要的扣除后</a:t>
            </a:r>
            <a:r>
              <a:rPr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以劳动者提供的劳动（劳动数量和质量）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为尺度分配个人收入，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实行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等量劳动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领取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等量报酬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的原则，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多劳多得，少劳少得。</a:t>
            </a:r>
          </a:p>
        </p:txBody>
      </p:sp>
    </p:spTree>
    <p:extLst>
      <p:ext uri="{BB962C8B-B14F-4D97-AF65-F5344CB8AC3E}">
        <p14:creationId xmlns:p14="http://schemas.microsoft.com/office/powerpoint/2010/main" val="252071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矩形 6">
            <a:extLst>
              <a:ext uri="{FF2B5EF4-FFF2-40B4-BE49-F238E27FC236}">
                <a16:creationId xmlns:a16="http://schemas.microsoft.com/office/drawing/2014/main" id="{CEFE3C04-AE26-4D0E-B483-532430F9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" y="87026"/>
            <a:ext cx="8805903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（二）按劳分配</a:t>
            </a:r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E8E93A84-F548-4830-8C12-F7BFD23A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" y="813273"/>
            <a:ext cx="8805903" cy="4031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按劳分配的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意义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调动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劳动者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积极性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创造性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劳动者学习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科学技术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、提高劳动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社会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发展。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劳动者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共同劳动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平等分配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的社会地位。 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6">
            <a:extLst>
              <a:ext uri="{FF2B5EF4-FFF2-40B4-BE49-F238E27FC236}">
                <a16:creationId xmlns:a16="http://schemas.microsoft.com/office/drawing/2014/main" id="{A7D7D9AB-01A0-4AB5-99B0-FE8FAF092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4" y="248091"/>
            <a:ext cx="781469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（二）按劳分配</a:t>
            </a:r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DDC8637D-A3B3-4366-B124-893EF4EFD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923992"/>
            <a:ext cx="7798814" cy="144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按劳分配的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必要性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由一定的经济条件决定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519843-FC1F-4DC6-AAA4-12EDC5D4B28C}"/>
              </a:ext>
            </a:extLst>
          </p:cNvPr>
          <p:cNvSpPr txBox="1"/>
          <p:nvPr/>
        </p:nvSpPr>
        <p:spPr>
          <a:xfrm>
            <a:off x="400050" y="2716213"/>
            <a:ext cx="2371725" cy="2062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生产资料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公有制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b="1" dirty="0">
                <a:latin typeface="+mn-ea"/>
                <a:ea typeface="+mn-ea"/>
              </a:rPr>
              <a:t>实行按劳分配的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5594EA-5B8E-455E-90CE-0D9A6DCB034E}"/>
              </a:ext>
            </a:extLst>
          </p:cNvPr>
          <p:cNvSpPr txBox="1"/>
          <p:nvPr/>
        </p:nvSpPr>
        <p:spPr>
          <a:xfrm>
            <a:off x="3186113" y="2714625"/>
            <a:ext cx="2538412" cy="206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社会主义公有制条件下的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400" b="1" dirty="0">
                <a:latin typeface="+mn-ea"/>
                <a:ea typeface="+mn-ea"/>
              </a:rPr>
              <a:t>发展水平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是物质基础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F945A4-AF66-4D35-AC2B-102673860466}"/>
              </a:ext>
            </a:extLst>
          </p:cNvPr>
          <p:cNvSpPr txBox="1"/>
          <p:nvPr/>
        </p:nvSpPr>
        <p:spPr>
          <a:xfrm>
            <a:off x="5997574" y="2695575"/>
            <a:ext cx="2201289" cy="206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社会主义条件下人们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</a:t>
            </a:r>
            <a:r>
              <a:rPr lang="zh-CN" altLang="en-US" sz="2400" b="1" dirty="0">
                <a:latin typeface="+mn-ea"/>
                <a:ea typeface="+mn-ea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2400" b="1" dirty="0"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是直接原因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1257</Words>
  <Application>Microsoft Office PowerPoint</Application>
  <PresentationFormat>全屏显示(16:9)</PresentationFormat>
  <Paragraphs>179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黑体</vt:lpstr>
      <vt:lpstr>楷体</vt:lpstr>
      <vt:lpstr>宋体</vt:lpstr>
      <vt:lpstr>微软雅黑</vt:lpstr>
      <vt:lpstr>Arial</vt:lpstr>
      <vt:lpstr>Calibri</vt:lpstr>
      <vt:lpstr>1_Office 主题​​</vt:lpstr>
      <vt:lpstr>第7课时  我国的个人收入分配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69</cp:revision>
  <dcterms:created xsi:type="dcterms:W3CDTF">2020-02-01T11:21:51Z</dcterms:created>
  <dcterms:modified xsi:type="dcterms:W3CDTF">2020-02-05T05:34:19Z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