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83" r:id="rId3"/>
    <p:sldId id="349" r:id="rId4"/>
    <p:sldId id="403" r:id="rId5"/>
    <p:sldId id="397" r:id="rId6"/>
    <p:sldId id="398" r:id="rId7"/>
    <p:sldId id="404" r:id="rId8"/>
    <p:sldId id="399" r:id="rId9"/>
    <p:sldId id="405" r:id="rId10"/>
    <p:sldId id="400" r:id="rId11"/>
    <p:sldId id="406" r:id="rId12"/>
    <p:sldId id="401" r:id="rId13"/>
    <p:sldId id="402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18683B-9C0E-46FD-874D-DAC28FE4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B99348-893A-4BB8-B249-FB658A86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D7EE11-1963-4AC2-BB4C-828473DB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7C6E-1C16-4C58-9221-66BDA2E510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238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568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</a:t>
            </a:r>
            <a:b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我国的社会保障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ED395B-C10F-4F19-B90A-69AEDF8EFA0C}"/>
              </a:ext>
            </a:extLst>
          </p:cNvPr>
          <p:cNvSpPr txBox="1"/>
          <p:nvPr/>
        </p:nvSpPr>
        <p:spPr>
          <a:xfrm>
            <a:off x="3207351" y="3699565"/>
            <a:ext cx="566770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北京市第八十中学   范伟光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C680CB4-2F64-4D78-B4D3-004F6311DD80}"/>
              </a:ext>
            </a:extLst>
          </p:cNvPr>
          <p:cNvSpPr txBox="1"/>
          <p:nvPr/>
        </p:nvSpPr>
        <p:spPr>
          <a:xfrm>
            <a:off x="107156" y="1440723"/>
            <a:ext cx="8929687" cy="35546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慈善活动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自然人</a:t>
            </a:r>
            <a:r>
              <a:rPr lang="zh-CN" altLang="en-US" sz="2200" b="1" dirty="0">
                <a:latin typeface="+mn-ea"/>
                <a:ea typeface="+mn-ea"/>
              </a:rPr>
              <a:t>、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法人</a:t>
            </a:r>
            <a:r>
              <a:rPr lang="zh-CN" altLang="en-US" sz="2200" b="1" dirty="0">
                <a:latin typeface="+mn-ea"/>
                <a:ea typeface="+mn-ea"/>
              </a:rPr>
              <a:t>和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其他组织</a:t>
            </a:r>
            <a:r>
              <a:rPr lang="zh-CN" altLang="en-US" sz="2200" b="1" dirty="0">
                <a:latin typeface="+mn-ea"/>
                <a:ea typeface="+mn-ea"/>
              </a:rPr>
              <a:t>以捐赠财产或提供服务等方式，</a:t>
            </a:r>
            <a:endParaRPr lang="en-US" altLang="zh-CN" sz="22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latin typeface="+mn-ea"/>
                <a:ea typeface="+mn-ea"/>
              </a:rPr>
              <a:t>                  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自愿开展</a:t>
            </a:r>
            <a:r>
              <a:rPr lang="zh-CN" altLang="en-US" sz="2200" b="1" dirty="0">
                <a:latin typeface="+mn-ea"/>
                <a:ea typeface="+mn-ea"/>
              </a:rPr>
              <a:t>各种公益活动。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企业年金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2200" b="1" dirty="0">
                <a:latin typeface="+mn-ea"/>
                <a:ea typeface="+mn-ea"/>
              </a:rPr>
              <a:t>及其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职工</a:t>
            </a:r>
            <a:r>
              <a:rPr lang="zh-CN" altLang="en-US" sz="2200" b="1" dirty="0">
                <a:latin typeface="+mn-ea"/>
                <a:ea typeface="+mn-ea"/>
              </a:rPr>
              <a:t>在依法参加基本养老保险的基础上，</a:t>
            </a:r>
            <a:endParaRPr lang="en-US" altLang="zh-CN" sz="22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latin typeface="+mn-ea"/>
                <a:ea typeface="+mn-ea"/>
              </a:rPr>
              <a:t>         </a:t>
            </a:r>
            <a:r>
              <a:rPr lang="en-US" altLang="zh-CN" sz="2200" b="1" dirty="0">
                <a:latin typeface="+mn-ea"/>
                <a:ea typeface="+mn-ea"/>
              </a:rPr>
              <a:t>        </a:t>
            </a:r>
            <a:r>
              <a:rPr lang="zh-CN" altLang="en-US" sz="2200" b="1" dirty="0">
                <a:latin typeface="+mn-ea"/>
                <a:ea typeface="+mn-ea"/>
              </a:rPr>
              <a:t> 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自主建立</a:t>
            </a:r>
            <a:r>
              <a:rPr lang="zh-CN" altLang="en-US" sz="2200" b="1" dirty="0">
                <a:latin typeface="+mn-ea"/>
                <a:ea typeface="+mn-ea"/>
              </a:rPr>
              <a:t>的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补充养老保险制度</a:t>
            </a:r>
            <a:r>
              <a:rPr lang="zh-CN" altLang="en-US" sz="2200" b="1" dirty="0">
                <a:latin typeface="+mn-ea"/>
                <a:ea typeface="+mn-ea"/>
              </a:rPr>
              <a:t>。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社区服务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b="1" dirty="0">
                <a:latin typeface="+mn-ea"/>
                <a:ea typeface="+mn-ea"/>
              </a:rPr>
              <a:t>在</a:t>
            </a:r>
            <a:r>
              <a:rPr lang="zh-CN" altLang="en-US" sz="2200" b="1" dirty="0">
                <a:solidFill>
                  <a:srgbClr val="00B050"/>
                </a:solidFill>
                <a:latin typeface="+mn-ea"/>
                <a:ea typeface="+mn-ea"/>
              </a:rPr>
              <a:t>政府</a:t>
            </a:r>
            <a:r>
              <a:rPr lang="zh-CN" altLang="en-US" sz="2200" b="1" dirty="0">
                <a:latin typeface="+mn-ea"/>
                <a:ea typeface="+mn-ea"/>
              </a:rPr>
              <a:t>指导下，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200" b="1" dirty="0">
                <a:solidFill>
                  <a:srgbClr val="00B050"/>
                </a:solidFill>
                <a:latin typeface="+mn-ea"/>
                <a:ea typeface="+mn-ea"/>
              </a:rPr>
              <a:t>社区组织</a:t>
            </a:r>
            <a:r>
              <a:rPr lang="zh-CN" altLang="en-US" sz="2200" b="1" dirty="0">
                <a:latin typeface="+mn-ea"/>
                <a:ea typeface="+mn-ea"/>
              </a:rPr>
              <a:t>为依托，</a:t>
            </a:r>
            <a:endParaRPr lang="en-US" altLang="zh-CN" sz="22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latin typeface="+mn-ea"/>
                <a:ea typeface="+mn-ea"/>
              </a:rPr>
              <a:t>                  </a:t>
            </a:r>
            <a:r>
              <a:rPr lang="zh-CN" altLang="en-US" sz="2200" b="1" dirty="0">
                <a:latin typeface="+mn-ea"/>
                <a:ea typeface="+mn-ea"/>
              </a:rPr>
              <a:t>在城乡一定层次</a:t>
            </a:r>
            <a:r>
              <a:rPr lang="zh-CN" altLang="en-US" sz="2200" b="1" dirty="0">
                <a:solidFill>
                  <a:srgbClr val="00B050"/>
                </a:solidFill>
                <a:latin typeface="+mn-ea"/>
                <a:ea typeface="+mn-ea"/>
              </a:rPr>
              <a:t>社区</a:t>
            </a:r>
            <a:r>
              <a:rPr lang="zh-CN" altLang="en-US" sz="2200" b="1" dirty="0">
                <a:latin typeface="+mn-ea"/>
                <a:ea typeface="+mn-ea"/>
              </a:rPr>
              <a:t>内</a:t>
            </a:r>
            <a:endParaRPr lang="en-US" altLang="zh-CN" sz="22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以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全体社区居民为对象</a:t>
            </a:r>
            <a:r>
              <a:rPr lang="zh-CN" altLang="en-US" sz="2200" b="1" dirty="0">
                <a:latin typeface="+mn-ea"/>
                <a:ea typeface="+mn-ea"/>
              </a:rPr>
              <a:t>，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特殊群体为重点</a:t>
            </a:r>
            <a:r>
              <a:rPr lang="zh-CN" altLang="en-US" sz="2200" b="1" dirty="0">
                <a:latin typeface="+mn-ea"/>
                <a:ea typeface="+mn-ea"/>
              </a:rPr>
              <a:t>，</a:t>
            </a:r>
            <a:endParaRPr lang="en-US" altLang="zh-CN" sz="22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latin typeface="+mn-ea"/>
                <a:ea typeface="+mn-ea"/>
              </a:rPr>
              <a:t>                  </a:t>
            </a:r>
            <a:r>
              <a:rPr lang="zh-CN" altLang="en-US" sz="2200" b="1" dirty="0">
                <a:latin typeface="+mn-ea"/>
                <a:ea typeface="+mn-ea"/>
              </a:rPr>
              <a:t>运用灵活多样的形式向他们提供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  <a:ea typeface="+mn-ea"/>
              </a:rPr>
              <a:t>福利性服务</a:t>
            </a:r>
            <a:r>
              <a:rPr lang="zh-CN" altLang="en-US" sz="22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DEAD708-87BC-4A08-8B54-5FDC105FF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4" y="107727"/>
            <a:ext cx="8785225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（二）社会保障的构成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481072-E4E6-479C-985D-95780D50E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4" y="774225"/>
            <a:ext cx="4338826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补充性的社会保障形式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10" y="365807"/>
            <a:ext cx="8172224" cy="3922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ea typeface="仿宋_GB2312" pitchFamily="49" charset="-122"/>
              </a:rPr>
              <a:t>  二、完善社会保障体系</a:t>
            </a:r>
            <a:endParaRPr lang="en-US" altLang="zh-CN" sz="3600" b="1" dirty="0">
              <a:solidFill>
                <a:srgbClr val="0000FF"/>
              </a:solidFill>
              <a:ea typeface="仿宋_GB2312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ea typeface="仿宋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ea typeface="仿宋_GB2312" pitchFamily="49" charset="-122"/>
              </a:rPr>
              <a:t>（一） 完善社会保障体系的要求</a:t>
            </a:r>
          </a:p>
          <a:p>
            <a:pPr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00FF"/>
              </a:solidFill>
              <a:ea typeface="仿宋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ea typeface="仿宋_GB2312" pitchFamily="49" charset="-122"/>
              </a:rPr>
              <a:t>（二）完善社会保障体系的目标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052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6">
            <a:extLst>
              <a:ext uri="{FF2B5EF4-FFF2-40B4-BE49-F238E27FC236}">
                <a16:creationId xmlns:a16="http://schemas.microsoft.com/office/drawing/2014/main" id="{E664AB0C-DADC-4F86-A7CD-3D5AAE4ED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67" y="119244"/>
            <a:ext cx="8771764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（一）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完善社会保障体系的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要求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9A7A28A-B8EC-48AB-AD6C-E4C5FC8D1E2D}"/>
              </a:ext>
            </a:extLst>
          </p:cNvPr>
          <p:cNvSpPr txBox="1"/>
          <p:nvPr/>
        </p:nvSpPr>
        <p:spPr>
          <a:xfrm>
            <a:off x="164767" y="678924"/>
            <a:ext cx="8771764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n-ea"/>
                <a:ea typeface="+mn-ea"/>
              </a:rPr>
              <a:t>1.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公平对待每个公民</a:t>
            </a:r>
            <a:r>
              <a:rPr lang="zh-CN" altLang="en-US" sz="2400" b="1" dirty="0">
                <a:latin typeface="+mn-ea"/>
                <a:ea typeface="+mn-ea"/>
              </a:rPr>
              <a:t>并确保其享受相应的社会保障权益。</a:t>
            </a:r>
            <a:endParaRPr lang="en-US" altLang="zh-CN" sz="2400" b="1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</a:rPr>
              <a:t>    建立起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覆盖全民、城乡统筹</a:t>
            </a:r>
            <a:r>
              <a:rPr lang="zh-CN" altLang="en-US" sz="2400" b="1" dirty="0">
                <a:latin typeface="+mn-ea"/>
                <a:ea typeface="+mn-ea"/>
              </a:rPr>
              <a:t>的社会保障体系，没有漏洞。</a:t>
            </a:r>
            <a:endParaRPr lang="en-US" altLang="zh-CN" sz="2400" b="1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更多地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维护好弱势群体</a:t>
            </a:r>
            <a:r>
              <a:rPr lang="zh-CN" altLang="en-US" sz="2400" b="1" dirty="0">
                <a:latin typeface="+mn-ea"/>
                <a:ea typeface="+mn-ea"/>
              </a:rPr>
              <a:t>的利益，</a:t>
            </a:r>
            <a:endParaRPr lang="en-US" altLang="zh-CN" sz="2400" b="1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缩小贫富差距，促进社会和谐发展。</a:t>
            </a:r>
            <a:endParaRPr lang="en-US" altLang="zh-CN" sz="2400" b="1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n-ea"/>
                <a:ea typeface="+mn-ea"/>
              </a:rPr>
              <a:t>2.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既要尽力而为，又要量力而行</a:t>
            </a:r>
            <a:r>
              <a:rPr lang="zh-CN" altLang="en-US" sz="2400" b="1" dirty="0">
                <a:latin typeface="+mn-ea"/>
                <a:ea typeface="+mn-ea"/>
              </a:rPr>
              <a:t>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latin typeface="+mn-ea"/>
                <a:ea typeface="+mn-ea"/>
              </a:rPr>
              <a:t>    坚持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社会保障水平与经济社会发展相适应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经济发展是社会保障的基础，经济实力是社会保障的支撑。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n-ea"/>
                <a:ea typeface="+mn-ea"/>
              </a:rPr>
              <a:t>3.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要做到权责清晰。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明确各方权利与责任，各方合理分担责任，严格依法监管。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39CE100-3E96-4B78-8785-99905D3108BD}"/>
              </a:ext>
            </a:extLst>
          </p:cNvPr>
          <p:cNvSpPr txBox="1"/>
          <p:nvPr/>
        </p:nvSpPr>
        <p:spPr>
          <a:xfrm>
            <a:off x="147117" y="1008903"/>
            <a:ext cx="8804782" cy="2736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要按照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兜底线、织密网、建机制</a:t>
            </a:r>
            <a:r>
              <a:rPr lang="zh-CN" altLang="en-US" sz="2800" b="1" dirty="0">
                <a:latin typeface="+mn-ea"/>
                <a:ea typeface="+mn-ea"/>
              </a:rPr>
              <a:t>的要求，   </a:t>
            </a:r>
            <a:endParaRPr lang="en-US" altLang="zh-CN" sz="28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全面建成</a:t>
            </a:r>
            <a:endParaRPr lang="en-US" altLang="zh-CN" sz="28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覆盖全民、城乡统筹、权责清晰、保障适度</a:t>
            </a:r>
            <a:r>
              <a:rPr lang="zh-CN" altLang="en-US" sz="2800" b="1" dirty="0"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可持续</a:t>
            </a:r>
            <a:r>
              <a:rPr lang="zh-CN" altLang="en-US" sz="2800" b="1" dirty="0">
                <a:latin typeface="+mn-ea"/>
                <a:ea typeface="+mn-ea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多层次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社会保障体系</a:t>
            </a:r>
            <a:r>
              <a:rPr lang="zh-CN" altLang="en-US" sz="2800" b="1" dirty="0">
                <a:latin typeface="+mn-ea"/>
                <a:ea typeface="+mn-ea"/>
              </a:rPr>
              <a:t>。</a:t>
            </a:r>
          </a:p>
        </p:txBody>
      </p:sp>
      <p:sp>
        <p:nvSpPr>
          <p:cNvPr id="23557" name="矩形 6">
            <a:extLst>
              <a:ext uri="{FF2B5EF4-FFF2-40B4-BE49-F238E27FC236}">
                <a16:creationId xmlns:a16="http://schemas.microsoft.com/office/drawing/2014/main" id="{AF67DEF2-9B5A-438F-A760-4D11A6030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17" y="174372"/>
            <a:ext cx="880478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（二）完善社会保障体系的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仿宋_GB2312" pitchFamily="49" charset="-122"/>
              </a:rPr>
              <a:t>目标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>
            <a:extLst>
              <a:ext uri="{FF2B5EF4-FFF2-40B4-BE49-F238E27FC236}">
                <a16:creationId xmlns:a16="http://schemas.microsoft.com/office/drawing/2014/main" id="{6886D17D-BCDD-41E5-887C-B328A9D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7" y="410668"/>
            <a:ext cx="8775166" cy="405995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第四课  我国的个人收入分配与社会保障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第一框  我国的个人收入分配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我国的社会保障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10" y="365807"/>
            <a:ext cx="8172224" cy="426770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我国的社会保障</a:t>
            </a:r>
          </a:p>
          <a:p>
            <a:pPr eaLnBrk="1" hangingPunct="1">
              <a:lnSpc>
                <a:spcPct val="130000"/>
              </a:lnSpc>
            </a:pPr>
            <a:endParaRPr lang="en-US" altLang="zh-CN" sz="4125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一、多种多样的社会保障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二、完善个人收入分配</a:t>
            </a:r>
          </a:p>
          <a:p>
            <a:pPr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">
            <a:extLst>
              <a:ext uri="{FF2B5EF4-FFF2-40B4-BE49-F238E27FC236}">
                <a16:creationId xmlns:a16="http://schemas.microsoft.com/office/drawing/2014/main" id="{86EBDB76-0C33-4012-AE3E-18756CFAA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10" y="365807"/>
            <a:ext cx="8172224" cy="46428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ea typeface="仿宋_GB2312" pitchFamily="49" charset="-122"/>
              </a:rPr>
              <a:t>  一、多种多样的社会保障</a:t>
            </a:r>
            <a:endParaRPr lang="en-US" altLang="zh-CN" sz="3600" b="1" dirty="0">
              <a:solidFill>
                <a:srgbClr val="0000FF"/>
              </a:solidFill>
              <a:ea typeface="仿宋_GB2312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ea typeface="仿宋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ea typeface="仿宋_GB2312" pitchFamily="49" charset="-122"/>
              </a:rPr>
              <a:t>（一）社会保障的作用</a:t>
            </a:r>
            <a:endParaRPr lang="en-US" altLang="zh-CN" sz="3200" b="1" dirty="0">
              <a:solidFill>
                <a:srgbClr val="0000FF"/>
              </a:solidFill>
              <a:ea typeface="仿宋_GB2312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00FF"/>
              </a:solidFill>
              <a:ea typeface="仿宋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ea typeface="仿宋_GB2312" pitchFamily="49" charset="-122"/>
              </a:rPr>
              <a:t>（二）社会保障的构成 </a:t>
            </a: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24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6">
            <a:extLst>
              <a:ext uri="{FF2B5EF4-FFF2-40B4-BE49-F238E27FC236}">
                <a16:creationId xmlns:a16="http://schemas.microsoft.com/office/drawing/2014/main" id="{EB09DB6C-1ED9-4AFA-B190-2B9914D77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5714"/>
            <a:ext cx="4238931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（一）社会保障的作用</a:t>
            </a: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CA66D7B5-B43E-4A58-A8EA-72992B90F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" y="711078"/>
            <a:ext cx="8785225" cy="43667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通过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防范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化解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社会成员的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生存危机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保障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他们的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基本生活权利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有效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维护社会生活秩序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的稳定；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社会减震器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通过国民收入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再分配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调节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不同社会群体之间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利益关系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化解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社会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矛盾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冲突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促进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社会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公平正义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；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3.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通过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风险分摊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责任共担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，充分发挥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社会互助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功能，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通过社会成员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他助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，推动社会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持续健康发展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</a:p>
        </p:txBody>
      </p:sp>
      <p:sp>
        <p:nvSpPr>
          <p:cNvPr id="18438" name="文本框 7">
            <a:extLst>
              <a:ext uri="{FF2B5EF4-FFF2-40B4-BE49-F238E27FC236}">
                <a16:creationId xmlns:a16="http://schemas.microsoft.com/office/drawing/2014/main" id="{D4E40D47-524F-45E6-8FCC-CB2159730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782" y="65713"/>
            <a:ext cx="4046829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主体：国家和政府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6">
            <a:extLst>
              <a:ext uri="{FF2B5EF4-FFF2-40B4-BE49-F238E27FC236}">
                <a16:creationId xmlns:a16="http://schemas.microsoft.com/office/drawing/2014/main" id="{49A3A301-00FA-4F23-AFCE-DF097616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6" y="38571"/>
            <a:ext cx="8664937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（二）社会保障的构成 </a:t>
            </a:r>
          </a:p>
        </p:txBody>
      </p:sp>
      <p:sp>
        <p:nvSpPr>
          <p:cNvPr id="19461" name="文本框 6">
            <a:extLst>
              <a:ext uri="{FF2B5EF4-FFF2-40B4-BE49-F238E27FC236}">
                <a16:creationId xmlns:a16="http://schemas.microsoft.com/office/drawing/2014/main" id="{BF7F27D4-5B4A-492D-9A24-A8461E35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718335"/>
            <a:ext cx="4146724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1.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社会保险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BF09BF0-6AF8-4537-8CD8-F54FC9C56043}"/>
              </a:ext>
            </a:extLst>
          </p:cNvPr>
          <p:cNvSpPr txBox="1"/>
          <p:nvPr/>
        </p:nvSpPr>
        <p:spPr>
          <a:xfrm>
            <a:off x="179386" y="1314409"/>
            <a:ext cx="8664937" cy="3729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       是我国社会保障体系的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核心</a:t>
            </a:r>
            <a:r>
              <a:rPr lang="zh-CN" altLang="en-US" sz="3200" b="1" dirty="0">
                <a:latin typeface="+mn-ea"/>
                <a:ea typeface="+mn-ea"/>
              </a:rPr>
              <a:t>。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       政府、单位、个人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三方共同筹资</a:t>
            </a:r>
            <a:r>
              <a:rPr lang="zh-CN" altLang="en-US" sz="3200" b="1" dirty="0">
                <a:latin typeface="+mn-ea"/>
                <a:ea typeface="+mn-ea"/>
              </a:rPr>
              <a:t>；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       保障公民在年老、疾病等情况下，</a:t>
            </a:r>
            <a:endParaRPr lang="en-US" altLang="zh-CN" sz="32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       能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依法从国家和社会获得物质帮助。</a:t>
            </a:r>
            <a:endParaRPr lang="zh-CN" altLang="en-US" sz="32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    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基本养老保险、基本医疗保险 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工伤保险、失业保险、生育保险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文本框 8">
            <a:extLst>
              <a:ext uri="{FF2B5EF4-FFF2-40B4-BE49-F238E27FC236}">
                <a16:creationId xmlns:a16="http://schemas.microsoft.com/office/drawing/2014/main" id="{B4ACCDCF-61DF-4BA2-AD65-7C103E439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" y="700186"/>
            <a:ext cx="4131357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社会救助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3189A1-98A5-487B-BCD5-65195B362B21}"/>
              </a:ext>
            </a:extLst>
          </p:cNvPr>
          <p:cNvSpPr txBox="1"/>
          <p:nvPr/>
        </p:nvSpPr>
        <p:spPr>
          <a:xfrm>
            <a:off x="179386" y="1284961"/>
            <a:ext cx="8785225" cy="3274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       是最先形成</a:t>
            </a:r>
            <a:r>
              <a:rPr lang="zh-CN" altLang="en-US" sz="2800" b="1" dirty="0">
                <a:latin typeface="+mn-ea"/>
                <a:ea typeface="+mn-ea"/>
              </a:rPr>
              <a:t>、历史最悠久的保障形式。</a:t>
            </a:r>
            <a:endParaRPr lang="en-US" altLang="zh-CN" sz="28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   是政府通过国民收入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再分配</a:t>
            </a:r>
            <a:r>
              <a:rPr lang="zh-CN" altLang="en-US" sz="2800" b="1" dirty="0">
                <a:latin typeface="+mn-ea"/>
                <a:ea typeface="+mn-ea"/>
              </a:rPr>
              <a:t>，对无法维持最低生活水平的公民给予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无偿帮助</a:t>
            </a:r>
            <a:r>
              <a:rPr lang="zh-CN" altLang="en-US" sz="2800" b="1" dirty="0">
                <a:latin typeface="+mn-ea"/>
                <a:ea typeface="+mn-ea"/>
              </a:rPr>
              <a:t>，以保障其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最低生活水平</a:t>
            </a:r>
            <a:r>
              <a:rPr lang="zh-CN" altLang="en-US" sz="2800" b="1" dirty="0">
                <a:latin typeface="+mn-ea"/>
                <a:ea typeface="+mn-ea"/>
              </a:rPr>
              <a:t>。</a:t>
            </a:r>
            <a:endParaRPr lang="en-US" altLang="zh-CN" sz="2800" b="1" dirty="0"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ea"/>
                <a:ea typeface="+mn-ea"/>
              </a:rPr>
              <a:t>       </a:t>
            </a:r>
            <a:r>
              <a:rPr lang="zh-CN" altLang="en-US" sz="2800" b="1" dirty="0">
                <a:latin typeface="+mn-ea"/>
                <a:ea typeface="+mn-ea"/>
              </a:rPr>
              <a:t>是保障社会成员生活安全与生存权利的“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最后一道防线</a:t>
            </a:r>
            <a:r>
              <a:rPr lang="zh-CN" altLang="en-US" sz="2800" b="1" dirty="0">
                <a:latin typeface="+mn-ea"/>
                <a:ea typeface="+mn-ea"/>
              </a:rPr>
              <a:t>”。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DBDFD6-773A-4957-9ABF-287845F6B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6" y="38571"/>
            <a:ext cx="8785225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（二）社会保障的构成 </a:t>
            </a:r>
          </a:p>
        </p:txBody>
      </p:sp>
    </p:spTree>
    <p:extLst>
      <p:ext uri="{BB962C8B-B14F-4D97-AF65-F5344CB8AC3E}">
        <p14:creationId xmlns:p14="http://schemas.microsoft.com/office/powerpoint/2010/main" val="364399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897230F-824D-4013-89AC-068956CC4A8B}"/>
              </a:ext>
            </a:extLst>
          </p:cNvPr>
          <p:cNvSpPr txBox="1"/>
          <p:nvPr/>
        </p:nvSpPr>
        <p:spPr>
          <a:xfrm>
            <a:off x="179385" y="1370806"/>
            <a:ext cx="8785225" cy="2736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    政府和社会向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老年人、残疾人、妇女、儿童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和其他社会成员提供的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社会化服务、实物供给、福利津贴</a:t>
            </a:r>
            <a:r>
              <a:rPr lang="zh-CN" altLang="en-US" sz="2800" b="1" dirty="0">
                <a:latin typeface="+mn-ea"/>
                <a:ea typeface="+mn-ea"/>
              </a:rPr>
              <a:t>，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满足社会成员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生活需要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并促使其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生活质量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不断得到改善和提高，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</a:rPr>
              <a:t>       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最高层次</a:t>
            </a:r>
            <a:r>
              <a:rPr lang="zh-CN" altLang="en-US" sz="2800" b="1" dirty="0">
                <a:latin typeface="+mn-ea"/>
                <a:ea typeface="+mn-ea"/>
              </a:rPr>
              <a:t>的社会保障。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FA8439-EA10-4544-BA9E-A56510BC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6" y="38571"/>
            <a:ext cx="8785225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（二）社会保障的构成 </a:t>
            </a: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9E6BAB50-B532-4A64-BDC8-9F834B16F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" y="700186"/>
            <a:ext cx="4131357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社会福利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3F86ED13-25F5-497C-9214-B24FE3C3F7D0}"/>
              </a:ext>
            </a:extLst>
          </p:cNvPr>
          <p:cNvSpPr txBox="1"/>
          <p:nvPr/>
        </p:nvSpPr>
        <p:spPr>
          <a:xfrm>
            <a:off x="179385" y="1507798"/>
            <a:ext cx="8785224" cy="2673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00B050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B050"/>
                </a:solidFill>
                <a:latin typeface="+mn-ea"/>
                <a:ea typeface="+mn-ea"/>
              </a:rPr>
              <a:t>国家和社会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依法对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现役军人、复员退伍军人及军烈属等优抚对象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实行物质照顾、生活和工作安置、精神抚慰的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褒扬性、补偿性、优待性、综合性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特殊社会保障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dirty="0">
              <a:latin typeface="+mn-ea"/>
              <a:ea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41FD5D-D9D2-461B-A0FA-2B5A1441C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6" y="38571"/>
            <a:ext cx="8785225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仿宋_GB2312" pitchFamily="49" charset="-122"/>
              </a:rPr>
              <a:t>（二）社会保障的构成 </a:t>
            </a: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E6BB933C-0469-4ECF-BCC0-5806D329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5" y="923023"/>
            <a:ext cx="4131357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4.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社会优抚</a:t>
            </a:r>
          </a:p>
        </p:txBody>
      </p:sp>
    </p:spTree>
    <p:extLst>
      <p:ext uri="{BB962C8B-B14F-4D97-AF65-F5344CB8AC3E}">
        <p14:creationId xmlns:p14="http://schemas.microsoft.com/office/powerpoint/2010/main" val="5339487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728</Words>
  <Application>Microsoft Office PowerPoint</Application>
  <PresentationFormat>全屏显示(16:9)</PresentationFormat>
  <Paragraphs>90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黑体</vt:lpstr>
      <vt:lpstr>楷体</vt:lpstr>
      <vt:lpstr>微软雅黑</vt:lpstr>
      <vt:lpstr>Arial</vt:lpstr>
      <vt:lpstr>Calibri</vt:lpstr>
      <vt:lpstr>1_Office 主题​​</vt:lpstr>
      <vt:lpstr>第8课时  我国的社会保障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72</cp:revision>
  <dcterms:created xsi:type="dcterms:W3CDTF">2020-02-01T11:21:51Z</dcterms:created>
  <dcterms:modified xsi:type="dcterms:W3CDTF">2020-02-05T05:34:38Z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