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1" r:id="rId4"/>
    <p:sldMasterId id="2147483692" r:id="rId5"/>
  </p:sldMasterIdLst>
  <p:notesMasterIdLst>
    <p:notesMasterId r:id="rId7"/>
  </p:notesMasterIdLst>
  <p:sldIdLst>
    <p:sldId id="257" r:id="rId6"/>
    <p:sldId id="258" r:id="rId8"/>
    <p:sldId id="264" r:id="rId9"/>
    <p:sldId id="268" r:id="rId10"/>
    <p:sldId id="259" r:id="rId11"/>
    <p:sldId id="262" r:id="rId12"/>
    <p:sldId id="281" r:id="rId13"/>
    <p:sldId id="282" r:id="rId14"/>
    <p:sldId id="286" r:id="rId15"/>
    <p:sldId id="261" r:id="rId16"/>
    <p:sldId id="272" r:id="rId17"/>
    <p:sldId id="273" r:id="rId18"/>
    <p:sldId id="278" r:id="rId19"/>
    <p:sldId id="279" r:id="rId20"/>
    <p:sldId id="276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6432557" y="466391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9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9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6432557" y="5138952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9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9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9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6432557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9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1" y="952625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9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9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6604000" y="2095441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9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47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355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867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217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70033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805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592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408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405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405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809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365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3277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3" y="952625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41DF5-0047-43F7-9CDA-61D0F256290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C738-3C58-4C83-AA02-38425C97909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C484B-9F8B-4DED-BF49-46792C5EC9C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AA2FA-5086-425E-87D0-A92AC5FEA78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ED41A-DC69-4FB6-8802-B091AB97170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86B75-13C2-4541-847C-E4684802265F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7D9D8-2F79-49CC-8215-262C686D35F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6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88" y="273087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B620-E753-4B10-87ED-9EA45797A8A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FE65D-B6FE-4E71-ABAA-CA4873DF341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1CA5F-10A1-42FA-B65D-81C2825D57A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4064000" y="5716721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9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9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0D04-1D75-4474-B61F-5198CD482D6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625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58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048584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5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86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697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98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9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0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711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712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14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16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17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18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9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20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22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723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24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725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26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7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28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689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0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1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0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31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733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04873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73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3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737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1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699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1" y="1406699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702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0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09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3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4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95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7498080" y="2194831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625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617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17" Type="http://schemas.openxmlformats.org/officeDocument/2006/relationships/tags" Target="../tags/tag211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3" y="961517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3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50617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90204" pitchFamily="34" charset="0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>
                <a:sym typeface="Calibri Light" charset="0"/>
              </a:rPr>
              <a:t>单击此处编辑母版标题样式</a:t>
            </a:r>
            <a:endParaRPr lang="zh-CN" smtClean="0">
              <a:sym typeface="Calibri Light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>
                <a:sym typeface="Calibri" charset="0"/>
              </a:rPr>
              <a:t>单击此处编辑母版文本样式</a:t>
            </a:r>
            <a:endParaRPr lang="zh-CN" smtClean="0">
              <a:sym typeface="Calibri" charset="0"/>
            </a:endParaRPr>
          </a:p>
          <a:p>
            <a:pPr lvl="1"/>
            <a:r>
              <a:rPr lang="zh-CN" smtClean="0">
                <a:sym typeface="Calibri" charset="0"/>
              </a:rPr>
              <a:t>第二级</a:t>
            </a:r>
            <a:endParaRPr lang="zh-CN" smtClean="0">
              <a:sym typeface="Calibri" charset="0"/>
            </a:endParaRPr>
          </a:p>
          <a:p>
            <a:pPr lvl="2"/>
            <a:r>
              <a:rPr lang="zh-CN" smtClean="0">
                <a:sym typeface="Calibri" charset="0"/>
              </a:rPr>
              <a:t>第三级</a:t>
            </a:r>
            <a:endParaRPr lang="zh-CN" smtClean="0">
              <a:sym typeface="Calibri" charset="0"/>
            </a:endParaRPr>
          </a:p>
          <a:p>
            <a:pPr lvl="3"/>
            <a:r>
              <a:rPr lang="zh-CN" smtClean="0">
                <a:sym typeface="Calibri" charset="0"/>
              </a:rPr>
              <a:t>第四级</a:t>
            </a:r>
            <a:endParaRPr lang="zh-CN" smtClean="0">
              <a:sym typeface="Calibri" charset="0"/>
            </a:endParaRPr>
          </a:p>
          <a:p>
            <a:pPr lvl="4"/>
            <a:r>
              <a:rPr lang="zh-CN" smtClean="0">
                <a:sym typeface="Calibri" charset="0"/>
              </a:rPr>
              <a:t>第五级</a:t>
            </a:r>
            <a:endParaRPr lang="zh-CN" smtClean="0">
              <a:sym typeface="Calibri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87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87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87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CD2B8A-7B0A-4A31-81E5-55E72F85B137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581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2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15.xml"/><Relationship Id="rId2" Type="http://schemas.openxmlformats.org/officeDocument/2006/relationships/image" Target="../media/image52.jpeg"/><Relationship Id="rId1" Type="http://schemas.openxmlformats.org/officeDocument/2006/relationships/tags" Target="../tags/tag21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42.xml"/><Relationship Id="rId11" Type="http://schemas.openxmlformats.org/officeDocument/2006/relationships/tags" Target="../tags/tag213.xml"/><Relationship Id="rId10" Type="http://schemas.openxmlformats.org/officeDocument/2006/relationships/image" Target="../media/image28.jpe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881875" y="2846507"/>
            <a:ext cx="7216140" cy="971127"/>
          </a:xfrm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《中外历史纲要》（上）</a:t>
            </a:r>
            <a:br>
              <a:rPr lang="zh-CN" altLang="en-US" dirty="0">
                <a:solidFill>
                  <a:srgbClr val="FF0000"/>
                </a:solidFill>
              </a:rPr>
            </a:br>
            <a:r>
              <a:rPr lang="zh-CN" altLang="en-US" dirty="0">
                <a:solidFill>
                  <a:srgbClr val="FF0000"/>
                </a:solidFill>
              </a:rPr>
              <a:t>第四单元复习（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226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 </a:t>
            </a:r>
            <a:endParaRPr lang="en-US" altLang="zh-CN" sz="2665" spc="226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053" y="1592580"/>
            <a:ext cx="576749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226" dirty="0">
                <a:solidFill>
                  <a:srgbClr val="002060"/>
                </a:solidFill>
                <a:latin typeface="微软雅黑" charset="-122"/>
                <a:ea typeface="微软雅黑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226" dirty="0">
                <a:solidFill>
                  <a:srgbClr val="002060"/>
                </a:solidFill>
                <a:latin typeface="微软雅黑" charset="-122"/>
                <a:ea typeface="微软雅黑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226" dirty="0">
                <a:solidFill>
                  <a:srgbClr val="002060"/>
                </a:solidFill>
                <a:latin typeface="微软雅黑" charset="-122"/>
                <a:ea typeface="微软雅黑" charset="-122"/>
                <a:cs typeface="楷体" panose="02010609060101010101" charset="-122"/>
                <a:sym typeface="+mn-ea"/>
              </a:rPr>
              <a:t>高一年级历史</a:t>
            </a:r>
            <a:endParaRPr lang="zh-CN" altLang="en-US" sz="2665" b="1" spc="226" dirty="0">
              <a:solidFill>
                <a:srgbClr val="002060"/>
              </a:solidFill>
              <a:latin typeface="微软雅黑" charset="-122"/>
              <a:ea typeface="微软雅黑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>
                <a:solidFill>
                  <a:schemeClr val="bg2">
                    <a:lumMod val="10000"/>
                  </a:schemeClr>
                </a:solidFill>
                <a:latin typeface="微软雅黑" charset="-122"/>
                <a:ea typeface="微软雅黑" charset="-122"/>
              </a:rPr>
              <a:t>黄冈中学北京朝阳学校   赵玉洁</a:t>
            </a:r>
            <a:endParaRPr lang="zh-CN" altLang="en-US" sz="2665" spc="226" dirty="0">
              <a:solidFill>
                <a:schemeClr val="bg2">
                  <a:lumMod val="10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100" y="4345940"/>
            <a:ext cx="1947545" cy="2138680"/>
          </a:xfrm>
          <a:prstGeom prst="rect">
            <a:avLst/>
          </a:prstGeom>
        </p:spPr>
      </p:pic>
      <p:pic>
        <p:nvPicPr>
          <p:cNvPr id="13" name="图片 12" descr="timg[9]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680" y="4187825"/>
            <a:ext cx="2360930" cy="2216785"/>
          </a:xfrm>
          <a:prstGeom prst="rect">
            <a:avLst/>
          </a:prstGeom>
        </p:spPr>
      </p:pic>
      <p:pic>
        <p:nvPicPr>
          <p:cNvPr id="11" name="图片 10" descr="C:/Users/ASUS/AppData/Local/Temp/kaimatting_20190921182603/output_20190921182613..pngoutput_20190921182613."/>
          <p:cNvPicPr>
            <a:picLocks noChangeAspect="1"/>
          </p:cNvPicPr>
          <p:nvPr/>
        </p:nvPicPr>
        <p:blipFill>
          <a:blip r:embed="rId3"/>
          <a:srcRect r="4813"/>
          <a:stretch>
            <a:fillRect/>
          </a:stretch>
        </p:blipFill>
        <p:spPr>
          <a:xfrm>
            <a:off x="10275570" y="66675"/>
            <a:ext cx="1724025" cy="3644900"/>
          </a:xfrm>
          <a:prstGeom prst="rect">
            <a:avLst/>
          </a:prstGeom>
        </p:spPr>
      </p:pic>
      <p:pic>
        <p:nvPicPr>
          <p:cNvPr id="10" name="图片 9" descr="C:/Users/ASUS/AppData/Local/Temp/kaimatting_20190921174834/output_20190921174911..pngoutput_20190921174911."/>
          <p:cNvPicPr>
            <a:picLocks noChangeAspect="1"/>
          </p:cNvPicPr>
          <p:nvPr/>
        </p:nvPicPr>
        <p:blipFill>
          <a:blip r:embed="rId4"/>
          <a:srcRect l="22531"/>
          <a:stretch>
            <a:fillRect/>
          </a:stretch>
        </p:blipFill>
        <p:spPr>
          <a:xfrm>
            <a:off x="6586220" y="3960495"/>
            <a:ext cx="1808480" cy="2909570"/>
          </a:xfrm>
          <a:prstGeom prst="rect">
            <a:avLst/>
          </a:prstGeom>
        </p:spPr>
      </p:pic>
      <p:pic>
        <p:nvPicPr>
          <p:cNvPr id="6" name="图片 5" descr="C:/Users/ASUS/AppData/Local/Temp/kaimatting_20190920224854/output_20190920224906..pngoutput_20190920224906."/>
          <p:cNvPicPr>
            <a:picLocks noChangeAspect="1"/>
          </p:cNvPicPr>
          <p:nvPr/>
        </p:nvPicPr>
        <p:blipFill>
          <a:blip r:embed="rId5"/>
          <a:srcRect t="19899"/>
          <a:stretch>
            <a:fillRect/>
          </a:stretch>
        </p:blipFill>
        <p:spPr>
          <a:xfrm>
            <a:off x="111125" y="923925"/>
            <a:ext cx="1717675" cy="1929765"/>
          </a:xfrm>
          <a:prstGeom prst="rect">
            <a:avLst/>
          </a:prstGeom>
        </p:spPr>
      </p:pic>
      <p:pic>
        <p:nvPicPr>
          <p:cNvPr id="9" name="图片 8" descr="C:/Users/ASUS/AppData/Local/Temp/kaimatting_20190920224035/output_20190920224220..pngoutput_20190920224220."/>
          <p:cNvPicPr>
            <a:picLocks noChangeAspect="1"/>
          </p:cNvPicPr>
          <p:nvPr/>
        </p:nvPicPr>
        <p:blipFill>
          <a:blip r:embed="rId6"/>
          <a:srcRect r="3038"/>
          <a:stretch>
            <a:fillRect/>
          </a:stretch>
        </p:blipFill>
        <p:spPr>
          <a:xfrm>
            <a:off x="8418830" y="3167380"/>
            <a:ext cx="3787775" cy="3702685"/>
          </a:xfrm>
          <a:prstGeom prst="rect">
            <a:avLst/>
          </a:prstGeom>
        </p:spPr>
      </p:pic>
      <p:pic>
        <p:nvPicPr>
          <p:cNvPr id="7170" name="图片 4"/>
          <p:cNvPicPr>
            <a:picLocks noChangeAspect="1" noChangeArrowheads="1"/>
          </p:cNvPicPr>
          <p:nvPr/>
        </p:nvPicPr>
        <p:blipFill>
          <a:blip r:embed="rId7" cstate="screen">
            <a:lum bright="24000"/>
          </a:blip>
          <a:srcRect/>
          <a:stretch>
            <a:fillRect/>
          </a:stretch>
        </p:blipFill>
        <p:spPr bwMode="auto">
          <a:xfrm>
            <a:off x="-14394" y="680190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4605" y="2292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明清时期：小说、戏曲和科技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96695" y="1530985"/>
            <a:ext cx="9280525" cy="1933575"/>
            <a:chOff x="1417" y="5779"/>
            <a:chExt cx="14615" cy="3045"/>
          </a:xfrm>
        </p:grpSpPr>
        <p:sp>
          <p:nvSpPr>
            <p:cNvPr id="17" name="文本框 16"/>
            <p:cNvSpPr txBox="1"/>
            <p:nvPr/>
          </p:nvSpPr>
          <p:spPr>
            <a:xfrm>
              <a:off x="5345" y="5779"/>
              <a:ext cx="10687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元末明初：施耐庵《水浒传》、罗贯中《三国志通俗演义》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明朝中期：吴承恩《西游记》、吴敬梓《儒林外史》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清朝中期：曹雪芹《红楼梦》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45" y="7469"/>
              <a:ext cx="10687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戏曲创作：汤显祖、孔尚任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舞台演出：昆曲、京剧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417" y="7113"/>
              <a:ext cx="2288" cy="749"/>
            </a:xfrm>
            <a:prstGeom prst="rect">
              <a:avLst/>
            </a:prstGeom>
            <a:solidFill>
              <a:schemeClr val="accent2">
                <a:lumMod val="75000"/>
                <a:alpha val="42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  <a:sym typeface="+mn-ea"/>
                </a:rPr>
                <a:t>小说与戏曲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032" y="7772"/>
              <a:ext cx="1088" cy="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  <a:sym typeface="+mn-ea"/>
                </a:rPr>
                <a:t>戏曲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28" name="左大括号 27"/>
            <p:cNvSpPr/>
            <p:nvPr/>
          </p:nvSpPr>
          <p:spPr>
            <a:xfrm>
              <a:off x="5120" y="6096"/>
              <a:ext cx="296" cy="1327"/>
            </a:xfrm>
            <a:prstGeom prst="leftBrace">
              <a:avLst>
                <a:gd name="adj1" fmla="val 50675"/>
                <a:gd name="adj2" fmla="val 50000"/>
              </a:avLst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左大括号 28"/>
            <p:cNvSpPr/>
            <p:nvPr/>
          </p:nvSpPr>
          <p:spPr>
            <a:xfrm>
              <a:off x="3797" y="6824"/>
              <a:ext cx="296" cy="1327"/>
            </a:xfrm>
            <a:prstGeom prst="leftBrace">
              <a:avLst>
                <a:gd name="adj1" fmla="val 50675"/>
                <a:gd name="adj2" fmla="val 50000"/>
              </a:avLst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54045" y="1984375"/>
            <a:ext cx="75628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rPr>
              <a:t>小说</a:t>
            </a:r>
            <a:endParaRPr lang="zh-CN" altLang="en-US" sz="2000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华康行书体W5" panose="03000509000000000000" charset="-122"/>
            </a:endParaRPr>
          </a:p>
        </p:txBody>
      </p:sp>
      <p:sp>
        <p:nvSpPr>
          <p:cNvPr id="31" name="左大括号 30"/>
          <p:cNvSpPr/>
          <p:nvPr/>
        </p:nvSpPr>
        <p:spPr>
          <a:xfrm>
            <a:off x="3848100" y="3046095"/>
            <a:ext cx="142875" cy="418465"/>
          </a:xfrm>
          <a:prstGeom prst="leftBrace">
            <a:avLst>
              <a:gd name="adj1" fmla="val 50675"/>
              <a:gd name="adj2" fmla="val 50000"/>
            </a:avLst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23240" y="3693160"/>
            <a:ext cx="11476594" cy="1245235"/>
            <a:chOff x="1600" y="8696"/>
            <a:chExt cx="17790" cy="1961"/>
          </a:xfrm>
        </p:grpSpPr>
        <p:sp>
          <p:nvSpPr>
            <p:cNvPr id="19" name="文本框 18"/>
            <p:cNvSpPr txBox="1"/>
            <p:nvPr/>
          </p:nvSpPr>
          <p:spPr>
            <a:xfrm>
              <a:off x="3104" y="8696"/>
              <a:ext cx="16286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传统科技：</a:t>
              </a:r>
              <a:r>
                <a:rPr lang="zh-CN" altLang="en-US" sz="2000" spc="-25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李时珍《本草纲目》、徐光启《农政全书》和宋应星《天工开物》、徐宏祖《徐霞客游记》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明清大型典籍的编纂：《永乐大典》《四库全书》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  <a:p>
              <a:pPr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solidFill>
                    <a:schemeClr val="tx1"/>
                  </a:solidFill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</a:rPr>
                <a:t>西学东渐：利玛窦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00" y="9302"/>
              <a:ext cx="1088" cy="749"/>
            </a:xfrm>
            <a:prstGeom prst="rect">
              <a:avLst/>
            </a:prstGeom>
            <a:solidFill>
              <a:schemeClr val="accent2">
                <a:lumMod val="75000"/>
                <a:alpha val="42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华康行书体W5" panose="03000509000000000000" charset="-122"/>
                  <a:sym typeface="+mn-ea"/>
                </a:rPr>
                <a:t>科技</a:t>
              </a:r>
              <a:endParaRPr lang="zh-CN" altLang="en-US" sz="2000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康行书体W5" panose="03000509000000000000" charset="-122"/>
              </a:endParaRPr>
            </a:p>
          </p:txBody>
        </p:sp>
        <p:sp>
          <p:nvSpPr>
            <p:cNvPr id="32" name="左大括号 31"/>
            <p:cNvSpPr/>
            <p:nvPr/>
          </p:nvSpPr>
          <p:spPr>
            <a:xfrm>
              <a:off x="2808" y="9013"/>
              <a:ext cx="296" cy="1327"/>
            </a:xfrm>
            <a:prstGeom prst="leftBrace">
              <a:avLst>
                <a:gd name="adj1" fmla="val 50675"/>
                <a:gd name="adj2" fmla="val 50000"/>
              </a:avLst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[3]"/>
          <p:cNvPicPr>
            <a:picLocks noChangeAspect="1"/>
          </p:cNvPicPr>
          <p:nvPr/>
        </p:nvPicPr>
        <p:blipFill>
          <a:blip r:embed="rId1"/>
          <a:srcRect t="918"/>
          <a:stretch>
            <a:fillRect/>
          </a:stretch>
        </p:blipFill>
        <p:spPr>
          <a:xfrm>
            <a:off x="-42545" y="692785"/>
            <a:ext cx="12238990" cy="61652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174230" y="6349365"/>
            <a:ext cx="3075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</a:rPr>
              <a:t>◎白莲教之乱（绢本）</a:t>
            </a:r>
            <a:endParaRPr lang="zh-CN" altLang="en-US"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19640" y="2559050"/>
            <a:ext cx="2268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</a:rPr>
              <a:t>天理教攻入紫禁城</a:t>
            </a:r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◎</a:t>
            </a:r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</a:rPr>
              <a:t>打斗所留下的痕迹</a:t>
            </a:r>
            <a:endParaRPr lang="zh-CN" altLang="en-US"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5240" y="514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明清时期面临的危机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00330" y="672465"/>
            <a:ext cx="12393295" cy="618553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timgUBDE8CZ8"/>
          <p:cNvPicPr>
            <a:picLocks noChangeAspect="1"/>
          </p:cNvPicPr>
          <p:nvPr/>
        </p:nvPicPr>
        <p:blipFill>
          <a:blip r:embed="rId2"/>
          <a:srcRect r="19992"/>
          <a:stretch>
            <a:fillRect/>
          </a:stretch>
        </p:blipFill>
        <p:spPr>
          <a:xfrm>
            <a:off x="9819640" y="4969510"/>
            <a:ext cx="1743075" cy="1633855"/>
          </a:xfrm>
          <a:prstGeom prst="roundRect">
            <a:avLst>
              <a:gd name="adj" fmla="val 166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0" name="表格 -1"/>
          <p:cNvGraphicFramePr/>
          <p:nvPr/>
        </p:nvGraphicFramePr>
        <p:xfrm>
          <a:off x="242570" y="2014220"/>
          <a:ext cx="11666220" cy="3002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1905"/>
                <a:gridCol w="5113020"/>
                <a:gridCol w="5281295"/>
              </a:tblGrid>
              <a:tr h="44196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zh-CN" altLang="en-US" sz="2800" b="1">
                        <a:solidFill>
                          <a:schemeClr val="bg1"/>
                        </a:solidFill>
                        <a:latin typeface="宋体" charset="0"/>
                        <a:cs typeface="宋体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内部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危机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形成背景（原因）</a:t>
                      </a:r>
                      <a:endParaRPr lang="zh-CN" altLang="en-US" sz="28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危机表现</a:t>
                      </a:r>
                      <a:endParaRPr lang="zh-CN" altLang="en-US" sz="28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</a:tr>
              <a:tr h="0">
                <a:tc vMerge="1"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在经济繁荣、国土开发的背景下，清朝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人口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急剧增长，导致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资源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危机日益显露；清朝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政治腐败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；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贫富矛盾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积累</a:t>
                      </a:r>
                      <a:endParaRPr lang="zh-CN" altLang="en-US" sz="28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从乾隆后期起，农民起义屡屡爆发：</a:t>
                      </a:r>
                      <a:r>
                        <a:rPr lang="zh-CN" altLang="en-US" sz="2800" b="1">
                          <a:uFill>
                            <a:solidFill>
                              <a:srgbClr val="000000"/>
                            </a:solidFill>
                          </a:uFill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四川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、</a:t>
                      </a:r>
                      <a:r>
                        <a:rPr lang="zh-CN" altLang="en-US" sz="2800" b="1">
                          <a:uFill>
                            <a:solidFill>
                              <a:srgbClr val="000000"/>
                            </a:solidFill>
                          </a:uFill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湖北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、</a:t>
                      </a:r>
                      <a:r>
                        <a:rPr lang="zh-CN" altLang="en-US" sz="2800" b="1">
                          <a:uFill>
                            <a:solidFill>
                              <a:srgbClr val="000000"/>
                            </a:solidFill>
                          </a:uFill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陕西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等省爆发的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白莲教大起义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持续了十年之久</a:t>
                      </a:r>
                      <a:endParaRPr lang="zh-CN" altLang="en-US" sz="28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3809365" y="945515"/>
            <a:ext cx="4532630" cy="815975"/>
            <a:chOff x="4159" y="1210"/>
            <a:chExt cx="7138" cy="1285"/>
          </a:xfrm>
        </p:grpSpPr>
        <p:sp>
          <p:nvSpPr>
            <p:cNvPr id="6" name="文本框 5"/>
            <p:cNvSpPr txBox="1"/>
            <p:nvPr/>
          </p:nvSpPr>
          <p:spPr>
            <a:xfrm>
              <a:off x="4159" y="1210"/>
              <a:ext cx="2459" cy="12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 </a:t>
              </a:r>
              <a:r>
                <a:rPr lang="zh-CN" altLang="en-US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变化 </a:t>
              </a:r>
              <a:endParaRPr lang="zh-CN" altLang="en-US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endParaRPr>
            </a:p>
          </p:txBody>
        </p:sp>
        <p:sp>
          <p:nvSpPr>
            <p:cNvPr id="9" name="右箭头 8"/>
            <p:cNvSpPr/>
            <p:nvPr/>
          </p:nvSpPr>
          <p:spPr>
            <a:xfrm>
              <a:off x="7259" y="1570"/>
              <a:ext cx="1160" cy="640"/>
            </a:xfrm>
            <a:prstGeom prst="rightArrow">
              <a:avLst/>
            </a:prstGeom>
            <a:solidFill>
              <a:schemeClr val="accent5">
                <a:lumMod val="1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839" y="1285"/>
              <a:ext cx="2459" cy="12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 </a:t>
              </a:r>
              <a:r>
                <a:rPr lang="zh-CN" altLang="en-US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危机 </a:t>
              </a:r>
              <a:endParaRPr lang="zh-CN" altLang="en-US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5240" y="514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明清时期面临的危机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5095" y="2868295"/>
            <a:ext cx="6399530" cy="4012565"/>
          </a:xfrm>
          <a:prstGeom prst="rect">
            <a:avLst/>
          </a:prstGeom>
        </p:spPr>
      </p:pic>
      <p:pic>
        <p:nvPicPr>
          <p:cNvPr id="6" name="图片 5" descr="timgV2G6SPPW"/>
          <p:cNvPicPr>
            <a:picLocks noChangeAspect="1"/>
          </p:cNvPicPr>
          <p:nvPr/>
        </p:nvPicPr>
        <p:blipFill>
          <a:blip r:embed="rId2"/>
          <a:srcRect b="6930"/>
          <a:stretch>
            <a:fillRect/>
          </a:stretch>
        </p:blipFill>
        <p:spPr>
          <a:xfrm>
            <a:off x="6274435" y="2868295"/>
            <a:ext cx="5932170" cy="4012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-249555" y="695325"/>
            <a:ext cx="12499340" cy="618553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732520" y="6512560"/>
            <a:ext cx="3075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</a:rPr>
              <a:t>◎广州十三行（清）</a:t>
            </a:r>
            <a:endParaRPr lang="zh-CN" altLang="en-US"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9310" y="651256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清刻本悦宋简体" panose="02000000000000000000" charset="-122"/>
                <a:ea typeface="方正清刻本悦宋简体" panose="02000000000000000000" charset="-122"/>
              </a:rPr>
              <a:t>◎马嘎尔尼访华</a:t>
            </a:r>
            <a:endParaRPr lang="zh-CN" altLang="en-US"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graphicFrame>
        <p:nvGraphicFramePr>
          <p:cNvPr id="10" name="表格 9"/>
          <p:cNvGraphicFramePr/>
          <p:nvPr/>
        </p:nvGraphicFramePr>
        <p:xfrm>
          <a:off x="262890" y="2386965"/>
          <a:ext cx="11666220" cy="3323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605"/>
                <a:gridCol w="5722620"/>
                <a:gridCol w="4658995"/>
              </a:tblGrid>
              <a:tr h="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外部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危机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  <a:sym typeface="+mn-ea"/>
                        </a:rPr>
                        <a:t>形成背景（原因）</a:t>
                      </a:r>
                      <a:endParaRPr lang="zh-CN" altLang="en-US" sz="2800" b="1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  <a:sym typeface="+mn-ea"/>
                        </a:rPr>
                        <a:t>危机表现</a:t>
                      </a:r>
                      <a:endParaRPr lang="zh-CN" altLang="en-US" sz="2800" b="1" u="sng">
                        <a:uFill>
                          <a:solidFill>
                            <a:srgbClr val="000000"/>
                          </a:solidFill>
                        </a:uFill>
                        <a:latin typeface="楷体" charset="0"/>
                        <a:ea typeface="宋体" charset="0"/>
                        <a:cs typeface="楷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</a:tr>
              <a:tr h="2896870">
                <a:tc vMerge="1"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随着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新航路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的开辟和西方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工业革命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的开展，以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英国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为首的西方列强在中国东南沿海频繁活动；</a:t>
                      </a:r>
                      <a:endParaRPr lang="zh-CN" altLang="en-US" sz="28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  <a:p>
                      <a:pPr indent="0"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面对英国等国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扩大对华贸易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的要求，清朝政府逐步实行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闭关自守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的政策</a:t>
                      </a:r>
                      <a:endParaRPr lang="zh-CN" altLang="en-US" sz="28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闭关自守的政策，使清政府无法适应</a:t>
                      </a:r>
                      <a:r>
                        <a:rPr lang="zh-CN" altLang="en-US" sz="2800" b="1" u="sng">
                          <a:uFill>
                            <a:solidFill>
                              <a:srgbClr val="000000"/>
                            </a:solidFill>
                          </a:uFill>
                          <a:latin typeface="华文仿宋" panose="02010600040101010101" charset="-122"/>
                          <a:ea typeface="华文仿宋" panose="02010600040101010101" charset="-122"/>
                          <a:cs typeface="楷体" charset="0"/>
                        </a:rPr>
                        <a:t>新的外部环境</a:t>
                      </a:r>
                      <a:r>
                        <a:rPr lang="zh-CN" altLang="en-US" sz="28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，中国逐渐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落后于世界潮流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。</a:t>
                      </a:r>
                      <a:endParaRPr lang="zh-CN" altLang="en-US" sz="2800" b="1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华文楷体" panose="02010600040101010101" charset="-122"/>
                        <a:ea typeface="华文楷体" panose="02010600040101010101" charset="-122"/>
                        <a:cs typeface="楷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4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2247265" y="1212850"/>
            <a:ext cx="4533265" cy="768350"/>
            <a:chOff x="4159" y="1210"/>
            <a:chExt cx="7139" cy="1210"/>
          </a:xfrm>
        </p:grpSpPr>
        <p:sp>
          <p:nvSpPr>
            <p:cNvPr id="12" name="文本框 11"/>
            <p:cNvSpPr txBox="1"/>
            <p:nvPr/>
          </p:nvSpPr>
          <p:spPr>
            <a:xfrm>
              <a:off x="4159" y="1210"/>
              <a:ext cx="2459" cy="12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 </a:t>
              </a:r>
              <a:r>
                <a:rPr lang="zh-CN" altLang="en-US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变化 </a:t>
              </a:r>
              <a:endParaRPr lang="zh-CN" altLang="en-US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endParaRPr>
            </a:p>
          </p:txBody>
        </p:sp>
        <p:sp>
          <p:nvSpPr>
            <p:cNvPr id="14" name="右箭头 13"/>
            <p:cNvSpPr/>
            <p:nvPr/>
          </p:nvSpPr>
          <p:spPr>
            <a:xfrm>
              <a:off x="7259" y="1570"/>
              <a:ext cx="1160" cy="640"/>
            </a:xfrm>
            <a:prstGeom prst="rightArrow">
              <a:avLst/>
            </a:prstGeom>
            <a:solidFill>
              <a:schemeClr val="accent5">
                <a:lumMod val="1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839" y="1210"/>
              <a:ext cx="2459" cy="12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 </a:t>
              </a:r>
              <a:r>
                <a:rPr lang="zh-CN" altLang="en-US" sz="4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  <a:cs typeface="华文黑体" panose="02010600040101010101" charset="-122"/>
                </a:rPr>
                <a:t>危机 </a:t>
              </a:r>
              <a:endParaRPr lang="zh-CN" altLang="en-US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endParaRPr>
            </a:p>
          </p:txBody>
        </p:sp>
      </p:grpSp>
      <p:sp>
        <p:nvSpPr>
          <p:cNvPr id="18" name="右箭头 17"/>
          <p:cNvSpPr/>
          <p:nvPr/>
        </p:nvSpPr>
        <p:spPr>
          <a:xfrm>
            <a:off x="7150100" y="1441450"/>
            <a:ext cx="825500" cy="431800"/>
          </a:xfrm>
          <a:prstGeom prst="right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65465" y="1212850"/>
            <a:ext cx="1827530" cy="7683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rPr>
              <a:t>机遇？ </a:t>
            </a:r>
            <a:endParaRPr lang="zh-CN" altLang="en-US" sz="4400">
              <a:solidFill>
                <a:schemeClr val="bg1"/>
              </a:solidFill>
              <a:latin typeface="华文黑体" panose="02010600040101010101" charset="-122"/>
              <a:ea typeface="华文黑体" panose="02010600040101010101" charset="-122"/>
              <a:cs typeface="华文黑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4"/>
          <p:cNvPicPr>
            <a:picLocks noChangeAspect="1" noChangeArrowheads="1"/>
          </p:cNvPicPr>
          <p:nvPr/>
        </p:nvPicPr>
        <p:blipFill>
          <a:blip r:embed="rId1" cstate="screen">
            <a:lum bright="24000"/>
          </a:blip>
          <a:srcRect/>
          <a:stretch>
            <a:fillRect/>
          </a:stretch>
        </p:blipFill>
        <p:spPr bwMode="auto">
          <a:xfrm>
            <a:off x="-11219" y="105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组合 1"/>
          <p:cNvGrpSpPr/>
          <p:nvPr/>
        </p:nvGrpSpPr>
        <p:grpSpPr>
          <a:xfrm>
            <a:off x="-3573" y="0"/>
            <a:ext cx="771551" cy="6858000"/>
            <a:chOff x="0" y="-5699"/>
            <a:chExt cx="771550" cy="6858000"/>
          </a:xfrm>
          <a:solidFill>
            <a:schemeClr val="bg2">
              <a:lumMod val="75000"/>
            </a:schemeClr>
          </a:solidFill>
        </p:grpSpPr>
        <p:sp>
          <p:nvSpPr>
            <p:cNvPr id="1048614" name="Rectangle 5"/>
            <p:cNvSpPr/>
            <p:nvPr/>
          </p:nvSpPr>
          <p:spPr>
            <a:xfrm>
              <a:off x="741362" y="-5699"/>
              <a:ext cx="30163" cy="6858000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5" name="Rectangle 6"/>
            <p:cNvSpPr/>
            <p:nvPr/>
          </p:nvSpPr>
          <p:spPr>
            <a:xfrm>
              <a:off x="0" y="676927"/>
              <a:ext cx="771550" cy="30163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6" name="Rectangle 8"/>
            <p:cNvSpPr/>
            <p:nvPr/>
          </p:nvSpPr>
          <p:spPr>
            <a:xfrm>
              <a:off x="0" y="2497605"/>
              <a:ext cx="771550" cy="30529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7" name="Rectangle 10"/>
            <p:cNvSpPr/>
            <p:nvPr/>
          </p:nvSpPr>
          <p:spPr>
            <a:xfrm>
              <a:off x="0" y="4320048"/>
              <a:ext cx="771550" cy="28956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8" name="Rectangle 12"/>
            <p:cNvSpPr/>
            <p:nvPr/>
          </p:nvSpPr>
          <p:spPr>
            <a:xfrm>
              <a:off x="0" y="6143960"/>
              <a:ext cx="771550" cy="30163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15153" y="1693122"/>
            <a:ext cx="10700173" cy="2889885"/>
          </a:xfrm>
          <a:prstGeom prst="rect">
            <a:avLst/>
          </a:prstGeom>
          <a:noFill/>
          <a:ln>
            <a:solidFill>
              <a:srgbClr val="E60025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2800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按照英国经济史学家安古斯•麦迪森的测算，在1700—1820年间，中国的GDP（国内生产总值）在世界上所占比重从23.1%提高到了32.4%，年增长率达到了0.85%；而整个欧洲的GDP在世界上所占的比重仅从23.3%提高到了26.6%，年增长率为0.21%。如果这一测算基本符合事实，那么</a:t>
            </a:r>
            <a:r>
              <a:rPr lang="zh-CN" altLang="en-US" sz="2800" b="1" ker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中国为什么会出现近代前夜的迟滞</a:t>
            </a:r>
            <a:r>
              <a:rPr lang="zh-CN" altLang="en-US" sz="2800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呢？</a:t>
            </a:r>
            <a:endParaRPr lang="zh-CN" altLang="en-US" sz="2800" kern="0">
              <a:ln>
                <a:noFill/>
              </a:ln>
              <a:solidFill>
                <a:srgbClr val="000000"/>
              </a:solidFill>
              <a:effectLst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68350" y="180975"/>
            <a:ext cx="3106420" cy="1033780"/>
            <a:chOff x="1209" y="-167"/>
            <a:chExt cx="4892" cy="1628"/>
          </a:xfrm>
        </p:grpSpPr>
        <p:pic>
          <p:nvPicPr>
            <p:cNvPr id="2097160" name="图片 23" descr="摄图网_400705507"/>
            <p:cNvPicPr>
              <a:picLocks noChangeAspect="1"/>
            </p:cNvPicPr>
            <p:nvPr/>
          </p:nvPicPr>
          <p:blipFill>
            <a:blip r:embed="rId2">
              <a:lum bright="-6000" contrast="-24000"/>
            </a:blip>
            <a:srcRect b="44085"/>
            <a:stretch>
              <a:fillRect/>
            </a:stretch>
          </p:blipFill>
          <p:spPr>
            <a:xfrm rot="10800000">
              <a:off x="1209" y="-167"/>
              <a:ext cx="4892" cy="162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435" y="301"/>
              <a:ext cx="244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华文黑体" panose="02010600040101010101" charset="-122"/>
                  <a:ea typeface="华文黑体" panose="02010600040101010101" charset="-122"/>
                </a:rPr>
                <a:t>问题探究</a:t>
              </a:r>
              <a:endParaRPr lang="zh-CN" altLang="en-US" sz="240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图片 5"/>
          <p:cNvPicPr>
            <a:picLocks noChangeAspect="1" noChangeArrowheads="1"/>
          </p:cNvPicPr>
          <p:nvPr/>
        </p:nvPicPr>
        <p:blipFill>
          <a:blip r:embed="rId1" cstate="screen">
            <a:lum bright="12000"/>
          </a:blip>
          <a:srcRect/>
          <a:stretch>
            <a:fillRect/>
          </a:stretch>
        </p:blipFill>
        <p:spPr bwMode="auto">
          <a:xfrm>
            <a:off x="-13967" y="-25718"/>
            <a:ext cx="1222057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796078" y="143510"/>
            <a:ext cx="11273367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27330">
              <a:lnSpc>
                <a:spcPct val="150000"/>
              </a:lnSpc>
            </a:pP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原因：</a:t>
            </a:r>
            <a:endParaRPr sz="2800" b="1">
              <a:solidFill>
                <a:srgbClr val="000000"/>
              </a:solidFill>
              <a:ea typeface="楷体" panose="02010609060101010101" charset="-122"/>
            </a:endParaRPr>
          </a:p>
          <a:p>
            <a:pPr indent="227330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ea typeface="楷体" panose="02010609060101010101" charset="-122"/>
              </a:rPr>
              <a:t>1.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经济结构上，男耕女织、自给自足的传统小农经济还占据压倒优势</a:t>
            </a:r>
            <a:r>
              <a:rPr lang="zh-CN" sz="2800" b="1">
                <a:solidFill>
                  <a:srgbClr val="000000"/>
                </a:solidFill>
                <a:ea typeface="楷体" panose="02010609060101010101" charset="-122"/>
              </a:rPr>
              <a:t>。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尽管社会上早已出现“工商皆本”的</a:t>
            </a:r>
            <a:r>
              <a:rPr lang="zh-CN" sz="2800" b="1">
                <a:solidFill>
                  <a:srgbClr val="000000"/>
                </a:solidFill>
                <a:ea typeface="楷体" panose="02010609060101010101" charset="-122"/>
              </a:rPr>
              <a:t>声音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，但清朝统治者坚持“以农为本”的传统观念，推行“重农抑商”政策；</a:t>
            </a:r>
            <a:endParaRPr sz="2800" b="1">
              <a:solidFill>
                <a:srgbClr val="000000"/>
              </a:solidFill>
              <a:ea typeface="楷体" panose="02010609060101010101" charset="-122"/>
            </a:endParaRPr>
          </a:p>
          <a:p>
            <a:pPr lvl="0" indent="227330" algn="just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ea typeface="楷体" panose="02010609060101010101" charset="-122"/>
              </a:rPr>
              <a:t>2.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政治统治上，日益僵化的专制统治，压制和阻碍社会的进步和转型；</a:t>
            </a:r>
            <a:endParaRPr sz="2800" b="1">
              <a:solidFill>
                <a:srgbClr val="000000"/>
              </a:solidFill>
              <a:ea typeface="楷体" panose="02010609060101010101" charset="-122"/>
            </a:endParaRPr>
          </a:p>
          <a:p>
            <a:pPr lvl="0" indent="227330" algn="just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ea typeface="楷体" panose="02010609060101010101" charset="-122"/>
              </a:rPr>
              <a:t>3.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科技文化上，以总结性的科技著作为主，</a:t>
            </a:r>
            <a:r>
              <a:rPr lang="zh-CN" sz="2800" b="1">
                <a:solidFill>
                  <a:srgbClr val="000000"/>
                </a:solidFill>
                <a:ea typeface="楷体" panose="02010609060101010101" charset="-122"/>
              </a:rPr>
              <a:t>传统科技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基本上停滞不前；</a:t>
            </a:r>
            <a:endParaRPr sz="2800" b="1">
              <a:solidFill>
                <a:srgbClr val="000000"/>
              </a:solidFill>
              <a:ea typeface="楷体" panose="02010609060101010101" charset="-122"/>
            </a:endParaRPr>
          </a:p>
          <a:p>
            <a:pPr lvl="0" indent="227330" algn="just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ea typeface="楷体" panose="02010609060101010101" charset="-122"/>
              </a:rPr>
              <a:t>4.</a:t>
            </a:r>
            <a:r>
              <a:rPr sz="2800" b="1">
                <a:solidFill>
                  <a:srgbClr val="000000"/>
                </a:solidFill>
                <a:ea typeface="楷体" panose="02010609060101010101" charset="-122"/>
              </a:rPr>
              <a:t>对外政策和心态上，海禁和闭关自守政策的实行，以及统治者妄自尊大的心态，使中国无法适应新的外部形势变化，中国逐渐落后于世界潮流。                                          </a:t>
            </a:r>
            <a:r>
              <a:rPr lang="en-US" sz="2800" b="1">
                <a:solidFill>
                  <a:srgbClr val="000000"/>
                </a:solidFill>
                <a:ea typeface="楷体" panose="02010609060101010101" charset="-122"/>
              </a:rPr>
              <a:t>……</a:t>
            </a:r>
            <a:endParaRPr lang="en-US" sz="2800" b="1">
              <a:solidFill>
                <a:srgbClr val="000000"/>
              </a:solidFill>
              <a:ea typeface="楷体" panose="02010609060101010101" charset="-122"/>
            </a:endParaRPr>
          </a:p>
        </p:txBody>
      </p:sp>
      <p:grpSp>
        <p:nvGrpSpPr>
          <p:cNvPr id="45" name="组合 1"/>
          <p:cNvGrpSpPr/>
          <p:nvPr/>
        </p:nvGrpSpPr>
        <p:grpSpPr>
          <a:xfrm>
            <a:off x="-36407" y="-68580"/>
            <a:ext cx="833120" cy="6979073"/>
            <a:chOff x="0" y="-5699"/>
            <a:chExt cx="771550" cy="6858000"/>
          </a:xfrm>
          <a:solidFill>
            <a:schemeClr val="bg2">
              <a:lumMod val="75000"/>
            </a:schemeClr>
          </a:solidFill>
        </p:grpSpPr>
        <p:sp>
          <p:nvSpPr>
            <p:cNvPr id="1048614" name="Rectangle 5"/>
            <p:cNvSpPr/>
            <p:nvPr/>
          </p:nvSpPr>
          <p:spPr>
            <a:xfrm>
              <a:off x="741362" y="-5699"/>
              <a:ext cx="30163" cy="6858000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5" name="Rectangle 6"/>
            <p:cNvSpPr/>
            <p:nvPr/>
          </p:nvSpPr>
          <p:spPr>
            <a:xfrm>
              <a:off x="0" y="676927"/>
              <a:ext cx="771550" cy="30163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6" name="Rectangle 8"/>
            <p:cNvSpPr/>
            <p:nvPr/>
          </p:nvSpPr>
          <p:spPr>
            <a:xfrm>
              <a:off x="0" y="2497605"/>
              <a:ext cx="771550" cy="30529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7" name="Rectangle 10"/>
            <p:cNvSpPr/>
            <p:nvPr/>
          </p:nvSpPr>
          <p:spPr>
            <a:xfrm>
              <a:off x="0" y="4320048"/>
              <a:ext cx="771550" cy="28956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18" name="Rectangle 12"/>
            <p:cNvSpPr/>
            <p:nvPr/>
          </p:nvSpPr>
          <p:spPr>
            <a:xfrm>
              <a:off x="0" y="6143960"/>
              <a:ext cx="771550" cy="30163"/>
            </a:xfrm>
            <a:prstGeom prst="rect">
              <a:avLst/>
            </a:prstGeom>
            <a:grpFill/>
            <a:ln w="952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3" y="3147060"/>
            <a:ext cx="621199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30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谢谢您的观看</a:t>
            </a:r>
            <a:endParaRPr lang="zh-CN" altLang="en-US" sz="7200" b="1" spc="30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969760" y="193040"/>
            <a:ext cx="4198620" cy="5219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9pPr>
          </a:lstStyle>
          <a:p>
            <a:pPr>
              <a:buFontTx/>
              <a:buNone/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中外历史纲要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（上）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074" name="图片 4"/>
          <p:cNvPicPr>
            <a:picLocks noChangeAspect="1" noChangeArrowheads="1"/>
          </p:cNvPicPr>
          <p:nvPr/>
        </p:nvPicPr>
        <p:blipFill>
          <a:blip r:embed="rId1" cstate="screen">
            <a:lum bright="42000"/>
          </a:blip>
          <a:srcRect/>
          <a:stretch>
            <a:fillRect/>
          </a:stretch>
        </p:blipFill>
        <p:spPr bwMode="auto">
          <a:xfrm>
            <a:off x="-10983" y="-1185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320" y="5800513"/>
            <a:ext cx="12247880" cy="12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768" y="1237276"/>
            <a:ext cx="1892299" cy="8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4732" y="-12241"/>
            <a:ext cx="1371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58924" y="-12276"/>
            <a:ext cx="1181100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108" y="715222"/>
            <a:ext cx="1186603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</a:rPr>
              <a:t>明至清中叶中国版图的奠定、封建专制的发展与社会变动</a:t>
            </a:r>
            <a:endParaRPr lang="zh-CN" altLang="en-US" sz="2800" b="1" u="sng" ker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</a:endParaRP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522605" y="2521585"/>
            <a:ext cx="554990" cy="18148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华文黑体" panose="02010600040101010101" charset="-122"/>
                <a:ea typeface="华文黑体" panose="02010600040101010101" charset="-122"/>
              </a:rPr>
              <a:t>复习要点</a:t>
            </a:r>
            <a:endParaRPr lang="zh-CN" altLang="en-US" sz="2800" b="1" dirty="0">
              <a:solidFill>
                <a:schemeClr val="bg1"/>
              </a:solidFill>
              <a:latin typeface="华文黑体" panose="02010600040101010101" charset="-122"/>
              <a:ea typeface="华文黑体" panose="02010600040101010101" charset="-122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430655" y="2674620"/>
            <a:ext cx="10455910" cy="166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85725" indent="-857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algn="l" eaLnBrk="1" latinLnBrk="1" hangingPunct="1">
              <a:lnSpc>
                <a:spcPct val="150000"/>
              </a:lnSpc>
            </a:pPr>
            <a:r>
              <a:rPr lang="en-US" altLang="zh-CN" sz="3600" b="1" dirty="0"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  <a:sym typeface="+mn-ea"/>
              </a:rPr>
              <a:t>1.</a:t>
            </a:r>
            <a:r>
              <a:rPr lang="zh-CN" altLang="en-US" sz="3600" b="1" dirty="0"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  <a:sym typeface="+mn-ea"/>
              </a:rPr>
              <a:t>明清时期统一多民族国家</a:t>
            </a:r>
            <a:r>
              <a:rPr lang="zh-CN" altLang="en-US" sz="3600" b="1" dirty="0">
                <a:solidFill>
                  <a:schemeClr val="tx1"/>
                </a:solidFill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  <a:sym typeface="+mn-ea"/>
              </a:rPr>
              <a:t>版图的奠定及其</a:t>
            </a:r>
            <a:r>
              <a:rPr lang="zh-CN" altLang="en-US" sz="3600" b="1" dirty="0"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  <a:sym typeface="+mn-ea"/>
              </a:rPr>
              <a:t>意义；</a:t>
            </a:r>
            <a:endParaRPr lang="en-US" altLang="zh-CN" sz="3600" b="1" dirty="0">
              <a:latin typeface="华文黑体" panose="02010600040101010101" charset="-122"/>
              <a:ea typeface="华文黑体" panose="02010600040101010101" charset="-122"/>
              <a:cs typeface="华文黑体" panose="02010600040101010101" charset="-122"/>
            </a:endParaRPr>
          </a:p>
          <a:p>
            <a:pPr algn="l" eaLnBrk="1" latinLnBrk="1" hangingPunct="1">
              <a:lnSpc>
                <a:spcPct val="150000"/>
              </a:lnSpc>
            </a:pPr>
            <a:r>
              <a:rPr lang="zh-CN" altLang="en-US" sz="3600" b="1" dirty="0">
                <a:latin typeface="华文黑体" panose="02010600040101010101" charset="-122"/>
                <a:ea typeface="华文黑体" panose="02010600040101010101" charset="-122"/>
                <a:cs typeface="华文黑体" panose="02010600040101010101" charset="-122"/>
              </a:rPr>
              <a:t>2.明清时期中国社会的变化和面临的危机。</a:t>
            </a:r>
            <a:endParaRPr lang="zh-CN" altLang="en-US" sz="3600" b="1" dirty="0">
              <a:latin typeface="华文黑体" panose="02010600040101010101" charset="-122"/>
              <a:ea typeface="华文黑体" panose="02010600040101010101" charset="-122"/>
              <a:cs typeface="华文黑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>
            <a:fillRect/>
          </a:stretch>
        </p:blipFill>
        <p:spPr>
          <a:xfrm>
            <a:off x="-144145" y="1"/>
            <a:ext cx="12192000" cy="68579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88" y="-193764"/>
            <a:ext cx="2018107" cy="2095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5" y="1203933"/>
            <a:ext cx="1788972" cy="59866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9" y="3211089"/>
            <a:ext cx="884767" cy="2960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1" y="3762951"/>
            <a:ext cx="3600216" cy="309504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44463" y="149225"/>
            <a:ext cx="11903075" cy="6559550"/>
          </a:xfrm>
          <a:prstGeom prst="rect">
            <a:avLst/>
          </a:prstGeom>
          <a:noFill/>
          <a:ln w="57150">
            <a:solidFill>
              <a:srgbClr val="865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44780" y="149225"/>
            <a:ext cx="1190307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89200" y="149225"/>
            <a:ext cx="7226300" cy="5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67A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85725" indent="-857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b="1" dirty="0">
                <a:ea typeface="楷体" panose="02010609060101010101" charset="-122"/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</a:rPr>
              <a:t>明清时期社</a:t>
            </a:r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会的变化和面</a:t>
            </a:r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</a:rPr>
              <a:t>临的危机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835" y="1003935"/>
            <a:ext cx="5474970" cy="2889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封建专制的强化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社会经济的发展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思想领域的变化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小说、戏曲与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科技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2983230" y="3562985"/>
            <a:ext cx="5918200" cy="37401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121150" y="3507105"/>
            <a:ext cx="2008505" cy="79057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353560" y="3549015"/>
            <a:ext cx="2057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charset="-122"/>
              </a:rPr>
              <a:t>变化</a:t>
            </a:r>
            <a:endParaRPr lang="zh-CN" altLang="en-US" sz="40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55640" y="2011680"/>
            <a:ext cx="1852930" cy="79057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49670" y="2053590"/>
            <a:ext cx="2057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Arial" panose="020B0604020202090204" pitchFamily="34" charset="0"/>
                <a:ea typeface="楷体" panose="02010609060101010101" charset="-122"/>
              </a:rPr>
              <a:t>危机</a:t>
            </a:r>
            <a:endParaRPr lang="zh-CN" altLang="en-US" sz="4000" b="1" dirty="0">
              <a:solidFill>
                <a:schemeClr val="bg1"/>
              </a:solidFill>
              <a:latin typeface="Arial" panose="020B0604020202090204" pitchFamily="34" charset="0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49670" y="3763010"/>
            <a:ext cx="5474970" cy="3449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内部危机：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     人口膨胀 白莲教起义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6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·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外部危机：</a:t>
            </a:r>
            <a:endParaRPr lang="zh-CN" altLang="en-US" sz="2800" b="1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     闭关自守</a:t>
            </a:r>
            <a:r>
              <a:rPr lang="zh-CN" altLang="en-US" sz="2800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 </a:t>
            </a:r>
            <a:r>
              <a:rPr lang="zh-CN" altLang="en-US" sz="2800" b="1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  <a:sym typeface="+mn-ea"/>
              </a:rPr>
              <a:t>西方入侵</a:t>
            </a:r>
            <a:r>
              <a:rPr lang="zh-CN" altLang="en-US" sz="2800" spc="600">
                <a:latin typeface="方正小标宋简体" panose="03000509000000000000" charset="-122"/>
                <a:ea typeface="方正小标宋简体" panose="03000509000000000000" charset="-122"/>
                <a:cs typeface="华康行书体W5" panose="03000509000000000000" charset="-122"/>
              </a:rPr>
              <a:t>  </a:t>
            </a:r>
            <a:endParaRPr lang="zh-CN" altLang="en-US" sz="2800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2800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2800" spc="600">
              <a:latin typeface="方正小标宋简体" panose="03000509000000000000" charset="-122"/>
              <a:ea typeface="方正小标宋简体" panose="03000509000000000000" charset="-122"/>
              <a:cs typeface="华康行书体W5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矩形 20"/>
          <p:cNvSpPr/>
          <p:nvPr/>
        </p:nvSpPr>
        <p:spPr>
          <a:xfrm>
            <a:off x="71120" y="-2150745"/>
            <a:ext cx="12221845" cy="6946265"/>
          </a:xfrm>
          <a:prstGeom prst="rect">
            <a:avLst/>
          </a:prstGeom>
          <a:blipFill rotWithShape="1">
            <a:blip r:embed="rId1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15240" y="514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明清时期：封建专制的强化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-1" r="5821" b="46510"/>
          <a:stretch>
            <a:fillRect/>
          </a:stretch>
        </p:blipFill>
        <p:spPr bwMode="auto">
          <a:xfrm>
            <a:off x="4792980" y="919480"/>
            <a:ext cx="1297940" cy="128143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6546215" y="2914015"/>
            <a:ext cx="2776855" cy="3507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base">
              <a:lnSpc>
                <a:spcPct val="13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sz="3600" b="1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  <a:sym typeface="+mn-ea"/>
              </a:rPr>
              <a:t>奏折制度</a:t>
            </a:r>
            <a:endParaRPr lang="zh-CN" sz="3600" b="1" ker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  <a:sym typeface="+mn-ea"/>
            </a:endParaRPr>
          </a:p>
          <a:p>
            <a:pPr algn="just" fontAlgn="base">
              <a:lnSpc>
                <a:spcPct val="13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sz="3600" b="1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  <a:sym typeface="+mn-ea"/>
              </a:rPr>
              <a:t>军机处</a:t>
            </a:r>
            <a:endParaRPr lang="zh-CN" sz="3600" b="1" ker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  <a:sym typeface="+mn-ea"/>
            </a:endParaRPr>
          </a:p>
          <a:p>
            <a:pPr algn="just" fontAlgn="base">
              <a:lnSpc>
                <a:spcPct val="13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sz="3600" b="1" ker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  <a:sym typeface="+mn-ea"/>
              </a:rPr>
              <a:t>大兴文字狱</a:t>
            </a:r>
            <a:endParaRPr lang="zh-CN" altLang="en-US" sz="4000" b="1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华文黑体" panose="02010600040101010101" charset="-122"/>
              <a:ea typeface="华文黑体" panose="02010600040101010101" charset="-122"/>
              <a:sym typeface="+mn-ea"/>
            </a:endParaRPr>
          </a:p>
        </p:txBody>
      </p:sp>
      <p:pic>
        <p:nvPicPr>
          <p:cNvPr id="10" name="图片 9" descr="C:/Users/ASUS/AppData/Local/Temp/kaimatting_20190916185550/output_20190916185559..pngoutput_20190916185559."/>
          <p:cNvPicPr>
            <a:picLocks noChangeAspect="1"/>
          </p:cNvPicPr>
          <p:nvPr/>
        </p:nvPicPr>
        <p:blipFill>
          <a:blip r:embed="rId3"/>
          <a:srcRect l="22997" t="-450" r="23882" b="64425"/>
          <a:stretch>
            <a:fillRect/>
          </a:stretch>
        </p:blipFill>
        <p:spPr>
          <a:xfrm>
            <a:off x="6191250" y="829310"/>
            <a:ext cx="1334770" cy="1371600"/>
          </a:xfrm>
          <a:prstGeom prst="ellipse">
            <a:avLst/>
          </a:prstGeom>
          <a:ln>
            <a:noFill/>
          </a:ln>
        </p:spPr>
      </p:pic>
      <p:pic>
        <p:nvPicPr>
          <p:cNvPr id="11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1661160"/>
            <a:ext cx="2404110" cy="1252855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20120405152917466[1]"/>
          <p:cNvPicPr/>
          <p:nvPr/>
        </p:nvPicPr>
        <p:blipFill>
          <a:blip r:embed="rId5"/>
          <a:stretch>
            <a:fillRect/>
          </a:stretch>
        </p:blipFill>
        <p:spPr>
          <a:xfrm>
            <a:off x="9622790" y="3356610"/>
            <a:ext cx="2404745" cy="1219835"/>
          </a:xfrm>
          <a:prstGeom prst="roundRect">
            <a:avLst/>
          </a:prstGeom>
          <a:ln w="28575" cmpd="sng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C:/Users/ASUS/AppData/Local/Temp/kaimatting_20190916222023/output_20190916222031..pngoutput_20190916222031."/>
          <p:cNvPicPr>
            <a:picLocks noChangeAspect="1"/>
          </p:cNvPicPr>
          <p:nvPr/>
        </p:nvPicPr>
        <p:blipFill>
          <a:blip r:embed="rId6"/>
          <a:srcRect r="2127"/>
          <a:stretch>
            <a:fillRect/>
          </a:stretch>
        </p:blipFill>
        <p:spPr>
          <a:xfrm>
            <a:off x="9623425" y="5029200"/>
            <a:ext cx="2456180" cy="1392555"/>
          </a:xfrm>
          <a:prstGeom prst="round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15" name="矩形 14"/>
          <p:cNvSpPr/>
          <p:nvPr/>
        </p:nvSpPr>
        <p:spPr>
          <a:xfrm>
            <a:off x="3615690" y="2026920"/>
            <a:ext cx="2366010" cy="353123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黑体" panose="02010600040101010101" charset="-122"/>
              <a:ea typeface="华文黑体" panose="02010600040101010101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</a:rPr>
              <a:t>废丞相</a:t>
            </a:r>
            <a:endParaRPr kumimoji="0" lang="zh-CN" sz="3600" b="1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</a:endParaRPr>
          </a:p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</a:rPr>
              <a:t>设内阁</a:t>
            </a:r>
            <a:endParaRPr kumimoji="0" lang="zh-CN" sz="3600" b="1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</a:endParaRPr>
          </a:p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</a:rPr>
              <a:t>宦官专权</a:t>
            </a:r>
            <a:endParaRPr kumimoji="0" lang="zh-CN" sz="3600" b="1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楷体" panose="02010609060101010101" charset="-122"/>
              <a:cs typeface="+mj-cs"/>
            </a:endParaRPr>
          </a:p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楷体" panose="02010609060101010101" charset="-122"/>
                <a:cs typeface="+mj-cs"/>
              </a:rPr>
              <a:t>厂卫制度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楷体" panose="02010609060101010101" charset="-122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77895" y="1176020"/>
            <a:ext cx="1946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明朝</a:t>
            </a:r>
            <a:endParaRPr lang="zh-CN" altLang="en-US" sz="4400"/>
          </a:p>
        </p:txBody>
      </p:sp>
      <p:sp>
        <p:nvSpPr>
          <p:cNvPr id="19" name="文本框 18"/>
          <p:cNvSpPr txBox="1"/>
          <p:nvPr/>
        </p:nvSpPr>
        <p:spPr>
          <a:xfrm>
            <a:off x="7526020" y="1130935"/>
            <a:ext cx="1946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清朝</a:t>
            </a:r>
            <a:endParaRPr lang="zh-CN" altLang="en-US" sz="4400"/>
          </a:p>
        </p:txBody>
      </p:sp>
      <p:sp>
        <p:nvSpPr>
          <p:cNvPr id="21" name="矩形 20"/>
          <p:cNvSpPr/>
          <p:nvPr/>
        </p:nvSpPr>
        <p:spPr>
          <a:xfrm rot="16200000">
            <a:off x="3082290" y="3701415"/>
            <a:ext cx="6198870" cy="18161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内容占位符 21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5585" y="2466340"/>
            <a:ext cx="2130425" cy="1207770"/>
          </a:xfrm>
          <a:prstGeom prst="round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23" name="内容占位符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85" y="952500"/>
            <a:ext cx="2047875" cy="1248410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</p:pic>
      <p:pic>
        <p:nvPicPr>
          <p:cNvPr id="25" name="内容占位符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" y="3912870"/>
            <a:ext cx="2129790" cy="1391920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</p:pic>
      <p:pic>
        <p:nvPicPr>
          <p:cNvPr id="26" name="内容占位符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5" y="5516245"/>
            <a:ext cx="2135505" cy="1237615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4"/>
          <p:cNvPicPr>
            <a:picLocks noChangeAspect="1" noChangeArrowheads="1"/>
          </p:cNvPicPr>
          <p:nvPr/>
        </p:nvPicPr>
        <p:blipFill>
          <a:blip r:embed="rId1" cstate="screen">
            <a:lum bright="24000"/>
          </a:blip>
          <a:srcRect/>
          <a:stretch>
            <a:fillRect/>
          </a:stretch>
        </p:blipFill>
        <p:spPr bwMode="auto">
          <a:xfrm>
            <a:off x="-15029" y="-11960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5240" y="514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明清时期：封建专制的强化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pic>
        <p:nvPicPr>
          <p:cNvPr id="-2147482620" name="图片 -2147482621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1471930" y="3720465"/>
            <a:ext cx="9683750" cy="2045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-2147482621" name="图片 -214748262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1852295" y="1003300"/>
            <a:ext cx="8400752" cy="201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852295" y="3149600"/>
            <a:ext cx="3641725" cy="3683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solidFill>
                  <a:schemeClr val="bg1"/>
                </a:solidFill>
                <a:latin typeface="仿宋" charset="0"/>
                <a:cs typeface="仿宋" charset="0"/>
              </a:rPr>
              <a:t>图</a:t>
            </a:r>
            <a:r>
              <a:rPr lang="en-US" altLang="zh-CN" b="0">
                <a:solidFill>
                  <a:schemeClr val="bg1"/>
                </a:solidFill>
                <a:latin typeface="仿宋" charset="0"/>
                <a:cs typeface="仿宋" charset="0"/>
              </a:rPr>
              <a:t>1 </a:t>
            </a:r>
            <a:r>
              <a:rPr lang="zh-CN" altLang="en-US" b="0">
                <a:solidFill>
                  <a:schemeClr val="bg1"/>
                </a:solidFill>
                <a:latin typeface="仿宋" charset="0"/>
                <a:cs typeface="仿宋" charset="0"/>
              </a:rPr>
              <a:t>明初中央机构图（</a:t>
            </a:r>
            <a:r>
              <a:rPr lang="en-US" altLang="zh-CN" b="0">
                <a:solidFill>
                  <a:schemeClr val="bg1"/>
                </a:solidFill>
                <a:latin typeface="仿宋" charset="0"/>
                <a:cs typeface="仿宋" charset="0"/>
              </a:rPr>
              <a:t>1380</a:t>
            </a:r>
            <a:r>
              <a:rPr lang="zh-CN" altLang="en-US" b="0">
                <a:solidFill>
                  <a:schemeClr val="bg1"/>
                </a:solidFill>
                <a:latin typeface="仿宋" charset="0"/>
                <a:cs typeface="仿宋" charset="0"/>
              </a:rPr>
              <a:t>年前）</a:t>
            </a:r>
            <a:endParaRPr lang="zh-CN" altLang="en-US" b="0">
              <a:solidFill>
                <a:schemeClr val="bg1"/>
              </a:solidFill>
              <a:latin typeface="仿宋" charset="0"/>
              <a:cs typeface="仿宋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71370" y="6076950"/>
            <a:ext cx="2922270" cy="3683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solidFill>
                  <a:schemeClr val="bg1"/>
                </a:solidFill>
                <a:latin typeface="仿宋" charset="0"/>
                <a:cs typeface="仿宋" charset="0"/>
              </a:rPr>
              <a:t>图3 明成祖后的中央机构图    </a:t>
            </a:r>
            <a:endParaRPr lang="zh-CN" altLang="en-US" b="0">
              <a:solidFill>
                <a:schemeClr val="bg1"/>
              </a:solidFill>
              <a:latin typeface="仿宋" charset="0"/>
              <a:cs typeface="仿宋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61175" y="3149600"/>
            <a:ext cx="3137535" cy="3683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>
                <a:solidFill>
                  <a:schemeClr val="bg1"/>
                </a:solidFill>
                <a:latin typeface="仿宋" charset="0"/>
                <a:cs typeface="仿宋" charset="0"/>
                <a:sym typeface="+mn-ea"/>
              </a:rPr>
              <a:t>图2 明废丞相后的中央机构图</a:t>
            </a:r>
            <a:endParaRPr lang="zh-CN" altLang="en-US" b="0">
              <a:solidFill>
                <a:schemeClr val="bg1"/>
              </a:solidFill>
              <a:latin typeface="仿宋" charset="0"/>
              <a:cs typeface="仿宋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01485" y="6076950"/>
            <a:ext cx="3335655" cy="3683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solidFill>
                  <a:schemeClr val="bg1"/>
                </a:solidFill>
                <a:latin typeface="仿宋" charset="0"/>
                <a:cs typeface="仿宋" charset="0"/>
              </a:rPr>
              <a:t>图4 明中期以后的中央机构图</a:t>
            </a:r>
            <a:endParaRPr lang="zh-CN" altLang="en-US" b="0">
              <a:solidFill>
                <a:schemeClr val="bg1"/>
              </a:solidFill>
              <a:latin typeface="仿宋" charset="0"/>
              <a:cs typeface="仿宋" charset="0"/>
            </a:endParaRPr>
          </a:p>
        </p:txBody>
      </p:sp>
      <p:sp>
        <p:nvSpPr>
          <p:cNvPr id="11" name="图文框 10"/>
          <p:cNvSpPr/>
          <p:nvPr/>
        </p:nvSpPr>
        <p:spPr>
          <a:xfrm>
            <a:off x="2554605" y="1455420"/>
            <a:ext cx="1955800" cy="75374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图文框 12"/>
          <p:cNvSpPr/>
          <p:nvPr/>
        </p:nvSpPr>
        <p:spPr>
          <a:xfrm>
            <a:off x="3202940" y="4058285"/>
            <a:ext cx="1663700" cy="57658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图文框 13"/>
          <p:cNvSpPr/>
          <p:nvPr/>
        </p:nvSpPr>
        <p:spPr>
          <a:xfrm>
            <a:off x="4993640" y="5038090"/>
            <a:ext cx="1257300" cy="72834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4"/>
          <p:cNvPicPr>
            <a:picLocks noChangeAspect="1" noChangeArrowheads="1"/>
          </p:cNvPicPr>
          <p:nvPr/>
        </p:nvPicPr>
        <p:blipFill>
          <a:blip r:embed="rId1" cstate="screen">
            <a:lum bright="24000"/>
          </a:blip>
          <a:srcRect/>
          <a:stretch>
            <a:fillRect/>
          </a:stretch>
        </p:blipFill>
        <p:spPr bwMode="auto">
          <a:xfrm>
            <a:off x="-15029" y="-11960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-2147482621" name="图片 -21474826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754505"/>
            <a:ext cx="7995285" cy="2907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-15240" y="51435"/>
            <a:ext cx="12221845" cy="641350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明清时期：封建专制的强化</a:t>
            </a:r>
            <a:endParaRPr lang="zh-CN" altLang="en-US" sz="36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11655" y="42938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3690" y="1272540"/>
            <a:ext cx="3813175" cy="52197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p>
            <a:pPr indent="0"/>
            <a:r>
              <a:rPr lang="zh-CN" altLang="en-US" sz="2800">
                <a:solidFill>
                  <a:schemeClr val="bg1"/>
                </a:solidFill>
                <a:latin typeface="宋体" charset="0"/>
                <a:cs typeface="宋体" charset="0"/>
                <a:sym typeface="+mn-ea"/>
              </a:rPr>
              <a:t>清雍正时的中央机构图</a:t>
            </a:r>
            <a:endParaRPr lang="zh-CN" altLang="en-US" sz="2800" b="0">
              <a:solidFill>
                <a:schemeClr val="bg1"/>
              </a:solidFill>
              <a:latin typeface="宋体" charset="0"/>
              <a:cs typeface="宋体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73" y="4525963"/>
            <a:ext cx="3663950" cy="534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图文框 12"/>
          <p:cNvSpPr/>
          <p:nvPr/>
        </p:nvSpPr>
        <p:spPr>
          <a:xfrm>
            <a:off x="5882640" y="3195320"/>
            <a:ext cx="1663700" cy="73406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88" y="-193764"/>
            <a:ext cx="2018107" cy="20953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4463" y="149225"/>
            <a:ext cx="11903075" cy="6559550"/>
          </a:xfrm>
          <a:prstGeom prst="rect">
            <a:avLst/>
          </a:prstGeom>
          <a:noFill/>
          <a:ln w="57150">
            <a:solidFill>
              <a:srgbClr val="865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44780" y="149225"/>
            <a:ext cx="11903075" cy="60642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明清时期：社会经济的发展</a:t>
            </a:r>
            <a:endParaRPr lang="zh-CN" altLang="en-US" sz="32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graphicFrame>
        <p:nvGraphicFramePr>
          <p:cNvPr id="0" name="表格 -1"/>
          <p:cNvGraphicFramePr/>
          <p:nvPr/>
        </p:nvGraphicFramePr>
        <p:xfrm>
          <a:off x="293370" y="868680"/>
          <a:ext cx="1160526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265"/>
                <a:gridCol w="3411220"/>
                <a:gridCol w="7724775"/>
              </a:tblGrid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2400" b="1"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发展背景</a:t>
                      </a: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经济发展的主要成就</a:t>
                      </a: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农业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42000"/>
                      </a:schemeClr>
                    </a:solidFill>
                  </a:tcPr>
                </a:tc>
                <a:tc rowSpan="3"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随着</a:t>
                      </a:r>
                      <a:r>
                        <a:rPr lang="zh-CN" altLang="en-US" sz="2400" b="1" u="sng">
                          <a:uFill>
                            <a:solidFill>
                              <a:srgbClr val="000000"/>
                            </a:solidFill>
                          </a:uFill>
                          <a:latin typeface="华文仿宋" panose="02010600040101010101" charset="-122"/>
                          <a:ea typeface="华文仿宋" panose="02010600040101010101" charset="-122"/>
                          <a:cs typeface="楷体" charset="0"/>
                        </a:rPr>
                        <a:t>新航路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的开辟，明朝后期，一些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高产农作物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输入中国；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农业生产结构变化及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商品化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发展；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赋役制度的变化：从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一条鞭法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和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摊丁入亩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，国家对百姓人身控制减弱；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新航路开辟后，美洲等地的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白银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通过海外贸易大量流入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⑴高产粮食作物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玉米、甘薯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推广种植，粮食产量大幅提高；⑵江南等地区农业的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多种经营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日益兴盛，增加了农民的收入；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⑶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经济作物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品种繁多，种植广泛，促进农业生产的商品化发展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手工业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42000"/>
                      </a:schemeClr>
                    </a:solidFill>
                  </a:tcPr>
                </a:tc>
                <a:tc vMerge="1"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明朝后期，部分手工工场出现了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自由雇佣劳动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的新的经营形式。清朝继续有所发展。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商业</a:t>
                      </a:r>
                      <a:endParaRPr lang="zh-CN" altLang="en-US" sz="28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42000"/>
                      </a:schemeClr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⑴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长途和大额贸易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的发展，有利于商业资本的集聚；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⑵形成实力雄厚的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商人群体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；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⑶一大批以经济功能为主的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工商业市镇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  <a:cs typeface="宋体" charset="0"/>
                        </a:rPr>
                        <a:t>兴起，成为地区贸易网络的核心。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955290" y="6125210"/>
            <a:ext cx="2032000" cy="5835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重农抑商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12890" y="6125210"/>
            <a:ext cx="2032000" cy="5835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闭关自守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>
            <a:fillRect/>
          </a:stretch>
        </p:blipFill>
        <p:spPr>
          <a:xfrm>
            <a:off x="6350" y="1"/>
            <a:ext cx="12192000" cy="68579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88" y="-193764"/>
            <a:ext cx="2018107" cy="20953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4463" y="149225"/>
            <a:ext cx="11903075" cy="6559550"/>
          </a:xfrm>
          <a:prstGeom prst="rect">
            <a:avLst/>
          </a:prstGeom>
          <a:noFill/>
          <a:ln w="57150">
            <a:solidFill>
              <a:srgbClr val="865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44780" y="149225"/>
            <a:ext cx="11903075" cy="60642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明清时期：思想领域的变化</a:t>
            </a:r>
            <a:endParaRPr lang="zh-CN" altLang="en-US" sz="32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557635" y="891540"/>
            <a:ext cx="490220" cy="11264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000">
                <a:latin typeface="华康行书体W5" panose="03000509000000000000" charset="-122"/>
                <a:ea typeface="华康行书体W5" panose="03000509000000000000" charset="-122"/>
              </a:rPr>
              <a:t>王守仁</a:t>
            </a:r>
            <a:endParaRPr lang="zh-CN" altLang="en-US" sz="2000">
              <a:latin typeface="华康行书体W5" panose="03000509000000000000" charset="-122"/>
              <a:ea typeface="华康行书体W5" panose="03000509000000000000" charset="-122"/>
            </a:endParaRPr>
          </a:p>
        </p:txBody>
      </p:sp>
      <p:pic>
        <p:nvPicPr>
          <p:cNvPr id="17" name="图片 16" descr="u=92216046,1398369937&amp;fm=26&amp;gp=0[1]"/>
          <p:cNvPicPr>
            <a:picLocks noChangeAspect="1"/>
          </p:cNvPicPr>
          <p:nvPr/>
        </p:nvPicPr>
        <p:blipFill>
          <a:blip r:embed="rId3">
            <a:clrChange>
              <a:clrFrom>
                <a:srgbClr val="E8E8E8">
                  <a:alpha val="100000"/>
                </a:srgbClr>
              </a:clrFrom>
              <a:clrTo>
                <a:srgbClr val="E8E8E8">
                  <a:alpha val="100000"/>
                  <a:alpha val="0"/>
                </a:srgbClr>
              </a:clrTo>
            </a:clrChange>
          </a:blip>
          <a:srcRect r="10504" b="7104"/>
          <a:stretch>
            <a:fillRect/>
          </a:stretch>
        </p:blipFill>
        <p:spPr>
          <a:xfrm flipH="1">
            <a:off x="171450" y="3035300"/>
            <a:ext cx="2713355" cy="364680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/>
        </p:nvGraphicFramePr>
        <p:xfrm>
          <a:off x="1820545" y="2621915"/>
          <a:ext cx="8784590" cy="25596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660"/>
                <a:gridCol w="3902075"/>
                <a:gridCol w="3792855"/>
              </a:tblGrid>
              <a:tr h="365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时期</a:t>
                      </a: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思想主张</a:t>
                      </a: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cs typeface="宋体" charset="0"/>
                        </a:rPr>
                        <a:t>评价</a:t>
                      </a: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cs typeface="宋体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8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明朝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华文黑体" panose="02010600040101010101" charset="-122"/>
                          <a:ea typeface="华文黑体" panose="02010600040101010101" charset="-122"/>
                        </a:rPr>
                        <a:t>中期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华文黑体" panose="02010600040101010101" charset="-122"/>
                        <a:ea typeface="华文黑体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在南宋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陆九渊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思想的基础上，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王守仁</a:t>
                      </a:r>
                      <a:r>
                        <a:rPr sz="24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提出以“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  <a:sym typeface="+mn-ea"/>
                        </a:rPr>
                        <a:t>致良知</a:t>
                      </a:r>
                      <a:r>
                        <a:rPr sz="24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”为核心的理论。主张“心外无物，心外无事，心外无理”，强调“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  <a:sym typeface="+mn-ea"/>
                        </a:rPr>
                        <a:t>知行合一</a:t>
                      </a:r>
                      <a:r>
                        <a:rPr sz="24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”</a:t>
                      </a:r>
                      <a:r>
                        <a:rPr lang="zh-CN" sz="24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，以达圣贤境界</a:t>
                      </a:r>
                      <a:r>
                        <a:rPr sz="24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。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强调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主观能动性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，激励人们奋发立志；以自己的内心为准则，又隐含一定的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平等和叛逆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色彩；带有</a:t>
                      </a:r>
                      <a:r>
                        <a:rPr lang="zh-CN" altLang="en-US" sz="24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华文楷体" panose="02010600040101010101" charset="-122"/>
                          <a:ea typeface="华文楷体" panose="02010600040101010101" charset="-122"/>
                          <a:cs typeface="楷体" charset="0"/>
                        </a:rPr>
                        <a:t>主观唯心主义</a:t>
                      </a:r>
                      <a:r>
                        <a:rPr lang="zh-CN" altLang="en-US" sz="2400" b="1">
                          <a:latin typeface="华文仿宋" panose="02010600040101010101" charset="-122"/>
                          <a:ea typeface="华文仿宋" panose="02010600040101010101" charset="-122"/>
                        </a:rPr>
                        <a:t>倾向。</a:t>
                      </a:r>
                      <a:endParaRPr lang="zh-CN" altLang="en-US" sz="2400" b="1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715135" y="1557655"/>
            <a:ext cx="2707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陆王心学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0035" y="3035300"/>
            <a:ext cx="490220" cy="11264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000">
                <a:latin typeface="华康行书体W5" panose="03000509000000000000" charset="-122"/>
                <a:ea typeface="华康行书体W5" panose="03000509000000000000" charset="-122"/>
              </a:rPr>
              <a:t>陆九渊</a:t>
            </a:r>
            <a:endParaRPr lang="zh-CN" altLang="en-US" sz="2000">
              <a:latin typeface="华康行书体W5" panose="03000509000000000000" charset="-122"/>
              <a:ea typeface="华康行书体W5" panose="03000509000000000000" charset="-122"/>
            </a:endParaRPr>
          </a:p>
        </p:txBody>
      </p:sp>
      <p:pic>
        <p:nvPicPr>
          <p:cNvPr id="18" name="图片 17" descr="C:/Users/ASUS/AppData/Local/Temp/kaimatting_20190920170609/output_20190920170624..pngoutput_20190920170624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0955" y="755650"/>
            <a:ext cx="1717040" cy="1866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>
            <a:fillRect/>
          </a:stretch>
        </p:blipFill>
        <p:spPr>
          <a:xfrm>
            <a:off x="6350" y="1"/>
            <a:ext cx="12192000" cy="68579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5" y="4557488"/>
            <a:ext cx="12414546" cy="37500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188" y="-193764"/>
            <a:ext cx="2018107" cy="20953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4463" y="149225"/>
            <a:ext cx="11903075" cy="6559550"/>
          </a:xfrm>
          <a:prstGeom prst="rect">
            <a:avLst/>
          </a:prstGeom>
          <a:noFill/>
          <a:ln w="57150">
            <a:solidFill>
              <a:srgbClr val="865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3235" y="1005205"/>
            <a:ext cx="345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明清时期的思想批判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6820" y="4158615"/>
            <a:ext cx="10025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华康行书体W5" panose="03000509000000000000" charset="-122"/>
                <a:ea typeface="华康行书体W5" panose="03000509000000000000" charset="-122"/>
              </a:rPr>
              <a:t>黄宗羲                         顾炎武                         王夫之</a:t>
            </a:r>
            <a:endParaRPr lang="zh-CN" altLang="en-US" sz="2000">
              <a:latin typeface="华康行书体W5" panose="03000509000000000000" charset="-122"/>
              <a:ea typeface="华康行书体W5" panose="03000509000000000000" charset="-122"/>
            </a:endParaRPr>
          </a:p>
        </p:txBody>
      </p:sp>
      <p:pic>
        <p:nvPicPr>
          <p:cNvPr id="7" name="图片 6" descr="u=3804033523,2028714306&amp;fm=26&amp;gp=0[1]"/>
          <p:cNvPicPr>
            <a:picLocks noChangeAspect="1"/>
          </p:cNvPicPr>
          <p:nvPr/>
        </p:nvPicPr>
        <p:blipFill>
          <a:blip r:embed="rId4"/>
          <a:srcRect t="11210" b="32755"/>
          <a:stretch>
            <a:fillRect/>
          </a:stretch>
        </p:blipFill>
        <p:spPr>
          <a:xfrm>
            <a:off x="3547745" y="1586230"/>
            <a:ext cx="1948815" cy="2481580"/>
          </a:xfrm>
          <a:prstGeom prst="ellipse">
            <a:avLst/>
          </a:prstGeom>
        </p:spPr>
      </p:pic>
      <p:pic>
        <p:nvPicPr>
          <p:cNvPr id="9" name="图片 8" descr="x[1]"/>
          <p:cNvPicPr>
            <a:picLocks noChangeAspect="1"/>
          </p:cNvPicPr>
          <p:nvPr/>
        </p:nvPicPr>
        <p:blipFill>
          <a:blip r:embed="rId5">
            <a:lum bright="-6000" contrast="18000"/>
          </a:blip>
          <a:srcRect l="13361" t="1687" r="11750" b="29940"/>
          <a:stretch>
            <a:fillRect/>
          </a:stretch>
        </p:blipFill>
        <p:spPr>
          <a:xfrm>
            <a:off x="6508750" y="1549400"/>
            <a:ext cx="2000885" cy="2518410"/>
          </a:xfrm>
          <a:prstGeom prst="ellipse">
            <a:avLst/>
          </a:prstGeom>
        </p:spPr>
      </p:pic>
      <p:pic>
        <p:nvPicPr>
          <p:cNvPr id="14" name="图片 13" descr="6608764172329205194[1]"/>
          <p:cNvPicPr>
            <a:picLocks noChangeAspect="1"/>
          </p:cNvPicPr>
          <p:nvPr/>
        </p:nvPicPr>
        <p:blipFill>
          <a:blip r:embed="rId6"/>
          <a:srcRect l="19542" t="4157" r="21919" b="47264"/>
          <a:stretch>
            <a:fillRect/>
          </a:stretch>
        </p:blipFill>
        <p:spPr>
          <a:xfrm>
            <a:off x="9304020" y="1465580"/>
            <a:ext cx="1957705" cy="2518410"/>
          </a:xfrm>
          <a:prstGeom prst="ellipse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5415" y="4847590"/>
            <a:ext cx="1190244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华康行书体W5" panose="03000509000000000000" charset="-122"/>
                <a:ea typeface="华康行书体W5" panose="03000509000000000000" charset="-122"/>
                <a:sym typeface="+mn-ea"/>
              </a:rPr>
              <a:t>李贽：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提倡个性自由，蔑视权威和教条，甚至否定传统伦理道德标准</a:t>
            </a:r>
            <a:r>
              <a:rPr lang="zh-CN" alt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，提出</a:t>
            </a:r>
            <a:r>
              <a:rPr lang="en-US" alt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童心”说；</a:t>
            </a:r>
            <a:endParaRPr lang="zh-CN" altLang="en-US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黄宗羲：严厉抨击君主专制制度，反对重农抑商，提出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工商皆本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；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</a:t>
            </a: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顾炎武和王夫之：对宋明以来高度集权的政治制度进行批判，并提出一些重要见解。</a:t>
            </a:r>
            <a:endParaRPr lang="zh-CN" altLang="en-US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4780" y="149225"/>
            <a:ext cx="11903075" cy="606425"/>
          </a:xfrm>
          <a:prstGeom prst="rect">
            <a:avLst/>
          </a:prstGeom>
          <a:solidFill>
            <a:srgbClr val="8651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bg1"/>
                </a:solidFill>
                <a:ea typeface="楷体" panose="02010609060101010101" charset="-122"/>
                <a:sym typeface="+mn-ea"/>
              </a:rPr>
              <a:t>明清时期：思想领域的变化</a:t>
            </a:r>
            <a:endParaRPr lang="zh-CN" altLang="en-US" sz="3200" b="1" dirty="0">
              <a:solidFill>
                <a:schemeClr val="bg1"/>
              </a:solidFill>
              <a:ea typeface="楷体" panose="02010609060101010101" charset="-122"/>
              <a:sym typeface="+mn-ea"/>
            </a:endParaRPr>
          </a:p>
        </p:txBody>
      </p:sp>
      <p:pic>
        <p:nvPicPr>
          <p:cNvPr id="6" name="图片 5" descr="timg2AHBHM6B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B">
                  <a:alpha val="100000"/>
                </a:srgbClr>
              </a:clrFrom>
              <a:clrTo>
                <a:srgbClr val="FFFF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035" y="1569720"/>
            <a:ext cx="1847850" cy="24980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87450" y="4158615"/>
            <a:ext cx="1049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华康行书体W5" panose="03000509000000000000" charset="-122"/>
                <a:ea typeface="华康行书体W5" panose="03000509000000000000" charset="-122"/>
              </a:rPr>
              <a:t>李 贽</a:t>
            </a:r>
            <a:endParaRPr lang="zh-CN" altLang="en-US" sz="2000">
              <a:latin typeface="华康行书体W5" panose="03000509000000000000" charset="-122"/>
              <a:ea typeface="华康行书体W5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12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21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4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2195</Words>
  <Application>WPS 文字</Application>
  <PresentationFormat>宽屏</PresentationFormat>
  <Paragraphs>268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61" baseType="lpstr">
      <vt:lpstr>Arial</vt:lpstr>
      <vt:lpstr>方正书宋_GBK</vt:lpstr>
      <vt:lpstr>Wingdings</vt:lpstr>
      <vt:lpstr>宋体</vt:lpstr>
      <vt:lpstr>Arial Unicode MS</vt:lpstr>
      <vt:lpstr>汉仪书宋二KW</vt:lpstr>
      <vt:lpstr>Calibri Light</vt:lpstr>
      <vt:lpstr>Helvetica Neue</vt:lpstr>
      <vt:lpstr>Calibri</vt:lpstr>
      <vt:lpstr>微软雅黑</vt:lpstr>
      <vt:lpstr>汉仪旗黑KW</vt:lpstr>
      <vt:lpstr>Calibri</vt:lpstr>
      <vt:lpstr>汉仪旗黑-85S</vt:lpstr>
      <vt:lpstr>苹方-简</vt:lpstr>
      <vt:lpstr>楷体</vt:lpstr>
      <vt:lpstr>汉仪楷体KW</vt:lpstr>
      <vt:lpstr>华文中宋</vt:lpstr>
      <vt:lpstr>华文宋体</vt:lpstr>
      <vt:lpstr>叶根友毛笔行书2.0版</vt:lpstr>
      <vt:lpstr>黑体</vt:lpstr>
      <vt:lpstr>宋体</vt:lpstr>
      <vt:lpstr>汉仪中黑KW</vt:lpstr>
      <vt:lpstr>楷体</vt:lpstr>
      <vt:lpstr>华康行书体W5</vt:lpstr>
      <vt:lpstr>方正剪纸简体</vt:lpstr>
      <vt:lpstr>方正小标宋简体</vt:lpstr>
      <vt:lpstr>微软雅黑 Light</vt:lpstr>
      <vt:lpstr>微软雅黑</vt:lpstr>
      <vt:lpstr>华文黑体</vt:lpstr>
      <vt:lpstr>文悦古典明朝体 (非商业使用) W5</vt:lpstr>
      <vt:lpstr>创艺简</vt:lpstr>
      <vt:lpstr>方正清刻本悦宋简体</vt:lpstr>
      <vt:lpstr>Arial</vt:lpstr>
      <vt:lpstr>冬青黑体简体中文</vt:lpstr>
      <vt:lpstr>仿宋</vt:lpstr>
      <vt:lpstr>汉仪仿宋KW</vt:lpstr>
      <vt:lpstr>华文楷体</vt:lpstr>
      <vt:lpstr>华文仿宋</vt:lpstr>
      <vt:lpstr>华文新魏</vt:lpstr>
      <vt:lpstr>宋体-简</vt:lpstr>
      <vt:lpstr>仿宋</vt:lpstr>
      <vt:lpstr>楷体_GB2312</vt:lpstr>
      <vt:lpstr>1_Office 主题​​</vt:lpstr>
      <vt:lpstr>Office 主题</vt:lpstr>
      <vt:lpstr>1_Office 主题</vt:lpstr>
      <vt:lpstr>2_Office 主题​​</vt:lpstr>
      <vt:lpstr>《中外历史纲要》（上） 第四单元复习（1）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zhaoyujie</dc:creator>
  <cp:lastModifiedBy>zhaoyujie</cp:lastModifiedBy>
  <cp:revision>27</cp:revision>
  <dcterms:created xsi:type="dcterms:W3CDTF">2020-02-07T13:21:36Z</dcterms:created>
  <dcterms:modified xsi:type="dcterms:W3CDTF">2020-02-07T13:21:36Z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2052-1.9.1.2994</vt:lpwstr>
  </property>
</Properties>
</file>