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5" r:id="rId2"/>
    <p:sldId id="273" r:id="rId3"/>
    <p:sldId id="276" r:id="rId4"/>
    <p:sldId id="278" r:id="rId5"/>
    <p:sldId id="280" r:id="rId6"/>
    <p:sldId id="279" r:id="rId7"/>
    <p:sldId id="277" r:id="rId8"/>
    <p:sldId id="271" r:id="rId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06" autoAdjust="0"/>
  </p:normalViewPr>
  <p:slideViewPr>
    <p:cSldViewPr snapToGrid="0">
      <p:cViewPr varScale="1">
        <p:scale>
          <a:sx n="86" d="100"/>
          <a:sy n="86"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同学们，全球变暖未能确切地被我们每天所感知</a:t>
            </a:r>
            <a:r>
              <a:rPr lang="en-US" altLang="zh-CN" dirty="0" smtClean="0"/>
              <a:t>,</a:t>
            </a:r>
            <a:r>
              <a:rPr lang="zh-CN" altLang="en-US" dirty="0" smtClean="0"/>
              <a:t>但事实证明全球变暖已经成为严重危险地球</a:t>
            </a:r>
            <a:r>
              <a:rPr lang="en-US" altLang="zh-CN" dirty="0" smtClean="0"/>
              <a:t>,</a:t>
            </a:r>
            <a:r>
              <a:rPr lang="zh-CN" altLang="en-US" dirty="0" smtClean="0"/>
              <a:t>威胁人类生存的最大问题之一</a:t>
            </a:r>
            <a:r>
              <a:rPr lang="en-US" altLang="zh-CN" dirty="0" smtClean="0"/>
              <a:t>,</a:t>
            </a:r>
            <a:r>
              <a:rPr lang="zh-CN" altLang="en-US" dirty="0" smtClean="0"/>
              <a:t>研究表明全球变暖与大气中的二氧化碳增多密切相关。为什么二氧化碳增多会加剧全球气候变暖，它为什么被称之为温室气体？让我们一起走进大气走进二氧化碳去探究其根源。</a:t>
            </a:r>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同学们，就在刚刚过去的</a:t>
            </a:r>
            <a:r>
              <a:rPr lang="en-US" altLang="zh-CN" dirty="0" smtClean="0"/>
              <a:t>2019</a:t>
            </a:r>
            <a:r>
              <a:rPr lang="zh-CN" altLang="en-US" dirty="0" smtClean="0"/>
              <a:t>年</a:t>
            </a:r>
            <a:r>
              <a:rPr lang="en-US" altLang="zh-CN" dirty="0" smtClean="0"/>
              <a:t>8</a:t>
            </a:r>
            <a:r>
              <a:rPr lang="zh-CN" altLang="en-US" dirty="0" smtClean="0"/>
              <a:t>月</a:t>
            </a:r>
            <a:r>
              <a:rPr lang="en-US" altLang="zh-CN" dirty="0" smtClean="0"/>
              <a:t>18</a:t>
            </a:r>
            <a:r>
              <a:rPr lang="zh-CN" altLang="en-US" dirty="0" smtClean="0"/>
              <a:t>日，冰岛举行了一场特殊的追悼会</a:t>
            </a:r>
            <a:r>
              <a:rPr lang="en-US" altLang="zh-CN" dirty="0" smtClean="0"/>
              <a:t>——</a:t>
            </a:r>
            <a:r>
              <a:rPr lang="zh-CN" altLang="en-US" dirty="0" smtClean="0"/>
              <a:t>纪念该国因全球气候变暖而消失的第一座冰川，纪念碑上还刻二氧化碳浓度的字样。研究数据显示，冰岛每年有</a:t>
            </a:r>
            <a:r>
              <a:rPr lang="en-US" altLang="zh-CN" dirty="0" smtClean="0"/>
              <a:t>110</a:t>
            </a:r>
            <a:r>
              <a:rPr lang="zh-CN" altLang="en-US" dirty="0" smtClean="0"/>
              <a:t>亿</a:t>
            </a:r>
            <a:r>
              <a:rPr lang="zh-CN" altLang="en-US" dirty="0" smtClean="0"/>
              <a:t>吨的冰</a:t>
            </a:r>
            <a:r>
              <a:rPr lang="zh-CN" altLang="en-US" dirty="0" smtClean="0"/>
              <a:t>融化，预期</a:t>
            </a:r>
            <a:r>
              <a:rPr lang="en-US" altLang="zh-CN" dirty="0" smtClean="0"/>
              <a:t>2200</a:t>
            </a:r>
            <a:r>
              <a:rPr lang="zh-CN" altLang="en-US" dirty="0" smtClean="0"/>
              <a:t>年以前冰岛全部</a:t>
            </a:r>
            <a:r>
              <a:rPr lang="en-US" altLang="zh-CN" dirty="0" smtClean="0"/>
              <a:t>400</a:t>
            </a:r>
            <a:r>
              <a:rPr lang="zh-CN" altLang="en-US" dirty="0" smtClean="0"/>
              <a:t>多座冰川将消失殆尽。</a:t>
            </a:r>
          </a:p>
          <a:p>
            <a:r>
              <a:rPr lang="zh-CN" altLang="en-US" dirty="0" smtClean="0"/>
              <a:t>全球</a:t>
            </a:r>
            <a:r>
              <a:rPr lang="zh-CN" altLang="en-US" dirty="0" smtClean="0"/>
              <a:t>变</a:t>
            </a:r>
            <a:r>
              <a:rPr lang="zh-CN" altLang="en-US" dirty="0" smtClean="0"/>
              <a:t>暖虽然未能</a:t>
            </a:r>
            <a:r>
              <a:rPr lang="zh-CN" altLang="en-US" dirty="0" smtClean="0"/>
              <a:t>确切地被我们每天所感知</a:t>
            </a:r>
            <a:r>
              <a:rPr lang="en-US" altLang="zh-CN" dirty="0" smtClean="0"/>
              <a:t>,</a:t>
            </a:r>
            <a:r>
              <a:rPr lang="zh-CN" altLang="en-US" dirty="0" smtClean="0"/>
              <a:t>但事实证明全球变暖已经成为</a:t>
            </a:r>
            <a:r>
              <a:rPr lang="zh-CN" altLang="en-US" dirty="0" smtClean="0"/>
              <a:t>严重威胁地球</a:t>
            </a:r>
            <a:r>
              <a:rPr lang="en-US" altLang="zh-CN" dirty="0" smtClean="0"/>
              <a:t>,</a:t>
            </a:r>
            <a:r>
              <a:rPr lang="zh-CN" altLang="en-US" dirty="0" smtClean="0"/>
              <a:t>威胁人类生存的最大问题之一</a:t>
            </a:r>
            <a:r>
              <a:rPr lang="en-US" altLang="zh-CN" dirty="0" smtClean="0"/>
              <a:t>,</a:t>
            </a:r>
            <a:r>
              <a:rPr lang="zh-CN" altLang="en-US" dirty="0" smtClean="0"/>
              <a:t>研究表明全球变暖与大气中的二氧化碳增多密切相关。为什么二氧化碳增多会加剧</a:t>
            </a:r>
            <a:r>
              <a:rPr lang="zh-CN" altLang="en-US" dirty="0" smtClean="0"/>
              <a:t>全球变</a:t>
            </a:r>
            <a:r>
              <a:rPr lang="zh-CN" altLang="en-US" dirty="0" smtClean="0"/>
              <a:t>暖，</a:t>
            </a:r>
            <a:r>
              <a:rPr lang="zh-CN" altLang="en-US" dirty="0" smtClean="0"/>
              <a:t>它又为什么</a:t>
            </a:r>
            <a:r>
              <a:rPr lang="zh-CN" altLang="en-US" dirty="0" smtClean="0"/>
              <a:t>被称之为温室气体？让我们一起再次走进大气走进二氧化碳一探究竟。</a:t>
            </a:r>
            <a:endParaRPr lang="zh-CN" altLang="en-US" dirty="0"/>
          </a:p>
        </p:txBody>
      </p:sp>
    </p:spTree>
    <p:extLst>
      <p:ext uri="{BB962C8B-B14F-4D97-AF65-F5344CB8AC3E}">
        <p14:creationId xmlns:p14="http://schemas.microsoft.com/office/powerpoint/2010/main" val="228596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首先请大家仔细观察</a:t>
            </a:r>
            <a:r>
              <a:rPr lang="zh-CN" altLang="en-US" dirty="0" smtClean="0"/>
              <a:t>下面这幅</a:t>
            </a:r>
            <a:r>
              <a:rPr lang="zh-CN" altLang="en-US" dirty="0" smtClean="0"/>
              <a:t>图：到达大气上界的太阳辐射和到达地球表面的太阳辐射对比图。横坐标代表的</a:t>
            </a:r>
            <a:r>
              <a:rPr lang="zh-CN" altLang="en-US" dirty="0" smtClean="0"/>
              <a:t>是辐射波长</a:t>
            </a:r>
            <a:r>
              <a:rPr lang="zh-CN" altLang="en-US" dirty="0" smtClean="0"/>
              <a:t>单位是纳米，纵坐标则代表辐射</a:t>
            </a:r>
            <a:r>
              <a:rPr lang="zh-CN" altLang="en-US" dirty="0" smtClean="0"/>
              <a:t>能力强弱。</a:t>
            </a:r>
            <a:r>
              <a:rPr lang="zh-CN" altLang="en-US" dirty="0" smtClean="0"/>
              <a:t>虚线表示的是到达大气上界的太阳辐射，黑实线代表到达地球表面的太阳辐射，从这幅图中你读出了那些内容呢（停留</a:t>
            </a:r>
            <a:r>
              <a:rPr lang="en-US" altLang="zh-CN" dirty="0" smtClean="0"/>
              <a:t>1</a:t>
            </a:r>
            <a:r>
              <a:rPr lang="zh-CN" altLang="en-US" dirty="0" smtClean="0"/>
              <a:t>分钟</a:t>
            </a:r>
            <a:r>
              <a:rPr lang="zh-CN" altLang="en-US" dirty="0" smtClean="0"/>
              <a:t>）请</a:t>
            </a:r>
            <a:r>
              <a:rPr lang="zh-CN" altLang="en-US" dirty="0" smtClean="0"/>
              <a:t>大家根据图示判断二氧化碳使大气增温的主要原因是否是它直接吸收了太阳辐射的能量呢？</a:t>
            </a:r>
            <a:endParaRPr lang="zh-CN" altLang="en-US" dirty="0"/>
          </a:p>
        </p:txBody>
      </p:sp>
    </p:spTree>
    <p:extLst>
      <p:ext uri="{BB962C8B-B14F-4D97-AF65-F5344CB8AC3E}">
        <p14:creationId xmlns:p14="http://schemas.microsoft.com/office/powerpoint/2010/main" val="1567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你的判断是否正确呢，</a:t>
            </a:r>
            <a:r>
              <a:rPr lang="zh-CN" altLang="en-US" dirty="0" smtClean="0"/>
              <a:t>再请大家观察一</a:t>
            </a:r>
            <a:r>
              <a:rPr lang="zh-CN" altLang="en-US" dirty="0" smtClean="0"/>
              <a:t>张表格，</a:t>
            </a:r>
            <a:r>
              <a:rPr lang="zh-CN" altLang="en-US" dirty="0" smtClean="0"/>
              <a:t>结合表中具体数据，再来看刚才那幅图，是否有了更好</a:t>
            </a:r>
            <a:r>
              <a:rPr lang="zh-CN" altLang="en-US" dirty="0" smtClean="0"/>
              <a:t>的理解了呢？那么请</a:t>
            </a:r>
            <a:r>
              <a:rPr lang="zh-CN" altLang="en-US" dirty="0" smtClean="0"/>
              <a:t>大家完成学案任务一，结合</a:t>
            </a:r>
            <a:r>
              <a:rPr lang="zh-CN" altLang="en-US" dirty="0" smtClean="0"/>
              <a:t>图“到达大气上界的太阳辐射和到达地球表面的太阳辐射对比图”及表格“晴空下大气中不同物质的吸收和散射率”解释说明太阳辐射不是大气升温的</a:t>
            </a:r>
            <a:r>
              <a:rPr lang="zh-CN" altLang="en-US" dirty="0" smtClean="0"/>
              <a:t>直接热源，</a:t>
            </a:r>
            <a:r>
              <a:rPr lang="zh-CN" altLang="en-US" dirty="0" smtClean="0"/>
              <a:t>并绘图</a:t>
            </a:r>
            <a:r>
              <a:rPr lang="zh-CN" altLang="en-US" dirty="0" smtClean="0"/>
              <a:t>说明。</a:t>
            </a:r>
            <a:endParaRPr lang="zh-CN" altLang="en-US" dirty="0"/>
          </a:p>
        </p:txBody>
      </p:sp>
    </p:spTree>
    <p:extLst>
      <p:ext uri="{BB962C8B-B14F-4D97-AF65-F5344CB8AC3E}">
        <p14:creationId xmlns:p14="http://schemas.microsoft.com/office/powerpoint/2010/main" val="178391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从这两个资料，我们可以看出，大气</a:t>
            </a:r>
            <a:r>
              <a:rPr lang="zh-CN" altLang="en-US" dirty="0" smtClean="0"/>
              <a:t>对太阳短波辐射来讲几乎是透明的</a:t>
            </a:r>
            <a:r>
              <a:rPr lang="zh-CN" altLang="en-US" dirty="0" smtClean="0"/>
              <a:t>，大部分太阳辐射都能透过大气到达地球表明，大气</a:t>
            </a:r>
            <a:r>
              <a:rPr lang="zh-CN" altLang="en-US" dirty="0" smtClean="0"/>
              <a:t>受热过程的第一步应该是，</a:t>
            </a:r>
            <a:r>
              <a:rPr lang="zh-CN" altLang="en-US" dirty="0" smtClean="0"/>
              <a:t>太阳照大地</a:t>
            </a:r>
            <a:r>
              <a:rPr lang="zh-CN" altLang="en-US" dirty="0" smtClean="0"/>
              <a:t>。在这其中我们发现大气</a:t>
            </a:r>
            <a:r>
              <a:rPr lang="zh-CN" altLang="en-US" dirty="0" smtClean="0"/>
              <a:t>中干洁空气</a:t>
            </a:r>
            <a:r>
              <a:rPr lang="zh-CN" altLang="en-US" dirty="0" smtClean="0"/>
              <a:t>对太阳辐射的吸收率一共才</a:t>
            </a:r>
            <a:r>
              <a:rPr lang="en-US" altLang="zh-CN" dirty="0" smtClean="0"/>
              <a:t>2%</a:t>
            </a:r>
            <a:r>
              <a:rPr lang="zh-CN" altLang="en-US" dirty="0" smtClean="0"/>
              <a:t>，干空气中主要</a:t>
            </a:r>
            <a:r>
              <a:rPr lang="zh-CN" altLang="en-US" dirty="0" smtClean="0"/>
              <a:t>成分是氧气</a:t>
            </a:r>
            <a:r>
              <a:rPr lang="zh-CN" altLang="en-US" dirty="0" smtClean="0"/>
              <a:t>和氮气，此外还有二氧化碳。这么看来二氧化碳增多是全球气候变暖并不是直接吸收太阳辐射的热量。那么为什么会这样呢？让我们再走进一步继续深入研究。</a:t>
            </a:r>
          </a:p>
          <a:p>
            <a:endParaRPr lang="zh-CN" altLang="en-US" dirty="0"/>
          </a:p>
        </p:txBody>
      </p:sp>
    </p:spTree>
    <p:extLst>
      <p:ext uri="{BB962C8B-B14F-4D97-AF65-F5344CB8AC3E}">
        <p14:creationId xmlns:p14="http://schemas.microsoft.com/office/powerpoint/2010/main" val="383862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zh-CN" altLang="en-US" dirty="0" smtClean="0"/>
              <a:t>再给大家展示一幅图“太阳和地球辐射波段及大气的主要成分对不同波段的吸收特性</a:t>
            </a:r>
            <a:r>
              <a:rPr lang="en-US" altLang="zh-CN" dirty="0" smtClean="0"/>
              <a:t>”</a:t>
            </a:r>
            <a:r>
              <a:rPr lang="zh-CN" altLang="en-US" dirty="0" smtClean="0"/>
              <a:t>图。从这幅图里大家又能看出哪些内容呢？能否从这幅图中找到刚才的问题答案呢？二氧化碳为什么不能直接吸收太阳辐射</a:t>
            </a:r>
            <a:r>
              <a:rPr lang="zh-CN" altLang="en-US" dirty="0" smtClean="0"/>
              <a:t>，那么它可能是主要吸收的哪种</a:t>
            </a:r>
            <a:r>
              <a:rPr lang="zh-CN" altLang="en-US" dirty="0" smtClean="0"/>
              <a:t>辐射，而导致温度升高呢？请大家自己先做读图思考，完成学案上的任务二，然后再听进一步的讲解吧。同时通过这幅图，</a:t>
            </a:r>
            <a:r>
              <a:rPr lang="zh-CN" altLang="en-US" dirty="0" smtClean="0"/>
              <a:t>能不能对大气对于太阳辐射几乎是透明的这句话做出具体解释呢？</a:t>
            </a:r>
            <a:endParaRPr lang="en-US" altLang="zh-CN" dirty="0" smtClean="0"/>
          </a:p>
          <a:p>
            <a:r>
              <a:rPr lang="zh-CN" altLang="en-US" dirty="0" smtClean="0"/>
              <a:t>在这幅图中，我们首先要看清楚图例和图示的含义，横坐标仍然是波长（微米）横坐标的下面给大家标注了不同波长的分类。可以看出，太阳辐射的大部分波段都属于短波辐射，地球放出的辐射，即我们平时说的地面辐射属于长波辐射。再来看纵坐标，纵坐标分为两部分，上部代表的是辐射强度，下部则代表了大气不同成分对不同波段的吸收率。从吸收率来看，我们可以看出太阳辐射中能量最集中的可见光部分几乎没有大气成分能够吸收，只有氧气和臭氧对太阳辐射的紫外线有所吸收，水汽和二氧化碳对部分红线有吸收。再看这些成分对地面辐射的吸收能力：不难看出这些成分对地面辐射的吸收总能力远远高过对太阳辐射的吸收，特别是二氧化碳和水汽在地面辐射的某些波段吸收率达到了百分百。到此，你是否已经明白了为什么二氧化碳增多会使全球气候变暖呢？为社么二氧化碳被称之为温室气体呢？</a:t>
            </a:r>
            <a:endParaRPr lang="zh-CN" altLang="en-US" dirty="0"/>
          </a:p>
        </p:txBody>
      </p:sp>
    </p:spTree>
    <p:extLst>
      <p:ext uri="{BB962C8B-B14F-4D97-AF65-F5344CB8AC3E}">
        <p14:creationId xmlns:p14="http://schemas.microsoft.com/office/powerpoint/2010/main" val="341871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也正是因为随着人类的发展，大气中二氧化碳不断增多，致使大气截留的地面辐射热量增多，大气逆辐射也增强，最终使得全球变暖。除此之外，全球变暖</a:t>
            </a:r>
            <a:r>
              <a:rPr lang="zh-CN" altLang="en-US" dirty="0" smtClean="0"/>
              <a:t>还有没有其他</a:t>
            </a:r>
            <a:r>
              <a:rPr lang="zh-CN" altLang="en-US" dirty="0" smtClean="0"/>
              <a:t>的原因和说法，希望同学们能够</a:t>
            </a:r>
            <a:r>
              <a:rPr lang="zh-CN" altLang="en-US" dirty="0" smtClean="0"/>
              <a:t>通过今天的探究</a:t>
            </a:r>
            <a:r>
              <a:rPr lang="zh-CN" altLang="en-US" dirty="0" smtClean="0"/>
              <a:t>问题对地理产生兴趣，对科学探究产生兴趣，去探究更多未知的领域，</a:t>
            </a:r>
            <a:r>
              <a:rPr lang="zh-CN" altLang="en-US" dirty="0" smtClean="0"/>
              <a:t>谢谢您的观看。</a:t>
            </a:r>
            <a:endParaRPr lang="zh-CN" altLang="en-US" dirty="0" smtClean="0"/>
          </a:p>
          <a:p>
            <a:endParaRPr lang="zh-CN" altLang="en-US" dirty="0"/>
          </a:p>
        </p:txBody>
      </p:sp>
    </p:spTree>
    <p:extLst>
      <p:ext uri="{BB962C8B-B14F-4D97-AF65-F5344CB8AC3E}">
        <p14:creationId xmlns:p14="http://schemas.microsoft.com/office/powerpoint/2010/main" val="21884091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v.qq.com/x/page/x09165bjm4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2881424" y="2040167"/>
            <a:ext cx="6123804" cy="728345"/>
          </a:xfrm>
        </p:spPr>
        <p:txBody>
          <a:bodyPr>
            <a:normAutofit fontScale="90000"/>
          </a:bodyPr>
          <a:lstStyle/>
          <a:p>
            <a:pPr algn="ctr"/>
            <a:r>
              <a:rPr lang="zh-CN" altLang="en-US" sz="3200" b="1" spc="300" dirty="0">
                <a:solidFill>
                  <a:srgbClr val="FF0000"/>
                </a:solidFill>
                <a:latin typeface="微软雅黑" panose="020B0503020204020204" charset="-122"/>
                <a:ea typeface="微软雅黑" panose="020B0503020204020204" charset="-122"/>
                <a:sym typeface="+mn-ea"/>
              </a:rPr>
              <a:t>	二氧化碳增多为什么会加剧全球气候变暖</a:t>
            </a:r>
            <a:endParaRPr lang="zh-CN" altLang="en-US" sz="32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高一地理</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北京市日坛中学 邵方</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pPr algn="ctr"/>
            <a:r>
              <a:rPr lang="zh-CN" altLang="en-US" sz="2400" dirty="0">
                <a:solidFill>
                  <a:srgbClr val="FF0000"/>
                </a:solidFill>
              </a:rPr>
              <a:t>惊了！全球第一座冰川融化消失，全球气候变暖很严重 </a:t>
            </a:r>
          </a:p>
        </p:txBody>
      </p:sp>
      <p:sp>
        <p:nvSpPr>
          <p:cNvPr id="5" name="文本框 4">
            <a:hlinkClick r:id="rId3"/>
          </p:cNvPr>
          <p:cNvSpPr txBox="1"/>
          <p:nvPr/>
        </p:nvSpPr>
        <p:spPr>
          <a:xfrm>
            <a:off x="1807535" y="4697576"/>
            <a:ext cx="6337005" cy="369332"/>
          </a:xfrm>
          <a:prstGeom prst="rect">
            <a:avLst/>
          </a:prstGeom>
          <a:noFill/>
        </p:spPr>
        <p:txBody>
          <a:bodyPr wrap="square" rtlCol="0">
            <a:spAutoFit/>
          </a:bodyPr>
          <a:lstStyle/>
          <a:p>
            <a:r>
              <a:rPr lang="en-US" altLang="zh-CN" dirty="0"/>
              <a:t>https://v.qq.com/x/page/x09165bjm41.html</a:t>
            </a:r>
            <a:endParaRPr lang="zh-CN" altLang="en-US" dirty="0"/>
          </a:p>
        </p:txBody>
      </p:sp>
      <p:sp>
        <p:nvSpPr>
          <p:cNvPr id="6" name="矩形 5"/>
          <p:cNvSpPr/>
          <p:nvPr/>
        </p:nvSpPr>
        <p:spPr>
          <a:xfrm>
            <a:off x="374820" y="801212"/>
            <a:ext cx="8139178" cy="1631216"/>
          </a:xfrm>
          <a:prstGeom prst="rect">
            <a:avLst/>
          </a:prstGeom>
        </p:spPr>
        <p:txBody>
          <a:bodyPr wrap="square">
            <a:spAutoFit/>
          </a:bodyPr>
          <a:lstStyle/>
          <a:p>
            <a:r>
              <a:rPr lang="en-US" altLang="zh-CN" dirty="0" smtClean="0"/>
              <a:t>       </a:t>
            </a:r>
            <a:r>
              <a:rPr lang="en-US" altLang="zh-CN" sz="2000" dirty="0" smtClean="0">
                <a:latin typeface="华文楷体" panose="02010600040101010101" pitchFamily="2" charset="-122"/>
                <a:ea typeface="华文楷体" panose="02010600040101010101" pitchFamily="2" charset="-122"/>
              </a:rPr>
              <a:t>2019</a:t>
            </a:r>
            <a:r>
              <a:rPr lang="zh-CN" altLang="en-US" sz="2000" dirty="0" smtClean="0">
                <a:latin typeface="华文楷体" panose="02010600040101010101" pitchFamily="2" charset="-122"/>
                <a:ea typeface="华文楷体" panose="02010600040101010101" pitchFamily="2" charset="-122"/>
              </a:rPr>
              <a:t>年</a:t>
            </a:r>
            <a:r>
              <a:rPr lang="en-US" altLang="zh-CN" sz="2000" dirty="0" smtClean="0">
                <a:latin typeface="华文楷体" panose="02010600040101010101" pitchFamily="2" charset="-122"/>
                <a:ea typeface="华文楷体" panose="02010600040101010101" pitchFamily="2" charset="-122"/>
              </a:rPr>
              <a:t>8</a:t>
            </a:r>
            <a:r>
              <a:rPr lang="zh-CN" altLang="en-US" sz="2000" dirty="0">
                <a:latin typeface="华文楷体" panose="02010600040101010101" pitchFamily="2" charset="-122"/>
                <a:ea typeface="华文楷体" panose="02010600040101010101" pitchFamily="2" charset="-122"/>
              </a:rPr>
              <a:t>月</a:t>
            </a:r>
            <a:r>
              <a:rPr lang="en-US" altLang="zh-CN" sz="2000" dirty="0">
                <a:latin typeface="华文楷体" panose="02010600040101010101" pitchFamily="2" charset="-122"/>
                <a:ea typeface="华文楷体" panose="02010600040101010101" pitchFamily="2" charset="-122"/>
              </a:rPr>
              <a:t>18</a:t>
            </a:r>
            <a:r>
              <a:rPr lang="zh-CN" altLang="en-US" sz="2000" dirty="0">
                <a:latin typeface="华文楷体" panose="02010600040101010101" pitchFamily="2" charset="-122"/>
                <a:ea typeface="华文楷体" panose="02010600040101010101" pitchFamily="2" charset="-122"/>
              </a:rPr>
              <a:t>日，冰岛举行了一场特殊的追悼会</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纪念该国因全球气候变暖而消失的第一座冰川，这座冰川的名字叫做奥克冰川</a:t>
            </a:r>
            <a:r>
              <a:rPr lang="zh-CN" altLang="en-US" sz="2000" dirty="0" smtClean="0">
                <a:latin typeface="华文楷体" panose="02010600040101010101" pitchFamily="2" charset="-122"/>
                <a:ea typeface="华文楷体" panose="02010600040101010101" pitchFamily="2" charset="-122"/>
              </a:rPr>
              <a:t>。纪念碑</a:t>
            </a:r>
            <a:r>
              <a:rPr lang="zh-CN" altLang="en-US" sz="2000" dirty="0">
                <a:latin typeface="华文楷体" panose="02010600040101010101" pitchFamily="2" charset="-122"/>
                <a:ea typeface="华文楷体" panose="02010600040101010101" pitchFamily="2" charset="-122"/>
              </a:rPr>
              <a:t>还刻有“</a:t>
            </a:r>
            <a:r>
              <a:rPr lang="en-US" altLang="zh-CN" sz="2000" dirty="0">
                <a:latin typeface="华文楷体" panose="02010600040101010101" pitchFamily="2" charset="-122"/>
                <a:ea typeface="华文楷体" panose="02010600040101010101" pitchFamily="2" charset="-122"/>
              </a:rPr>
              <a:t>415 ppm CO2”</a:t>
            </a:r>
            <a:r>
              <a:rPr lang="zh-CN" altLang="en-US" sz="2000" dirty="0">
                <a:latin typeface="华文楷体" panose="02010600040101010101" pitchFamily="2" charset="-122"/>
                <a:ea typeface="华文楷体" panose="02010600040101010101" pitchFamily="2" charset="-122"/>
              </a:rPr>
              <a:t>字样，</a:t>
            </a:r>
            <a:r>
              <a:rPr lang="zh-CN" altLang="en-US" sz="2000" dirty="0" smtClean="0">
                <a:latin typeface="华文楷体" panose="02010600040101010101" pitchFamily="2" charset="-122"/>
                <a:ea typeface="华文楷体" panose="02010600040101010101" pitchFamily="2" charset="-122"/>
              </a:rPr>
              <a:t>代表</a:t>
            </a:r>
            <a:r>
              <a:rPr lang="en-US" altLang="zh-CN" sz="2000" dirty="0" smtClean="0">
                <a:latin typeface="华文楷体" panose="02010600040101010101" pitchFamily="2" charset="-122"/>
                <a:ea typeface="华文楷体" panose="02010600040101010101" pitchFamily="2" charset="-122"/>
              </a:rPr>
              <a:t>2019</a:t>
            </a:r>
            <a:r>
              <a:rPr lang="zh-CN" altLang="en-US" sz="2000" dirty="0" smtClean="0">
                <a:latin typeface="华文楷体" panose="02010600040101010101" pitchFamily="2" charset="-122"/>
                <a:ea typeface="华文楷体" panose="02010600040101010101" pitchFamily="2" charset="-122"/>
              </a:rPr>
              <a:t>年</a:t>
            </a:r>
            <a:r>
              <a:rPr lang="en-US" altLang="zh-CN" sz="2000" dirty="0" smtClean="0">
                <a:latin typeface="华文楷体" panose="02010600040101010101" pitchFamily="2" charset="-122"/>
                <a:ea typeface="华文楷体" panose="02010600040101010101" pitchFamily="2" charset="-122"/>
              </a:rPr>
              <a:t>5</a:t>
            </a:r>
            <a:r>
              <a:rPr lang="zh-CN" altLang="en-US" sz="2000" dirty="0">
                <a:latin typeface="华文楷体" panose="02010600040101010101" pitchFamily="2" charset="-122"/>
                <a:ea typeface="华文楷体" panose="02010600040101010101" pitchFamily="2" charset="-122"/>
              </a:rPr>
              <a:t>月检测到大气中二氧化碳含量创下新高</a:t>
            </a:r>
            <a:r>
              <a:rPr lang="zh-CN" altLang="en-US" sz="2000" dirty="0" smtClean="0">
                <a:latin typeface="华文楷体" panose="02010600040101010101" pitchFamily="2" charset="-122"/>
                <a:ea typeface="华文楷体" panose="02010600040101010101" pitchFamily="2" charset="-122"/>
              </a:rPr>
              <a:t>。研究</a:t>
            </a:r>
            <a:r>
              <a:rPr lang="zh-CN" altLang="en-US" sz="2000" dirty="0">
                <a:latin typeface="华文楷体" panose="02010600040101010101" pitchFamily="2" charset="-122"/>
                <a:ea typeface="华文楷体" panose="02010600040101010101" pitchFamily="2" charset="-122"/>
              </a:rPr>
              <a:t>数据显示，冰岛每年有</a:t>
            </a:r>
            <a:r>
              <a:rPr lang="en-US" altLang="zh-CN" sz="2000" dirty="0">
                <a:latin typeface="华文楷体" panose="02010600040101010101" pitchFamily="2" charset="-122"/>
                <a:ea typeface="华文楷体" panose="02010600040101010101" pitchFamily="2" charset="-122"/>
              </a:rPr>
              <a:t>110</a:t>
            </a:r>
            <a:r>
              <a:rPr lang="zh-CN" altLang="en-US" sz="2000" dirty="0">
                <a:latin typeface="华文楷体" panose="02010600040101010101" pitchFamily="2" charset="-122"/>
                <a:ea typeface="华文楷体" panose="02010600040101010101" pitchFamily="2" charset="-122"/>
              </a:rPr>
              <a:t>亿吨冰融化，预期</a:t>
            </a:r>
            <a:r>
              <a:rPr lang="en-US" altLang="zh-CN" sz="2000" dirty="0">
                <a:latin typeface="华文楷体" panose="02010600040101010101" pitchFamily="2" charset="-122"/>
                <a:ea typeface="华文楷体" panose="02010600040101010101" pitchFamily="2" charset="-122"/>
              </a:rPr>
              <a:t>2200</a:t>
            </a:r>
            <a:r>
              <a:rPr lang="zh-CN" altLang="en-US" sz="2000" dirty="0">
                <a:latin typeface="华文楷体" panose="02010600040101010101" pitchFamily="2" charset="-122"/>
                <a:ea typeface="华文楷体" panose="02010600040101010101" pitchFamily="2" charset="-122"/>
              </a:rPr>
              <a:t>年以前冰岛全部</a:t>
            </a:r>
            <a:r>
              <a:rPr lang="en-US" altLang="zh-CN" sz="2000" dirty="0">
                <a:latin typeface="华文楷体" panose="02010600040101010101" pitchFamily="2" charset="-122"/>
                <a:ea typeface="华文楷体" panose="02010600040101010101" pitchFamily="2" charset="-122"/>
              </a:rPr>
              <a:t>400</a:t>
            </a:r>
            <a:r>
              <a:rPr lang="zh-CN" altLang="en-US" sz="2000" dirty="0">
                <a:latin typeface="华文楷体" panose="02010600040101010101" pitchFamily="2" charset="-122"/>
                <a:ea typeface="华文楷体" panose="02010600040101010101" pitchFamily="2" charset="-122"/>
              </a:rPr>
              <a:t>多座冰川将消失殆尽。</a:t>
            </a:r>
          </a:p>
        </p:txBody>
      </p:sp>
      <p:pic>
        <p:nvPicPr>
          <p:cNvPr id="2" name="图片 1"/>
          <p:cNvPicPr>
            <a:picLocks noChangeAspect="1"/>
          </p:cNvPicPr>
          <p:nvPr/>
        </p:nvPicPr>
        <p:blipFill>
          <a:blip r:embed="rId4"/>
          <a:stretch>
            <a:fillRect/>
          </a:stretch>
        </p:blipFill>
        <p:spPr>
          <a:xfrm>
            <a:off x="2509283" y="2432428"/>
            <a:ext cx="3083442" cy="2312582"/>
          </a:xfrm>
          <a:prstGeom prst="rect">
            <a:avLst/>
          </a:prstGeom>
        </p:spPr>
      </p:pic>
    </p:spTree>
    <p:extLst>
      <p:ext uri="{BB962C8B-B14F-4D97-AF65-F5344CB8AC3E}">
        <p14:creationId xmlns:p14="http://schemas.microsoft.com/office/powerpoint/2010/main" val="3002579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717089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40" y="181270"/>
            <a:ext cx="8545849" cy="49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539561" y="4755562"/>
            <a:ext cx="1541721" cy="307777"/>
          </a:xfrm>
          <a:prstGeom prst="rect">
            <a:avLst/>
          </a:prstGeom>
          <a:noFill/>
        </p:spPr>
        <p:txBody>
          <a:bodyPr wrap="square" rtlCol="0">
            <a:spAutoFit/>
          </a:bodyPr>
          <a:lstStyle/>
          <a:p>
            <a:r>
              <a:rPr lang="zh-CN" altLang="en-US" sz="1400" dirty="0" smtClean="0"/>
              <a:t>（波长纳米）</a:t>
            </a:r>
            <a:endParaRPr lang="zh-CN" altLang="en-US" sz="1400" dirty="0"/>
          </a:p>
        </p:txBody>
      </p:sp>
      <p:sp>
        <p:nvSpPr>
          <p:cNvPr id="4" name="文本框 3"/>
          <p:cNvSpPr txBox="1"/>
          <p:nvPr/>
        </p:nvSpPr>
        <p:spPr>
          <a:xfrm>
            <a:off x="-27970" y="127591"/>
            <a:ext cx="400110" cy="1584251"/>
          </a:xfrm>
          <a:prstGeom prst="rect">
            <a:avLst/>
          </a:prstGeom>
          <a:noFill/>
        </p:spPr>
        <p:txBody>
          <a:bodyPr vert="eaVert" wrap="square" rtlCol="0">
            <a:spAutoFit/>
          </a:bodyPr>
          <a:lstStyle/>
          <a:p>
            <a:r>
              <a:rPr lang="zh-CN" altLang="en-US" sz="1400" dirty="0" smtClean="0"/>
              <a:t>（辐射能力）</a:t>
            </a:r>
            <a:endParaRPr lang="zh-CN" altLang="en-US" sz="1400" dirty="0"/>
          </a:p>
        </p:txBody>
      </p:sp>
      <p:sp>
        <p:nvSpPr>
          <p:cNvPr id="2" name="文本框 1"/>
          <p:cNvSpPr txBox="1"/>
          <p:nvPr/>
        </p:nvSpPr>
        <p:spPr>
          <a:xfrm>
            <a:off x="2030819" y="127591"/>
            <a:ext cx="5762846" cy="338554"/>
          </a:xfrm>
          <a:prstGeom prst="rect">
            <a:avLst/>
          </a:prstGeom>
          <a:noFill/>
        </p:spPr>
        <p:txBody>
          <a:bodyPr wrap="square" rtlCol="0">
            <a:spAutoFit/>
          </a:bodyPr>
          <a:lstStyle/>
          <a:p>
            <a:r>
              <a:rPr lang="zh-CN" altLang="en-US" sz="1600" dirty="0">
                <a:solidFill>
                  <a:srgbClr val="FF0000"/>
                </a:solidFill>
              </a:rPr>
              <a:t>到达大气上界的太阳辐射和到达地球表面的太阳辐射对比图</a:t>
            </a:r>
          </a:p>
        </p:txBody>
      </p:sp>
    </p:spTree>
    <p:extLst>
      <p:ext uri="{BB962C8B-B14F-4D97-AF65-F5344CB8AC3E}">
        <p14:creationId xmlns:p14="http://schemas.microsoft.com/office/powerpoint/2010/main" val="1854870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67787" y="649994"/>
            <a:ext cx="220193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788" y="649995"/>
            <a:ext cx="6613451" cy="464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47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7987" y="0"/>
            <a:ext cx="4729205" cy="2745772"/>
          </a:xfrm>
          <a:prstGeom prst="rect">
            <a:avLst/>
          </a:prstGeom>
        </p:spPr>
      </p:pic>
      <p:pic>
        <p:nvPicPr>
          <p:cNvPr id="3" name="图片 2"/>
          <p:cNvPicPr>
            <a:picLocks noChangeAspect="1"/>
          </p:cNvPicPr>
          <p:nvPr/>
        </p:nvPicPr>
        <p:blipFill>
          <a:blip r:embed="rId4"/>
          <a:stretch>
            <a:fillRect/>
          </a:stretch>
        </p:blipFill>
        <p:spPr>
          <a:xfrm>
            <a:off x="4711639" y="0"/>
            <a:ext cx="4049589" cy="2846667"/>
          </a:xfrm>
          <a:prstGeom prst="rect">
            <a:avLst/>
          </a:prstGeom>
        </p:spPr>
      </p:pic>
      <p:pic>
        <p:nvPicPr>
          <p:cNvPr id="4" name="图片 3"/>
          <p:cNvPicPr>
            <a:picLocks noChangeAspect="1"/>
          </p:cNvPicPr>
          <p:nvPr/>
        </p:nvPicPr>
        <p:blipFill>
          <a:blip r:embed="rId5"/>
          <a:stretch>
            <a:fillRect/>
          </a:stretch>
        </p:blipFill>
        <p:spPr>
          <a:xfrm>
            <a:off x="2472589" y="2758977"/>
            <a:ext cx="3781425" cy="2000250"/>
          </a:xfrm>
          <a:prstGeom prst="rect">
            <a:avLst/>
          </a:prstGeom>
        </p:spPr>
      </p:pic>
      <p:sp>
        <p:nvSpPr>
          <p:cNvPr id="5" name="矩形 4"/>
          <p:cNvSpPr/>
          <p:nvPr/>
        </p:nvSpPr>
        <p:spPr>
          <a:xfrm>
            <a:off x="265191" y="2497367"/>
            <a:ext cx="1808935" cy="738664"/>
          </a:xfrm>
          <a:prstGeom prst="rect">
            <a:avLst/>
          </a:prstGeom>
        </p:spPr>
        <p:txBody>
          <a:bodyPr wrap="square">
            <a:spAutoFit/>
          </a:bodyPr>
          <a:lstStyle/>
          <a:p>
            <a:r>
              <a:rPr lang="zh-CN" altLang="en-US" sz="1400" dirty="0">
                <a:solidFill>
                  <a:srgbClr val="FF0000"/>
                </a:solidFill>
              </a:rPr>
              <a:t>到达大气上界的太阳辐射和到达地球表面的太阳辐射对比图</a:t>
            </a:r>
          </a:p>
        </p:txBody>
      </p:sp>
    </p:spTree>
    <p:extLst>
      <p:ext uri="{BB962C8B-B14F-4D97-AF65-F5344CB8AC3E}">
        <p14:creationId xmlns:p14="http://schemas.microsoft.com/office/powerpoint/2010/main" val="215296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4355770" cy="5147728"/>
          </a:xfrm>
          <a:prstGeom prst="rect">
            <a:avLst/>
          </a:prstGeom>
        </p:spPr>
      </p:pic>
      <p:sp>
        <p:nvSpPr>
          <p:cNvPr id="3" name="文本框 2"/>
          <p:cNvSpPr txBox="1"/>
          <p:nvPr/>
        </p:nvSpPr>
        <p:spPr>
          <a:xfrm>
            <a:off x="4216769" y="19921"/>
            <a:ext cx="3042675" cy="584775"/>
          </a:xfrm>
          <a:prstGeom prst="rect">
            <a:avLst/>
          </a:prstGeom>
          <a:noFill/>
        </p:spPr>
        <p:txBody>
          <a:bodyPr wrap="square" rtlCol="0">
            <a:spAutoFit/>
          </a:bodyPr>
          <a:lstStyle/>
          <a:p>
            <a:r>
              <a:rPr lang="zh-CN" altLang="en-US" sz="1600" dirty="0">
                <a:solidFill>
                  <a:srgbClr val="FF0000"/>
                </a:solidFill>
              </a:rPr>
              <a:t>太阳和地球</a:t>
            </a:r>
            <a:r>
              <a:rPr lang="zh-CN" altLang="en-US" sz="1600" dirty="0" smtClean="0">
                <a:solidFill>
                  <a:srgbClr val="FF0000"/>
                </a:solidFill>
              </a:rPr>
              <a:t>辐射及</a:t>
            </a:r>
            <a:r>
              <a:rPr lang="zh-CN" altLang="en-US" sz="1600" dirty="0">
                <a:solidFill>
                  <a:srgbClr val="FF0000"/>
                </a:solidFill>
              </a:rPr>
              <a:t>大气的主要成分对不同波段的吸收特性</a:t>
            </a:r>
          </a:p>
        </p:txBody>
      </p:sp>
      <p:pic>
        <p:nvPicPr>
          <p:cNvPr id="4" name="图片 3"/>
          <p:cNvPicPr>
            <a:picLocks noChangeAspect="1"/>
          </p:cNvPicPr>
          <p:nvPr/>
        </p:nvPicPr>
        <p:blipFill>
          <a:blip r:embed="rId4"/>
          <a:stretch>
            <a:fillRect/>
          </a:stretch>
        </p:blipFill>
        <p:spPr>
          <a:xfrm>
            <a:off x="4355770" y="1701836"/>
            <a:ext cx="4730906" cy="2743438"/>
          </a:xfrm>
          <a:prstGeom prst="rect">
            <a:avLst/>
          </a:prstGeom>
        </p:spPr>
      </p:pic>
      <p:sp>
        <p:nvSpPr>
          <p:cNvPr id="5" name="矩形 4"/>
          <p:cNvSpPr/>
          <p:nvPr/>
        </p:nvSpPr>
        <p:spPr>
          <a:xfrm>
            <a:off x="5325511" y="4445274"/>
            <a:ext cx="2844086" cy="584775"/>
          </a:xfrm>
          <a:prstGeom prst="rect">
            <a:avLst/>
          </a:prstGeom>
        </p:spPr>
        <p:txBody>
          <a:bodyPr wrap="square">
            <a:spAutoFit/>
          </a:bodyPr>
          <a:lstStyle/>
          <a:p>
            <a:r>
              <a:rPr lang="zh-CN" altLang="en-US" sz="1600" dirty="0">
                <a:solidFill>
                  <a:srgbClr val="FF0000"/>
                </a:solidFill>
              </a:rPr>
              <a:t>到达大气上界的太阳辐射和到达地球表面的太阳辐射对比图</a:t>
            </a:r>
          </a:p>
        </p:txBody>
      </p:sp>
    </p:spTree>
    <p:extLst>
      <p:ext uri="{BB962C8B-B14F-4D97-AF65-F5344CB8AC3E}">
        <p14:creationId xmlns:p14="http://schemas.microsoft.com/office/powerpoint/2010/main" val="303704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17113" y="15888"/>
            <a:ext cx="7324475" cy="536183"/>
          </a:xfrm>
        </p:spPr>
        <p:txBody>
          <a:bodyPr>
            <a:noAutofit/>
          </a:bodyPr>
          <a:lstStyle/>
          <a:p>
            <a:pPr algn="ctr"/>
            <a:r>
              <a:rPr lang="zh-CN" altLang="en-US" sz="2400" dirty="0" smtClean="0"/>
              <a:t>小结</a:t>
            </a:r>
            <a:endParaRPr lang="zh-CN" altLang="en-US" sz="2400" dirty="0"/>
          </a:p>
        </p:txBody>
      </p:sp>
      <p:pic>
        <p:nvPicPr>
          <p:cNvPr id="5" name="内容占位符 4"/>
          <p:cNvPicPr>
            <a:picLocks noGrp="1" noChangeAspect="1"/>
          </p:cNvPicPr>
          <p:nvPr>
            <p:ph idx="1"/>
          </p:nvPr>
        </p:nvPicPr>
        <p:blipFill>
          <a:blip r:embed="rId3"/>
          <a:stretch>
            <a:fillRect/>
          </a:stretch>
        </p:blipFill>
        <p:spPr>
          <a:xfrm>
            <a:off x="2609385" y="2799408"/>
            <a:ext cx="4430906" cy="2344092"/>
          </a:xfrm>
          <a:prstGeom prst="rect">
            <a:avLst/>
          </a:prstGeom>
        </p:spPr>
      </p:pic>
      <p:pic>
        <p:nvPicPr>
          <p:cNvPr id="7" name="图片 6"/>
          <p:cNvPicPr>
            <a:picLocks noChangeAspect="1"/>
          </p:cNvPicPr>
          <p:nvPr/>
        </p:nvPicPr>
        <p:blipFill>
          <a:blip r:embed="rId4"/>
          <a:stretch>
            <a:fillRect/>
          </a:stretch>
        </p:blipFill>
        <p:spPr>
          <a:xfrm>
            <a:off x="3449010" y="603371"/>
            <a:ext cx="3060679" cy="2196037"/>
          </a:xfrm>
          <a:prstGeom prst="rect">
            <a:avLst/>
          </a:prstGeom>
        </p:spPr>
      </p:pic>
      <p:pic>
        <p:nvPicPr>
          <p:cNvPr id="2" name="图片 1"/>
          <p:cNvPicPr>
            <a:picLocks noChangeAspect="1"/>
          </p:cNvPicPr>
          <p:nvPr/>
        </p:nvPicPr>
        <p:blipFill>
          <a:blip r:embed="rId5"/>
          <a:stretch>
            <a:fillRect/>
          </a:stretch>
        </p:blipFill>
        <p:spPr>
          <a:xfrm>
            <a:off x="22302" y="15888"/>
            <a:ext cx="2754461" cy="3251419"/>
          </a:xfrm>
          <a:prstGeom prst="rect">
            <a:avLst/>
          </a:prstGeom>
        </p:spPr>
      </p:pic>
    </p:spTree>
    <p:extLst>
      <p:ext uri="{BB962C8B-B14F-4D97-AF65-F5344CB8AC3E}">
        <p14:creationId xmlns:p14="http://schemas.microsoft.com/office/powerpoint/2010/main" val="126478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1116</Words>
  <Application>Microsoft Office PowerPoint</Application>
  <PresentationFormat>全屏显示(16:9)</PresentationFormat>
  <Paragraphs>26</Paragraphs>
  <Slides>8</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汉仪旗黑-85S</vt:lpstr>
      <vt:lpstr>华文楷体</vt:lpstr>
      <vt:lpstr>楷体</vt:lpstr>
      <vt:lpstr>微软雅黑</vt:lpstr>
      <vt:lpstr>Arial</vt:lpstr>
      <vt:lpstr>Calibri</vt:lpstr>
      <vt:lpstr>1_Office 主题​​</vt:lpstr>
      <vt:lpstr> 二氧化碳增多为什么会加剧全球气候变暖</vt:lpstr>
      <vt:lpstr>惊了！全球第一座冰川融化消失，全球气候变暖很严重 </vt:lpstr>
      <vt:lpstr>PowerPoint 演示文稿</vt:lpstr>
      <vt:lpstr>PowerPoint 演示文稿</vt:lpstr>
      <vt:lpstr>PowerPoint 演示文稿</vt:lpstr>
      <vt:lpstr>PowerPoint 演示文稿</vt:lpstr>
      <vt:lpstr>小结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Windows 用户</cp:lastModifiedBy>
  <cp:revision>75</cp:revision>
  <dcterms:created xsi:type="dcterms:W3CDTF">2020-02-01T11:21:51Z</dcterms:created>
  <dcterms:modified xsi:type="dcterms:W3CDTF">2020-02-06T04:37:26Z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