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65" r:id="rId2"/>
    <p:sldId id="278" r:id="rId3"/>
    <p:sldId id="284" r:id="rId4"/>
    <p:sldId id="285" r:id="rId5"/>
    <p:sldId id="279" r:id="rId6"/>
    <p:sldId id="288" r:id="rId7"/>
    <p:sldId id="286" r:id="rId8"/>
    <p:sldId id="287" r:id="rId9"/>
    <p:sldId id="280" r:id="rId10"/>
    <p:sldId id="273" r:id="rId11"/>
    <p:sldId id="281" r:id="rId12"/>
    <p:sldId id="282" r:id="rId13"/>
    <p:sldId id="277" r:id="rId14"/>
    <p:sldId id="271"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5" autoAdjust="0"/>
  </p:normalViewPr>
  <p:slideViewPr>
    <p:cSldViewPr snapToGrid="0">
      <p:cViewPr varScale="1">
        <p:scale>
          <a:sx n="81" d="100"/>
          <a:sy n="81"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同学们，我们已经学习过大气的受热过程，应该很清楚大气的热量是如何获得的，</a:t>
            </a:r>
            <a:r>
              <a:rPr lang="zh-CN" altLang="en-US" dirty="0" smtClean="0"/>
              <a:t>那么现在想</a:t>
            </a:r>
            <a:r>
              <a:rPr lang="zh-CN" altLang="en-US" dirty="0" smtClean="0"/>
              <a:t>让</a:t>
            </a:r>
            <a:r>
              <a:rPr lang="zh-CN" altLang="en-US" dirty="0" smtClean="0"/>
              <a:t>大家测一测大气的温度，这就是我们的任务一：自己准备工具测量周围大气的温度。</a:t>
            </a:r>
            <a:r>
              <a:rPr lang="zh-CN" altLang="en-US" dirty="0" smtClean="0"/>
              <a:t>那么你会怎么去测量我们周围大气的温度呢？请大家完成我们的学案任务一。我们也组织了我们学校的地理小组进行了实际操作。点击出图片：测量气温</a:t>
            </a:r>
            <a:endParaRPr lang="zh-CN" altLang="en-US" dirty="0"/>
          </a:p>
        </p:txBody>
      </p:sp>
    </p:spTree>
    <p:extLst>
      <p:ext uri="{BB962C8B-B14F-4D97-AF65-F5344CB8AC3E}">
        <p14:creationId xmlns:p14="http://schemas.microsoft.com/office/powerpoint/2010/main" val="216094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4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不知你们的测量结果如何呢？图中数据是我们地理小组成员测得的。他们是选择直接使用裸露的温度计直接在大气中测量，可能绝大部分同学都会这么做吧？但是这种测量方法取得的结果，看到数据，问题就来了，为什么不同条件下测得大气温度不同呢？这些数据结果其测量过程中受到了哪些因素的影响呢？哪一个数据才是我们想要的真实的大气的温度呢？请大家分析数据思考完成任务二。分析表格。从表中数据我们发现在不同条件下结果不同，主要是受到了太阳辐射、地面辐射、风、下垫面性质等不同因素对温度计的影响。</a:t>
            </a:r>
            <a:endParaRPr lang="zh-CN" altLang="en-US" dirty="0"/>
          </a:p>
        </p:txBody>
      </p:sp>
    </p:spTree>
    <p:extLst>
      <p:ext uri="{BB962C8B-B14F-4D97-AF65-F5344CB8AC3E}">
        <p14:creationId xmlns:p14="http://schemas.microsoft.com/office/powerpoint/2010/main" val="121524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同学们，我们已经学习过大气的受热过程，应该很清楚大气的热量是如何获得的，</a:t>
            </a:r>
            <a:r>
              <a:rPr lang="zh-CN" altLang="en-US" dirty="0" smtClean="0"/>
              <a:t>那么现在想</a:t>
            </a:r>
            <a:r>
              <a:rPr lang="zh-CN" altLang="en-US" dirty="0" smtClean="0"/>
              <a:t>让</a:t>
            </a:r>
            <a:r>
              <a:rPr lang="zh-CN" altLang="en-US" dirty="0" smtClean="0"/>
              <a:t>大家测一测大气的温度，这就是我们的任务一：自己准备工具测量周围大气的温度。</a:t>
            </a:r>
            <a:r>
              <a:rPr lang="zh-CN" altLang="en-US" dirty="0" smtClean="0"/>
              <a:t>那么你会怎么去测量我们周围大气的温度呢？请大家完成我们的学案任务一。我们也组织了我们学校的地理小组进行了实际操作。点击出图片：测量气温</a:t>
            </a:r>
            <a:endParaRPr lang="zh-CN" altLang="en-US" dirty="0"/>
          </a:p>
        </p:txBody>
      </p:sp>
    </p:spTree>
    <p:extLst>
      <p:ext uri="{BB962C8B-B14F-4D97-AF65-F5344CB8AC3E}">
        <p14:creationId xmlns:p14="http://schemas.microsoft.com/office/powerpoint/2010/main" val="50221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其实分析完这些数据，我们再回过头来分析刚才的任务要求，你需要测量的是大气的温度，我们仍然借用大气受热过程图来帮助我们分析，从图中我们不难看出，你要测量大气的温度，但是在大气的受热过程中，可以清楚的看到，太阳辐射、地面辐射、大气辐射这些不同的辐射是复杂的穿插在一起的，那么你在进行大气温度测量之前有没有考虑到这些不同的辐射对温度计的影响呢？温度计是否只会吸收大气辐射的热量而测得真实的大气温度呢？这些问题你是否考虑过呢？如果再测量之前把这些因素都考虑到了，你可能就不会直接拿着温度计就去测量了吧？那么现在你能不能根据分析再次改进你的测量工具？尽可能的测量出真实的大气温度呢？请大家尝试改进自己的测量工具。</a:t>
            </a:r>
            <a:endParaRPr lang="zh-CN" altLang="en-US" dirty="0"/>
          </a:p>
        </p:txBody>
      </p:sp>
    </p:spTree>
    <p:extLst>
      <p:ext uri="{BB962C8B-B14F-4D97-AF65-F5344CB8AC3E}">
        <p14:creationId xmlns:p14="http://schemas.microsoft.com/office/powerpoint/2010/main" val="184369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我们每天的天气预报都会为大家播报不同时间当地的具体气温，那么气象站又是如何测得气温的呢？他们测量工具有何特点呢，让我们走进气象站了解一下那么测量气温的工具</a:t>
            </a:r>
            <a:r>
              <a:rPr lang="en-US" altLang="zh-CN" dirty="0" smtClean="0"/>
              <a:t>-</a:t>
            </a:r>
            <a:r>
              <a:rPr lang="zh-CN" altLang="en-US" dirty="0" smtClean="0"/>
              <a:t>百叶箱的特点吧，请大家点击链接观看视频，并阅读百叶箱的资料介绍，你现在是否对百叶箱的优缺点有了更深刻的认识了呢？请完成任务三</a:t>
            </a:r>
            <a:endParaRPr lang="zh-CN" altLang="en-US" dirty="0"/>
          </a:p>
        </p:txBody>
      </p:sp>
    </p:spTree>
    <p:extLst>
      <p:ext uri="{BB962C8B-B14F-4D97-AF65-F5344CB8AC3E}">
        <p14:creationId xmlns:p14="http://schemas.microsoft.com/office/powerpoint/2010/main" val="228596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但是 百 叶箱 的 存在相对 于周 围空 气来 说 总是异物，具有其本身的温度而且屏蔽辐射和防止降水同维持 箱内外通风的要求是互相矛盾的，只能达到一定程度的协调，因此百叶箱的设计及其测温性能引起了国内外许多气象工作者的注意。</a:t>
            </a:r>
          </a:p>
          <a:p>
            <a:endParaRPr lang="zh-CN" altLang="en-US" dirty="0"/>
          </a:p>
        </p:txBody>
      </p:sp>
    </p:spTree>
    <p:extLst>
      <p:ext uri="{BB962C8B-B14F-4D97-AF65-F5344CB8AC3E}">
        <p14:creationId xmlns:p14="http://schemas.microsoft.com/office/powerpoint/2010/main" val="2510779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2020/2/10</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qq.com/x/page/y073076vuxv.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2637692" y="2040167"/>
            <a:ext cx="6367536" cy="728345"/>
          </a:xfrm>
        </p:spPr>
        <p:txBody>
          <a:bodyPr>
            <a:normAutofit fontScale="90000"/>
          </a:bodyPr>
          <a:lstStyle/>
          <a:p>
            <a:pPr algn="ctr"/>
            <a:r>
              <a:rPr lang="zh-CN" altLang="en-US" sz="3200" b="1" spc="300" dirty="0">
                <a:solidFill>
                  <a:srgbClr val="FF0000"/>
                </a:solidFill>
                <a:latin typeface="微软雅黑" panose="020B0503020204020204" charset="-122"/>
                <a:ea typeface="微软雅黑" panose="020B0503020204020204" charset="-122"/>
                <a:sym typeface="+mn-ea"/>
              </a:rPr>
              <a:t>	</a:t>
            </a:r>
            <a:r>
              <a:rPr lang="zh-CN" altLang="en-US" sz="3200" b="1" spc="300" dirty="0" smtClean="0">
                <a:solidFill>
                  <a:srgbClr val="FF0000"/>
                </a:solidFill>
                <a:latin typeface="微软雅黑" panose="020B0503020204020204" charset="-122"/>
                <a:ea typeface="微软雅黑" panose="020B0503020204020204" charset="-122"/>
                <a:sym typeface="+mn-ea"/>
              </a:rPr>
              <a:t>百叶箱测量大气温度的优缺点</a:t>
            </a: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高一地理</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北京市日坛中学 邵方</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algn="ctr"/>
            <a:r>
              <a:rPr lang="zh-CN" altLang="en-US" sz="2400" dirty="0" smtClean="0">
                <a:solidFill>
                  <a:srgbClr val="FF0000"/>
                </a:solidFill>
              </a:rPr>
              <a:t>气象站是如何测得气温的？</a:t>
            </a:r>
            <a:endParaRPr lang="zh-CN" altLang="en-US" sz="2400" dirty="0">
              <a:solidFill>
                <a:srgbClr val="FF0000"/>
              </a:solidFill>
            </a:endParaRPr>
          </a:p>
        </p:txBody>
      </p:sp>
      <p:sp>
        <p:nvSpPr>
          <p:cNvPr id="6" name="矩形 5"/>
          <p:cNvSpPr/>
          <p:nvPr/>
        </p:nvSpPr>
        <p:spPr>
          <a:xfrm>
            <a:off x="502412" y="858664"/>
            <a:ext cx="8139178" cy="400110"/>
          </a:xfrm>
          <a:prstGeom prst="rect">
            <a:avLst/>
          </a:prstGeom>
        </p:spPr>
        <p:txBody>
          <a:bodyPr wrap="square">
            <a:spAutoFit/>
          </a:bodyPr>
          <a:lstStyle/>
          <a:p>
            <a:r>
              <a:rPr lang="en-US" altLang="zh-CN" dirty="0" smtClean="0"/>
              <a:t>       </a:t>
            </a:r>
            <a:r>
              <a:rPr lang="en-US" altLang="zh-CN" sz="2000" dirty="0">
                <a:latin typeface="华文楷体" panose="02010600040101010101" pitchFamily="2" charset="-122"/>
                <a:ea typeface="华文楷体" panose="02010600040101010101" pitchFamily="2" charset="-122"/>
              </a:rPr>
              <a:t>https://haokan.baidu.com/v?pd=wisenatural&amp;vid=1312492127589400397</a:t>
            </a:r>
            <a:endParaRPr lang="zh-CN" altLang="en-US" sz="2000" dirty="0">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3"/>
          <a:stretch>
            <a:fillRect/>
          </a:stretch>
        </p:blipFill>
        <p:spPr>
          <a:xfrm>
            <a:off x="3038224" y="1453457"/>
            <a:ext cx="3988218" cy="3295256"/>
          </a:xfrm>
          <a:prstGeom prst="rect">
            <a:avLst/>
          </a:prstGeom>
        </p:spPr>
      </p:pic>
    </p:spTree>
    <p:extLst>
      <p:ext uri="{BB962C8B-B14F-4D97-AF65-F5344CB8AC3E}">
        <p14:creationId xmlns:p14="http://schemas.microsoft.com/office/powerpoint/2010/main" val="3002579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235583"/>
            <a:ext cx="8139178" cy="331514"/>
          </a:xfrm>
        </p:spPr>
        <p:txBody>
          <a:bodyPr>
            <a:normAutofit fontScale="90000"/>
          </a:bodyPr>
          <a:lstStyle/>
          <a:p>
            <a:pPr algn="ctr"/>
            <a:r>
              <a:rPr lang="zh-CN" altLang="en-US" dirty="0" smtClean="0">
                <a:solidFill>
                  <a:srgbClr val="FF0000"/>
                </a:solidFill>
              </a:rPr>
              <a:t>气温测量工具</a:t>
            </a:r>
            <a:r>
              <a:rPr lang="en-US" altLang="zh-CN" dirty="0" smtClean="0">
                <a:solidFill>
                  <a:srgbClr val="FF0000"/>
                </a:solidFill>
              </a:rPr>
              <a:t>——</a:t>
            </a:r>
            <a:r>
              <a:rPr lang="zh-CN" altLang="en-US" dirty="0" smtClean="0">
                <a:solidFill>
                  <a:srgbClr val="FF0000"/>
                </a:solidFill>
              </a:rPr>
              <a:t>百叶箱</a:t>
            </a:r>
            <a:endParaRPr lang="zh-CN" altLang="en-US" dirty="0">
              <a:solidFill>
                <a:srgbClr val="FF0000"/>
              </a:solidFill>
            </a:endParaRPr>
          </a:p>
        </p:txBody>
      </p:sp>
      <p:sp>
        <p:nvSpPr>
          <p:cNvPr id="4" name="内容占位符 3"/>
          <p:cNvSpPr>
            <a:spLocks noGrp="1"/>
          </p:cNvSpPr>
          <p:nvPr>
            <p:ph idx="1"/>
          </p:nvPr>
        </p:nvSpPr>
        <p:spPr>
          <a:xfrm>
            <a:off x="276780" y="567097"/>
            <a:ext cx="8582211" cy="1663532"/>
          </a:xfrm>
          <a:prstGeom prst="rect">
            <a:avLst/>
          </a:prstGeom>
        </p:spPr>
        <p:txBody>
          <a:bodyPr wrap="square">
            <a:spAutoFit/>
          </a:bodyPr>
          <a:lstStyle/>
          <a:p>
            <a:r>
              <a:rPr lang="zh-CN" altLang="en-US" dirty="0"/>
              <a:t>资料一：百叶箱是用来放置测定空气温度和湿度仪器的木箱，是气象站和观测场最醒目的标志之一。百叶箱的四壁由两层薄的木板条组成，外层百叶条向内倾斜，内层百叶条向外倾斜，百叶条与水平的交角是</a:t>
            </a:r>
            <a:r>
              <a:rPr lang="en-US" altLang="zh-CN" dirty="0"/>
              <a:t>45</a:t>
            </a:r>
            <a:r>
              <a:rPr lang="zh-CN" altLang="en-US" dirty="0"/>
              <a:t>度。箱底由三块木板组成，每块宽</a:t>
            </a:r>
            <a:r>
              <a:rPr lang="en-US" altLang="zh-CN" dirty="0"/>
              <a:t>110</a:t>
            </a:r>
            <a:r>
              <a:rPr lang="zh-CN" altLang="en-US" dirty="0"/>
              <a:t>毫米，中间一块比边上两块稍高一些。箱盖有两层。整个百叶箱都是白色。</a:t>
            </a:r>
          </a:p>
          <a:p>
            <a:r>
              <a:rPr lang="zh-CN" altLang="en-US" dirty="0"/>
              <a:t>资料二：气象台预测的气温是自然状态下、不受干扰的标准空气温度。根据气温数据采集的国际标准</a:t>
            </a:r>
            <a:r>
              <a:rPr lang="en-US" altLang="zh-CN" dirty="0"/>
              <a:t>,</a:t>
            </a:r>
            <a:r>
              <a:rPr lang="zh-CN" altLang="en-US" dirty="0"/>
              <a:t>地面气温一般指距地面</a:t>
            </a:r>
            <a:r>
              <a:rPr lang="en-US" altLang="zh-CN" dirty="0"/>
              <a:t>1.25~2.0</a:t>
            </a:r>
            <a:r>
              <a:rPr lang="zh-CN" altLang="en-US" dirty="0"/>
              <a:t>米处的大气温度。放置温度计的百叶箱一般设置在绿色草坪上距离地面</a:t>
            </a:r>
            <a:r>
              <a:rPr lang="en-US" altLang="zh-CN" dirty="0" smtClean="0"/>
              <a:t>1.5</a:t>
            </a:r>
            <a:r>
              <a:rPr lang="zh-CN" altLang="en-US" dirty="0"/>
              <a:t>米高的位置。该位置的选取还必须满足无直晒、空旷、通风等条件。</a:t>
            </a:r>
          </a:p>
        </p:txBody>
      </p:sp>
      <p:pic>
        <p:nvPicPr>
          <p:cNvPr id="5" name="图片 4"/>
          <p:cNvPicPr>
            <a:picLocks noChangeAspect="1"/>
          </p:cNvPicPr>
          <p:nvPr/>
        </p:nvPicPr>
        <p:blipFill>
          <a:blip r:embed="rId2"/>
          <a:stretch>
            <a:fillRect/>
          </a:stretch>
        </p:blipFill>
        <p:spPr>
          <a:xfrm>
            <a:off x="276780" y="2434441"/>
            <a:ext cx="4582033" cy="2653687"/>
          </a:xfrm>
          <a:prstGeom prst="rect">
            <a:avLst/>
          </a:prstGeom>
        </p:spPr>
      </p:pic>
      <p:pic>
        <p:nvPicPr>
          <p:cNvPr id="6" name="图片 5"/>
          <p:cNvPicPr>
            <a:picLocks noChangeAspect="1"/>
          </p:cNvPicPr>
          <p:nvPr/>
        </p:nvPicPr>
        <p:blipFill>
          <a:blip r:embed="rId3"/>
          <a:stretch>
            <a:fillRect/>
          </a:stretch>
        </p:blipFill>
        <p:spPr>
          <a:xfrm>
            <a:off x="5281304" y="2191106"/>
            <a:ext cx="3862696" cy="2897022"/>
          </a:xfrm>
          <a:prstGeom prst="rect">
            <a:avLst/>
          </a:prstGeom>
        </p:spPr>
      </p:pic>
    </p:spTree>
    <p:extLst>
      <p:ext uri="{BB962C8B-B14F-4D97-AF65-F5344CB8AC3E}">
        <p14:creationId xmlns:p14="http://schemas.microsoft.com/office/powerpoint/2010/main" val="744060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700644"/>
            <a:ext cx="5367646" cy="4286992"/>
          </a:xfrm>
        </p:spPr>
        <p:txBody>
          <a:bodyPr>
            <a:normAutofit fontScale="47500" lnSpcReduction="20000"/>
          </a:bodyPr>
          <a:lstStyle/>
          <a:p>
            <a:r>
              <a:rPr lang="zh-CN" altLang="en-US" sz="3800" dirty="0"/>
              <a:t>百叶箱离地面</a:t>
            </a:r>
            <a:r>
              <a:rPr lang="en-US" altLang="zh-CN" sz="3800" dirty="0"/>
              <a:t>1.5</a:t>
            </a:r>
            <a:r>
              <a:rPr lang="zh-CN" altLang="en-US" sz="3800" dirty="0"/>
              <a:t>米</a:t>
            </a:r>
            <a:r>
              <a:rPr lang="zh-CN" altLang="en-US" sz="3800" dirty="0" smtClean="0"/>
              <a:t>，减少地面辐射的影响</a:t>
            </a:r>
            <a:r>
              <a:rPr lang="zh-CN" altLang="en-US" sz="3800" dirty="0"/>
              <a:t>。</a:t>
            </a:r>
          </a:p>
          <a:p>
            <a:r>
              <a:rPr lang="zh-CN" altLang="en-US" sz="3800" dirty="0"/>
              <a:t>放在</a:t>
            </a:r>
            <a:r>
              <a:rPr lang="zh-CN" altLang="en-US" sz="3800" dirty="0" smtClean="0"/>
              <a:t>开阔地方</a:t>
            </a:r>
            <a:r>
              <a:rPr lang="zh-CN" altLang="en-US" sz="3800" dirty="0"/>
              <a:t>，保证空气流通。</a:t>
            </a:r>
          </a:p>
          <a:p>
            <a:r>
              <a:rPr lang="zh-CN" altLang="en-US" sz="3800" dirty="0"/>
              <a:t>箱体油漆成白色，减少阳光辐射热</a:t>
            </a:r>
            <a:r>
              <a:rPr lang="zh-CN" altLang="en-US" sz="3800" dirty="0" smtClean="0"/>
              <a:t>。</a:t>
            </a:r>
            <a:endParaRPr lang="en-US" altLang="zh-CN" sz="3800" dirty="0" smtClean="0"/>
          </a:p>
          <a:p>
            <a:r>
              <a:rPr lang="zh-CN" altLang="en-US" sz="3800" dirty="0" smtClean="0"/>
              <a:t>双层百叶且两层百叶倾角不同：既能通风有能阻挡太阳辐射的直射和反射光的进入。</a:t>
            </a:r>
            <a:endParaRPr lang="en-US" altLang="zh-CN" sz="3800" dirty="0" smtClean="0"/>
          </a:p>
          <a:p>
            <a:r>
              <a:rPr lang="zh-CN" altLang="en-US" sz="3800" dirty="0" smtClean="0"/>
              <a:t>底部双层隔板且由三块组成，中间一块稍高：既通风又能减少地面辐射的影响。</a:t>
            </a:r>
            <a:endParaRPr lang="en-US" altLang="zh-CN" sz="3800" dirty="0" smtClean="0"/>
          </a:p>
          <a:p>
            <a:r>
              <a:rPr lang="zh-CN" altLang="en-US" sz="3800" dirty="0" smtClean="0"/>
              <a:t>顶部架起且较宽，减少太阳辐射的影响。</a:t>
            </a:r>
            <a:endParaRPr lang="en-US" altLang="zh-CN" sz="3800" dirty="0" smtClean="0"/>
          </a:p>
          <a:p>
            <a:r>
              <a:rPr lang="zh-CN" altLang="en-US" sz="3800" dirty="0" smtClean="0"/>
              <a:t>避免风吹日晒，保护温度计。</a:t>
            </a:r>
            <a:endParaRPr lang="zh-CN" altLang="en-US" sz="3800" dirty="0"/>
          </a:p>
        </p:txBody>
      </p:sp>
      <p:pic>
        <p:nvPicPr>
          <p:cNvPr id="4" name="图片 3"/>
          <p:cNvPicPr>
            <a:picLocks noChangeAspect="1"/>
          </p:cNvPicPr>
          <p:nvPr/>
        </p:nvPicPr>
        <p:blipFill>
          <a:blip r:embed="rId3"/>
          <a:stretch>
            <a:fillRect/>
          </a:stretch>
        </p:blipFill>
        <p:spPr>
          <a:xfrm>
            <a:off x="5569331" y="700644"/>
            <a:ext cx="3574670" cy="4286992"/>
          </a:xfrm>
          <a:prstGeom prst="rect">
            <a:avLst/>
          </a:prstGeom>
        </p:spPr>
      </p:pic>
    </p:spTree>
    <p:extLst>
      <p:ext uri="{BB962C8B-B14F-4D97-AF65-F5344CB8AC3E}">
        <p14:creationId xmlns:p14="http://schemas.microsoft.com/office/powerpoint/2010/main" val="16356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41331" y="110795"/>
            <a:ext cx="7324475" cy="536183"/>
          </a:xfrm>
        </p:spPr>
        <p:txBody>
          <a:bodyPr>
            <a:noAutofit/>
          </a:bodyPr>
          <a:lstStyle/>
          <a:p>
            <a:r>
              <a:rPr lang="zh-CN" altLang="en-US" sz="2400" dirty="0" smtClean="0"/>
              <a:t>小结</a:t>
            </a:r>
            <a:endParaRPr lang="zh-CN" altLang="en-US" sz="2400" dirty="0"/>
          </a:p>
        </p:txBody>
      </p:sp>
      <p:pic>
        <p:nvPicPr>
          <p:cNvPr id="4" name="内容占位符 3"/>
          <p:cNvPicPr>
            <a:picLocks noGrp="1" noChangeAspect="1"/>
          </p:cNvPicPr>
          <p:nvPr>
            <p:ph idx="1"/>
          </p:nvPr>
        </p:nvPicPr>
        <p:blipFill>
          <a:blip r:embed="rId2"/>
          <a:stretch>
            <a:fillRect/>
          </a:stretch>
        </p:blipFill>
        <p:spPr>
          <a:xfrm>
            <a:off x="1317114" y="1944616"/>
            <a:ext cx="6694797" cy="2683339"/>
          </a:xfrm>
          <a:prstGeom prst="rect">
            <a:avLst/>
          </a:prstGeom>
        </p:spPr>
      </p:pic>
      <p:sp>
        <p:nvSpPr>
          <p:cNvPr id="5" name="矩形 4"/>
          <p:cNvSpPr/>
          <p:nvPr/>
        </p:nvSpPr>
        <p:spPr>
          <a:xfrm>
            <a:off x="590987" y="4718831"/>
            <a:ext cx="8050602" cy="369332"/>
          </a:xfrm>
          <a:prstGeom prst="rect">
            <a:avLst/>
          </a:prstGeom>
        </p:spPr>
        <p:txBody>
          <a:bodyPr wrap="none">
            <a:spAutoFit/>
          </a:bodyPr>
          <a:lstStyle/>
          <a:p>
            <a:r>
              <a:rPr lang="en-US" altLang="zh-CN" dirty="0">
                <a:hlinkClick r:id="rId3"/>
              </a:rPr>
              <a:t>https://</a:t>
            </a:r>
            <a:r>
              <a:rPr lang="en-US" altLang="zh-CN" dirty="0" smtClean="0">
                <a:hlinkClick r:id="rId3"/>
              </a:rPr>
              <a:t>v.qq.com/x/page/y073076vuxv.html</a:t>
            </a:r>
            <a:r>
              <a:rPr lang="zh-CN" altLang="en-US" dirty="0" smtClean="0"/>
              <a:t>气象知识知多少，记者带你去探秘</a:t>
            </a:r>
            <a:endParaRPr lang="zh-CN" altLang="en-US" dirty="0"/>
          </a:p>
        </p:txBody>
      </p:sp>
      <p:sp>
        <p:nvSpPr>
          <p:cNvPr id="6" name="标题 1"/>
          <p:cNvSpPr txBox="1">
            <a:spLocks/>
          </p:cNvSpPr>
          <p:nvPr/>
        </p:nvSpPr>
        <p:spPr>
          <a:xfrm>
            <a:off x="2850078" y="646978"/>
            <a:ext cx="3906982" cy="1297638"/>
          </a:xfrm>
          <a:prstGeom prst="rect">
            <a:avLst/>
          </a:prstGeom>
          <a:solidFill>
            <a:sysClr val="window" lastClr="FFFFFF"/>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t>知识重在应用，</a:t>
            </a:r>
            <a:r>
              <a:rPr kumimoji="0" lang="en-US" altLang="zh-CN"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t/>
            </a:r>
            <a:br>
              <a:rPr kumimoji="0" lang="en-US" altLang="zh-CN"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br>
            <a:r>
              <a:rPr kumimoji="0" lang="zh-CN" altLang="en-US"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t>在应用中反思，</a:t>
            </a:r>
            <a:r>
              <a:rPr kumimoji="0" lang="en-US" altLang="zh-CN"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t/>
            </a:r>
            <a:br>
              <a:rPr kumimoji="0" lang="en-US" altLang="zh-CN"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br>
            <a:r>
              <a:rPr kumimoji="0" lang="zh-CN" altLang="en-US" sz="4400" b="0" i="0" u="none" strike="noStrike" kern="1200" cap="none" spc="0" normalizeH="0" baseline="0" noProof="0" dirty="0" smtClean="0">
                <a:ln>
                  <a:noFill/>
                </a:ln>
                <a:solidFill>
                  <a:srgbClr val="FF0000"/>
                </a:solidFill>
                <a:effectLst/>
                <a:uLnTx/>
                <a:uFillTx/>
                <a:latin typeface="华文行楷" panose="02010800040101010101" pitchFamily="2" charset="-122"/>
                <a:ea typeface="华文行楷" panose="02010800040101010101" pitchFamily="2" charset="-122"/>
                <a:cs typeface="+mj-cs"/>
              </a:rPr>
              <a:t>在反思中提升！</a:t>
            </a:r>
            <a:endParaRPr kumimoji="0" lang="zh-CN" altLang="en-US" sz="4400" b="0" i="0" u="none" strike="noStrike" kern="1200" cap="none" spc="0" normalizeH="0" baseline="0" noProof="0" dirty="0">
              <a:ln>
                <a:noFill/>
              </a:ln>
              <a:solidFill>
                <a:srgbClr val="FF0000"/>
              </a:solidFill>
              <a:effectLst/>
              <a:uLnTx/>
              <a:uFillTx/>
              <a:latin typeface="华文行楷" panose="02010800040101010101" pitchFamily="2" charset="-122"/>
              <a:ea typeface="华文行楷" panose="02010800040101010101" pitchFamily="2" charset="-122"/>
              <a:cs typeface="+mj-cs"/>
            </a:endParaRPr>
          </a:p>
        </p:txBody>
      </p:sp>
    </p:spTree>
    <p:extLst>
      <p:ext uri="{BB962C8B-B14F-4D97-AF65-F5344CB8AC3E}">
        <p14:creationId xmlns:p14="http://schemas.microsoft.com/office/powerpoint/2010/main" val="1264784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4769" y="251312"/>
            <a:ext cx="7819294" cy="1086026"/>
          </a:xfrm>
        </p:spPr>
        <p:txBody>
          <a:bodyPr>
            <a:normAutofit/>
          </a:bodyPr>
          <a:lstStyle/>
          <a:p>
            <a:pPr algn="ctr"/>
            <a:r>
              <a:rPr lang="zh-CN" altLang="en-US" sz="2800" dirty="0">
                <a:solidFill>
                  <a:srgbClr val="FF0000"/>
                </a:solidFill>
              </a:rPr>
              <a:t>请</a:t>
            </a:r>
            <a:r>
              <a:rPr lang="zh-CN" altLang="en-US" sz="2800" dirty="0" smtClean="0">
                <a:solidFill>
                  <a:srgbClr val="FF0000"/>
                </a:solidFill>
              </a:rPr>
              <a:t>你测量周围大气的温度</a:t>
            </a:r>
            <a:endParaRPr lang="zh-CN" altLang="en-US" sz="2800" dirty="0">
              <a:solidFill>
                <a:srgbClr val="FF0000"/>
              </a:solidFill>
            </a:endParaRPr>
          </a:p>
        </p:txBody>
      </p:sp>
      <p:sp>
        <p:nvSpPr>
          <p:cNvPr id="3" name="内容占位符 2"/>
          <p:cNvSpPr>
            <a:spLocks noGrp="1"/>
          </p:cNvSpPr>
          <p:nvPr>
            <p:ph idx="1"/>
          </p:nvPr>
        </p:nvSpPr>
        <p:spPr>
          <a:xfrm>
            <a:off x="1963533" y="3878133"/>
            <a:ext cx="6764831" cy="1157215"/>
          </a:xfrm>
        </p:spPr>
        <p:txBody>
          <a:bodyPr>
            <a:normAutofit fontScale="85000" lnSpcReduction="10000"/>
          </a:bodyPr>
          <a:lstStyle/>
          <a:p>
            <a:r>
              <a:rPr lang="zh-CN" altLang="zh-CN" sz="1800" b="1" dirty="0"/>
              <a:t>【任务一】</a:t>
            </a:r>
          </a:p>
          <a:p>
            <a:r>
              <a:rPr lang="zh-CN" altLang="en-US" sz="1800" b="1" dirty="0" smtClean="0"/>
              <a:t>自己准备工具测量周围大气的</a:t>
            </a:r>
            <a:r>
              <a:rPr lang="zh-CN" altLang="en-US" sz="1800" b="1" dirty="0" smtClean="0"/>
              <a:t>温度，收集不同条件下测得的气温数据。</a:t>
            </a:r>
            <a:endParaRPr lang="en-US" altLang="zh-CN" sz="1800" b="1" dirty="0" smtClean="0"/>
          </a:p>
          <a:p>
            <a:endParaRPr lang="zh-CN" altLang="en-US" dirty="0"/>
          </a:p>
        </p:txBody>
      </p:sp>
      <p:pic>
        <p:nvPicPr>
          <p:cNvPr id="4" name="图片 3"/>
          <p:cNvPicPr>
            <a:picLocks noChangeAspect="1"/>
          </p:cNvPicPr>
          <p:nvPr/>
        </p:nvPicPr>
        <p:blipFill>
          <a:blip r:embed="rId3"/>
          <a:stretch>
            <a:fillRect/>
          </a:stretch>
        </p:blipFill>
        <p:spPr>
          <a:xfrm>
            <a:off x="1963533" y="1337338"/>
            <a:ext cx="4829383" cy="2320262"/>
          </a:xfrm>
          <a:prstGeom prst="rect">
            <a:avLst/>
          </a:prstGeom>
        </p:spPr>
      </p:pic>
    </p:spTree>
    <p:extLst>
      <p:ext uri="{BB962C8B-B14F-4D97-AF65-F5344CB8AC3E}">
        <p14:creationId xmlns:p14="http://schemas.microsoft.com/office/powerpoint/2010/main" val="342220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149" y="0"/>
            <a:ext cx="3664744" cy="33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做课\单元教学设计\微信图片_2019112814513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3678210" cy="2758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做课\单元教学设计\微信图片_201911281452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610" y="2429698"/>
            <a:ext cx="3618402" cy="27138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做课\单元教学设计\微信图片_201911281452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7965" y="2348943"/>
            <a:ext cx="3751973" cy="281398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333049" y="4306921"/>
            <a:ext cx="6172200" cy="857250"/>
          </a:xfrm>
        </p:spPr>
        <p:txBody>
          <a:bodyPr/>
          <a:lstStyle/>
          <a:p>
            <a:r>
              <a:rPr lang="zh-CN" altLang="en-US" dirty="0" smtClean="0">
                <a:solidFill>
                  <a:srgbClr val="FFFF00"/>
                </a:solidFill>
              </a:rPr>
              <a:t>地理小组测</a:t>
            </a:r>
            <a:r>
              <a:rPr lang="zh-CN" altLang="en-US" dirty="0" smtClean="0">
                <a:solidFill>
                  <a:srgbClr val="FFFF00"/>
                </a:solidFill>
              </a:rPr>
              <a:t>气温（</a:t>
            </a:r>
            <a:r>
              <a:rPr lang="en-US" altLang="zh-CN" dirty="0" smtClean="0">
                <a:solidFill>
                  <a:srgbClr val="FFFF00"/>
                </a:solidFill>
              </a:rPr>
              <a:t>2019.11.19</a:t>
            </a:r>
            <a:r>
              <a:rPr lang="zh-CN" altLang="en-US" dirty="0" smtClean="0">
                <a:solidFill>
                  <a:srgbClr val="FFFF00"/>
                </a:solidFill>
              </a:rPr>
              <a:t>）</a:t>
            </a:r>
            <a:endParaRPr lang="zh-CN" altLang="en-US" dirty="0">
              <a:solidFill>
                <a:srgbClr val="FFFF00"/>
              </a:solidFill>
            </a:endParaRPr>
          </a:p>
        </p:txBody>
      </p:sp>
    </p:spTree>
    <p:extLst>
      <p:ext uri="{BB962C8B-B14F-4D97-AF65-F5344CB8AC3E}">
        <p14:creationId xmlns:p14="http://schemas.microsoft.com/office/powerpoint/2010/main" val="1651516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060" y="0"/>
            <a:ext cx="3348372" cy="300082"/>
          </a:xfrm>
          <a:prstGeom prst="rect">
            <a:avLst/>
          </a:prstGeom>
          <a:noFill/>
        </p:spPr>
        <p:txBody>
          <a:bodyPr wrap="square" rtlCol="0">
            <a:spAutoFit/>
          </a:bodyPr>
          <a:lstStyle/>
          <a:p>
            <a:r>
              <a:rPr lang="zh-CN" altLang="en-US" sz="1350" dirty="0">
                <a:solidFill>
                  <a:srgbClr val="FF0000"/>
                </a:solidFill>
              </a:rPr>
              <a:t>（</a:t>
            </a:r>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日天气预报</a:t>
            </a:r>
            <a:r>
              <a:rPr lang="en-US" altLang="zh-CN" sz="1350" dirty="0">
                <a:solidFill>
                  <a:srgbClr val="FF0000"/>
                </a:solidFill>
              </a:rPr>
              <a:t>14:00</a:t>
            </a:r>
            <a:r>
              <a:rPr lang="zh-CN" altLang="en-US" sz="1350" dirty="0">
                <a:solidFill>
                  <a:srgbClr val="FF0000"/>
                </a:solidFill>
              </a:rPr>
              <a:t>气温：</a:t>
            </a:r>
            <a:r>
              <a:rPr lang="en-US" altLang="zh-CN" sz="1350" dirty="0">
                <a:solidFill>
                  <a:srgbClr val="FF0000"/>
                </a:solidFill>
              </a:rPr>
              <a:t>6</a:t>
            </a:r>
            <a:r>
              <a:rPr lang="zh-CN" altLang="en-US" sz="1350" dirty="0">
                <a:solidFill>
                  <a:srgbClr val="FF0000"/>
                </a:solidFill>
              </a:rPr>
              <a:t>℃）</a:t>
            </a:r>
            <a:endParaRPr lang="zh-CN" altLang="en-US" sz="1350" dirty="0">
              <a:solidFill>
                <a:srgbClr val="FF0000"/>
              </a:solidFill>
            </a:endParaRPr>
          </a:p>
        </p:txBody>
      </p:sp>
      <p:sp>
        <p:nvSpPr>
          <p:cNvPr id="5" name="TextBox 4"/>
          <p:cNvSpPr txBox="1"/>
          <p:nvPr/>
        </p:nvSpPr>
        <p:spPr>
          <a:xfrm>
            <a:off x="2319371" y="4872831"/>
            <a:ext cx="4860540" cy="300082"/>
          </a:xfrm>
          <a:prstGeom prst="rect">
            <a:avLst/>
          </a:prstGeom>
          <a:noFill/>
        </p:spPr>
        <p:txBody>
          <a:bodyPr wrap="square" rtlCol="0">
            <a:spAutoFit/>
          </a:bodyPr>
          <a:lstStyle/>
          <a:p>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日地理小组使用气温计</a:t>
            </a:r>
            <a:r>
              <a:rPr lang="en-US" altLang="zh-CN" sz="1350" dirty="0">
                <a:solidFill>
                  <a:srgbClr val="FF0000"/>
                </a:solidFill>
              </a:rPr>
              <a:t>14:00</a:t>
            </a:r>
            <a:r>
              <a:rPr lang="zh-CN" altLang="en-US" sz="1350" dirty="0">
                <a:solidFill>
                  <a:srgbClr val="FF0000"/>
                </a:solidFill>
              </a:rPr>
              <a:t>左右所测校园气温数值表</a:t>
            </a:r>
            <a:endParaRPr lang="zh-CN" altLang="en-US" sz="1350" dirty="0">
              <a:solidFill>
                <a:srgbClr val="FF0000"/>
              </a:solidFill>
            </a:endParaRPr>
          </a:p>
        </p:txBody>
      </p:sp>
      <p:graphicFrame>
        <p:nvGraphicFramePr>
          <p:cNvPr id="7" name="内容占位符 6"/>
          <p:cNvGraphicFramePr>
            <a:graphicFrameLocks noGrp="1"/>
          </p:cNvGraphicFramePr>
          <p:nvPr>
            <p:ph idx="1"/>
            <p:extLst/>
          </p:nvPr>
        </p:nvGraphicFramePr>
        <p:xfrm>
          <a:off x="1806314" y="415131"/>
          <a:ext cx="5886655" cy="4457700"/>
        </p:xfrm>
        <a:graphic>
          <a:graphicData uri="http://schemas.openxmlformats.org/drawingml/2006/table">
            <a:tbl>
              <a:tblPr firstRow="1" firstCol="1" bandRow="1"/>
              <a:tblGrid>
                <a:gridCol w="1434973">
                  <a:extLst>
                    <a:ext uri="{9D8B030D-6E8A-4147-A177-3AD203B41FA5}">
                      <a16:colId xmlns:a16="http://schemas.microsoft.com/office/drawing/2014/main" val="20000"/>
                    </a:ext>
                  </a:extLst>
                </a:gridCol>
                <a:gridCol w="1434973">
                  <a:extLst>
                    <a:ext uri="{9D8B030D-6E8A-4147-A177-3AD203B41FA5}">
                      <a16:colId xmlns:a16="http://schemas.microsoft.com/office/drawing/2014/main" val="20001"/>
                    </a:ext>
                  </a:extLst>
                </a:gridCol>
                <a:gridCol w="1255603">
                  <a:extLst>
                    <a:ext uri="{9D8B030D-6E8A-4147-A177-3AD203B41FA5}">
                      <a16:colId xmlns:a16="http://schemas.microsoft.com/office/drawing/2014/main" val="20002"/>
                    </a:ext>
                  </a:extLst>
                </a:gridCol>
                <a:gridCol w="880553">
                  <a:extLst>
                    <a:ext uri="{9D8B030D-6E8A-4147-A177-3AD203B41FA5}">
                      <a16:colId xmlns:a16="http://schemas.microsoft.com/office/drawing/2014/main" val="20003"/>
                    </a:ext>
                  </a:extLst>
                </a:gridCol>
                <a:gridCol w="880553">
                  <a:extLst>
                    <a:ext uri="{9D8B030D-6E8A-4147-A177-3AD203B41FA5}">
                      <a16:colId xmlns:a16="http://schemas.microsoft.com/office/drawing/2014/main" val="20004"/>
                    </a:ext>
                  </a:extLst>
                </a:gridCol>
              </a:tblGrid>
              <a:tr h="342900">
                <a:tc>
                  <a:txBody>
                    <a:bodyPr/>
                    <a:lstStyle/>
                    <a:p>
                      <a:pPr algn="ctr">
                        <a:lnSpc>
                          <a:spcPct val="150000"/>
                        </a:lnSpc>
                        <a:spcAft>
                          <a:spcPts val="0"/>
                        </a:spcAft>
                      </a:pPr>
                      <a:r>
                        <a:rPr lang="zh-CN" sz="1500" kern="100" dirty="0">
                          <a:effectLst/>
                          <a:latin typeface="Calibri"/>
                          <a:ea typeface="宋体"/>
                          <a:cs typeface="Times New Roman"/>
                        </a:rPr>
                        <a:t>下垫面</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测量高度（</a:t>
                      </a:r>
                      <a:r>
                        <a:rPr lang="en-US" sz="1500" kern="100">
                          <a:effectLst/>
                          <a:latin typeface="Calibri"/>
                          <a:ea typeface="宋体"/>
                          <a:cs typeface="Times New Roman"/>
                        </a:rPr>
                        <a:t>cm</a:t>
                      </a:r>
                      <a:r>
                        <a:rPr lang="zh-CN" sz="1500" kern="100">
                          <a:effectLst/>
                          <a:latin typeface="Calibri"/>
                          <a:ea typeface="宋体"/>
                          <a:cs typeface="Times New Roman"/>
                        </a:rPr>
                        <a:t>）</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环境</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时间</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温度（℃）</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rowSpan="6">
                  <a:txBody>
                    <a:bodyPr/>
                    <a:lstStyle/>
                    <a:p>
                      <a:pPr algn="ctr">
                        <a:lnSpc>
                          <a:spcPct val="150000"/>
                        </a:lnSpc>
                        <a:spcAft>
                          <a:spcPts val="0"/>
                        </a:spcAft>
                      </a:pPr>
                      <a:r>
                        <a:rPr lang="zh-CN" sz="1500" kern="100" dirty="0">
                          <a:effectLst/>
                          <a:latin typeface="Calibri"/>
                          <a:ea typeface="宋体"/>
                          <a:cs typeface="Times New Roman"/>
                        </a:rPr>
                        <a:t>柏油路</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100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6</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50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7</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50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阳光下、有风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5</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50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3</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9</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6</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900">
                <a:tc rowSpan="3">
                  <a:txBody>
                    <a:bodyPr/>
                    <a:lstStyle/>
                    <a:p>
                      <a:pPr algn="ctr">
                        <a:lnSpc>
                          <a:spcPct val="150000"/>
                        </a:lnSpc>
                        <a:spcAft>
                          <a:spcPts val="0"/>
                        </a:spcAft>
                      </a:pPr>
                      <a:r>
                        <a:rPr lang="zh-CN" sz="1500" kern="100" dirty="0">
                          <a:effectLst/>
                          <a:latin typeface="Calibri"/>
                          <a:ea typeface="宋体"/>
                          <a:cs typeface="Times New Roman"/>
                        </a:rPr>
                        <a:t>土地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5</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900">
                <a:tc vMerge="1">
                  <a:txBody>
                    <a:bodyPr/>
                    <a:lstStyle/>
                    <a:p>
                      <a:endParaRPr lang="zh-CN" altLang="en-US"/>
                    </a:p>
                  </a:txBody>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900">
                <a:tc vMerge="1">
                  <a:txBody>
                    <a:bodyPr/>
                    <a:lstStyle/>
                    <a:p>
                      <a:endParaRPr lang="zh-CN" altLang="en-US"/>
                    </a:p>
                  </a:txBody>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900">
                <a:tc>
                  <a:txBody>
                    <a:bodyPr/>
                    <a:lstStyle/>
                    <a:p>
                      <a:pPr algn="ctr">
                        <a:lnSpc>
                          <a:spcPct val="150000"/>
                        </a:lnSpc>
                        <a:spcAft>
                          <a:spcPts val="0"/>
                        </a:spcAft>
                      </a:pPr>
                      <a:r>
                        <a:rPr lang="zh-CN" sz="1500" kern="100">
                          <a:effectLst/>
                          <a:latin typeface="Calibri"/>
                          <a:ea typeface="宋体"/>
                          <a:cs typeface="Times New Roman"/>
                        </a:rPr>
                        <a:t>草地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2900">
                <a:tc>
                  <a:txBody>
                    <a:bodyPr/>
                    <a:lstStyle/>
                    <a:p>
                      <a:pPr algn="ctr">
                        <a:lnSpc>
                          <a:spcPct val="150000"/>
                        </a:lnSpc>
                        <a:spcAft>
                          <a:spcPts val="0"/>
                        </a:spcAft>
                      </a:pPr>
                      <a:r>
                        <a:rPr lang="zh-CN" sz="1500" kern="100">
                          <a:effectLst/>
                          <a:latin typeface="Calibri"/>
                          <a:ea typeface="宋体"/>
                          <a:cs typeface="Times New Roman"/>
                        </a:rPr>
                        <a:t>塑胶跑道</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5</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2900">
                <a:tc>
                  <a:txBody>
                    <a:bodyPr/>
                    <a:lstStyle/>
                    <a:p>
                      <a:pPr algn="ctr">
                        <a:lnSpc>
                          <a:spcPct val="150000"/>
                        </a:lnSpc>
                        <a:spcAft>
                          <a:spcPts val="0"/>
                        </a:spcAft>
                      </a:pPr>
                      <a:r>
                        <a:rPr lang="zh-CN" sz="1500" kern="100">
                          <a:effectLst/>
                          <a:latin typeface="Calibri"/>
                          <a:ea typeface="宋体"/>
                          <a:cs typeface="Times New Roman"/>
                        </a:rPr>
                        <a:t>井盖</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8</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标题 1"/>
          <p:cNvSpPr>
            <a:spLocks noGrp="1"/>
          </p:cNvSpPr>
          <p:nvPr>
            <p:ph type="title"/>
          </p:nvPr>
        </p:nvSpPr>
        <p:spPr>
          <a:xfrm>
            <a:off x="466786" y="1151907"/>
            <a:ext cx="8139178" cy="2138624"/>
          </a:xfrm>
          <a:solidFill>
            <a:srgbClr val="92D050"/>
          </a:solidFill>
        </p:spPr>
        <p:txBody>
          <a:bodyPr>
            <a:noAutofit/>
          </a:bodyPr>
          <a:lstStyle/>
          <a:p>
            <a:r>
              <a:rPr lang="zh-CN" altLang="en-US" sz="2400" dirty="0" smtClean="0">
                <a:solidFill>
                  <a:srgbClr val="FF0000"/>
                </a:solidFill>
              </a:rPr>
              <a:t>为什么会测出那么多不同数据？</a:t>
            </a:r>
            <a:r>
              <a:rPr lang="en-US" altLang="zh-CN" sz="2400" dirty="0" smtClean="0">
                <a:solidFill>
                  <a:srgbClr val="FF0000"/>
                </a:solidFill>
              </a:rPr>
              <a:t/>
            </a:r>
            <a:br>
              <a:rPr lang="en-US" altLang="zh-CN" sz="2400" dirty="0" smtClean="0">
                <a:solidFill>
                  <a:srgbClr val="FF0000"/>
                </a:solidFill>
              </a:rPr>
            </a:br>
            <a:r>
              <a:rPr lang="zh-CN" altLang="en-US" sz="2400" dirty="0" smtClean="0">
                <a:solidFill>
                  <a:srgbClr val="FF0000"/>
                </a:solidFill>
              </a:rPr>
              <a:t>哪一个数据才是我们想要的真实的大气温度？</a:t>
            </a:r>
            <a:r>
              <a:rPr lang="en-US" altLang="zh-CN" sz="2400" dirty="0" smtClean="0">
                <a:solidFill>
                  <a:srgbClr val="FF0000"/>
                </a:solidFill>
              </a:rPr>
              <a:t/>
            </a:r>
            <a:br>
              <a:rPr lang="en-US" altLang="zh-CN" sz="2400" dirty="0" smtClean="0">
                <a:solidFill>
                  <a:srgbClr val="FF0000"/>
                </a:solidFill>
              </a:rPr>
            </a:br>
            <a:r>
              <a:rPr lang="zh-CN" altLang="en-US" sz="2400" dirty="0" smtClean="0">
                <a:solidFill>
                  <a:srgbClr val="FF0000"/>
                </a:solidFill>
              </a:rPr>
              <a:t>想要得到大气的真实温度，直接使用裸露温度计测量会存在哪些问题？为什么会这样？</a:t>
            </a:r>
            <a:r>
              <a:rPr lang="en-US" altLang="zh-CN" sz="2400" dirty="0" smtClean="0">
                <a:solidFill>
                  <a:srgbClr val="FF0000"/>
                </a:solidFill>
              </a:rPr>
              <a:t/>
            </a:r>
            <a:br>
              <a:rPr lang="en-US" altLang="zh-CN" sz="2400" dirty="0" smtClean="0">
                <a:solidFill>
                  <a:srgbClr val="FF0000"/>
                </a:solidFill>
              </a:rPr>
            </a:br>
            <a:endParaRPr lang="zh-CN" altLang="en-US" sz="2400" dirty="0">
              <a:solidFill>
                <a:srgbClr val="FF0000"/>
              </a:solidFill>
            </a:endParaRPr>
          </a:p>
        </p:txBody>
      </p:sp>
    </p:spTree>
    <p:extLst>
      <p:ext uri="{BB962C8B-B14F-4D97-AF65-F5344CB8AC3E}">
        <p14:creationId xmlns:p14="http://schemas.microsoft.com/office/powerpoint/2010/main" val="34440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332466"/>
            <a:ext cx="8139178" cy="1414272"/>
          </a:xfrm>
        </p:spPr>
        <p:txBody>
          <a:bodyPr>
            <a:noAutofit/>
          </a:bodyPr>
          <a:lstStyle/>
          <a:p>
            <a:r>
              <a:rPr lang="zh-CN" altLang="en-US" sz="2400" dirty="0" smtClean="0">
                <a:solidFill>
                  <a:srgbClr val="FF0000"/>
                </a:solidFill>
              </a:rPr>
              <a:t>为什么会测出那么多不同数据？</a:t>
            </a:r>
            <a:r>
              <a:rPr lang="en-US" altLang="zh-CN" sz="2400" dirty="0" smtClean="0">
                <a:solidFill>
                  <a:srgbClr val="FF0000"/>
                </a:solidFill>
              </a:rPr>
              <a:t/>
            </a:r>
            <a:br>
              <a:rPr lang="en-US" altLang="zh-CN" sz="2400" dirty="0" smtClean="0">
                <a:solidFill>
                  <a:srgbClr val="FF0000"/>
                </a:solidFill>
              </a:rPr>
            </a:br>
            <a:r>
              <a:rPr lang="zh-CN" altLang="en-US" sz="2400" dirty="0" smtClean="0">
                <a:solidFill>
                  <a:srgbClr val="FF0000"/>
                </a:solidFill>
              </a:rPr>
              <a:t>哪一个数据才是我们想要的真实的大气温度？</a:t>
            </a:r>
            <a:r>
              <a:rPr lang="en-US" altLang="zh-CN" sz="2400" dirty="0" smtClean="0">
                <a:solidFill>
                  <a:srgbClr val="FF0000"/>
                </a:solidFill>
              </a:rPr>
              <a:t/>
            </a:r>
            <a:br>
              <a:rPr lang="en-US" altLang="zh-CN" sz="2400" dirty="0" smtClean="0">
                <a:solidFill>
                  <a:srgbClr val="FF0000"/>
                </a:solidFill>
              </a:rPr>
            </a:br>
            <a:r>
              <a:rPr lang="zh-CN" altLang="en-US" sz="2400" dirty="0" smtClean="0">
                <a:solidFill>
                  <a:srgbClr val="FF0000"/>
                </a:solidFill>
              </a:rPr>
              <a:t>想要得到大气的真实温度，直接使用裸露温度计测量会存在哪些问题？为什么会这样？</a:t>
            </a:r>
            <a:r>
              <a:rPr lang="en-US" altLang="zh-CN" sz="2400" dirty="0" smtClean="0">
                <a:solidFill>
                  <a:srgbClr val="FF0000"/>
                </a:solidFill>
              </a:rPr>
              <a:t/>
            </a:r>
            <a:br>
              <a:rPr lang="en-US" altLang="zh-CN" sz="2400" dirty="0" smtClean="0">
                <a:solidFill>
                  <a:srgbClr val="FF0000"/>
                </a:solidFill>
              </a:rPr>
            </a:br>
            <a:endParaRPr lang="zh-CN" altLang="en-US" sz="2400" dirty="0">
              <a:solidFill>
                <a:srgbClr val="FF0000"/>
              </a:solidFill>
            </a:endParaRPr>
          </a:p>
        </p:txBody>
      </p:sp>
      <p:sp>
        <p:nvSpPr>
          <p:cNvPr id="3" name="内容占位符 2"/>
          <p:cNvSpPr>
            <a:spLocks noGrp="1"/>
          </p:cNvSpPr>
          <p:nvPr>
            <p:ph idx="1"/>
          </p:nvPr>
        </p:nvSpPr>
        <p:spPr>
          <a:xfrm>
            <a:off x="656492" y="1981201"/>
            <a:ext cx="7985098" cy="2775448"/>
          </a:xfrm>
        </p:spPr>
        <p:txBody>
          <a:bodyPr>
            <a:normAutofit/>
          </a:bodyPr>
          <a:lstStyle/>
          <a:p>
            <a:pPr>
              <a:lnSpc>
                <a:spcPct val="150000"/>
              </a:lnSpc>
              <a:spcAft>
                <a:spcPts val="0"/>
              </a:spcAft>
            </a:pP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【任务二】</a:t>
            </a:r>
            <a:endParaRPr lang="zh-CN" altLang="zh-CN" sz="1800" b="1"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spcAft>
                <a:spcPts val="0"/>
              </a:spcAft>
            </a:pPr>
            <a:r>
              <a:rPr lang="zh-CN" altLang="zh-CN" sz="1800" b="1" kern="100" dirty="0">
                <a:latin typeface="Times New Roman" panose="02020603050405020304" pitchFamily="18" charset="0"/>
                <a:ea typeface="宋体" panose="02010600030101010101" pitchFamily="2" charset="-122"/>
                <a:cs typeface="Times New Roman" panose="02020603050405020304" pitchFamily="18" charset="0"/>
              </a:rPr>
              <a:t>根据数据分析使用裸露温度计测量真实大气温度的影响因素，分析自己测量的大气温度的有效性</a:t>
            </a:r>
            <a:r>
              <a:rPr lang="zh-CN" altLang="zh-CN" sz="18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b="1" kern="100" dirty="0" smtClean="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800" b="1" dirty="0"/>
          </a:p>
        </p:txBody>
      </p:sp>
    </p:spTree>
    <p:extLst>
      <p:ext uri="{BB962C8B-B14F-4D97-AF65-F5344CB8AC3E}">
        <p14:creationId xmlns:p14="http://schemas.microsoft.com/office/powerpoint/2010/main" val="364815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060" y="0"/>
            <a:ext cx="3348372" cy="300082"/>
          </a:xfrm>
          <a:prstGeom prst="rect">
            <a:avLst/>
          </a:prstGeom>
          <a:noFill/>
        </p:spPr>
        <p:txBody>
          <a:bodyPr wrap="square" rtlCol="0">
            <a:spAutoFit/>
          </a:bodyPr>
          <a:lstStyle/>
          <a:p>
            <a:r>
              <a:rPr lang="zh-CN" altLang="en-US" sz="1350" dirty="0">
                <a:solidFill>
                  <a:srgbClr val="FF0000"/>
                </a:solidFill>
              </a:rPr>
              <a:t>（</a:t>
            </a:r>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日天气预报</a:t>
            </a:r>
            <a:r>
              <a:rPr lang="en-US" altLang="zh-CN" sz="1350" dirty="0">
                <a:solidFill>
                  <a:srgbClr val="FF0000"/>
                </a:solidFill>
              </a:rPr>
              <a:t>14:00</a:t>
            </a:r>
            <a:r>
              <a:rPr lang="zh-CN" altLang="en-US" sz="1350" dirty="0">
                <a:solidFill>
                  <a:srgbClr val="FF0000"/>
                </a:solidFill>
              </a:rPr>
              <a:t>气温：</a:t>
            </a:r>
            <a:r>
              <a:rPr lang="en-US" altLang="zh-CN" sz="1350" dirty="0">
                <a:solidFill>
                  <a:srgbClr val="FF0000"/>
                </a:solidFill>
              </a:rPr>
              <a:t>6</a:t>
            </a:r>
            <a:r>
              <a:rPr lang="zh-CN" altLang="en-US" sz="1350" dirty="0">
                <a:solidFill>
                  <a:srgbClr val="FF0000"/>
                </a:solidFill>
              </a:rPr>
              <a:t>℃）</a:t>
            </a:r>
            <a:endParaRPr lang="zh-CN" altLang="en-US" sz="1350" dirty="0">
              <a:solidFill>
                <a:srgbClr val="FF0000"/>
              </a:solidFill>
            </a:endParaRPr>
          </a:p>
        </p:txBody>
      </p:sp>
      <p:sp>
        <p:nvSpPr>
          <p:cNvPr id="5" name="TextBox 4"/>
          <p:cNvSpPr txBox="1"/>
          <p:nvPr/>
        </p:nvSpPr>
        <p:spPr>
          <a:xfrm>
            <a:off x="3677819" y="4872831"/>
            <a:ext cx="4860540" cy="300082"/>
          </a:xfrm>
          <a:prstGeom prst="rect">
            <a:avLst/>
          </a:prstGeom>
          <a:noFill/>
        </p:spPr>
        <p:txBody>
          <a:bodyPr wrap="square" rtlCol="0">
            <a:spAutoFit/>
          </a:bodyPr>
          <a:lstStyle/>
          <a:p>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日地理小组使用气温计</a:t>
            </a:r>
            <a:r>
              <a:rPr lang="en-US" altLang="zh-CN" sz="1350" dirty="0">
                <a:solidFill>
                  <a:srgbClr val="FF0000"/>
                </a:solidFill>
              </a:rPr>
              <a:t>14:00</a:t>
            </a:r>
            <a:r>
              <a:rPr lang="zh-CN" altLang="en-US" sz="1350" dirty="0">
                <a:solidFill>
                  <a:srgbClr val="FF0000"/>
                </a:solidFill>
              </a:rPr>
              <a:t>左右所测校园气温数值表</a:t>
            </a:r>
            <a:endParaRPr lang="zh-CN" altLang="en-US" sz="1350" dirty="0">
              <a:solidFill>
                <a:srgbClr val="FF0000"/>
              </a:solidFill>
            </a:endParaRPr>
          </a:p>
        </p:txBody>
      </p:sp>
      <p:graphicFrame>
        <p:nvGraphicFramePr>
          <p:cNvPr id="7" name="内容占位符 6"/>
          <p:cNvGraphicFramePr>
            <a:graphicFrameLocks noGrp="1"/>
          </p:cNvGraphicFramePr>
          <p:nvPr>
            <p:ph idx="1"/>
            <p:extLst/>
          </p:nvPr>
        </p:nvGraphicFramePr>
        <p:xfrm>
          <a:off x="2696964" y="415131"/>
          <a:ext cx="5841395" cy="4457700"/>
        </p:xfrm>
        <a:graphic>
          <a:graphicData uri="http://schemas.openxmlformats.org/drawingml/2006/table">
            <a:tbl>
              <a:tblPr firstRow="1" firstCol="1" bandRow="1"/>
              <a:tblGrid>
                <a:gridCol w="1434973">
                  <a:extLst>
                    <a:ext uri="{9D8B030D-6E8A-4147-A177-3AD203B41FA5}">
                      <a16:colId xmlns:a16="http://schemas.microsoft.com/office/drawing/2014/main" val="20000"/>
                    </a:ext>
                  </a:extLst>
                </a:gridCol>
                <a:gridCol w="1434973">
                  <a:extLst>
                    <a:ext uri="{9D8B030D-6E8A-4147-A177-3AD203B41FA5}">
                      <a16:colId xmlns:a16="http://schemas.microsoft.com/office/drawing/2014/main" val="20001"/>
                    </a:ext>
                  </a:extLst>
                </a:gridCol>
                <a:gridCol w="1255603">
                  <a:extLst>
                    <a:ext uri="{9D8B030D-6E8A-4147-A177-3AD203B41FA5}">
                      <a16:colId xmlns:a16="http://schemas.microsoft.com/office/drawing/2014/main" val="20002"/>
                    </a:ext>
                  </a:extLst>
                </a:gridCol>
                <a:gridCol w="880553">
                  <a:extLst>
                    <a:ext uri="{9D8B030D-6E8A-4147-A177-3AD203B41FA5}">
                      <a16:colId xmlns:a16="http://schemas.microsoft.com/office/drawing/2014/main" val="20003"/>
                    </a:ext>
                  </a:extLst>
                </a:gridCol>
                <a:gridCol w="835293">
                  <a:extLst>
                    <a:ext uri="{9D8B030D-6E8A-4147-A177-3AD203B41FA5}">
                      <a16:colId xmlns:a16="http://schemas.microsoft.com/office/drawing/2014/main" val="20004"/>
                    </a:ext>
                  </a:extLst>
                </a:gridCol>
              </a:tblGrid>
              <a:tr h="342900">
                <a:tc>
                  <a:txBody>
                    <a:bodyPr/>
                    <a:lstStyle/>
                    <a:p>
                      <a:pPr algn="ctr">
                        <a:lnSpc>
                          <a:spcPct val="150000"/>
                        </a:lnSpc>
                        <a:spcAft>
                          <a:spcPts val="0"/>
                        </a:spcAft>
                      </a:pPr>
                      <a:r>
                        <a:rPr lang="zh-CN" sz="1500" kern="100" dirty="0">
                          <a:effectLst/>
                          <a:latin typeface="Calibri"/>
                          <a:ea typeface="宋体"/>
                          <a:cs typeface="Times New Roman"/>
                        </a:rPr>
                        <a:t>下垫面</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测量高度（</a:t>
                      </a:r>
                      <a:r>
                        <a:rPr lang="en-US" sz="1500" kern="100">
                          <a:effectLst/>
                          <a:latin typeface="Calibri"/>
                          <a:ea typeface="宋体"/>
                          <a:cs typeface="Times New Roman"/>
                        </a:rPr>
                        <a:t>cm</a:t>
                      </a:r>
                      <a:r>
                        <a:rPr lang="zh-CN" sz="1500" kern="100">
                          <a:effectLst/>
                          <a:latin typeface="Calibri"/>
                          <a:ea typeface="宋体"/>
                          <a:cs typeface="Times New Roman"/>
                        </a:rPr>
                        <a:t>）</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环境</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时间</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温度（℃）</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rowSpan="6">
                  <a:txBody>
                    <a:bodyPr/>
                    <a:lstStyle/>
                    <a:p>
                      <a:pPr algn="ctr">
                        <a:lnSpc>
                          <a:spcPct val="150000"/>
                        </a:lnSpc>
                        <a:spcAft>
                          <a:spcPts val="0"/>
                        </a:spcAft>
                      </a:pPr>
                      <a:r>
                        <a:rPr lang="zh-CN" sz="1500" kern="100" dirty="0">
                          <a:effectLst/>
                          <a:latin typeface="Calibri"/>
                          <a:ea typeface="宋体"/>
                          <a:cs typeface="Times New Roman"/>
                        </a:rPr>
                        <a:t>柏油路</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100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zh-CN" sz="1500"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kern="100" dirty="0">
                          <a:effectLst/>
                          <a:latin typeface="Calibri"/>
                          <a:ea typeface="宋体"/>
                          <a:cs typeface="Times New Roman"/>
                        </a:rPr>
                        <a:t>6</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extLst>
                  <a:ext uri="{0D108BD9-81ED-4DB2-BD59-A6C34878D82A}">
                    <a16:rowId xmlns:a16="http://schemas.microsoft.com/office/drawing/2014/main" val="10001"/>
                  </a:ext>
                </a:extLst>
              </a:tr>
              <a:tr h="342900">
                <a:tc vMerge="1">
                  <a:txBody>
                    <a:bodyPr/>
                    <a:lstStyle/>
                    <a:p>
                      <a:endParaRPr lang="zh-CN" altLang="en-US"/>
                    </a:p>
                  </a:txBody>
                  <a:tcPr/>
                </a:tc>
                <a:tc>
                  <a:txBody>
                    <a:bodyPr/>
                    <a:lstStyle/>
                    <a:p>
                      <a:pPr algn="ctr">
                        <a:lnSpc>
                          <a:spcPct val="150000"/>
                        </a:lnSpc>
                        <a:spcAft>
                          <a:spcPts val="0"/>
                        </a:spcAft>
                      </a:pPr>
                      <a:r>
                        <a:rPr lang="en-US" sz="1500" b="1" kern="100" dirty="0">
                          <a:effectLst/>
                          <a:latin typeface="Calibri"/>
                          <a:ea typeface="宋体"/>
                          <a:cs typeface="Times New Roman"/>
                        </a:rPr>
                        <a:t>50</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zh-CN" sz="1500" b="1"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b="1" kern="100" dirty="0">
                          <a:effectLst/>
                          <a:latin typeface="Calibri"/>
                          <a:ea typeface="宋体"/>
                          <a:cs typeface="Times New Roman"/>
                        </a:rPr>
                        <a:t>2</a:t>
                      </a:r>
                      <a:r>
                        <a:rPr lang="zh-CN" sz="1500" b="1"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b="1" kern="100" dirty="0">
                          <a:effectLst/>
                          <a:latin typeface="Calibri"/>
                          <a:ea typeface="宋体"/>
                          <a:cs typeface="Times New Roman"/>
                        </a:rPr>
                        <a:t>7</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extLst>
                  <a:ext uri="{0D108BD9-81ED-4DB2-BD59-A6C34878D82A}">
                    <a16:rowId xmlns:a16="http://schemas.microsoft.com/office/drawing/2014/main" val="10002"/>
                  </a:ext>
                </a:extLst>
              </a:tr>
              <a:tr h="342900">
                <a:tc vMerge="1">
                  <a:txBody>
                    <a:bodyPr/>
                    <a:lstStyle/>
                    <a:p>
                      <a:endParaRPr lang="zh-CN" altLang="en-US"/>
                    </a:p>
                  </a:txBody>
                  <a:tcPr/>
                </a:tc>
                <a:tc>
                  <a:txBody>
                    <a:bodyPr/>
                    <a:lstStyle/>
                    <a:p>
                      <a:pPr algn="ctr">
                        <a:lnSpc>
                          <a:spcPct val="150000"/>
                        </a:lnSpc>
                        <a:spcAft>
                          <a:spcPts val="0"/>
                        </a:spcAft>
                      </a:pPr>
                      <a:r>
                        <a:rPr lang="en-US" sz="1500" b="1" kern="100" dirty="0">
                          <a:effectLst/>
                          <a:latin typeface="Calibri"/>
                          <a:ea typeface="宋体"/>
                          <a:cs typeface="Times New Roman"/>
                        </a:rPr>
                        <a:t>50</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dirty="0">
                          <a:effectLst/>
                          <a:latin typeface="Calibri"/>
                          <a:ea typeface="宋体"/>
                          <a:cs typeface="Times New Roman"/>
                        </a:rPr>
                        <a:t>阳光下、有风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b="1" kern="100" dirty="0">
                          <a:effectLst/>
                          <a:latin typeface="Calibri"/>
                          <a:ea typeface="宋体"/>
                          <a:cs typeface="Times New Roman"/>
                        </a:rPr>
                        <a:t>2</a:t>
                      </a:r>
                      <a:r>
                        <a:rPr lang="zh-CN" sz="1500" b="1"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b="1" kern="100" dirty="0">
                          <a:effectLst/>
                          <a:latin typeface="Calibri"/>
                          <a:ea typeface="宋体"/>
                          <a:cs typeface="Times New Roman"/>
                        </a:rPr>
                        <a:t>5</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50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1500" kern="100" dirty="0">
                          <a:effectLst/>
                          <a:latin typeface="Calibri"/>
                          <a:ea typeface="宋体"/>
                          <a:cs typeface="Times New Roman"/>
                        </a:rPr>
                        <a:t>3</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2900">
                <a:tc vMerge="1">
                  <a:txBody>
                    <a:bodyPr/>
                    <a:lstStyle/>
                    <a:p>
                      <a:endParaRPr lang="zh-CN" altLang="en-US"/>
                    </a:p>
                  </a:txBody>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9</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6</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900">
                <a:tc rowSpan="3">
                  <a:txBody>
                    <a:bodyPr/>
                    <a:lstStyle/>
                    <a:p>
                      <a:pPr algn="ctr">
                        <a:lnSpc>
                          <a:spcPct val="150000"/>
                        </a:lnSpc>
                        <a:spcAft>
                          <a:spcPts val="0"/>
                        </a:spcAft>
                      </a:pPr>
                      <a:r>
                        <a:rPr lang="zh-CN" sz="1500" kern="100" dirty="0">
                          <a:effectLst/>
                          <a:latin typeface="Calibri"/>
                          <a:ea typeface="宋体"/>
                          <a:cs typeface="Times New Roman"/>
                        </a:rPr>
                        <a:t>土地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5</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900">
                <a:tc vMerge="1">
                  <a:txBody>
                    <a:bodyPr/>
                    <a:lstStyle/>
                    <a:p>
                      <a:endParaRPr lang="zh-CN" altLang="en-US"/>
                    </a:p>
                  </a:txBody>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900">
                <a:tc>
                  <a:txBody>
                    <a:bodyPr/>
                    <a:lstStyle/>
                    <a:p>
                      <a:pPr algn="ctr">
                        <a:lnSpc>
                          <a:spcPct val="150000"/>
                        </a:lnSpc>
                        <a:spcAft>
                          <a:spcPts val="0"/>
                        </a:spcAft>
                      </a:pPr>
                      <a:r>
                        <a:rPr lang="zh-CN" sz="1500" kern="100" dirty="0">
                          <a:effectLst/>
                          <a:latin typeface="Calibri"/>
                          <a:ea typeface="宋体"/>
                          <a:cs typeface="Times New Roman"/>
                        </a:rPr>
                        <a:t>草地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2900">
                <a:tc>
                  <a:txBody>
                    <a:bodyPr/>
                    <a:lstStyle/>
                    <a:p>
                      <a:pPr algn="ctr">
                        <a:lnSpc>
                          <a:spcPct val="150000"/>
                        </a:lnSpc>
                        <a:spcAft>
                          <a:spcPts val="0"/>
                        </a:spcAft>
                      </a:pPr>
                      <a:r>
                        <a:rPr lang="zh-CN" sz="1500" kern="100" dirty="0">
                          <a:effectLst/>
                          <a:latin typeface="Calibri"/>
                          <a:ea typeface="宋体"/>
                          <a:cs typeface="Times New Roman"/>
                        </a:rPr>
                        <a:t>塑胶跑道</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5</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2900">
                <a:tc>
                  <a:txBody>
                    <a:bodyPr/>
                    <a:lstStyle/>
                    <a:p>
                      <a:pPr algn="ctr">
                        <a:lnSpc>
                          <a:spcPct val="150000"/>
                        </a:lnSpc>
                        <a:spcAft>
                          <a:spcPts val="0"/>
                        </a:spcAft>
                      </a:pPr>
                      <a:r>
                        <a:rPr lang="zh-CN" sz="1500" kern="100" dirty="0">
                          <a:effectLst/>
                          <a:latin typeface="Calibri"/>
                          <a:ea typeface="宋体"/>
                          <a:cs typeface="Times New Roman"/>
                        </a:rPr>
                        <a:t>井盖</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8</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文本框 1"/>
          <p:cNvSpPr txBox="1"/>
          <p:nvPr/>
        </p:nvSpPr>
        <p:spPr>
          <a:xfrm>
            <a:off x="5937" y="628407"/>
            <a:ext cx="2696964" cy="923330"/>
          </a:xfrm>
          <a:prstGeom prst="rect">
            <a:avLst/>
          </a:prstGeom>
          <a:noFill/>
        </p:spPr>
        <p:txBody>
          <a:bodyPr wrap="square" rtlCol="0">
            <a:spAutoFit/>
          </a:bodyPr>
          <a:lstStyle/>
          <a:p>
            <a:pPr algn="ctr"/>
            <a:r>
              <a:rPr lang="zh-CN" altLang="en-US" dirty="0" smtClean="0">
                <a:solidFill>
                  <a:srgbClr val="FF0000"/>
                </a:solidFill>
              </a:rPr>
              <a:t>影响温度计测量大气温度的影响因素</a:t>
            </a:r>
            <a:endParaRPr lang="en-US" altLang="zh-CN" dirty="0" smtClean="0">
              <a:solidFill>
                <a:srgbClr val="FF0000"/>
              </a:solidFill>
            </a:endParaRPr>
          </a:p>
          <a:p>
            <a:endParaRPr lang="en-US" altLang="zh-CN" dirty="0" smtClean="0">
              <a:solidFill>
                <a:srgbClr val="FF0000"/>
              </a:solidFill>
            </a:endParaRPr>
          </a:p>
        </p:txBody>
      </p:sp>
      <p:sp>
        <p:nvSpPr>
          <p:cNvPr id="4" name="文本框 3"/>
          <p:cNvSpPr txBox="1"/>
          <p:nvPr/>
        </p:nvSpPr>
        <p:spPr>
          <a:xfrm>
            <a:off x="178130" y="1875846"/>
            <a:ext cx="1935678" cy="369332"/>
          </a:xfrm>
          <a:prstGeom prst="rect">
            <a:avLst/>
          </a:prstGeom>
          <a:noFill/>
        </p:spPr>
        <p:txBody>
          <a:bodyPr wrap="square" rtlCol="0">
            <a:spAutoFit/>
          </a:bodyPr>
          <a:lstStyle/>
          <a:p>
            <a:r>
              <a:rPr lang="zh-CN" altLang="en-US" dirty="0" smtClean="0"/>
              <a:t>测量高度</a:t>
            </a:r>
            <a:endParaRPr lang="zh-CN" altLang="en-US" dirty="0"/>
          </a:p>
        </p:txBody>
      </p:sp>
      <p:pic>
        <p:nvPicPr>
          <p:cNvPr id="12" name="图片 11"/>
          <p:cNvPicPr>
            <a:picLocks noChangeAspect="1"/>
          </p:cNvPicPr>
          <p:nvPr/>
        </p:nvPicPr>
        <p:blipFill>
          <a:blip r:embed="rId2"/>
          <a:stretch>
            <a:fillRect/>
          </a:stretch>
        </p:blipFill>
        <p:spPr>
          <a:xfrm>
            <a:off x="1963533" y="1337338"/>
            <a:ext cx="4829383" cy="2320262"/>
          </a:xfrm>
          <a:prstGeom prst="rect">
            <a:avLst/>
          </a:prstGeom>
        </p:spPr>
      </p:pic>
    </p:spTree>
    <p:extLst>
      <p:ext uri="{BB962C8B-B14F-4D97-AF65-F5344CB8AC3E}">
        <p14:creationId xmlns:p14="http://schemas.microsoft.com/office/powerpoint/2010/main" val="6351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060" y="0"/>
            <a:ext cx="3348372" cy="300082"/>
          </a:xfrm>
          <a:prstGeom prst="rect">
            <a:avLst/>
          </a:prstGeom>
          <a:noFill/>
        </p:spPr>
        <p:txBody>
          <a:bodyPr wrap="square" rtlCol="0">
            <a:spAutoFit/>
          </a:bodyPr>
          <a:lstStyle/>
          <a:p>
            <a:r>
              <a:rPr lang="zh-CN" altLang="en-US" sz="1350" dirty="0">
                <a:solidFill>
                  <a:srgbClr val="FF0000"/>
                </a:solidFill>
              </a:rPr>
              <a:t>（</a:t>
            </a:r>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日天气预报</a:t>
            </a:r>
            <a:r>
              <a:rPr lang="en-US" altLang="zh-CN" sz="1350" dirty="0">
                <a:solidFill>
                  <a:srgbClr val="FF0000"/>
                </a:solidFill>
              </a:rPr>
              <a:t>14:00</a:t>
            </a:r>
            <a:r>
              <a:rPr lang="zh-CN" altLang="en-US" sz="1350" dirty="0">
                <a:solidFill>
                  <a:srgbClr val="FF0000"/>
                </a:solidFill>
              </a:rPr>
              <a:t>气温：</a:t>
            </a:r>
            <a:r>
              <a:rPr lang="en-US" altLang="zh-CN" sz="1350" dirty="0">
                <a:solidFill>
                  <a:srgbClr val="FF0000"/>
                </a:solidFill>
              </a:rPr>
              <a:t>6</a:t>
            </a:r>
            <a:r>
              <a:rPr lang="zh-CN" altLang="en-US" sz="1350" dirty="0">
                <a:solidFill>
                  <a:srgbClr val="FF0000"/>
                </a:solidFill>
              </a:rPr>
              <a:t>℃）</a:t>
            </a:r>
            <a:endParaRPr lang="zh-CN" altLang="en-US" sz="1350" dirty="0">
              <a:solidFill>
                <a:srgbClr val="FF0000"/>
              </a:solidFill>
            </a:endParaRPr>
          </a:p>
        </p:txBody>
      </p:sp>
      <p:sp>
        <p:nvSpPr>
          <p:cNvPr id="5" name="TextBox 4"/>
          <p:cNvSpPr txBox="1"/>
          <p:nvPr/>
        </p:nvSpPr>
        <p:spPr>
          <a:xfrm>
            <a:off x="3677819" y="4872831"/>
            <a:ext cx="4860540" cy="300082"/>
          </a:xfrm>
          <a:prstGeom prst="rect">
            <a:avLst/>
          </a:prstGeom>
          <a:noFill/>
        </p:spPr>
        <p:txBody>
          <a:bodyPr wrap="square" rtlCol="0">
            <a:spAutoFit/>
          </a:bodyPr>
          <a:lstStyle/>
          <a:p>
            <a:r>
              <a:rPr lang="en-US" altLang="zh-CN" sz="1350" dirty="0">
                <a:solidFill>
                  <a:srgbClr val="FF0000"/>
                </a:solidFill>
              </a:rPr>
              <a:t>11</a:t>
            </a:r>
            <a:r>
              <a:rPr lang="zh-CN" altLang="en-US" sz="1350" dirty="0">
                <a:solidFill>
                  <a:srgbClr val="FF0000"/>
                </a:solidFill>
              </a:rPr>
              <a:t>月</a:t>
            </a:r>
            <a:r>
              <a:rPr lang="en-US" altLang="zh-CN" sz="1350" dirty="0">
                <a:solidFill>
                  <a:srgbClr val="FF0000"/>
                </a:solidFill>
              </a:rPr>
              <a:t>19</a:t>
            </a:r>
            <a:r>
              <a:rPr lang="zh-CN" altLang="en-US" sz="1350" dirty="0">
                <a:solidFill>
                  <a:srgbClr val="FF0000"/>
                </a:solidFill>
              </a:rPr>
              <a:t>日地理小组使用气温计</a:t>
            </a:r>
            <a:r>
              <a:rPr lang="en-US" altLang="zh-CN" sz="1350" dirty="0">
                <a:solidFill>
                  <a:srgbClr val="FF0000"/>
                </a:solidFill>
              </a:rPr>
              <a:t>14:00</a:t>
            </a:r>
            <a:r>
              <a:rPr lang="zh-CN" altLang="en-US" sz="1350" dirty="0">
                <a:solidFill>
                  <a:srgbClr val="FF0000"/>
                </a:solidFill>
              </a:rPr>
              <a:t>左右所测校园气温数值表</a:t>
            </a:r>
            <a:endParaRPr lang="zh-CN" altLang="en-US" sz="1350" dirty="0">
              <a:solidFill>
                <a:srgbClr val="FF0000"/>
              </a:solidFill>
            </a:endParaRPr>
          </a:p>
        </p:txBody>
      </p:sp>
      <p:graphicFrame>
        <p:nvGraphicFramePr>
          <p:cNvPr id="7" name="内容占位符 6"/>
          <p:cNvGraphicFramePr>
            <a:graphicFrameLocks noGrp="1"/>
          </p:cNvGraphicFramePr>
          <p:nvPr>
            <p:ph idx="1"/>
            <p:extLst>
              <p:ext uri="{D42A27DB-BD31-4B8C-83A1-F6EECF244321}">
                <p14:modId xmlns:p14="http://schemas.microsoft.com/office/powerpoint/2010/main" val="3486077904"/>
              </p:ext>
            </p:extLst>
          </p:nvPr>
        </p:nvGraphicFramePr>
        <p:xfrm>
          <a:off x="2696964" y="415131"/>
          <a:ext cx="5841395" cy="4457700"/>
        </p:xfrm>
        <a:graphic>
          <a:graphicData uri="http://schemas.openxmlformats.org/drawingml/2006/table">
            <a:tbl>
              <a:tblPr firstRow="1" firstCol="1" bandRow="1"/>
              <a:tblGrid>
                <a:gridCol w="1434973">
                  <a:extLst>
                    <a:ext uri="{9D8B030D-6E8A-4147-A177-3AD203B41FA5}">
                      <a16:colId xmlns:a16="http://schemas.microsoft.com/office/drawing/2014/main" val="20000"/>
                    </a:ext>
                  </a:extLst>
                </a:gridCol>
                <a:gridCol w="1434973">
                  <a:extLst>
                    <a:ext uri="{9D8B030D-6E8A-4147-A177-3AD203B41FA5}">
                      <a16:colId xmlns:a16="http://schemas.microsoft.com/office/drawing/2014/main" val="20001"/>
                    </a:ext>
                  </a:extLst>
                </a:gridCol>
                <a:gridCol w="1255603">
                  <a:extLst>
                    <a:ext uri="{9D8B030D-6E8A-4147-A177-3AD203B41FA5}">
                      <a16:colId xmlns:a16="http://schemas.microsoft.com/office/drawing/2014/main" val="20002"/>
                    </a:ext>
                  </a:extLst>
                </a:gridCol>
                <a:gridCol w="880553">
                  <a:extLst>
                    <a:ext uri="{9D8B030D-6E8A-4147-A177-3AD203B41FA5}">
                      <a16:colId xmlns:a16="http://schemas.microsoft.com/office/drawing/2014/main" val="20003"/>
                    </a:ext>
                  </a:extLst>
                </a:gridCol>
                <a:gridCol w="835293">
                  <a:extLst>
                    <a:ext uri="{9D8B030D-6E8A-4147-A177-3AD203B41FA5}">
                      <a16:colId xmlns:a16="http://schemas.microsoft.com/office/drawing/2014/main" val="20004"/>
                    </a:ext>
                  </a:extLst>
                </a:gridCol>
              </a:tblGrid>
              <a:tr h="342900">
                <a:tc>
                  <a:txBody>
                    <a:bodyPr/>
                    <a:lstStyle/>
                    <a:p>
                      <a:pPr algn="ctr">
                        <a:lnSpc>
                          <a:spcPct val="150000"/>
                        </a:lnSpc>
                        <a:spcAft>
                          <a:spcPts val="0"/>
                        </a:spcAft>
                      </a:pPr>
                      <a:r>
                        <a:rPr lang="zh-CN" sz="1500" kern="100" dirty="0">
                          <a:effectLst/>
                          <a:latin typeface="Calibri"/>
                          <a:ea typeface="宋体"/>
                          <a:cs typeface="Times New Roman"/>
                        </a:rPr>
                        <a:t>下垫面</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测量高度（</a:t>
                      </a:r>
                      <a:r>
                        <a:rPr lang="en-US" sz="1500" kern="100">
                          <a:effectLst/>
                          <a:latin typeface="Calibri"/>
                          <a:ea typeface="宋体"/>
                          <a:cs typeface="Times New Roman"/>
                        </a:rPr>
                        <a:t>cm</a:t>
                      </a:r>
                      <a:r>
                        <a:rPr lang="zh-CN" sz="1500" kern="100">
                          <a:effectLst/>
                          <a:latin typeface="Calibri"/>
                          <a:ea typeface="宋体"/>
                          <a:cs typeface="Times New Roman"/>
                        </a:rPr>
                        <a:t>）</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环境</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时间</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温度（℃）</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rowSpan="6">
                  <a:txBody>
                    <a:bodyPr/>
                    <a:lstStyle/>
                    <a:p>
                      <a:pPr algn="ctr">
                        <a:lnSpc>
                          <a:spcPct val="150000"/>
                        </a:lnSpc>
                        <a:spcAft>
                          <a:spcPts val="0"/>
                        </a:spcAft>
                      </a:pPr>
                      <a:r>
                        <a:rPr lang="zh-CN" sz="1500" kern="100" dirty="0">
                          <a:effectLst/>
                          <a:latin typeface="Calibri"/>
                          <a:ea typeface="宋体"/>
                          <a:cs typeface="Times New Roman"/>
                        </a:rPr>
                        <a:t>柏油路</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100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zh-CN" sz="1500"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kern="100" dirty="0">
                          <a:effectLst/>
                          <a:latin typeface="Calibri"/>
                          <a:ea typeface="宋体"/>
                          <a:cs typeface="Times New Roman"/>
                        </a:rPr>
                        <a:t>6</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extLst>
                  <a:ext uri="{0D108BD9-81ED-4DB2-BD59-A6C34878D82A}">
                    <a16:rowId xmlns:a16="http://schemas.microsoft.com/office/drawing/2014/main" val="10001"/>
                  </a:ext>
                </a:extLst>
              </a:tr>
              <a:tr h="342900">
                <a:tc vMerge="1">
                  <a:txBody>
                    <a:bodyPr/>
                    <a:lstStyle/>
                    <a:p>
                      <a:endParaRPr lang="zh-CN" altLang="en-US"/>
                    </a:p>
                  </a:txBody>
                  <a:tcPr/>
                </a:tc>
                <a:tc>
                  <a:txBody>
                    <a:bodyPr/>
                    <a:lstStyle/>
                    <a:p>
                      <a:pPr algn="ctr">
                        <a:lnSpc>
                          <a:spcPct val="150000"/>
                        </a:lnSpc>
                        <a:spcAft>
                          <a:spcPts val="0"/>
                        </a:spcAft>
                      </a:pPr>
                      <a:r>
                        <a:rPr lang="en-US" sz="1500" b="1" kern="100" dirty="0">
                          <a:effectLst/>
                          <a:latin typeface="Calibri"/>
                          <a:ea typeface="宋体"/>
                          <a:cs typeface="Times New Roman"/>
                        </a:rPr>
                        <a:t>50</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zh-CN" sz="1500" b="1" kern="100" dirty="0">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b="1" kern="100" dirty="0">
                          <a:effectLst/>
                          <a:latin typeface="Calibri"/>
                          <a:ea typeface="宋体"/>
                          <a:cs typeface="Times New Roman"/>
                        </a:rPr>
                        <a:t>2</a:t>
                      </a:r>
                      <a:r>
                        <a:rPr lang="zh-CN" sz="1500" b="1"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tc>
                  <a:txBody>
                    <a:bodyPr/>
                    <a:lstStyle/>
                    <a:p>
                      <a:pPr algn="ctr">
                        <a:lnSpc>
                          <a:spcPct val="150000"/>
                        </a:lnSpc>
                        <a:spcAft>
                          <a:spcPts val="0"/>
                        </a:spcAft>
                      </a:pPr>
                      <a:r>
                        <a:rPr lang="en-US" sz="1500" b="1" kern="100" dirty="0">
                          <a:effectLst/>
                          <a:latin typeface="Calibri"/>
                          <a:ea typeface="宋体"/>
                          <a:cs typeface="Times New Roman"/>
                        </a:rPr>
                        <a:t>7</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5000"/>
                      </a:srgbClr>
                    </a:solidFill>
                  </a:tcPr>
                </a:tc>
                <a:extLst>
                  <a:ext uri="{0D108BD9-81ED-4DB2-BD59-A6C34878D82A}">
                    <a16:rowId xmlns:a16="http://schemas.microsoft.com/office/drawing/2014/main" val="10002"/>
                  </a:ext>
                </a:extLst>
              </a:tr>
              <a:tr h="342900">
                <a:tc vMerge="1">
                  <a:txBody>
                    <a:bodyPr/>
                    <a:lstStyle/>
                    <a:p>
                      <a:endParaRPr lang="zh-CN" altLang="en-US"/>
                    </a:p>
                  </a:txBody>
                  <a:tcPr/>
                </a:tc>
                <a:tc>
                  <a:txBody>
                    <a:bodyPr/>
                    <a:lstStyle/>
                    <a:p>
                      <a:pPr algn="ctr">
                        <a:lnSpc>
                          <a:spcPct val="150000"/>
                        </a:lnSpc>
                        <a:spcAft>
                          <a:spcPts val="0"/>
                        </a:spcAft>
                      </a:pPr>
                      <a:r>
                        <a:rPr lang="en-US" sz="1500" b="1" kern="100" dirty="0">
                          <a:effectLst/>
                          <a:latin typeface="Calibri"/>
                          <a:ea typeface="宋体"/>
                          <a:cs typeface="Times New Roman"/>
                        </a:rPr>
                        <a:t>50</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b="1" kern="100" dirty="0">
                          <a:effectLst/>
                          <a:latin typeface="Calibri"/>
                          <a:ea typeface="宋体"/>
                          <a:cs typeface="Times New Roman"/>
                        </a:rPr>
                        <a:t>阳光下、有风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b="1" kern="100" dirty="0">
                          <a:effectLst/>
                          <a:latin typeface="Calibri"/>
                          <a:ea typeface="宋体"/>
                          <a:cs typeface="Times New Roman"/>
                        </a:rPr>
                        <a:t>2</a:t>
                      </a:r>
                      <a:r>
                        <a:rPr lang="zh-CN" sz="1500" b="1"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b="1" kern="100" dirty="0">
                          <a:effectLst/>
                          <a:latin typeface="Calibri"/>
                          <a:ea typeface="宋体"/>
                          <a:cs typeface="Times New Roman"/>
                        </a:rPr>
                        <a:t>5</a:t>
                      </a:r>
                      <a:endParaRPr lang="zh-CN" sz="1500" b="1"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50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n-US" sz="1500" kern="100" dirty="0">
                          <a:effectLst/>
                          <a:latin typeface="Calibri"/>
                          <a:ea typeface="宋体"/>
                          <a:cs typeface="Times New Roman"/>
                        </a:rPr>
                        <a:t>3</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2900">
                <a:tc vMerge="1">
                  <a:txBody>
                    <a:bodyPr/>
                    <a:lstStyle/>
                    <a:p>
                      <a:endParaRPr lang="zh-CN" altLang="en-US"/>
                    </a:p>
                  </a:txBody>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9</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2</a:t>
                      </a:r>
                      <a:r>
                        <a:rPr lang="zh-CN" sz="1500" kern="10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6</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900">
                <a:tc rowSpan="3">
                  <a:txBody>
                    <a:bodyPr/>
                    <a:lstStyle/>
                    <a:p>
                      <a:pPr algn="ctr">
                        <a:lnSpc>
                          <a:spcPct val="150000"/>
                        </a:lnSpc>
                        <a:spcAft>
                          <a:spcPts val="0"/>
                        </a:spcAft>
                      </a:pPr>
                      <a:r>
                        <a:rPr lang="zh-CN" sz="1500" kern="100" dirty="0">
                          <a:effectLst/>
                          <a:latin typeface="Calibri"/>
                          <a:ea typeface="宋体"/>
                          <a:cs typeface="Times New Roman"/>
                        </a:rPr>
                        <a:t>土地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5</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900">
                <a:tc vMerge="1">
                  <a:txBody>
                    <a:bodyPr/>
                    <a:lstStyle/>
                    <a:p>
                      <a:endParaRPr lang="zh-CN" altLang="en-US"/>
                    </a:p>
                  </a:txBody>
                  <a:tcPr/>
                </a:tc>
                <a:tc>
                  <a:txBody>
                    <a:bodyPr/>
                    <a:lstStyle/>
                    <a:p>
                      <a:pPr algn="ctr">
                        <a:lnSpc>
                          <a:spcPct val="150000"/>
                        </a:lnSpc>
                        <a:spcAft>
                          <a:spcPts val="0"/>
                        </a:spcAft>
                      </a:pPr>
                      <a:r>
                        <a:rPr lang="en-US" sz="1500" kern="100" dirty="0">
                          <a:effectLst/>
                          <a:latin typeface="Calibri"/>
                          <a:ea typeface="宋体"/>
                          <a:cs typeface="Times New Roman"/>
                        </a:rPr>
                        <a:t>10</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900">
                <a:tc vMerge="1">
                  <a:txBody>
                    <a:bodyPr/>
                    <a:lstStyle/>
                    <a:p>
                      <a:endParaRPr lang="zh-CN" altLang="en-US"/>
                    </a:p>
                  </a:txBody>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阴影处、有风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900">
                <a:tc>
                  <a:txBody>
                    <a:bodyPr/>
                    <a:lstStyle/>
                    <a:p>
                      <a:pPr algn="ctr">
                        <a:lnSpc>
                          <a:spcPct val="150000"/>
                        </a:lnSpc>
                        <a:spcAft>
                          <a:spcPts val="0"/>
                        </a:spcAft>
                      </a:pPr>
                      <a:r>
                        <a:rPr lang="zh-CN" sz="1500" kern="100" dirty="0">
                          <a:effectLst/>
                          <a:latin typeface="Calibri"/>
                          <a:ea typeface="宋体"/>
                          <a:cs typeface="Times New Roman"/>
                        </a:rPr>
                        <a:t>草地</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a:effectLst/>
                          <a:latin typeface="Calibri"/>
                          <a:ea typeface="宋体"/>
                          <a:cs typeface="Times New Roman"/>
                        </a:rPr>
                        <a:t>10</a:t>
                      </a:r>
                      <a:endParaRPr lang="zh-CN" sz="1500" kern="10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effectLst/>
                          <a:latin typeface="Calibri"/>
                          <a:ea typeface="宋体"/>
                          <a:cs typeface="Times New Roman"/>
                        </a:rPr>
                        <a:t>阴影处、无风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2</a:t>
                      </a:r>
                      <a:r>
                        <a:rPr lang="zh-CN" sz="1500" kern="100" dirty="0">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effectLst/>
                          <a:latin typeface="Calibri"/>
                          <a:ea typeface="宋体"/>
                          <a:cs typeface="Times New Roman"/>
                        </a:rPr>
                        <a:t>-1</a:t>
                      </a:r>
                      <a:endParaRPr lang="zh-CN" sz="1500" kern="100" dirty="0">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2900">
                <a:tc>
                  <a:txBody>
                    <a:bodyPr/>
                    <a:lstStyle/>
                    <a:p>
                      <a:pPr algn="ctr">
                        <a:lnSpc>
                          <a:spcPct val="150000"/>
                        </a:lnSpc>
                        <a:spcAft>
                          <a:spcPts val="0"/>
                        </a:spcAft>
                      </a:pPr>
                      <a:r>
                        <a:rPr lang="zh-CN" sz="1500" kern="100" dirty="0">
                          <a:effectLst/>
                          <a:latin typeface="Calibri"/>
                          <a:ea typeface="宋体"/>
                          <a:cs typeface="Times New Roman"/>
                        </a:rPr>
                        <a:t>塑胶跑道</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5</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2900">
                <a:tc>
                  <a:txBody>
                    <a:bodyPr/>
                    <a:lstStyle/>
                    <a:p>
                      <a:pPr algn="ctr">
                        <a:lnSpc>
                          <a:spcPct val="150000"/>
                        </a:lnSpc>
                        <a:spcAft>
                          <a:spcPts val="0"/>
                        </a:spcAft>
                      </a:pPr>
                      <a:r>
                        <a:rPr lang="zh-CN" sz="1500" kern="100" dirty="0">
                          <a:effectLst/>
                          <a:latin typeface="Calibri"/>
                          <a:ea typeface="宋体"/>
                          <a:cs typeface="Times New Roman"/>
                        </a:rPr>
                        <a:t>井盖</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00B0F0"/>
                          </a:solidFill>
                          <a:effectLst/>
                          <a:latin typeface="Calibri"/>
                          <a:ea typeface="宋体"/>
                          <a:cs typeface="Times New Roman"/>
                        </a:rPr>
                        <a:t>10</a:t>
                      </a:r>
                      <a:endParaRPr lang="zh-CN" sz="1500" kern="100" dirty="0">
                        <a:solidFill>
                          <a:srgbClr val="00B0F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500" kern="100" dirty="0">
                          <a:solidFill>
                            <a:srgbClr val="FF0000"/>
                          </a:solidFill>
                          <a:effectLst/>
                          <a:latin typeface="Calibri"/>
                          <a:ea typeface="宋体"/>
                          <a:cs typeface="Times New Roman"/>
                        </a:rPr>
                        <a:t>阳光下、无风</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2</a:t>
                      </a:r>
                      <a:r>
                        <a:rPr lang="zh-CN" sz="1500" kern="100" dirty="0">
                          <a:solidFill>
                            <a:srgbClr val="FF0000"/>
                          </a:solidFill>
                          <a:effectLst/>
                          <a:latin typeface="Calibri"/>
                          <a:ea typeface="宋体"/>
                          <a:cs typeface="Times New Roman"/>
                        </a:rPr>
                        <a:t>分钟</a:t>
                      </a: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500" kern="100" dirty="0">
                          <a:solidFill>
                            <a:srgbClr val="FF0000"/>
                          </a:solidFill>
                          <a:effectLst/>
                          <a:latin typeface="Calibri"/>
                          <a:ea typeface="宋体"/>
                          <a:cs typeface="Times New Roman"/>
                        </a:rPr>
                        <a:t>8</a:t>
                      </a:r>
                      <a:endParaRPr lang="zh-CN" sz="1500" kern="100" dirty="0">
                        <a:solidFill>
                          <a:srgbClr val="FF0000"/>
                        </a:solidFill>
                        <a:effectLst/>
                        <a:latin typeface="Calibri"/>
                        <a:ea typeface="宋体"/>
                        <a:cs typeface="Times New Roman"/>
                      </a:endParaRPr>
                    </a:p>
                  </a:txBody>
                  <a:tcPr marL="32639" marR="3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文本框 1"/>
          <p:cNvSpPr txBox="1"/>
          <p:nvPr/>
        </p:nvSpPr>
        <p:spPr>
          <a:xfrm>
            <a:off x="5937" y="628407"/>
            <a:ext cx="2696964" cy="923330"/>
          </a:xfrm>
          <a:prstGeom prst="rect">
            <a:avLst/>
          </a:prstGeom>
          <a:noFill/>
        </p:spPr>
        <p:txBody>
          <a:bodyPr wrap="square" rtlCol="0">
            <a:spAutoFit/>
          </a:bodyPr>
          <a:lstStyle/>
          <a:p>
            <a:pPr algn="ctr"/>
            <a:r>
              <a:rPr lang="zh-CN" altLang="en-US" dirty="0" smtClean="0">
                <a:solidFill>
                  <a:srgbClr val="FF0000"/>
                </a:solidFill>
              </a:rPr>
              <a:t>影响温度计测量大气温度的影响因素</a:t>
            </a:r>
            <a:endParaRPr lang="en-US" altLang="zh-CN" dirty="0" smtClean="0">
              <a:solidFill>
                <a:srgbClr val="FF0000"/>
              </a:solidFill>
            </a:endParaRPr>
          </a:p>
          <a:p>
            <a:endParaRPr lang="en-US" altLang="zh-CN" dirty="0" smtClean="0">
              <a:solidFill>
                <a:srgbClr val="FF0000"/>
              </a:solidFill>
            </a:endParaRPr>
          </a:p>
        </p:txBody>
      </p:sp>
      <p:sp>
        <p:nvSpPr>
          <p:cNvPr id="4" name="文本框 3"/>
          <p:cNvSpPr txBox="1"/>
          <p:nvPr/>
        </p:nvSpPr>
        <p:spPr>
          <a:xfrm>
            <a:off x="178130" y="1875846"/>
            <a:ext cx="1935678" cy="369332"/>
          </a:xfrm>
          <a:prstGeom prst="rect">
            <a:avLst/>
          </a:prstGeom>
          <a:noFill/>
        </p:spPr>
        <p:txBody>
          <a:bodyPr wrap="square" rtlCol="0">
            <a:spAutoFit/>
          </a:bodyPr>
          <a:lstStyle/>
          <a:p>
            <a:r>
              <a:rPr lang="zh-CN" altLang="en-US" dirty="0" smtClean="0"/>
              <a:t>测量高度</a:t>
            </a:r>
            <a:endParaRPr lang="zh-CN" altLang="en-US" dirty="0"/>
          </a:p>
        </p:txBody>
      </p:sp>
      <p:sp>
        <p:nvSpPr>
          <p:cNvPr id="6" name="文本框 5"/>
          <p:cNvSpPr txBox="1"/>
          <p:nvPr/>
        </p:nvSpPr>
        <p:spPr>
          <a:xfrm>
            <a:off x="178130" y="2938445"/>
            <a:ext cx="1911927" cy="369332"/>
          </a:xfrm>
          <a:prstGeom prst="rect">
            <a:avLst/>
          </a:prstGeom>
          <a:noFill/>
        </p:spPr>
        <p:txBody>
          <a:bodyPr wrap="square" rtlCol="0">
            <a:spAutoFit/>
          </a:bodyPr>
          <a:lstStyle/>
          <a:p>
            <a:r>
              <a:rPr lang="zh-CN" altLang="en-US" dirty="0" smtClean="0"/>
              <a:t>太阳辐射</a:t>
            </a:r>
            <a:endParaRPr lang="zh-CN" altLang="en-US" dirty="0"/>
          </a:p>
        </p:txBody>
      </p:sp>
      <p:sp>
        <p:nvSpPr>
          <p:cNvPr id="8" name="文本框 7"/>
          <p:cNvSpPr txBox="1"/>
          <p:nvPr/>
        </p:nvSpPr>
        <p:spPr>
          <a:xfrm>
            <a:off x="83127" y="2592159"/>
            <a:ext cx="2078182" cy="369332"/>
          </a:xfrm>
          <a:prstGeom prst="rect">
            <a:avLst/>
          </a:prstGeom>
          <a:noFill/>
        </p:spPr>
        <p:txBody>
          <a:bodyPr wrap="square" rtlCol="0">
            <a:spAutoFit/>
          </a:bodyPr>
          <a:lstStyle/>
          <a:p>
            <a:r>
              <a:rPr lang="zh-CN" altLang="en-US" dirty="0" smtClean="0"/>
              <a:t>下垫面性质</a:t>
            </a:r>
            <a:endParaRPr lang="zh-CN" altLang="en-US" dirty="0"/>
          </a:p>
        </p:txBody>
      </p:sp>
      <p:sp>
        <p:nvSpPr>
          <p:cNvPr id="9" name="文本框 8"/>
          <p:cNvSpPr txBox="1"/>
          <p:nvPr/>
        </p:nvSpPr>
        <p:spPr>
          <a:xfrm>
            <a:off x="217358" y="3521949"/>
            <a:ext cx="1896450" cy="369332"/>
          </a:xfrm>
          <a:prstGeom prst="rect">
            <a:avLst/>
          </a:prstGeom>
          <a:noFill/>
        </p:spPr>
        <p:txBody>
          <a:bodyPr wrap="square" rtlCol="0">
            <a:spAutoFit/>
          </a:bodyPr>
          <a:lstStyle/>
          <a:p>
            <a:r>
              <a:rPr lang="zh-CN" altLang="en-US" dirty="0" smtClean="0"/>
              <a:t>风</a:t>
            </a:r>
            <a:endParaRPr lang="zh-CN" altLang="en-US" dirty="0"/>
          </a:p>
        </p:txBody>
      </p:sp>
      <p:sp>
        <p:nvSpPr>
          <p:cNvPr id="10" name="文本框 9"/>
          <p:cNvSpPr txBox="1"/>
          <p:nvPr/>
        </p:nvSpPr>
        <p:spPr>
          <a:xfrm>
            <a:off x="197744" y="2233655"/>
            <a:ext cx="1935678" cy="369332"/>
          </a:xfrm>
          <a:prstGeom prst="rect">
            <a:avLst/>
          </a:prstGeom>
          <a:noFill/>
        </p:spPr>
        <p:txBody>
          <a:bodyPr wrap="square" rtlCol="0">
            <a:spAutoFit/>
          </a:bodyPr>
          <a:lstStyle/>
          <a:p>
            <a:r>
              <a:rPr lang="en-US" altLang="zh-CN" dirty="0" smtClean="0"/>
              <a:t>(</a:t>
            </a:r>
            <a:r>
              <a:rPr lang="zh-CN" altLang="en-US" dirty="0" smtClean="0"/>
              <a:t>地面辐射）</a:t>
            </a:r>
            <a:endParaRPr lang="zh-CN" altLang="en-US" dirty="0"/>
          </a:p>
        </p:txBody>
      </p:sp>
      <p:pic>
        <p:nvPicPr>
          <p:cNvPr id="11" name="图片 10"/>
          <p:cNvPicPr>
            <a:picLocks noChangeAspect="1"/>
          </p:cNvPicPr>
          <p:nvPr/>
        </p:nvPicPr>
        <p:blipFill>
          <a:blip r:embed="rId2"/>
          <a:stretch>
            <a:fillRect/>
          </a:stretch>
        </p:blipFill>
        <p:spPr>
          <a:xfrm>
            <a:off x="1282923" y="553799"/>
            <a:ext cx="6578154" cy="4035902"/>
          </a:xfrm>
          <a:prstGeom prst="rect">
            <a:avLst/>
          </a:prstGeom>
        </p:spPr>
      </p:pic>
    </p:spTree>
    <p:extLst>
      <p:ext uri="{BB962C8B-B14F-4D97-AF65-F5344CB8AC3E}">
        <p14:creationId xmlns:p14="http://schemas.microsoft.com/office/powerpoint/2010/main" val="5305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4769" y="251312"/>
            <a:ext cx="7819294" cy="1086026"/>
          </a:xfrm>
        </p:spPr>
        <p:txBody>
          <a:bodyPr>
            <a:normAutofit/>
          </a:bodyPr>
          <a:lstStyle/>
          <a:p>
            <a:pPr algn="ctr"/>
            <a:r>
              <a:rPr lang="zh-CN" altLang="en-US" sz="2800" dirty="0">
                <a:solidFill>
                  <a:srgbClr val="FF0000"/>
                </a:solidFill>
              </a:rPr>
              <a:t>请</a:t>
            </a:r>
            <a:r>
              <a:rPr lang="zh-CN" altLang="en-US" sz="2800" dirty="0" smtClean="0">
                <a:solidFill>
                  <a:srgbClr val="FF0000"/>
                </a:solidFill>
              </a:rPr>
              <a:t>你测量周围大气的温度</a:t>
            </a:r>
            <a:endParaRPr lang="zh-CN" altLang="en-US" sz="2800" dirty="0">
              <a:solidFill>
                <a:srgbClr val="FF0000"/>
              </a:solidFill>
            </a:endParaRPr>
          </a:p>
        </p:txBody>
      </p:sp>
      <p:sp>
        <p:nvSpPr>
          <p:cNvPr id="3" name="内容占位符 2"/>
          <p:cNvSpPr>
            <a:spLocks noGrp="1"/>
          </p:cNvSpPr>
          <p:nvPr>
            <p:ph idx="1"/>
          </p:nvPr>
        </p:nvSpPr>
        <p:spPr>
          <a:xfrm>
            <a:off x="1963533" y="3878133"/>
            <a:ext cx="6764831" cy="1157215"/>
          </a:xfrm>
        </p:spPr>
        <p:txBody>
          <a:bodyPr>
            <a:normAutofit fontScale="85000" lnSpcReduction="10000"/>
          </a:bodyPr>
          <a:lstStyle/>
          <a:p>
            <a:r>
              <a:rPr lang="zh-CN" altLang="zh-CN" sz="1800" b="1" dirty="0"/>
              <a:t>【任务一】</a:t>
            </a:r>
          </a:p>
          <a:p>
            <a:r>
              <a:rPr lang="zh-CN" altLang="en-US" sz="1800" b="1" dirty="0" smtClean="0"/>
              <a:t>自己准备工具测量周围大气的</a:t>
            </a:r>
            <a:r>
              <a:rPr lang="zh-CN" altLang="en-US" sz="1800" b="1" dirty="0" smtClean="0"/>
              <a:t>温度，收集不同条件下测得的气温数据。</a:t>
            </a:r>
            <a:endParaRPr lang="en-US" altLang="zh-CN" sz="1800" b="1" dirty="0" smtClean="0"/>
          </a:p>
          <a:p>
            <a:endParaRPr lang="zh-CN" altLang="en-US" dirty="0"/>
          </a:p>
        </p:txBody>
      </p:sp>
      <p:pic>
        <p:nvPicPr>
          <p:cNvPr id="4" name="图片 3"/>
          <p:cNvPicPr>
            <a:picLocks noChangeAspect="1"/>
          </p:cNvPicPr>
          <p:nvPr/>
        </p:nvPicPr>
        <p:blipFill>
          <a:blip r:embed="rId3"/>
          <a:stretch>
            <a:fillRect/>
          </a:stretch>
        </p:blipFill>
        <p:spPr>
          <a:xfrm>
            <a:off x="1963533" y="1337338"/>
            <a:ext cx="4829383" cy="2320262"/>
          </a:xfrm>
          <a:prstGeom prst="rect">
            <a:avLst/>
          </a:prstGeom>
        </p:spPr>
      </p:pic>
    </p:spTree>
    <p:extLst>
      <p:ext uri="{BB962C8B-B14F-4D97-AF65-F5344CB8AC3E}">
        <p14:creationId xmlns:p14="http://schemas.microsoft.com/office/powerpoint/2010/main" val="209101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332467"/>
            <a:ext cx="8139178" cy="740298"/>
          </a:xfrm>
        </p:spPr>
        <p:txBody>
          <a:bodyPr>
            <a:normAutofit/>
          </a:bodyPr>
          <a:lstStyle/>
          <a:p>
            <a:pPr algn="ctr"/>
            <a:r>
              <a:rPr lang="zh-CN" altLang="en-US" dirty="0" smtClean="0">
                <a:solidFill>
                  <a:srgbClr val="FF0000"/>
                </a:solidFill>
              </a:rPr>
              <a:t>如何减少太阳辐射、地面辐射、风等外界因素对大气温度测量的影响同时又能测出尽可能的真实的大气温度呢？请你改进你的气温测量工具。</a:t>
            </a:r>
            <a:endParaRPr lang="zh-CN" altLang="en-US" dirty="0">
              <a:solidFill>
                <a:srgbClr val="FF0000"/>
              </a:solidFill>
            </a:endParaRPr>
          </a:p>
        </p:txBody>
      </p:sp>
      <p:pic>
        <p:nvPicPr>
          <p:cNvPr id="4" name="内容占位符 3"/>
          <p:cNvPicPr>
            <a:picLocks noGrp="1" noChangeAspect="1"/>
          </p:cNvPicPr>
          <p:nvPr>
            <p:ph idx="1"/>
          </p:nvPr>
        </p:nvPicPr>
        <p:blipFill>
          <a:blip r:embed="rId3"/>
          <a:stretch>
            <a:fillRect/>
          </a:stretch>
        </p:blipFill>
        <p:spPr>
          <a:xfrm>
            <a:off x="1113692" y="1072765"/>
            <a:ext cx="6547483" cy="3147543"/>
          </a:xfrm>
          <a:prstGeom prst="rect">
            <a:avLst/>
          </a:prstGeom>
        </p:spPr>
      </p:pic>
    </p:spTree>
    <p:extLst>
      <p:ext uri="{BB962C8B-B14F-4D97-AF65-F5344CB8AC3E}">
        <p14:creationId xmlns:p14="http://schemas.microsoft.com/office/powerpoint/2010/main" val="1819620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1630</Words>
  <Application>Microsoft Office PowerPoint</Application>
  <PresentationFormat>全屏显示(16:9)</PresentationFormat>
  <Paragraphs>228</Paragraphs>
  <Slides>14</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等线</vt:lpstr>
      <vt:lpstr>汉仪旗黑-85S</vt:lpstr>
      <vt:lpstr>华文行楷</vt:lpstr>
      <vt:lpstr>华文楷体</vt:lpstr>
      <vt:lpstr>楷体</vt:lpstr>
      <vt:lpstr>宋体</vt:lpstr>
      <vt:lpstr>微软雅黑</vt:lpstr>
      <vt:lpstr>Arial</vt:lpstr>
      <vt:lpstr>Calibri</vt:lpstr>
      <vt:lpstr>Times New Roman</vt:lpstr>
      <vt:lpstr>1_Office 主题​​</vt:lpstr>
      <vt:lpstr> 百叶箱测量大气温度的优缺点</vt:lpstr>
      <vt:lpstr>请你测量周围大气的温度</vt:lpstr>
      <vt:lpstr>地理小组测气温（2019.11.19）</vt:lpstr>
      <vt:lpstr>为什么会测出那么多不同数据？ 哪一个数据才是我们想要的真实的大气温度？ 想要得到大气的真实温度，直接使用裸露温度计测量会存在哪些问题？为什么会这样？ </vt:lpstr>
      <vt:lpstr>为什么会测出那么多不同数据？ 哪一个数据才是我们想要的真实的大气温度？ 想要得到大气的真实温度，直接使用裸露温度计测量会存在哪些问题？为什么会这样？ </vt:lpstr>
      <vt:lpstr>PowerPoint 演示文稿</vt:lpstr>
      <vt:lpstr>PowerPoint 演示文稿</vt:lpstr>
      <vt:lpstr>请你测量周围大气的温度</vt:lpstr>
      <vt:lpstr>如何减少太阳辐射、地面辐射、风等外界因素对大气温度测量的影响同时又能测出尽可能的真实的大气温度呢？请你改进你的气温测量工具。</vt:lpstr>
      <vt:lpstr>气象站是如何测得气温的？</vt:lpstr>
      <vt:lpstr>气温测量工具——百叶箱</vt:lpstr>
      <vt:lpstr>PowerPoint 演示文稿</vt:lpstr>
      <vt:lpstr>小结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Windows 用户</cp:lastModifiedBy>
  <cp:revision>100</cp:revision>
  <dcterms:created xsi:type="dcterms:W3CDTF">2020-02-01T11:21:51Z</dcterms:created>
  <dcterms:modified xsi:type="dcterms:W3CDTF">2020-02-10T05:58:34Z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