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3" r:id="rId5"/>
    <p:sldId id="276" r:id="rId6"/>
    <p:sldId id="282" r:id="rId7"/>
    <p:sldId id="283" r:id="rId8"/>
    <p:sldId id="288" r:id="rId9"/>
    <p:sldId id="271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72" y="-52"/>
      </p:cViewPr>
      <p:guideLst>
        <p:guide orient="horz" pos="1678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0" Type="http://schemas.openxmlformats.org/officeDocument/2006/relationships/image" Target="../media/image23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9" Type="http://schemas.openxmlformats.org/officeDocument/2006/relationships/vmlDrawing" Target="../drawings/vmlDrawing1.v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54.xml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10.bin"/><Relationship Id="rId24" Type="http://schemas.openxmlformats.org/officeDocument/2006/relationships/image" Target="../media/image22.wmf"/><Relationship Id="rId23" Type="http://schemas.openxmlformats.org/officeDocument/2006/relationships/oleObject" Target="../embeddings/oleObject9.bin"/><Relationship Id="rId22" Type="http://schemas.openxmlformats.org/officeDocument/2006/relationships/image" Target="../media/image21.wmf"/><Relationship Id="rId21" Type="http://schemas.openxmlformats.org/officeDocument/2006/relationships/oleObject" Target="../embeddings/oleObject8.bin"/><Relationship Id="rId20" Type="http://schemas.openxmlformats.org/officeDocument/2006/relationships/image" Target="../media/image20.wmf"/><Relationship Id="rId2" Type="http://schemas.openxmlformats.org/officeDocument/2006/relationships/image" Target="../media/image9.png"/><Relationship Id="rId19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6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5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9.xml"/><Relationship Id="rId2" Type="http://schemas.openxmlformats.org/officeDocument/2006/relationships/image" Target="../media/image25.jpeg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97275" y="2207895"/>
            <a:ext cx="4563110" cy="8756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细胞的生命历程（第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北京市东方德才学校    李清胜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82905"/>
            <a:ext cx="7672070" cy="94996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人教版高中生物必修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 </a:t>
            </a:r>
            <a:r>
              <a:rPr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章</a:t>
            </a:r>
            <a:endParaRPr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870" y="1951990"/>
            <a:ext cx="8139430" cy="894080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zh-CN" altLang="en-US" sz="4400">
                <a:solidFill>
                  <a:srgbClr val="FF0000"/>
                </a:solidFill>
              </a:rPr>
              <a:t>第一节    细胞的增殖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274320" y="236855"/>
          <a:ext cx="8595995" cy="45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770"/>
                <a:gridCol w="1488440"/>
                <a:gridCol w="1433830"/>
                <a:gridCol w="1579245"/>
                <a:gridCol w="1511935"/>
                <a:gridCol w="1374775"/>
              </a:tblGrid>
              <a:tr h="5683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间期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前期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中期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后期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末期</a:t>
                      </a:r>
                      <a:endParaRPr lang="zh-CN" altLang="en-US" sz="1800"/>
                    </a:p>
                  </a:txBody>
                  <a:tcPr/>
                </a:tc>
              </a:tr>
              <a:tr h="1176656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高等植物细胞分裂模式图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185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动物细胞分裂模式图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染色体形态及行为变化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360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染色体与</a:t>
                      </a:r>
                      <a:r>
                        <a:rPr lang="en-US" altLang="zh-CN" sz="1800">
                          <a:sym typeface="+mn-ea"/>
                        </a:rPr>
                        <a:t>DNA</a:t>
                      </a:r>
                      <a:r>
                        <a:rPr lang="zh-CN" altLang="en-US" sz="1800">
                          <a:sym typeface="+mn-ea"/>
                        </a:rPr>
                        <a:t>比值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" y="825500"/>
            <a:ext cx="1096645" cy="1149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826135"/>
            <a:ext cx="951865" cy="11499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60" y="826135"/>
            <a:ext cx="965200" cy="1149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415" y="825500"/>
            <a:ext cx="1052830" cy="1149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31125" y="825500"/>
            <a:ext cx="988695" cy="1149985"/>
          </a:xfrm>
          <a:prstGeom prst="rect">
            <a:avLst/>
          </a:prstGeom>
        </p:spPr>
      </p:pic>
      <p:graphicFrame>
        <p:nvGraphicFramePr>
          <p:cNvPr id="16" name="对象 15"/>
          <p:cNvGraphicFramePr/>
          <p:nvPr/>
        </p:nvGraphicFramePr>
        <p:xfrm>
          <a:off x="1741170" y="2117090"/>
          <a:ext cx="829310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7" imgW="828675" imgH="809625" progId="Paint.Picture">
                  <p:embed/>
                </p:oleObj>
              </mc:Choice>
              <mc:Fallback>
                <p:oleObj name="" r:id="rId7" imgW="828675" imgH="809625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1170" y="2117090"/>
                        <a:ext cx="829310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305175" y="2073910"/>
          <a:ext cx="943610" cy="84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9" imgW="942975" imgH="847725" progId="Paint.Picture">
                  <p:embed/>
                </p:oleObj>
              </mc:Choice>
              <mc:Fallback>
                <p:oleObj name="" r:id="rId9" imgW="942975" imgH="84772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5175" y="2073910"/>
                        <a:ext cx="943610" cy="84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4734560" y="2050415"/>
          <a:ext cx="953135" cy="89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1" imgW="952500" imgH="895350" progId="Paint.Picture">
                  <p:embed/>
                </p:oleObj>
              </mc:Choice>
              <mc:Fallback>
                <p:oleObj name="" r:id="rId11" imgW="952500" imgH="89535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34560" y="2050415"/>
                        <a:ext cx="953135" cy="895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/>
          <p:nvPr/>
        </p:nvGraphicFramePr>
        <p:xfrm>
          <a:off x="6180455" y="2098040"/>
          <a:ext cx="1057910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3" imgW="1057275" imgH="800100" progId="Paint.Picture">
                  <p:embed/>
                </p:oleObj>
              </mc:Choice>
              <mc:Fallback>
                <p:oleObj name="" r:id="rId13" imgW="1057275" imgH="800100" progId="Paint.Picture">
                  <p:embed/>
                  <p:pic>
                    <p:nvPicPr>
                      <p:cNvPr id="0" name="图片 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80455" y="2098040"/>
                        <a:ext cx="1057910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/>
          <p:nvPr/>
        </p:nvGraphicFramePr>
        <p:xfrm>
          <a:off x="7663180" y="2136140"/>
          <a:ext cx="1124585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5" imgW="1123950" imgH="809625" progId="Paint.Picture">
                  <p:embed/>
                </p:oleObj>
              </mc:Choice>
              <mc:Fallback>
                <p:oleObj name="" r:id="rId15" imgW="1123950" imgH="809625" progId="Paint.Picture">
                  <p:embed/>
                  <p:pic>
                    <p:nvPicPr>
                      <p:cNvPr id="0" name="图片 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3180" y="2136140"/>
                        <a:ext cx="1124585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1682115" y="3189605"/>
          <a:ext cx="110744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7" imgW="1609725" imgH="1171575" progId="Paint.Picture">
                  <p:embed/>
                </p:oleObj>
              </mc:Choice>
              <mc:Fallback>
                <p:oleObj name="" r:id="rId17" imgW="1609725" imgH="1171575" progId="Paint.Picture">
                  <p:embed/>
                  <p:pic>
                    <p:nvPicPr>
                      <p:cNvPr id="0" name="图片 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82115" y="3189605"/>
                        <a:ext cx="110744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/>
          <p:nvPr/>
        </p:nvGraphicFramePr>
        <p:xfrm>
          <a:off x="3061970" y="3094355"/>
          <a:ext cx="127889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19" imgW="1600200" imgH="1209675" progId="Paint.Picture">
                  <p:embed/>
                </p:oleObj>
              </mc:Choice>
              <mc:Fallback>
                <p:oleObj name="" r:id="rId19" imgW="1600200" imgH="1209675" progId="Paint.Picture">
                  <p:embed/>
                  <p:pic>
                    <p:nvPicPr>
                      <p:cNvPr id="0" name="图片 3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61970" y="3094355"/>
                        <a:ext cx="127889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/>
          <p:nvPr/>
        </p:nvGraphicFramePr>
        <p:xfrm>
          <a:off x="5026660" y="3137535"/>
          <a:ext cx="381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21" imgW="552450" imgH="1066800" progId="Paint.Picture">
                  <p:embed/>
                </p:oleObj>
              </mc:Choice>
              <mc:Fallback>
                <p:oleObj name="" r:id="rId21" imgW="552450" imgH="1066800" progId="Paint.Picture">
                  <p:embed/>
                  <p:pic>
                    <p:nvPicPr>
                      <p:cNvPr id="0" name="图片 3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26660" y="3137535"/>
                        <a:ext cx="381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/>
          <p:nvPr/>
        </p:nvGraphicFramePr>
        <p:xfrm>
          <a:off x="7731125" y="3035935"/>
          <a:ext cx="92265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23" imgW="1390650" imgH="1257300" progId="Paint.Picture">
                  <p:embed/>
                </p:oleObj>
              </mc:Choice>
              <mc:Fallback>
                <p:oleObj name="" r:id="rId23" imgW="1390650" imgH="1257300" progId="Paint.Picture">
                  <p:embed/>
                  <p:pic>
                    <p:nvPicPr>
                      <p:cNvPr id="0" name="图片 4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31125" y="3035935"/>
                        <a:ext cx="92265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3305175" y="4231005"/>
            <a:ext cx="71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4765675" y="4241800"/>
            <a:ext cx="71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>
            <a:off x="6353810" y="4241800"/>
            <a:ext cx="71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52" name="文本框 51"/>
          <p:cNvSpPr txBox="1"/>
          <p:nvPr/>
        </p:nvSpPr>
        <p:spPr>
          <a:xfrm>
            <a:off x="7837170" y="4241800"/>
            <a:ext cx="71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1</a:t>
            </a:r>
            <a:endParaRPr lang="en-US" altLang="zh-CN"/>
          </a:p>
        </p:txBody>
      </p:sp>
      <p:graphicFrame>
        <p:nvGraphicFramePr>
          <p:cNvPr id="53" name="对象 52"/>
          <p:cNvGraphicFramePr/>
          <p:nvPr/>
        </p:nvGraphicFramePr>
        <p:xfrm>
          <a:off x="6494145" y="3035935"/>
          <a:ext cx="429260" cy="83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25" imgW="428625" imgH="1095375" progId="Paint.Picture">
                  <p:embed/>
                </p:oleObj>
              </mc:Choice>
              <mc:Fallback>
                <p:oleObj name="" r:id="rId25" imgW="428625" imgH="1095375" progId="Paint.Picture">
                  <p:embed/>
                  <p:pic>
                    <p:nvPicPr>
                      <p:cNvPr id="0" name="图片 5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94145" y="3035935"/>
                        <a:ext cx="429260" cy="834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75740" y="4241800"/>
            <a:ext cx="1585595" cy="368300"/>
            <a:chOff x="2324" y="6680"/>
            <a:chExt cx="2497" cy="580"/>
          </a:xfrm>
        </p:grpSpPr>
        <p:sp>
          <p:nvSpPr>
            <p:cNvPr id="45" name="文本框 44"/>
            <p:cNvSpPr txBox="1"/>
            <p:nvPr/>
          </p:nvSpPr>
          <p:spPr>
            <a:xfrm>
              <a:off x="2324" y="6680"/>
              <a:ext cx="11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：</a:t>
              </a:r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703" y="6680"/>
              <a:ext cx="11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：</a:t>
              </a:r>
              <a:r>
                <a:rPr lang="en-US" altLang="zh-CN"/>
                <a:t>2</a:t>
              </a:r>
              <a:endParaRPr lang="en-US" altLang="zh-CN"/>
            </a:p>
          </p:txBody>
        </p:sp>
        <p:cxnSp>
          <p:nvCxnSpPr>
            <p:cNvPr id="55" name="直接箭头连接符 54"/>
            <p:cNvCxnSpPr/>
            <p:nvPr/>
          </p:nvCxnSpPr>
          <p:spPr>
            <a:xfrm>
              <a:off x="3308" y="6987"/>
              <a:ext cx="4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95250"/>
            <a:ext cx="8416925" cy="4661535"/>
          </a:xfrm>
        </p:spPr>
        <p:txBody>
          <a:bodyPr>
            <a:normAutofit fontScale="90000" lnSpcReduction="10000"/>
          </a:bodyPr>
          <a:p>
            <a:pPr marL="0" indent="0">
              <a:lnSpc>
                <a:spcPts val="3380"/>
              </a:lnSpc>
              <a:buNone/>
            </a:pP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图1、图2分别表示某种生物细胞有丝分裂过程中某一时期的模式图，图3表示有丝分裂中不同时期每条染色体上DNA分子数的变化，图4表示有丝分裂中不同时期染色体和DNA的数量关系，请回答问题：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ts val="3380"/>
              </a:lnSpc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（1）图1所示细胞中共有</a:t>
            </a:r>
            <a:r>
              <a:rPr lang="zh-CN" altLang="en-US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条染色体，</a:t>
            </a:r>
            <a:r>
              <a:rPr lang="zh-CN" altLang="en-US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个DNA分子，可对应图3中的</a:t>
            </a:r>
            <a:r>
              <a:rPr lang="zh-CN" altLang="en-US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段。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02405" y="384492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97930" y="384492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8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5860" y="423481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CD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graphicFrame>
        <p:nvGraphicFramePr>
          <p:cNvPr id="57" name="对象 56"/>
          <p:cNvGraphicFramePr/>
          <p:nvPr/>
        </p:nvGraphicFramePr>
        <p:xfrm>
          <a:off x="1188085" y="1425575"/>
          <a:ext cx="721931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" name="" r:id="rId1" imgW="9886950" imgH="2505075" progId="Paint.Picture">
                  <p:embed/>
                </p:oleObj>
              </mc:Choice>
              <mc:Fallback>
                <p:oleObj name="" r:id="rId1" imgW="9886950" imgH="2505075" progId="Paint.Picture">
                  <p:embed/>
                  <p:pic>
                    <p:nvPicPr>
                      <p:cNvPr id="0" name="图片 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8085" y="1425575"/>
                        <a:ext cx="7219315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400425" y="2482215"/>
            <a:ext cx="9645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DNA</a:t>
            </a:r>
            <a:r>
              <a:rPr lang="zh-CN" altLang="en-US" sz="1400">
                <a:solidFill>
                  <a:srgbClr val="FF0000"/>
                </a:solidFill>
              </a:rPr>
              <a:t>复制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2405" y="1955800"/>
            <a:ext cx="13925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前、</a:t>
            </a:r>
            <a:r>
              <a:rPr lang="zh-CN" altLang="en-US" sz="1400">
                <a:solidFill>
                  <a:srgbClr val="FF0000"/>
                </a:solidFill>
              </a:rPr>
              <a:t>中期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0395" y="2481580"/>
            <a:ext cx="1183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着丝粒分裂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9155" y="2998470"/>
            <a:ext cx="1183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后、</a:t>
            </a:r>
            <a:r>
              <a:rPr lang="zh-CN" altLang="en-US" sz="1400">
                <a:solidFill>
                  <a:srgbClr val="FF0000"/>
                </a:solidFill>
              </a:rPr>
              <a:t>末期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6145" y="1712595"/>
            <a:ext cx="60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后期</a:t>
            </a:r>
            <a:r>
              <a:rPr lang="zh-CN" altLang="en-US" sz="1400">
                <a:solidFill>
                  <a:srgbClr val="FF0000"/>
                </a:solidFill>
              </a:rPr>
              <a:t>末期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0335" y="1686560"/>
            <a:ext cx="60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前期中期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8640" y="2288540"/>
            <a:ext cx="76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DNA</a:t>
            </a:r>
            <a:r>
              <a:rPr lang="zh-CN" altLang="en-US" sz="1400">
                <a:solidFill>
                  <a:srgbClr val="FF0000"/>
                </a:solidFill>
              </a:rPr>
              <a:t>未复制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72720" y="1860550"/>
            <a:ext cx="8855075" cy="3125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ts val="3380"/>
              </a:lnSpc>
            </a:pPr>
            <a:r>
              <a:rPr lang="zh-CN" sz="2400" b="1">
                <a:ea typeface="宋体" panose="02010600030101010101" pitchFamily="2" charset="-122"/>
              </a:rPr>
              <a:t>（2）图2细胞可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对应图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 b="1"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2400" b="1" u="sng">
                <a:ea typeface="宋体" panose="02010600030101010101" pitchFamily="2" charset="-122"/>
                <a:sym typeface="+mn-ea"/>
              </a:rPr>
              <a:t>           </a:t>
            </a:r>
            <a:r>
              <a:rPr lang="zh-CN" altLang="en-US" sz="2400" b="1">
                <a:ea typeface="宋体" panose="02010600030101010101" pitchFamily="2" charset="-122"/>
                <a:sym typeface="+mn-ea"/>
              </a:rPr>
              <a:t>段，</a:t>
            </a:r>
            <a:r>
              <a:rPr lang="zh-CN" sz="2400" b="1">
                <a:ea typeface="宋体" panose="02010600030101010101" pitchFamily="2" charset="-122"/>
              </a:rPr>
              <a:t>对应图4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sz="2400" b="1">
                <a:ea typeface="宋体" panose="02010600030101010101" pitchFamily="2" charset="-122"/>
              </a:rPr>
              <a:t>时期，图4中c时期可对应图3中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sz="2400" b="1">
                <a:ea typeface="宋体" panose="02010600030101010101" pitchFamily="2" charset="-122"/>
              </a:rPr>
              <a:t>段</a:t>
            </a:r>
            <a:r>
              <a:rPr lang="zh-CN" altLang="en-US" sz="2400" b="1">
                <a:ea typeface="宋体" panose="02010600030101010101" pitchFamily="2" charset="-122"/>
              </a:rPr>
              <a:t>。</a:t>
            </a:r>
            <a:r>
              <a:rPr lang="zh-CN" sz="2400" b="1">
                <a:ea typeface="宋体" panose="02010600030101010101" pitchFamily="2" charset="-122"/>
              </a:rPr>
              <a:t>（3）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图3的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CD段可对应图4</a:t>
            </a:r>
            <a:r>
              <a:rPr lang="zh-CN" sz="2400" b="1" u="sng">
                <a:ea typeface="宋体" panose="02010600030101010101" pitchFamily="2" charset="-122"/>
                <a:sym typeface="+mn-ea"/>
              </a:rPr>
              <a:t>       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时期，</a:t>
            </a:r>
            <a:r>
              <a:rPr lang="zh-CN" sz="2400" b="1">
                <a:ea typeface="宋体" panose="02010600030101010101" pitchFamily="2" charset="-122"/>
              </a:rPr>
              <a:t>图3与图4 所示细胞中，依次在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sz="2400" b="1">
                <a:ea typeface="宋体" panose="02010600030101010101" pitchFamily="2" charset="-122"/>
              </a:rPr>
              <a:t>段和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sz="2400" b="1">
                <a:ea typeface="宋体" panose="02010600030101010101" pitchFamily="2" charset="-122"/>
              </a:rPr>
              <a:t>时期始终有染色单体存在。（4）图3所示细胞BC段的特点</a:t>
            </a:r>
            <a:r>
              <a:rPr 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</a:t>
            </a:r>
            <a:r>
              <a:rPr lang="zh-CN" sz="2400" b="1">
                <a:ea typeface="宋体" panose="02010600030101010101" pitchFamily="2" charset="-122"/>
              </a:rPr>
              <a:t>，</a:t>
            </a:r>
            <a:endParaRPr lang="zh-CN" sz="2400" b="1">
              <a:ea typeface="宋体" panose="02010600030101010101" pitchFamily="2" charset="-122"/>
            </a:endParaRPr>
          </a:p>
          <a:p>
            <a:pPr eaLnBrk="1">
              <a:lnSpc>
                <a:spcPts val="3380"/>
              </a:lnSpc>
            </a:pPr>
            <a:r>
              <a:rPr lang="zh-CN" sz="2400" b="1">
                <a:ea typeface="宋体" panose="02010600030101010101" pitchFamily="2" charset="-122"/>
              </a:rPr>
              <a:t>观察染色体数目最佳时期分别处于图</a:t>
            </a:r>
            <a:r>
              <a:rPr lang="en-US" altLang="zh-CN" sz="2400" b="1">
                <a:ea typeface="宋体" panose="02010600030101010101" pitchFamily="2" charset="-122"/>
              </a:rPr>
              <a:t>3</a:t>
            </a:r>
            <a:r>
              <a:rPr lang="zh-CN" altLang="en-US" sz="2400" b="1">
                <a:ea typeface="宋体" panose="02010600030101010101" pitchFamily="2" charset="-122"/>
              </a:rPr>
              <a:t>和图</a:t>
            </a:r>
            <a:r>
              <a:rPr lang="en-US" altLang="zh-CN" sz="2400" b="1">
                <a:ea typeface="宋体" panose="02010600030101010101" pitchFamily="2" charset="-122"/>
              </a:rPr>
              <a:t>4</a:t>
            </a:r>
            <a:r>
              <a:rPr lang="zh-CN" altLang="en-US" sz="2400" b="1">
                <a:ea typeface="宋体" panose="02010600030101010101" pitchFamily="2" charset="-122"/>
              </a:rPr>
              <a:t>的</a:t>
            </a:r>
            <a:r>
              <a:rPr lang="zh-CN" altLang="en-US" sz="2400" b="1" u="sng">
                <a:ea typeface="宋体" panose="02010600030101010101" pitchFamily="2" charset="-122"/>
              </a:rPr>
              <a:t>          </a:t>
            </a:r>
            <a:r>
              <a:rPr lang="zh-CN" altLang="en-US" sz="2400" b="1">
                <a:ea typeface="宋体" panose="02010600030101010101" pitchFamily="2" charset="-122"/>
              </a:rPr>
              <a:t>段和</a:t>
            </a:r>
            <a:r>
              <a:rPr lang="zh-CN" altLang="en-US" sz="2400" b="1" u="sng"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ea typeface="宋体" panose="02010600030101010101" pitchFamily="2" charset="-122"/>
              </a:rPr>
              <a:t>时期。</a:t>
            </a:r>
            <a:r>
              <a:rPr lang="zh-CN" altLang="en-US" sz="2400" b="1">
                <a:ea typeface="宋体" panose="02010600030101010101" pitchFamily="2" charset="-122"/>
              </a:rPr>
              <a:t>            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33845" y="1860550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7175" y="2275205"/>
            <a:ext cx="78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6550" y="274383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0955" y="3162300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CD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5460" y="3162300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5940" y="3577590"/>
            <a:ext cx="522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DNA</a:t>
            </a:r>
            <a:r>
              <a:rPr lang="zh-CN" altLang="en-US" sz="2400">
                <a:solidFill>
                  <a:srgbClr val="FF0000"/>
                </a:solidFill>
              </a:rPr>
              <a:t>复制和有关蛋白质的</a:t>
            </a:r>
            <a:r>
              <a:rPr lang="zh-CN" altLang="en-US" sz="2400">
                <a:solidFill>
                  <a:srgbClr val="FF0000"/>
                </a:solidFill>
              </a:rPr>
              <a:t>合成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2705" y="1860550"/>
            <a:ext cx="84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EF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04305" y="403796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CD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25130" y="403796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graphicFrame>
        <p:nvGraphicFramePr>
          <p:cNvPr id="57" name="对象 56"/>
          <p:cNvGraphicFramePr/>
          <p:nvPr/>
        </p:nvGraphicFramePr>
        <p:xfrm>
          <a:off x="805815" y="107315"/>
          <a:ext cx="7219315" cy="185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" name="" r:id="rId1" imgW="9886950" imgH="2505075" progId="Paint.Picture">
                  <p:embed/>
                </p:oleObj>
              </mc:Choice>
              <mc:Fallback>
                <p:oleObj name="" r:id="rId1" imgW="9886950" imgH="2505075" progId="Paint.Picture">
                  <p:embed/>
                  <p:pic>
                    <p:nvPicPr>
                      <p:cNvPr id="0" name="图片 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5815" y="107315"/>
                        <a:ext cx="7219315" cy="1859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840" y="2383790"/>
            <a:ext cx="1193800" cy="331470"/>
          </a:xfrm>
        </p:spPr>
        <p:txBody>
          <a:bodyPr>
            <a:normAutofit fontScale="90000"/>
          </a:bodyPr>
          <a:p>
            <a:r>
              <a:rPr lang="zh-CN" altLang="en-US"/>
              <a:t>细胞增殖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910080" y="259080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细胞增殖的意义</a:t>
            </a:r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964055" y="1871345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细胞增殖周期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4025265" y="946150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分裂间期（特点）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137660" y="2070735"/>
            <a:ext cx="120459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en-US" altLang="zh-CN" sz="1400">
                <a:solidFill>
                  <a:srgbClr val="FF0000"/>
                </a:solidFill>
              </a:rPr>
              <a:t>  </a:t>
            </a:r>
            <a:r>
              <a:rPr lang="zh-CN" altLang="en-US" sz="1400">
                <a:solidFill>
                  <a:srgbClr val="FF0000"/>
                </a:solidFill>
              </a:rPr>
              <a:t>分裂期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400">
                <a:solidFill>
                  <a:srgbClr val="FF0000"/>
                </a:solidFill>
              </a:rPr>
              <a:t>（有丝分裂）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5619115" y="1367155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前期（特点）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5619115" y="1760855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中期（特点）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5619115" y="2154555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后期（特点）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5619115" y="2548255"/>
            <a:ext cx="179832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末期（特点）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3985895" y="3100705"/>
            <a:ext cx="1431290" cy="57404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>
                <a:solidFill>
                  <a:srgbClr val="FF0000"/>
                </a:solidFill>
              </a:rPr>
              <a:t>动植物细胞有丝分裂区别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5711825" y="3232785"/>
            <a:ext cx="267525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>
                <a:solidFill>
                  <a:srgbClr val="FF0000"/>
                </a:solidFill>
              </a:rPr>
              <a:t>前期：纺锤体形成方式不同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5711190" y="3557905"/>
            <a:ext cx="308927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>
                <a:solidFill>
                  <a:srgbClr val="FF0000"/>
                </a:solidFill>
              </a:rPr>
              <a:t>末期：细胞分裂方式不同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5708015" y="2924175"/>
            <a:ext cx="308927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>
                <a:solidFill>
                  <a:srgbClr val="FF0000"/>
                </a:solidFill>
              </a:rPr>
              <a:t>间期：中心体复制不同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899285" y="4457065"/>
            <a:ext cx="1916430" cy="51371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/>
              <a:t>观察根尖分生区组织细胞的</a:t>
            </a:r>
            <a:r>
              <a:rPr lang="zh-CN" altLang="en-US" sz="1400"/>
              <a:t>有丝分裂</a:t>
            </a:r>
            <a:endParaRPr lang="zh-CN" altLang="en-US" sz="1400"/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1910080" y="863600"/>
            <a:ext cx="190563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真核细胞增殖方式</a:t>
            </a: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564640" y="384175"/>
            <a:ext cx="0" cy="4286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64640" y="398145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53845" y="1026795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586230" y="2034540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99815" y="3314065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564640" y="4670425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596640" y="1627505"/>
            <a:ext cx="7620" cy="247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448935" y="1530350"/>
            <a:ext cx="0" cy="1198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3661410" y="4698365"/>
            <a:ext cx="899160" cy="13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标题 1"/>
          <p:cNvSpPr>
            <a:spLocks noGrp="1"/>
          </p:cNvSpPr>
          <p:nvPr/>
        </p:nvSpPr>
        <p:spPr>
          <a:xfrm>
            <a:off x="4775835" y="4548505"/>
            <a:ext cx="243459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/>
              <a:t>解离、漂洗、染色、制片</a:t>
            </a:r>
            <a:endParaRPr lang="zh-CN" altLang="en-US" sz="1400"/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3776980" y="4423410"/>
            <a:ext cx="61531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t>步骤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5542915" y="3096260"/>
            <a:ext cx="0" cy="604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356225" y="3429635"/>
            <a:ext cx="393065" cy="5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391920" y="255587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3934460" y="112839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5542915" y="311086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5525770" y="3700780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5450840" y="153225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450840" y="192595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450840" y="2329180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5450840" y="2727325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/>
          <p:cNvSpPr>
            <a:spLocks noGrp="1"/>
          </p:cNvSpPr>
          <p:nvPr/>
        </p:nvSpPr>
        <p:spPr>
          <a:xfrm>
            <a:off x="3866515" y="3941445"/>
            <a:ext cx="192976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1400">
                <a:solidFill>
                  <a:srgbClr val="FF0000"/>
                </a:solidFill>
              </a:rPr>
              <a:t>有丝分裂的意义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969385" y="2235200"/>
            <a:ext cx="168275" cy="1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949700" y="1127125"/>
            <a:ext cx="24130" cy="1136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003165" y="2154555"/>
            <a:ext cx="460375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582670" y="4104005"/>
            <a:ext cx="330200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"/>
          <p:cNvSpPr>
            <a:spLocks noGrp="1"/>
          </p:cNvSpPr>
          <p:nvPr/>
        </p:nvSpPr>
        <p:spPr>
          <a:xfrm>
            <a:off x="3465195" y="1296035"/>
            <a:ext cx="61531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t>构成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245485" y="2034540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596640" y="1622425"/>
            <a:ext cx="345440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TABLE_BEAUTIFY" val="smartTable{bfee0268-2e1e-4463-9310-fb7ad97eb21c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>全屏显示(16:9)</PresentationFormat>
  <Paragraphs>137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1_Office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细胞的生命历程（第1课时）</vt:lpstr>
      <vt:lpstr>人教版高中生物必修1   第6章</vt:lpstr>
      <vt:lpstr>PowerPoint 演示文稿</vt:lpstr>
      <vt:lpstr>PowerPoint 演示文稿</vt:lpstr>
      <vt:lpstr>PowerPoint 演示文稿</vt:lpstr>
      <vt:lpstr>细胞增殖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海之诗</cp:lastModifiedBy>
  <cp:revision>44</cp:revision>
  <dcterms:created xsi:type="dcterms:W3CDTF">2020-02-01T11:21:00Z</dcterms:created>
  <dcterms:modified xsi:type="dcterms:W3CDTF">2020-02-11T05:42:34Z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