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4" r:id="rId3"/>
    <p:sldId id="278" r:id="rId5"/>
    <p:sldId id="260" r:id="rId6"/>
    <p:sldId id="257" r:id="rId7"/>
    <p:sldId id="300" r:id="rId8"/>
    <p:sldId id="266" r:id="rId9"/>
    <p:sldId id="270" r:id="rId10"/>
    <p:sldId id="280" r:id="rId11"/>
    <p:sldId id="281" r:id="rId12"/>
    <p:sldId id="258" r:id="rId13"/>
    <p:sldId id="259" r:id="rId14"/>
    <p:sldId id="272" r:id="rId15"/>
    <p:sldId id="268" r:id="rId16"/>
    <p:sldId id="282" r:id="rId17"/>
    <p:sldId id="296" r:id="rId18"/>
    <p:sldId id="291" r:id="rId19"/>
    <p:sldId id="294"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50" autoAdjust="0"/>
  </p:normalViewPr>
  <p:slideViewPr>
    <p:cSldViewPr snapToGrid="0">
      <p:cViewPr>
        <p:scale>
          <a:sx n="100" d="100"/>
          <a:sy n="100" d="100"/>
        </p:scale>
        <p:origin x="-1944" y="-246"/>
      </p:cViewPr>
      <p:guideLst>
        <p:guide orient="horz" pos="2172"/>
        <p:guide pos="29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7A622-1600-4A33-AB5B-321E68B0D1A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732E5-9F53-47F5-B5F9-D6F96B29D86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8D732E5-9F53-47F5-B5F9-D6F96B29D86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8D732E5-9F53-47F5-B5F9-D6F96B29D86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747418D8-5E15-4DFD-8F32-39FEA01893F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196AFD1-384B-4A06-A128-9817072569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418D8-5E15-4DFD-8F32-39FEA01893FF}"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6AFD1-384B-4A06-A128-98170725697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baike.baidu.com/view/230230.htm"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Picture 2"/>
          <p:cNvPicPr>
            <a:picLocks noChangeAspect="1"/>
          </p:cNvPicPr>
          <p:nvPr/>
        </p:nvPicPr>
        <p:blipFill>
          <a:blip r:embed="rId1"/>
          <a:stretch>
            <a:fillRect/>
          </a:stretch>
        </p:blipFill>
        <p:spPr>
          <a:xfrm>
            <a:off x="15875" y="874713"/>
            <a:ext cx="809625" cy="801687"/>
          </a:xfrm>
          <a:prstGeom prst="rect">
            <a:avLst/>
          </a:prstGeom>
          <a:noFill/>
          <a:ln w="9525">
            <a:noFill/>
          </a:ln>
        </p:spPr>
      </p:pic>
      <p:sp>
        <p:nvSpPr>
          <p:cNvPr id="16386" name="TextBox 12"/>
          <p:cNvSpPr txBox="1"/>
          <p:nvPr/>
        </p:nvSpPr>
        <p:spPr>
          <a:xfrm>
            <a:off x="1441450" y="925513"/>
            <a:ext cx="6805613" cy="521970"/>
          </a:xfrm>
          <a:prstGeom prst="rect">
            <a:avLst/>
          </a:prstGeom>
          <a:noFill/>
          <a:ln w="9525">
            <a:noFill/>
          </a:ln>
        </p:spPr>
        <p:txBody>
          <a:bodyPr anchor="t">
            <a:spAutoFit/>
          </a:bodyPr>
          <a:p>
            <a:pPr eaLnBrk="0" hangingPunct="0"/>
            <a:r>
              <a:rPr lang="zh-CN" altLang="en-US" sz="2800" b="1" dirty="0">
                <a:latin typeface="楷体" panose="02010609060101010101" pitchFamily="49" charset="-122"/>
                <a:ea typeface="楷体" panose="02010609060101010101" pitchFamily="49" charset="-122"/>
              </a:rPr>
              <a:t>人教版高中生物必修</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第</a:t>
            </a:r>
            <a:r>
              <a:rPr lang="en-US" altLang="zh-CN" sz="2800" b="1" dirty="0">
                <a:latin typeface="楷体" panose="02010609060101010101" pitchFamily="49" charset="-122"/>
                <a:ea typeface="楷体" panose="02010609060101010101" pitchFamily="49" charset="-122"/>
              </a:rPr>
              <a:t>6</a:t>
            </a:r>
            <a:r>
              <a:rPr lang="zh-CN" altLang="en-US" sz="2800" b="1" dirty="0">
                <a:latin typeface="楷体" panose="02010609060101010101" pitchFamily="49" charset="-122"/>
                <a:ea typeface="楷体" panose="02010609060101010101" pitchFamily="49" charset="-122"/>
              </a:rPr>
              <a:t>章</a:t>
            </a:r>
            <a:endParaRPr lang="zh-CN" altLang="zh-CN" sz="2800" b="1" dirty="0">
              <a:latin typeface="楷体" panose="02010609060101010101" pitchFamily="49" charset="-122"/>
              <a:ea typeface="楷体" panose="02010609060101010101" pitchFamily="49" charset="-122"/>
            </a:endParaRPr>
          </a:p>
        </p:txBody>
      </p:sp>
      <p:sp>
        <p:nvSpPr>
          <p:cNvPr id="16387" name="TextBox 12"/>
          <p:cNvSpPr txBox="1"/>
          <p:nvPr/>
        </p:nvSpPr>
        <p:spPr>
          <a:xfrm>
            <a:off x="134938" y="2795588"/>
            <a:ext cx="8905875" cy="1383665"/>
          </a:xfrm>
          <a:prstGeom prst="rect">
            <a:avLst/>
          </a:prstGeom>
          <a:noFill/>
          <a:ln w="9525">
            <a:noFill/>
          </a:ln>
        </p:spPr>
        <p:txBody>
          <a:bodyPr anchor="t">
            <a:spAutoFit/>
          </a:bodyPr>
          <a:p>
            <a:pPr algn="ctr" eaLnBrk="0" hangingPunct="0">
              <a:lnSpc>
                <a:spcPct val="150000"/>
              </a:lnSpc>
            </a:pPr>
            <a:r>
              <a:rPr lang="zh-CN" altLang="en-US" sz="2800" b="1" dirty="0">
                <a:solidFill>
                  <a:srgbClr val="0033CC"/>
                </a:solidFill>
                <a:latin typeface="楷体" panose="02010609060101010101" pitchFamily="49" charset="-122"/>
                <a:ea typeface="楷体" panose="02010609060101010101" pitchFamily="49" charset="-122"/>
              </a:rPr>
              <a:t>第</a:t>
            </a:r>
            <a:r>
              <a:rPr lang="en-US" altLang="zh-CN" sz="2800" b="1" dirty="0">
                <a:solidFill>
                  <a:srgbClr val="0033CC"/>
                </a:solidFill>
                <a:latin typeface="楷体" panose="02010609060101010101" pitchFamily="49" charset="-122"/>
                <a:ea typeface="楷体" panose="02010609060101010101" pitchFamily="49" charset="-122"/>
              </a:rPr>
              <a:t>6</a:t>
            </a:r>
            <a:r>
              <a:rPr lang="zh-CN" altLang="en-US" sz="2800" b="1" dirty="0">
                <a:solidFill>
                  <a:srgbClr val="0033CC"/>
                </a:solidFill>
                <a:latin typeface="楷体" panose="02010609060101010101" pitchFamily="49" charset="-122"/>
                <a:ea typeface="楷体" panose="02010609060101010101" pitchFamily="49" charset="-122"/>
              </a:rPr>
              <a:t>章  细胞的生命历程</a:t>
            </a:r>
            <a:br>
              <a:rPr lang="zh-CN" altLang="en-US" sz="2800" b="1" dirty="0">
                <a:solidFill>
                  <a:srgbClr val="0033CC"/>
                </a:solidFill>
                <a:latin typeface="楷体" panose="02010609060101010101" pitchFamily="49" charset="-122"/>
                <a:ea typeface="楷体" panose="02010609060101010101" pitchFamily="49" charset="-122"/>
              </a:rPr>
            </a:br>
            <a:r>
              <a:rPr lang="zh-CN" altLang="en-US" sz="2800" b="1" dirty="0">
                <a:solidFill>
                  <a:srgbClr val="0033CC"/>
                </a:solidFill>
                <a:latin typeface="楷体" panose="02010609060101010101" pitchFamily="49" charset="-122"/>
                <a:ea typeface="楷体" panose="02010609060101010101" pitchFamily="49" charset="-122"/>
              </a:rPr>
              <a:t>第</a:t>
            </a:r>
            <a:r>
              <a:rPr lang="en-US" altLang="zh-CN" sz="2800" b="1" dirty="0">
                <a:solidFill>
                  <a:srgbClr val="0033CC"/>
                </a:solidFill>
                <a:latin typeface="楷体" panose="02010609060101010101" pitchFamily="49" charset="-122"/>
                <a:ea typeface="楷体" panose="02010609060101010101" pitchFamily="49" charset="-122"/>
              </a:rPr>
              <a:t>3</a:t>
            </a:r>
            <a:r>
              <a:rPr lang="zh-CN" altLang="en-US" sz="2800" b="1" dirty="0">
                <a:solidFill>
                  <a:srgbClr val="0033CC"/>
                </a:solidFill>
                <a:latin typeface="楷体" panose="02010609060101010101" pitchFamily="49" charset="-122"/>
                <a:ea typeface="楷体" panose="02010609060101010101" pitchFamily="49" charset="-122"/>
              </a:rPr>
              <a:t>节  细胞的衰老与死亡</a:t>
            </a:r>
            <a:endParaRPr lang="zh-CN" altLang="en-US" sz="2800" b="1" dirty="0">
              <a:solidFill>
                <a:srgbClr val="0033CC"/>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61852" y="737035"/>
            <a:ext cx="3323492" cy="461665"/>
          </a:xfrm>
          <a:prstGeom prst="rect">
            <a:avLst/>
          </a:prstGeom>
          <a:noFill/>
        </p:spPr>
        <p:txBody>
          <a:bodyPr wrap="square" rtlCol="0">
            <a:spAutoFit/>
          </a:bodyPr>
          <a:lstStyle/>
          <a:p>
            <a:r>
              <a:rPr lang="zh-CN" altLang="en-US" sz="2400" b="1" dirty="0"/>
              <a:t>细胞死亡的类型</a:t>
            </a:r>
            <a:endParaRPr lang="zh-CN" altLang="en-US" sz="2400" b="1" dirty="0"/>
          </a:p>
        </p:txBody>
      </p:sp>
      <p:sp>
        <p:nvSpPr>
          <p:cNvPr id="4" name="文本框 3"/>
          <p:cNvSpPr txBox="1"/>
          <p:nvPr/>
        </p:nvSpPr>
        <p:spPr>
          <a:xfrm>
            <a:off x="719976" y="1684969"/>
            <a:ext cx="4801314" cy="461665"/>
          </a:xfrm>
          <a:prstGeom prst="rect">
            <a:avLst/>
          </a:prstGeom>
          <a:noFill/>
        </p:spPr>
        <p:txBody>
          <a:bodyPr wrap="none" rtlCol="0">
            <a:spAutoFit/>
          </a:bodyPr>
          <a:lstStyle/>
          <a:p>
            <a:r>
              <a:rPr lang="zh-CN" altLang="en-US" sz="2400" b="1" dirty="0"/>
              <a:t>细胞凋亡（细胞的程序性死亡）：</a:t>
            </a:r>
            <a:endParaRPr lang="en-US" altLang="zh-CN" sz="2400" b="1" dirty="0"/>
          </a:p>
        </p:txBody>
      </p:sp>
      <p:sp>
        <p:nvSpPr>
          <p:cNvPr id="7" name="文本框 6"/>
          <p:cNvSpPr txBox="1"/>
          <p:nvPr/>
        </p:nvSpPr>
        <p:spPr>
          <a:xfrm>
            <a:off x="6215930" y="1759534"/>
            <a:ext cx="1723549" cy="461665"/>
          </a:xfrm>
          <a:prstGeom prst="rect">
            <a:avLst/>
          </a:prstGeom>
          <a:noFill/>
        </p:spPr>
        <p:txBody>
          <a:bodyPr wrap="none" rtlCol="0">
            <a:spAutoFit/>
          </a:bodyPr>
          <a:lstStyle/>
          <a:p>
            <a:r>
              <a:rPr lang="zh-CN" altLang="en-US" sz="2400" b="1" dirty="0"/>
              <a:t>细胞坏死：</a:t>
            </a:r>
            <a:endParaRPr lang="zh-CN" altLang="en-US" sz="2400" b="1" dirty="0"/>
          </a:p>
        </p:txBody>
      </p:sp>
      <p:pic>
        <p:nvPicPr>
          <p:cNvPr id="8" name="Picture 5" descr="gaoyue342281520"/>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a:stretch>
            <a:fillRect/>
          </a:stretch>
        </p:blipFill>
        <p:spPr bwMode="auto">
          <a:xfrm>
            <a:off x="5972551" y="2397778"/>
            <a:ext cx="2108923" cy="25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719977" y="4950554"/>
            <a:ext cx="5740071" cy="461665"/>
          </a:xfrm>
          <a:prstGeom prst="rect">
            <a:avLst/>
          </a:prstGeom>
          <a:noFill/>
        </p:spPr>
        <p:txBody>
          <a:bodyPr wrap="square" rtlCol="0">
            <a:spAutoFit/>
          </a:bodyPr>
          <a:lstStyle/>
          <a:p>
            <a:r>
              <a:rPr lang="zh-CN" altLang="en-US" sz="2400" b="1" dirty="0"/>
              <a:t>请看图说出细胞凋亡和细胞坏死的区别</a:t>
            </a:r>
            <a:endParaRPr lang="zh-CN" altLang="en-US" sz="2400" b="1" dirty="0"/>
          </a:p>
        </p:txBody>
      </p:sp>
      <p:grpSp>
        <p:nvGrpSpPr>
          <p:cNvPr id="10" name="组合 9"/>
          <p:cNvGrpSpPr/>
          <p:nvPr/>
        </p:nvGrpSpPr>
        <p:grpSpPr>
          <a:xfrm>
            <a:off x="627138" y="2561357"/>
            <a:ext cx="4641548" cy="2055275"/>
            <a:chOff x="112517" y="3269556"/>
            <a:chExt cx="5478365" cy="2286000"/>
          </a:xfrm>
        </p:grpSpPr>
        <p:pic>
          <p:nvPicPr>
            <p:cNvPr id="11" name="图片 10"/>
            <p:cNvPicPr>
              <a:picLocks noChangeAspect="1"/>
            </p:cNvPicPr>
            <p:nvPr/>
          </p:nvPicPr>
          <p:blipFill>
            <a:blip r:embed="rId2"/>
            <a:stretch>
              <a:fillRect/>
            </a:stretch>
          </p:blipFill>
          <p:spPr>
            <a:xfrm flipH="1">
              <a:off x="1490662" y="3425509"/>
              <a:ext cx="2292594" cy="1493817"/>
            </a:xfrm>
            <a:prstGeom prst="rect">
              <a:avLst/>
            </a:prstGeom>
          </p:spPr>
        </p:pic>
        <p:pic>
          <p:nvPicPr>
            <p:cNvPr id="12" name="图片 11"/>
            <p:cNvPicPr>
              <a:picLocks noChangeAspect="1"/>
            </p:cNvPicPr>
            <p:nvPr/>
          </p:nvPicPr>
          <p:blipFill>
            <a:blip r:embed="rId3"/>
            <a:stretch>
              <a:fillRect/>
            </a:stretch>
          </p:blipFill>
          <p:spPr>
            <a:xfrm flipH="1">
              <a:off x="3590632" y="3269556"/>
              <a:ext cx="2000250" cy="2286000"/>
            </a:xfrm>
            <a:prstGeom prst="rect">
              <a:avLst/>
            </a:prstGeom>
          </p:spPr>
        </p:pic>
        <p:pic>
          <p:nvPicPr>
            <p:cNvPr id="13" name="图片 12"/>
            <p:cNvPicPr>
              <a:picLocks noChangeAspect="1"/>
            </p:cNvPicPr>
            <p:nvPr/>
          </p:nvPicPr>
          <p:blipFill rotWithShape="1">
            <a:blip r:embed="rId4"/>
            <a:srcRect t="16846" r="43082"/>
            <a:stretch>
              <a:fillRect/>
            </a:stretch>
          </p:blipFill>
          <p:spPr>
            <a:xfrm rot="7769151">
              <a:off x="525273" y="3611603"/>
              <a:ext cx="742731" cy="1568244"/>
            </a:xfrm>
            <a:prstGeom prst="rect">
              <a:avLst/>
            </a:prstGeom>
          </p:spPr>
        </p:pic>
      </p:grpSp>
      <p:sp>
        <p:nvSpPr>
          <p:cNvPr id="14" name="矩形 13"/>
          <p:cNvSpPr/>
          <p:nvPr/>
        </p:nvSpPr>
        <p:spPr>
          <a:xfrm>
            <a:off x="719977" y="2018890"/>
            <a:ext cx="3877985" cy="461665"/>
          </a:xfrm>
          <a:prstGeom prst="rect">
            <a:avLst/>
          </a:prstGeom>
        </p:spPr>
        <p:txBody>
          <a:bodyPr wrap="none">
            <a:spAutoFit/>
          </a:bodyPr>
          <a:lstStyle/>
          <a:p>
            <a:pPr lvl="0"/>
            <a:r>
              <a:rPr lang="zh-CN" altLang="en-US" sz="2400" b="1" dirty="0">
                <a:solidFill>
                  <a:prstClr val="black"/>
                </a:solidFill>
              </a:rPr>
              <a:t>由基因控制的细胞死亡过程</a:t>
            </a:r>
            <a:endParaRPr lang="zh-CN" altLang="en-US" sz="2400" b="1" dirty="0">
              <a:solidFill>
                <a:prstClr val="black"/>
              </a:solidFill>
            </a:endParaRPr>
          </a:p>
        </p:txBody>
      </p:sp>
      <p:sp>
        <p:nvSpPr>
          <p:cNvPr id="15" name="Freeform 9"/>
          <p:cNvSpPr/>
          <p:nvPr/>
        </p:nvSpPr>
        <p:spPr bwMode="auto">
          <a:xfrm rot="5400000">
            <a:off x="5895904" y="1151179"/>
            <a:ext cx="495568" cy="632720"/>
          </a:xfrm>
          <a:custGeom>
            <a:avLst/>
            <a:gdLst>
              <a:gd name="T0" fmla="*/ 63 w 330"/>
              <a:gd name="T1" fmla="*/ 113 h 289"/>
              <a:gd name="T2" fmla="*/ 141 w 330"/>
              <a:gd name="T3" fmla="*/ 54 h 289"/>
              <a:gd name="T4" fmla="*/ 188 w 330"/>
              <a:gd name="T5" fmla="*/ 37 h 289"/>
              <a:gd name="T6" fmla="*/ 213 w 330"/>
              <a:gd name="T7" fmla="*/ 32 h 289"/>
              <a:gd name="T8" fmla="*/ 226 w 330"/>
              <a:gd name="T9" fmla="*/ 30 h 289"/>
              <a:gd name="T10" fmla="*/ 232 w 330"/>
              <a:gd name="T11" fmla="*/ 29 h 289"/>
              <a:gd name="T12" fmla="*/ 238 w 330"/>
              <a:gd name="T13" fmla="*/ 29 h 289"/>
              <a:gd name="T14" fmla="*/ 239 w 330"/>
              <a:gd name="T15" fmla="*/ 29 h 289"/>
              <a:gd name="T16" fmla="*/ 239 w 330"/>
              <a:gd name="T17" fmla="*/ 0 h 289"/>
              <a:gd name="T18" fmla="*/ 330 w 330"/>
              <a:gd name="T19" fmla="*/ 52 h 289"/>
              <a:gd name="T20" fmla="*/ 239 w 330"/>
              <a:gd name="T21" fmla="*/ 105 h 289"/>
              <a:gd name="T22" fmla="*/ 239 w 330"/>
              <a:gd name="T23" fmla="*/ 76 h 289"/>
              <a:gd name="T24" fmla="*/ 233 w 330"/>
              <a:gd name="T25" fmla="*/ 76 h 289"/>
              <a:gd name="T26" fmla="*/ 228 w 330"/>
              <a:gd name="T27" fmla="*/ 75 h 289"/>
              <a:gd name="T28" fmla="*/ 217 w 330"/>
              <a:gd name="T29" fmla="*/ 75 h 289"/>
              <a:gd name="T30" fmla="*/ 196 w 330"/>
              <a:gd name="T31" fmla="*/ 77 h 289"/>
              <a:gd name="T32" fmla="*/ 155 w 330"/>
              <a:gd name="T33" fmla="*/ 87 h 289"/>
              <a:gd name="T34" fmla="*/ 79 w 330"/>
              <a:gd name="T35" fmla="*/ 130 h 289"/>
              <a:gd name="T36" fmla="*/ 25 w 330"/>
              <a:gd name="T37" fmla="*/ 201 h 289"/>
              <a:gd name="T38" fmla="*/ 2 w 330"/>
              <a:gd name="T39" fmla="*/ 289 h 289"/>
              <a:gd name="T40" fmla="*/ 14 w 330"/>
              <a:gd name="T41" fmla="*/ 196 h 289"/>
              <a:gd name="T42" fmla="*/ 63 w 330"/>
              <a:gd name="T43" fmla="*/ 11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89">
                <a:moveTo>
                  <a:pt x="63" y="113"/>
                </a:moveTo>
                <a:cubicBezTo>
                  <a:pt x="84" y="89"/>
                  <a:pt x="111" y="69"/>
                  <a:pt x="141" y="54"/>
                </a:cubicBezTo>
                <a:cubicBezTo>
                  <a:pt x="156" y="47"/>
                  <a:pt x="172" y="41"/>
                  <a:pt x="188" y="37"/>
                </a:cubicBezTo>
                <a:cubicBezTo>
                  <a:pt x="196" y="35"/>
                  <a:pt x="205" y="33"/>
                  <a:pt x="213" y="32"/>
                </a:cubicBezTo>
                <a:cubicBezTo>
                  <a:pt x="217" y="31"/>
                  <a:pt x="222" y="30"/>
                  <a:pt x="226" y="30"/>
                </a:cubicBezTo>
                <a:cubicBezTo>
                  <a:pt x="228" y="30"/>
                  <a:pt x="230" y="29"/>
                  <a:pt x="232" y="29"/>
                </a:cubicBezTo>
                <a:cubicBezTo>
                  <a:pt x="238" y="29"/>
                  <a:pt x="238" y="29"/>
                  <a:pt x="238" y="29"/>
                </a:cubicBezTo>
                <a:cubicBezTo>
                  <a:pt x="239" y="29"/>
                  <a:pt x="239" y="29"/>
                  <a:pt x="239" y="29"/>
                </a:cubicBezTo>
                <a:cubicBezTo>
                  <a:pt x="239" y="0"/>
                  <a:pt x="239" y="0"/>
                  <a:pt x="239" y="0"/>
                </a:cubicBezTo>
                <a:cubicBezTo>
                  <a:pt x="330" y="52"/>
                  <a:pt x="330" y="52"/>
                  <a:pt x="330" y="52"/>
                </a:cubicBezTo>
                <a:cubicBezTo>
                  <a:pt x="239" y="105"/>
                  <a:pt x="239" y="105"/>
                  <a:pt x="239" y="105"/>
                </a:cubicBezTo>
                <a:cubicBezTo>
                  <a:pt x="239" y="76"/>
                  <a:pt x="239" y="76"/>
                  <a:pt x="239" y="76"/>
                </a:cubicBezTo>
                <a:cubicBezTo>
                  <a:pt x="233" y="76"/>
                  <a:pt x="233" y="76"/>
                  <a:pt x="233" y="76"/>
                </a:cubicBezTo>
                <a:cubicBezTo>
                  <a:pt x="232" y="76"/>
                  <a:pt x="230" y="75"/>
                  <a:pt x="228" y="75"/>
                </a:cubicBezTo>
                <a:cubicBezTo>
                  <a:pt x="224" y="75"/>
                  <a:pt x="221" y="75"/>
                  <a:pt x="217" y="75"/>
                </a:cubicBezTo>
                <a:cubicBezTo>
                  <a:pt x="210" y="76"/>
                  <a:pt x="203" y="76"/>
                  <a:pt x="196" y="77"/>
                </a:cubicBezTo>
                <a:cubicBezTo>
                  <a:pt x="182" y="79"/>
                  <a:pt x="168" y="82"/>
                  <a:pt x="155" y="87"/>
                </a:cubicBezTo>
                <a:cubicBezTo>
                  <a:pt x="127" y="96"/>
                  <a:pt x="102" y="111"/>
                  <a:pt x="79" y="130"/>
                </a:cubicBezTo>
                <a:cubicBezTo>
                  <a:pt x="57" y="150"/>
                  <a:pt x="38" y="174"/>
                  <a:pt x="25" y="201"/>
                </a:cubicBezTo>
                <a:cubicBezTo>
                  <a:pt x="11" y="228"/>
                  <a:pt x="3" y="258"/>
                  <a:pt x="2" y="289"/>
                </a:cubicBezTo>
                <a:cubicBezTo>
                  <a:pt x="0" y="258"/>
                  <a:pt x="4" y="227"/>
                  <a:pt x="14" y="196"/>
                </a:cubicBezTo>
                <a:cubicBezTo>
                  <a:pt x="24" y="166"/>
                  <a:pt x="41" y="138"/>
                  <a:pt x="63" y="113"/>
                </a:cubicBezTo>
                <a:close/>
              </a:path>
            </a:pathLst>
          </a:custGeom>
          <a:solidFill>
            <a:srgbClr val="00B050"/>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11"/>
          <p:cNvSpPr/>
          <p:nvPr/>
        </p:nvSpPr>
        <p:spPr bwMode="auto">
          <a:xfrm rot="5400000">
            <a:off x="3063687" y="1109951"/>
            <a:ext cx="496837" cy="632720"/>
          </a:xfrm>
          <a:custGeom>
            <a:avLst/>
            <a:gdLst>
              <a:gd name="T0" fmla="*/ 239 w 331"/>
              <a:gd name="T1" fmla="*/ 213 h 289"/>
              <a:gd name="T2" fmla="*/ 234 w 331"/>
              <a:gd name="T3" fmla="*/ 213 h 289"/>
              <a:gd name="T4" fmla="*/ 229 w 331"/>
              <a:gd name="T5" fmla="*/ 214 h 289"/>
              <a:gd name="T6" fmla="*/ 218 w 331"/>
              <a:gd name="T7" fmla="*/ 214 h 289"/>
              <a:gd name="T8" fmla="*/ 197 w 331"/>
              <a:gd name="T9" fmla="*/ 212 h 289"/>
              <a:gd name="T10" fmla="*/ 155 w 331"/>
              <a:gd name="T11" fmla="*/ 202 h 289"/>
              <a:gd name="T12" fmla="*/ 80 w 331"/>
              <a:gd name="T13" fmla="*/ 159 h 289"/>
              <a:gd name="T14" fmla="*/ 25 w 331"/>
              <a:gd name="T15" fmla="*/ 88 h 289"/>
              <a:gd name="T16" fmla="*/ 2 w 331"/>
              <a:gd name="T17" fmla="*/ 0 h 289"/>
              <a:gd name="T18" fmla="*/ 15 w 331"/>
              <a:gd name="T19" fmla="*/ 93 h 289"/>
              <a:gd name="T20" fmla="*/ 63 w 331"/>
              <a:gd name="T21" fmla="*/ 176 h 289"/>
              <a:gd name="T22" fmla="*/ 142 w 331"/>
              <a:gd name="T23" fmla="*/ 235 h 289"/>
              <a:gd name="T24" fmla="*/ 189 w 331"/>
              <a:gd name="T25" fmla="*/ 252 h 289"/>
              <a:gd name="T26" fmla="*/ 214 w 331"/>
              <a:gd name="T27" fmla="*/ 257 h 289"/>
              <a:gd name="T28" fmla="*/ 226 w 331"/>
              <a:gd name="T29" fmla="*/ 259 h 289"/>
              <a:gd name="T30" fmla="*/ 233 w 331"/>
              <a:gd name="T31" fmla="*/ 260 h 289"/>
              <a:gd name="T32" fmla="*/ 239 w 331"/>
              <a:gd name="T33" fmla="*/ 260 h 289"/>
              <a:gd name="T34" fmla="*/ 239 w 331"/>
              <a:gd name="T35" fmla="*/ 260 h 289"/>
              <a:gd name="T36" fmla="*/ 239 w 331"/>
              <a:gd name="T37" fmla="*/ 289 h 289"/>
              <a:gd name="T38" fmla="*/ 331 w 331"/>
              <a:gd name="T39" fmla="*/ 237 h 289"/>
              <a:gd name="T40" fmla="*/ 239 w 331"/>
              <a:gd name="T41" fmla="*/ 184 h 289"/>
              <a:gd name="T42" fmla="*/ 239 w 331"/>
              <a:gd name="T43" fmla="*/ 21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1" h="289">
                <a:moveTo>
                  <a:pt x="239" y="213"/>
                </a:moveTo>
                <a:cubicBezTo>
                  <a:pt x="234" y="213"/>
                  <a:pt x="234" y="213"/>
                  <a:pt x="234" y="213"/>
                </a:cubicBezTo>
                <a:cubicBezTo>
                  <a:pt x="232" y="213"/>
                  <a:pt x="230" y="214"/>
                  <a:pt x="229" y="214"/>
                </a:cubicBezTo>
                <a:cubicBezTo>
                  <a:pt x="225" y="214"/>
                  <a:pt x="222" y="214"/>
                  <a:pt x="218" y="214"/>
                </a:cubicBezTo>
                <a:cubicBezTo>
                  <a:pt x="211" y="213"/>
                  <a:pt x="204" y="213"/>
                  <a:pt x="197" y="212"/>
                </a:cubicBezTo>
                <a:cubicBezTo>
                  <a:pt x="183" y="210"/>
                  <a:pt x="169" y="207"/>
                  <a:pt x="155" y="202"/>
                </a:cubicBezTo>
                <a:cubicBezTo>
                  <a:pt x="128" y="193"/>
                  <a:pt x="102" y="178"/>
                  <a:pt x="80" y="159"/>
                </a:cubicBezTo>
                <a:cubicBezTo>
                  <a:pt x="58" y="139"/>
                  <a:pt x="39" y="115"/>
                  <a:pt x="25" y="88"/>
                </a:cubicBezTo>
                <a:cubicBezTo>
                  <a:pt x="12" y="61"/>
                  <a:pt x="4" y="31"/>
                  <a:pt x="2" y="0"/>
                </a:cubicBezTo>
                <a:cubicBezTo>
                  <a:pt x="0" y="31"/>
                  <a:pt x="4" y="62"/>
                  <a:pt x="15" y="93"/>
                </a:cubicBezTo>
                <a:cubicBezTo>
                  <a:pt x="25" y="123"/>
                  <a:pt x="42" y="151"/>
                  <a:pt x="63" y="176"/>
                </a:cubicBezTo>
                <a:cubicBezTo>
                  <a:pt x="85" y="200"/>
                  <a:pt x="112" y="220"/>
                  <a:pt x="142" y="235"/>
                </a:cubicBezTo>
                <a:cubicBezTo>
                  <a:pt x="157" y="242"/>
                  <a:pt x="172" y="248"/>
                  <a:pt x="189" y="252"/>
                </a:cubicBezTo>
                <a:cubicBezTo>
                  <a:pt x="197" y="254"/>
                  <a:pt x="205" y="256"/>
                  <a:pt x="214" y="257"/>
                </a:cubicBezTo>
                <a:cubicBezTo>
                  <a:pt x="218" y="258"/>
                  <a:pt x="222" y="259"/>
                  <a:pt x="226" y="259"/>
                </a:cubicBezTo>
                <a:cubicBezTo>
                  <a:pt x="228" y="259"/>
                  <a:pt x="231" y="260"/>
                  <a:pt x="233" y="260"/>
                </a:cubicBezTo>
                <a:cubicBezTo>
                  <a:pt x="239" y="260"/>
                  <a:pt x="239" y="260"/>
                  <a:pt x="239" y="260"/>
                </a:cubicBezTo>
                <a:cubicBezTo>
                  <a:pt x="239" y="260"/>
                  <a:pt x="239" y="260"/>
                  <a:pt x="239" y="260"/>
                </a:cubicBezTo>
                <a:cubicBezTo>
                  <a:pt x="239" y="289"/>
                  <a:pt x="239" y="289"/>
                  <a:pt x="239" y="289"/>
                </a:cubicBezTo>
                <a:cubicBezTo>
                  <a:pt x="331" y="237"/>
                  <a:pt x="331" y="237"/>
                  <a:pt x="331" y="237"/>
                </a:cubicBezTo>
                <a:cubicBezTo>
                  <a:pt x="239" y="184"/>
                  <a:pt x="239" y="184"/>
                  <a:pt x="239" y="184"/>
                </a:cubicBezTo>
                <a:lnTo>
                  <a:pt x="239" y="213"/>
                </a:lnTo>
                <a:close/>
              </a:path>
            </a:pathLst>
          </a:custGeom>
          <a:solidFill>
            <a:srgbClr val="00B050"/>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723282" y="5360133"/>
            <a:ext cx="7358191" cy="830997"/>
          </a:xfrm>
          <a:prstGeom prst="rect">
            <a:avLst/>
          </a:prstGeom>
          <a:noFill/>
        </p:spPr>
        <p:txBody>
          <a:bodyPr wrap="square" rtlCol="0">
            <a:spAutoFit/>
          </a:bodyPr>
          <a:lstStyle/>
          <a:p>
            <a:r>
              <a:rPr lang="zh-CN" altLang="en-US" sz="2400" b="1" dirty="0">
                <a:solidFill>
                  <a:srgbClr val="0000FF"/>
                </a:solidFill>
              </a:rPr>
              <a:t>细胞凋亡是由基因控制的，细胞坏死是受外界极端刺激导致的</a:t>
            </a:r>
            <a:endParaRPr lang="zh-CN" altLang="en-US" sz="2400" b="1" dirty="0">
              <a:solidFill>
                <a:srgbClr val="0000FF"/>
              </a:solidFill>
            </a:endParaRPr>
          </a:p>
        </p:txBody>
      </p:sp>
      <p:sp>
        <p:nvSpPr>
          <p:cNvPr id="17" name="文本框 16"/>
          <p:cNvSpPr txBox="1"/>
          <p:nvPr/>
        </p:nvSpPr>
        <p:spPr>
          <a:xfrm>
            <a:off x="1660747" y="119411"/>
            <a:ext cx="5894271" cy="523220"/>
          </a:xfrm>
          <a:prstGeom prst="rect">
            <a:avLst/>
          </a:prstGeom>
          <a:noFill/>
        </p:spPr>
        <p:txBody>
          <a:bodyPr wrap="square" rtlCol="0">
            <a:spAutoFit/>
          </a:bodyPr>
          <a:lstStyle/>
          <a:p>
            <a:pPr algn="ctr"/>
            <a:r>
              <a:rPr lang="zh-CN" altLang="en-US" sz="2800" b="1" dirty="0">
                <a:solidFill>
                  <a:srgbClr val="0000FF"/>
                </a:solidFill>
              </a:rPr>
              <a:t>细胞衰</a:t>
            </a:r>
            <a:r>
              <a:rPr lang="zh-CN" altLang="en-US" sz="2800" b="1" dirty="0" smtClean="0">
                <a:solidFill>
                  <a:srgbClr val="0000FF"/>
                </a:solidFill>
              </a:rPr>
              <a:t>老最终走向的是死亡</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2" grpId="0"/>
      <p:bldP spid="14" grpId="0"/>
      <p:bldP spid="15" grpId="0" animBg="1"/>
      <p:bldP spid="1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11928" t="15260" b="61049"/>
          <a:stretch>
            <a:fillRect/>
          </a:stretch>
        </p:blipFill>
        <p:spPr>
          <a:xfrm>
            <a:off x="1354032" y="3439885"/>
            <a:ext cx="7364438" cy="1857829"/>
          </a:xfrm>
          <a:prstGeom prst="rect">
            <a:avLst/>
          </a:prstGeom>
        </p:spPr>
      </p:pic>
      <p:sp>
        <p:nvSpPr>
          <p:cNvPr id="2" name="文本框 1"/>
          <p:cNvSpPr txBox="1"/>
          <p:nvPr/>
        </p:nvSpPr>
        <p:spPr>
          <a:xfrm>
            <a:off x="-1" y="67073"/>
            <a:ext cx="2293257" cy="461665"/>
          </a:xfrm>
          <a:prstGeom prst="rect">
            <a:avLst/>
          </a:prstGeom>
          <a:noFill/>
        </p:spPr>
        <p:txBody>
          <a:bodyPr wrap="square" rtlCol="0">
            <a:spAutoFit/>
          </a:bodyPr>
          <a:lstStyle/>
          <a:p>
            <a:r>
              <a:rPr lang="zh-CN" altLang="en-US" sz="2400" b="1" dirty="0"/>
              <a:t>细胞凋亡过程</a:t>
            </a:r>
            <a:endParaRPr lang="zh-CN" altLang="en-US" sz="2400" b="1"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49949"/>
          <a:stretch>
            <a:fillRect/>
          </a:stretch>
        </p:blipFill>
        <p:spPr>
          <a:xfrm>
            <a:off x="0" y="581070"/>
            <a:ext cx="2773176" cy="238343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50872"/>
          <a:stretch>
            <a:fillRect/>
          </a:stretch>
        </p:blipFill>
        <p:spPr>
          <a:xfrm>
            <a:off x="5990712" y="556446"/>
            <a:ext cx="3019645" cy="2339479"/>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49385"/>
          <a:stretch>
            <a:fillRect/>
          </a:stretch>
        </p:blipFill>
        <p:spPr>
          <a:xfrm>
            <a:off x="2995356" y="490942"/>
            <a:ext cx="2773176" cy="2410295"/>
          </a:xfrm>
          <a:prstGeom prst="rect">
            <a:avLst/>
          </a:prstGeom>
        </p:spPr>
      </p:pic>
      <p:sp>
        <p:nvSpPr>
          <p:cNvPr id="9" name="文本框 8"/>
          <p:cNvSpPr txBox="1"/>
          <p:nvPr/>
        </p:nvSpPr>
        <p:spPr>
          <a:xfrm>
            <a:off x="6805246" y="3108692"/>
            <a:ext cx="2205110" cy="400110"/>
          </a:xfrm>
          <a:prstGeom prst="rect">
            <a:avLst/>
          </a:prstGeom>
          <a:noFill/>
        </p:spPr>
        <p:txBody>
          <a:bodyPr wrap="square" rtlCol="0">
            <a:spAutoFit/>
          </a:bodyPr>
          <a:lstStyle/>
          <a:p>
            <a:pPr algn="ctr"/>
            <a:r>
              <a:rPr lang="zh-CN" altLang="en-US" sz="2000" b="1" dirty="0"/>
              <a:t>巨噬细胞</a:t>
            </a:r>
            <a:endParaRPr lang="zh-CN" altLang="en-US" sz="2000" b="1" dirty="0"/>
          </a:p>
        </p:txBody>
      </p:sp>
      <p:sp>
        <p:nvSpPr>
          <p:cNvPr id="10" name="文本框 9"/>
          <p:cNvSpPr txBox="1"/>
          <p:nvPr/>
        </p:nvSpPr>
        <p:spPr>
          <a:xfrm>
            <a:off x="5421227" y="3108692"/>
            <a:ext cx="1305170" cy="400110"/>
          </a:xfrm>
          <a:prstGeom prst="rect">
            <a:avLst/>
          </a:prstGeom>
          <a:noFill/>
        </p:spPr>
        <p:txBody>
          <a:bodyPr wrap="square" rtlCol="0">
            <a:spAutoFit/>
          </a:bodyPr>
          <a:lstStyle/>
          <a:p>
            <a:pPr algn="ctr"/>
            <a:r>
              <a:rPr lang="zh-CN" altLang="en-US" sz="2000" b="1" dirty="0"/>
              <a:t>凋亡小体</a:t>
            </a:r>
            <a:endParaRPr lang="zh-CN" altLang="en-US" sz="2000" b="1" dirty="0"/>
          </a:p>
        </p:txBody>
      </p:sp>
      <p:sp>
        <p:nvSpPr>
          <p:cNvPr id="11" name="文本框 10"/>
          <p:cNvSpPr txBox="1"/>
          <p:nvPr/>
        </p:nvSpPr>
        <p:spPr>
          <a:xfrm>
            <a:off x="211016" y="3108692"/>
            <a:ext cx="2286032" cy="400110"/>
          </a:xfrm>
          <a:prstGeom prst="rect">
            <a:avLst/>
          </a:prstGeom>
          <a:noFill/>
        </p:spPr>
        <p:txBody>
          <a:bodyPr wrap="square" rtlCol="0">
            <a:spAutoFit/>
          </a:bodyPr>
          <a:lstStyle/>
          <a:p>
            <a:pPr algn="ctr"/>
            <a:r>
              <a:rPr lang="zh-CN" altLang="en-US" sz="2000" b="1" dirty="0"/>
              <a:t>正常淋巴细胞</a:t>
            </a:r>
            <a:endParaRPr lang="zh-CN" altLang="en-US" sz="2000" b="1" dirty="0"/>
          </a:p>
        </p:txBody>
      </p:sp>
      <p:sp>
        <p:nvSpPr>
          <p:cNvPr id="12" name="文本框 11"/>
          <p:cNvSpPr txBox="1"/>
          <p:nvPr/>
        </p:nvSpPr>
        <p:spPr>
          <a:xfrm>
            <a:off x="3135195" y="3108692"/>
            <a:ext cx="2286032" cy="400110"/>
          </a:xfrm>
          <a:prstGeom prst="rect">
            <a:avLst/>
          </a:prstGeom>
          <a:noFill/>
        </p:spPr>
        <p:txBody>
          <a:bodyPr wrap="square" rtlCol="0">
            <a:spAutoFit/>
          </a:bodyPr>
          <a:lstStyle/>
          <a:p>
            <a:pPr algn="ctr"/>
            <a:r>
              <a:rPr lang="zh-CN" altLang="en-US" sz="2000" b="1" dirty="0"/>
              <a:t>淋巴细胞凋亡</a:t>
            </a:r>
            <a:endParaRPr lang="zh-CN" altLang="en-US" sz="2000" b="1" dirty="0"/>
          </a:p>
        </p:txBody>
      </p:sp>
      <p:cxnSp>
        <p:nvCxnSpPr>
          <p:cNvPr id="4" name="直接箭头连接符 3"/>
          <p:cNvCxnSpPr>
            <a:endCxn id="10" idx="0"/>
          </p:cNvCxnSpPr>
          <p:nvPr/>
        </p:nvCxnSpPr>
        <p:spPr>
          <a:xfrm flipH="1">
            <a:off x="6073812" y="1821501"/>
            <a:ext cx="98290" cy="128719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直接箭头连接符 12"/>
          <p:cNvCxnSpPr/>
          <p:nvPr/>
        </p:nvCxnSpPr>
        <p:spPr>
          <a:xfrm>
            <a:off x="7258930" y="2236500"/>
            <a:ext cx="453683" cy="95526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 name="矩形 17"/>
          <p:cNvSpPr/>
          <p:nvPr/>
        </p:nvSpPr>
        <p:spPr>
          <a:xfrm>
            <a:off x="3409400" y="5407500"/>
            <a:ext cx="2525376" cy="1200329"/>
          </a:xfrm>
          <a:prstGeom prst="rect">
            <a:avLst/>
          </a:prstGeom>
        </p:spPr>
        <p:txBody>
          <a:bodyPr wrap="square">
            <a:spAutoFit/>
          </a:bodyPr>
          <a:lstStyle/>
          <a:p>
            <a:r>
              <a:rPr lang="zh-CN" altLang="en-US" sz="2400" b="1" dirty="0"/>
              <a:t>细胞质开始凝结，染色质浓缩，细胞轮廓不规则。</a:t>
            </a:r>
            <a:endParaRPr lang="zh-CN" altLang="en-US" sz="2400" b="1" dirty="0"/>
          </a:p>
        </p:txBody>
      </p:sp>
      <p:sp>
        <p:nvSpPr>
          <p:cNvPr id="19" name="矩形 18"/>
          <p:cNvSpPr/>
          <p:nvPr/>
        </p:nvSpPr>
        <p:spPr>
          <a:xfrm>
            <a:off x="6122957" y="5407500"/>
            <a:ext cx="2971901" cy="1200329"/>
          </a:xfrm>
          <a:prstGeom prst="rect">
            <a:avLst/>
          </a:prstGeom>
        </p:spPr>
        <p:txBody>
          <a:bodyPr wrap="square">
            <a:spAutoFit/>
          </a:bodyPr>
          <a:lstStyle/>
          <a:p>
            <a:r>
              <a:rPr lang="zh-CN" altLang="en-US" sz="2400" b="1" dirty="0"/>
              <a:t>细胞质膜反折，包裹细胞碎片形成凋亡小体，被巨噬细胞吞没。</a:t>
            </a:r>
            <a:endParaRPr lang="zh-CN" altLang="en-US" sz="2400" b="1" dirty="0"/>
          </a:p>
        </p:txBody>
      </p:sp>
      <p:cxnSp>
        <p:nvCxnSpPr>
          <p:cNvPr id="16" name="直接箭头连接符 15"/>
          <p:cNvCxnSpPr/>
          <p:nvPr/>
        </p:nvCxnSpPr>
        <p:spPr>
          <a:xfrm flipV="1">
            <a:off x="7258930" y="3512457"/>
            <a:ext cx="433641" cy="69668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23634" t="59322" r="8820" b="13799"/>
          <a:stretch>
            <a:fillRect/>
          </a:stretch>
        </p:blipFill>
        <p:spPr>
          <a:xfrm>
            <a:off x="351692" y="3329198"/>
            <a:ext cx="4389120" cy="2114964"/>
          </a:xfrm>
          <a:prstGeom prst="rect">
            <a:avLst/>
          </a:prstGeom>
        </p:spPr>
      </p:pic>
      <p:pic>
        <p:nvPicPr>
          <p:cNvPr id="4" name="图片 3"/>
          <p:cNvPicPr>
            <a:picLocks noChangeAspect="1"/>
          </p:cNvPicPr>
          <p:nvPr/>
        </p:nvPicPr>
        <p:blipFill>
          <a:blip r:embed="rId2"/>
          <a:stretch>
            <a:fillRect/>
          </a:stretch>
        </p:blipFill>
        <p:spPr>
          <a:xfrm>
            <a:off x="21390" y="991450"/>
            <a:ext cx="2362796" cy="2093888"/>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7564" y="991450"/>
            <a:ext cx="2367947" cy="2066572"/>
          </a:xfrm>
          <a:prstGeom prst="rect">
            <a:avLst/>
          </a:prstGeom>
        </p:spPr>
      </p:pic>
      <p:sp>
        <p:nvSpPr>
          <p:cNvPr id="7" name="文本框 6"/>
          <p:cNvSpPr txBox="1"/>
          <p:nvPr/>
        </p:nvSpPr>
        <p:spPr>
          <a:xfrm>
            <a:off x="84693" y="3141051"/>
            <a:ext cx="2362796" cy="400110"/>
          </a:xfrm>
          <a:prstGeom prst="rect">
            <a:avLst/>
          </a:prstGeom>
          <a:noFill/>
        </p:spPr>
        <p:txBody>
          <a:bodyPr wrap="square" rtlCol="0">
            <a:spAutoFit/>
          </a:bodyPr>
          <a:lstStyle/>
          <a:p>
            <a:pPr algn="ctr"/>
            <a:r>
              <a:rPr lang="zh-CN" altLang="en-US" sz="2000" b="1" dirty="0"/>
              <a:t>正常细胞</a:t>
            </a:r>
            <a:endParaRPr lang="zh-CN" altLang="en-US" sz="2000" b="1" dirty="0"/>
          </a:p>
        </p:txBody>
      </p:sp>
      <p:sp>
        <p:nvSpPr>
          <p:cNvPr id="9" name="文本框 8"/>
          <p:cNvSpPr txBox="1"/>
          <p:nvPr/>
        </p:nvSpPr>
        <p:spPr>
          <a:xfrm>
            <a:off x="2609555" y="3127392"/>
            <a:ext cx="2362796" cy="400110"/>
          </a:xfrm>
          <a:prstGeom prst="rect">
            <a:avLst/>
          </a:prstGeom>
          <a:noFill/>
        </p:spPr>
        <p:txBody>
          <a:bodyPr wrap="square" rtlCol="0">
            <a:spAutoFit/>
          </a:bodyPr>
          <a:lstStyle/>
          <a:p>
            <a:pPr algn="ctr"/>
            <a:r>
              <a:rPr lang="zh-CN" altLang="en-US" sz="2000" b="1" dirty="0"/>
              <a:t>坏死细胞</a:t>
            </a:r>
            <a:endParaRPr lang="zh-CN" altLang="en-US" sz="2000" b="1" dirty="0"/>
          </a:p>
        </p:txBody>
      </p:sp>
      <p:sp>
        <p:nvSpPr>
          <p:cNvPr id="5" name="文本框 4"/>
          <p:cNvSpPr txBox="1"/>
          <p:nvPr/>
        </p:nvSpPr>
        <p:spPr>
          <a:xfrm>
            <a:off x="179363" y="5246369"/>
            <a:ext cx="4706700" cy="738664"/>
          </a:xfrm>
          <a:prstGeom prst="rect">
            <a:avLst/>
          </a:prstGeom>
          <a:noFill/>
        </p:spPr>
        <p:txBody>
          <a:bodyPr wrap="square" rtlCol="0">
            <a:spAutoFit/>
          </a:bodyPr>
          <a:lstStyle/>
          <a:p>
            <a:r>
              <a:rPr lang="zh-CN" altLang="en-US" sz="2100" b="1" dirty="0"/>
              <a:t>坏死细胞：细胞膜破裂，细胞内容物释放到胞外，引发炎症反应。</a:t>
            </a:r>
            <a:endParaRPr lang="zh-CN" altLang="en-US" sz="2100" b="1" dirty="0"/>
          </a:p>
        </p:txBody>
      </p:sp>
      <p:graphicFrame>
        <p:nvGraphicFramePr>
          <p:cNvPr id="10" name="表格 9"/>
          <p:cNvGraphicFramePr>
            <a:graphicFrameLocks noGrp="1"/>
          </p:cNvGraphicFramePr>
          <p:nvPr/>
        </p:nvGraphicFramePr>
        <p:xfrm>
          <a:off x="4876800" y="2623352"/>
          <a:ext cx="3880339" cy="2781300"/>
        </p:xfrm>
        <a:graphic>
          <a:graphicData uri="http://schemas.openxmlformats.org/drawingml/2006/table">
            <a:tbl>
              <a:tblPr firstRow="1" bandRow="1">
                <a:tableStyleId>{5C22544A-7EE6-4342-B048-85BDC9FD1C3A}</a:tableStyleId>
              </a:tblPr>
              <a:tblGrid>
                <a:gridCol w="1204832"/>
                <a:gridCol w="1242755"/>
                <a:gridCol w="1432752"/>
              </a:tblGrid>
              <a:tr h="388620">
                <a:tc>
                  <a:txBody>
                    <a:bodyPr/>
                    <a:lstStyle/>
                    <a:p>
                      <a:pPr algn="ctr"/>
                      <a:r>
                        <a:rPr lang="zh-CN" altLang="en-US" sz="1600" b="1" dirty="0" smtClean="0"/>
                        <a:t>细胞死亡类型</a:t>
                      </a:r>
                      <a:endParaRPr lang="zh-CN" altLang="en-US" sz="2400" b="1" dirty="0"/>
                    </a:p>
                  </a:txBody>
                  <a:tcPr marL="68580" marR="68580" marT="34290" marB="34290"/>
                </a:tc>
                <a:tc>
                  <a:txBody>
                    <a:bodyPr/>
                    <a:lstStyle/>
                    <a:p>
                      <a:pPr algn="ctr"/>
                      <a:r>
                        <a:rPr lang="zh-CN" altLang="en-US" sz="2400" b="1" dirty="0" smtClean="0"/>
                        <a:t>细胞凋亡</a:t>
                      </a:r>
                      <a:endParaRPr lang="zh-CN" altLang="en-US" sz="2400" b="1" dirty="0"/>
                    </a:p>
                  </a:txBody>
                  <a:tcPr marL="68580" marR="68580" marT="34290" marB="34290"/>
                </a:tc>
                <a:tc>
                  <a:txBody>
                    <a:bodyPr/>
                    <a:lstStyle/>
                    <a:p>
                      <a:pPr algn="ctr"/>
                      <a:r>
                        <a:rPr lang="zh-CN" altLang="en-US" sz="2400" b="1" dirty="0" smtClean="0"/>
                        <a:t>细胞坏死</a:t>
                      </a:r>
                      <a:endParaRPr lang="zh-CN" altLang="en-US" sz="2400" b="1" dirty="0"/>
                    </a:p>
                  </a:txBody>
                  <a:tcPr marL="68580" marR="68580" marT="34290" marB="34290"/>
                </a:tc>
              </a:tr>
              <a:tr h="388620">
                <a:tc>
                  <a:txBody>
                    <a:bodyPr/>
                    <a:lstStyle/>
                    <a:p>
                      <a:pPr algn="ctr"/>
                      <a:r>
                        <a:rPr lang="zh-CN" altLang="en-US" sz="2400" b="1" dirty="0" smtClean="0"/>
                        <a:t>原因</a:t>
                      </a:r>
                      <a:endParaRPr lang="zh-CN" altLang="en-US" sz="2400" b="1" dirty="0"/>
                    </a:p>
                  </a:txBody>
                  <a:tcPr marL="68580" marR="68580" marT="34290" marB="34290"/>
                </a:tc>
                <a:tc>
                  <a:txBody>
                    <a:bodyPr/>
                    <a:lstStyle/>
                    <a:p>
                      <a:pPr algn="ctr"/>
                      <a:endParaRPr lang="zh-CN" altLang="en-US" sz="2400" b="1" dirty="0"/>
                    </a:p>
                  </a:txBody>
                  <a:tcPr marL="68580" marR="68580" marT="34290" marB="34290"/>
                </a:tc>
                <a:tc>
                  <a:txBody>
                    <a:bodyPr/>
                    <a:lstStyle/>
                    <a:p>
                      <a:pPr algn="ctr"/>
                      <a:endParaRPr lang="zh-CN" altLang="en-US" sz="2400" b="1" dirty="0"/>
                    </a:p>
                  </a:txBody>
                  <a:tcPr marL="68580" marR="68580" marT="34290" marB="34290"/>
                </a:tc>
              </a:tr>
              <a:tr h="640080">
                <a:tc>
                  <a:txBody>
                    <a:bodyPr/>
                    <a:lstStyle/>
                    <a:p>
                      <a:pPr algn="ctr"/>
                      <a:r>
                        <a:rPr lang="zh-CN" altLang="en-US" sz="2000" b="1" dirty="0" smtClean="0"/>
                        <a:t>细胞膜变化</a:t>
                      </a:r>
                      <a:endParaRPr lang="zh-CN" altLang="en-US" sz="2000" b="1" dirty="0"/>
                    </a:p>
                  </a:txBody>
                  <a:tcPr marL="68580" marR="68580" marT="34290" marB="34290"/>
                </a:tc>
                <a:tc>
                  <a:txBody>
                    <a:bodyPr/>
                    <a:lstStyle/>
                    <a:p>
                      <a:pPr algn="ctr"/>
                      <a:endParaRPr lang="zh-CN" altLang="en-US" sz="2400" b="1" dirty="0"/>
                    </a:p>
                  </a:txBody>
                  <a:tcPr marL="68580" marR="68580" marT="34290" marB="34290"/>
                </a:tc>
                <a:tc>
                  <a:txBody>
                    <a:bodyPr/>
                    <a:lstStyle/>
                    <a:p>
                      <a:pPr algn="ctr"/>
                      <a:endParaRPr lang="zh-CN" altLang="en-US" sz="2400" b="1" dirty="0"/>
                    </a:p>
                  </a:txBody>
                  <a:tcPr marL="68580" marR="68580" marT="34290" marB="34290"/>
                </a:tc>
              </a:tr>
              <a:tr h="388620">
                <a:tc>
                  <a:txBody>
                    <a:bodyPr/>
                    <a:lstStyle/>
                    <a:p>
                      <a:pPr algn="ctr"/>
                      <a:r>
                        <a:rPr lang="zh-CN" altLang="en-US" sz="2000" b="1" dirty="0" smtClean="0"/>
                        <a:t>凋亡小体</a:t>
                      </a:r>
                      <a:endParaRPr lang="zh-CN" altLang="en-US" sz="2000" b="1" dirty="0"/>
                    </a:p>
                  </a:txBody>
                  <a:tcPr marL="68580" marR="68580" marT="34290" marB="34290"/>
                </a:tc>
                <a:tc>
                  <a:txBody>
                    <a:bodyPr/>
                    <a:lstStyle/>
                    <a:p>
                      <a:pPr algn="ctr"/>
                      <a:endParaRPr lang="zh-CN" altLang="en-US" sz="2400" b="1" dirty="0"/>
                    </a:p>
                  </a:txBody>
                  <a:tcPr marL="68580" marR="68580" marT="34290" marB="34290"/>
                </a:tc>
                <a:tc>
                  <a:txBody>
                    <a:bodyPr/>
                    <a:lstStyle/>
                    <a:p>
                      <a:pPr algn="ctr"/>
                      <a:endParaRPr lang="zh-CN" altLang="en-US" sz="2400" b="1" dirty="0"/>
                    </a:p>
                  </a:txBody>
                  <a:tcPr marL="68580" marR="68580" marT="34290" marB="34290"/>
                </a:tc>
              </a:tr>
              <a:tr h="388620">
                <a:tc>
                  <a:txBody>
                    <a:bodyPr/>
                    <a:lstStyle/>
                    <a:p>
                      <a:pPr algn="ctr"/>
                      <a:r>
                        <a:rPr lang="zh-CN" altLang="en-US" sz="2000" b="1" dirty="0" smtClean="0"/>
                        <a:t>炎症反应</a:t>
                      </a:r>
                      <a:endParaRPr lang="zh-CN" altLang="en-US" sz="2000" b="1" dirty="0"/>
                    </a:p>
                  </a:txBody>
                  <a:tcPr marL="68580" marR="68580" marT="34290" marB="34290"/>
                </a:tc>
                <a:tc>
                  <a:txBody>
                    <a:bodyPr/>
                    <a:lstStyle/>
                    <a:p>
                      <a:pPr algn="ctr"/>
                      <a:endParaRPr lang="zh-CN" altLang="en-US" sz="2400" b="1" dirty="0"/>
                    </a:p>
                  </a:txBody>
                  <a:tcPr marL="68580" marR="68580" marT="34290" marB="34290"/>
                </a:tc>
                <a:tc>
                  <a:txBody>
                    <a:bodyPr/>
                    <a:lstStyle/>
                    <a:p>
                      <a:pPr algn="ctr"/>
                      <a:endParaRPr lang="zh-CN" altLang="en-US" sz="2400" b="1" dirty="0"/>
                    </a:p>
                  </a:txBody>
                  <a:tcPr marL="68580" marR="68580" marT="34290" marB="34290"/>
                </a:tc>
              </a:tr>
            </a:tbl>
          </a:graphicData>
        </a:graphic>
      </p:graphicFrame>
      <p:sp>
        <p:nvSpPr>
          <p:cNvPr id="12" name="矩形 11"/>
          <p:cNvSpPr/>
          <p:nvPr/>
        </p:nvSpPr>
        <p:spPr>
          <a:xfrm>
            <a:off x="20101" y="218509"/>
            <a:ext cx="5567899" cy="523220"/>
          </a:xfrm>
          <a:prstGeom prst="rect">
            <a:avLst/>
          </a:prstGeom>
        </p:spPr>
        <p:txBody>
          <a:bodyPr wrap="square">
            <a:spAutoFit/>
          </a:bodyPr>
          <a:lstStyle/>
          <a:p>
            <a:r>
              <a:rPr lang="zh-CN" altLang="en-US" sz="2800" b="1" dirty="0">
                <a:solidFill>
                  <a:prstClr val="black"/>
                </a:solidFill>
              </a:rPr>
              <a:t>总结细胞凋亡和细胞坏死的区别</a:t>
            </a:r>
            <a:endParaRPr lang="zh-CN" altLang="en-US" dirty="0"/>
          </a:p>
        </p:txBody>
      </p:sp>
      <p:sp>
        <p:nvSpPr>
          <p:cNvPr id="3" name="矩形 2"/>
          <p:cNvSpPr/>
          <p:nvPr/>
        </p:nvSpPr>
        <p:spPr>
          <a:xfrm>
            <a:off x="5974269" y="3422219"/>
            <a:ext cx="1415772" cy="461665"/>
          </a:xfrm>
          <a:prstGeom prst="rect">
            <a:avLst/>
          </a:prstGeom>
        </p:spPr>
        <p:txBody>
          <a:bodyPr wrap="none">
            <a:spAutoFit/>
          </a:bodyPr>
          <a:lstStyle/>
          <a:p>
            <a:pPr lvl="0" algn="ctr"/>
            <a:r>
              <a:rPr lang="zh-CN" altLang="en-US" sz="2400" b="1" dirty="0">
                <a:solidFill>
                  <a:prstClr val="black"/>
                </a:solidFill>
              </a:rPr>
              <a:t>基因控制</a:t>
            </a:r>
            <a:endParaRPr lang="zh-CN" altLang="en-US" sz="2400" b="1" dirty="0">
              <a:solidFill>
                <a:prstClr val="black"/>
              </a:solidFill>
            </a:endParaRPr>
          </a:p>
        </p:txBody>
      </p:sp>
      <p:sp>
        <p:nvSpPr>
          <p:cNvPr id="13" name="矩形 12"/>
          <p:cNvSpPr/>
          <p:nvPr/>
        </p:nvSpPr>
        <p:spPr>
          <a:xfrm>
            <a:off x="7315690" y="3416113"/>
            <a:ext cx="1415772" cy="461665"/>
          </a:xfrm>
          <a:prstGeom prst="rect">
            <a:avLst/>
          </a:prstGeom>
        </p:spPr>
        <p:txBody>
          <a:bodyPr wrap="none">
            <a:spAutoFit/>
          </a:bodyPr>
          <a:lstStyle/>
          <a:p>
            <a:pPr lvl="0" algn="ctr"/>
            <a:r>
              <a:rPr lang="zh-CN" altLang="en-US" sz="2400" b="1" dirty="0">
                <a:solidFill>
                  <a:prstClr val="black"/>
                </a:solidFill>
              </a:rPr>
              <a:t>极端刺激</a:t>
            </a:r>
            <a:endParaRPr lang="zh-CN" altLang="en-US" sz="2400" b="1" dirty="0">
              <a:solidFill>
                <a:prstClr val="black"/>
              </a:solidFill>
            </a:endParaRPr>
          </a:p>
        </p:txBody>
      </p:sp>
      <p:sp>
        <p:nvSpPr>
          <p:cNvPr id="15" name="矩形 14"/>
          <p:cNvSpPr/>
          <p:nvPr/>
        </p:nvSpPr>
        <p:spPr>
          <a:xfrm>
            <a:off x="6282045" y="3898146"/>
            <a:ext cx="800219" cy="461665"/>
          </a:xfrm>
          <a:prstGeom prst="rect">
            <a:avLst/>
          </a:prstGeom>
        </p:spPr>
        <p:txBody>
          <a:bodyPr wrap="none">
            <a:spAutoFit/>
          </a:bodyPr>
          <a:lstStyle/>
          <a:p>
            <a:pPr lvl="0" algn="ctr"/>
            <a:r>
              <a:rPr lang="zh-CN" altLang="en-US" sz="2400" b="1" dirty="0">
                <a:solidFill>
                  <a:prstClr val="black"/>
                </a:solidFill>
              </a:rPr>
              <a:t>内折</a:t>
            </a:r>
            <a:endParaRPr lang="zh-CN" altLang="en-US" sz="2400" b="1" dirty="0">
              <a:solidFill>
                <a:prstClr val="black"/>
              </a:solidFill>
            </a:endParaRPr>
          </a:p>
        </p:txBody>
      </p:sp>
      <p:sp>
        <p:nvSpPr>
          <p:cNvPr id="17" name="矩形 16"/>
          <p:cNvSpPr/>
          <p:nvPr/>
        </p:nvSpPr>
        <p:spPr>
          <a:xfrm>
            <a:off x="7623467" y="3927798"/>
            <a:ext cx="800219" cy="461665"/>
          </a:xfrm>
          <a:prstGeom prst="rect">
            <a:avLst/>
          </a:prstGeom>
        </p:spPr>
        <p:txBody>
          <a:bodyPr wrap="none">
            <a:spAutoFit/>
          </a:bodyPr>
          <a:lstStyle/>
          <a:p>
            <a:pPr lvl="0" algn="ctr"/>
            <a:r>
              <a:rPr lang="zh-CN" altLang="en-US" sz="2400" b="1" dirty="0">
                <a:solidFill>
                  <a:prstClr val="black"/>
                </a:solidFill>
              </a:rPr>
              <a:t>破裂</a:t>
            </a:r>
            <a:endParaRPr lang="zh-CN" altLang="en-US" sz="2400" b="1" dirty="0">
              <a:solidFill>
                <a:prstClr val="black"/>
              </a:solidFill>
            </a:endParaRPr>
          </a:p>
        </p:txBody>
      </p:sp>
      <p:sp>
        <p:nvSpPr>
          <p:cNvPr id="19" name="矩形 18"/>
          <p:cNvSpPr/>
          <p:nvPr/>
        </p:nvSpPr>
        <p:spPr>
          <a:xfrm>
            <a:off x="6408407" y="4906769"/>
            <a:ext cx="492444" cy="461665"/>
          </a:xfrm>
          <a:prstGeom prst="rect">
            <a:avLst/>
          </a:prstGeom>
        </p:spPr>
        <p:txBody>
          <a:bodyPr wrap="none">
            <a:spAutoFit/>
          </a:bodyPr>
          <a:lstStyle/>
          <a:p>
            <a:pPr lvl="0" algn="ctr"/>
            <a:r>
              <a:rPr lang="zh-CN" altLang="en-US" sz="2400" b="1" dirty="0">
                <a:solidFill>
                  <a:prstClr val="black"/>
                </a:solidFill>
              </a:rPr>
              <a:t>无</a:t>
            </a:r>
            <a:endParaRPr lang="zh-CN" altLang="en-US" sz="2400" b="1" dirty="0">
              <a:solidFill>
                <a:prstClr val="black"/>
              </a:solidFill>
            </a:endParaRPr>
          </a:p>
        </p:txBody>
      </p:sp>
      <p:sp>
        <p:nvSpPr>
          <p:cNvPr id="21" name="矩形 20"/>
          <p:cNvSpPr/>
          <p:nvPr/>
        </p:nvSpPr>
        <p:spPr>
          <a:xfrm>
            <a:off x="7777353" y="4884173"/>
            <a:ext cx="492444" cy="461665"/>
          </a:xfrm>
          <a:prstGeom prst="rect">
            <a:avLst/>
          </a:prstGeom>
        </p:spPr>
        <p:txBody>
          <a:bodyPr wrap="none">
            <a:spAutoFit/>
          </a:bodyPr>
          <a:lstStyle/>
          <a:p>
            <a:pPr lvl="0" algn="ctr"/>
            <a:r>
              <a:rPr lang="zh-CN" altLang="en-US" sz="2400" b="1" dirty="0">
                <a:solidFill>
                  <a:prstClr val="black"/>
                </a:solidFill>
              </a:rPr>
              <a:t>有</a:t>
            </a:r>
            <a:endParaRPr lang="zh-CN" altLang="en-US" sz="2400" b="1" dirty="0">
              <a:solidFill>
                <a:prstClr val="black"/>
              </a:solidFill>
            </a:endParaRPr>
          </a:p>
        </p:txBody>
      </p:sp>
      <p:sp>
        <p:nvSpPr>
          <p:cNvPr id="16" name="矩形 15"/>
          <p:cNvSpPr/>
          <p:nvPr/>
        </p:nvSpPr>
        <p:spPr>
          <a:xfrm>
            <a:off x="6408407" y="4491758"/>
            <a:ext cx="492444" cy="461665"/>
          </a:xfrm>
          <a:prstGeom prst="rect">
            <a:avLst/>
          </a:prstGeom>
        </p:spPr>
        <p:txBody>
          <a:bodyPr wrap="none">
            <a:spAutoFit/>
          </a:bodyPr>
          <a:lstStyle/>
          <a:p>
            <a:pPr lvl="0" algn="ctr"/>
            <a:r>
              <a:rPr lang="zh-CN" altLang="en-US" sz="2400" b="1" dirty="0">
                <a:solidFill>
                  <a:prstClr val="black"/>
                </a:solidFill>
              </a:rPr>
              <a:t>有</a:t>
            </a:r>
            <a:endParaRPr lang="zh-CN" altLang="en-US" sz="2400" b="1" dirty="0">
              <a:solidFill>
                <a:prstClr val="black"/>
              </a:solidFill>
            </a:endParaRPr>
          </a:p>
        </p:txBody>
      </p:sp>
      <p:sp>
        <p:nvSpPr>
          <p:cNvPr id="18" name="矩形 17"/>
          <p:cNvSpPr/>
          <p:nvPr/>
        </p:nvSpPr>
        <p:spPr>
          <a:xfrm>
            <a:off x="7777352" y="4497578"/>
            <a:ext cx="492444" cy="461665"/>
          </a:xfrm>
          <a:prstGeom prst="rect">
            <a:avLst/>
          </a:prstGeom>
        </p:spPr>
        <p:txBody>
          <a:bodyPr wrap="none">
            <a:spAutoFit/>
          </a:bodyPr>
          <a:lstStyle/>
          <a:p>
            <a:pPr lvl="0" algn="ctr"/>
            <a:r>
              <a:rPr lang="zh-CN" altLang="en-US" sz="2400" b="1" dirty="0">
                <a:solidFill>
                  <a:prstClr val="black"/>
                </a:solidFill>
              </a:rPr>
              <a:t>无</a:t>
            </a:r>
            <a:endParaRPr lang="zh-CN" altLang="en-US" sz="24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3" grpId="0"/>
      <p:bldP spid="15" grpId="0"/>
      <p:bldP spid="17" grpId="0"/>
      <p:bldP spid="19" grpId="0"/>
      <p:bldP spid="21"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606" y="173358"/>
            <a:ext cx="7886700" cy="778313"/>
          </a:xfrm>
        </p:spPr>
        <p:txBody>
          <a:bodyPr>
            <a:normAutofit/>
          </a:bodyPr>
          <a:lstStyle/>
          <a:p>
            <a:r>
              <a:rPr lang="zh-CN" altLang="en-US" sz="2800" b="1" dirty="0" smtClean="0">
                <a:latin typeface="+mn-ea"/>
                <a:ea typeface="+mn-ea"/>
              </a:rPr>
              <a:t>细胞死亡的意义</a:t>
            </a:r>
            <a:endParaRPr lang="zh-CN" altLang="en-US" sz="2800" b="1" dirty="0">
              <a:latin typeface="+mn-ea"/>
              <a:ea typeface="+mn-ea"/>
            </a:endParaRPr>
          </a:p>
        </p:txBody>
      </p:sp>
      <p:sp>
        <p:nvSpPr>
          <p:cNvPr id="3" name="内容占位符 2"/>
          <p:cNvSpPr>
            <a:spLocks noGrp="1"/>
          </p:cNvSpPr>
          <p:nvPr>
            <p:ph idx="1"/>
          </p:nvPr>
        </p:nvSpPr>
        <p:spPr>
          <a:xfrm>
            <a:off x="283606" y="1150596"/>
            <a:ext cx="8818903" cy="916538"/>
          </a:xfrm>
        </p:spPr>
        <p:txBody>
          <a:bodyPr>
            <a:normAutofit/>
          </a:bodyPr>
          <a:lstStyle/>
          <a:p>
            <a:pPr marL="0" indent="0">
              <a:buNone/>
            </a:pPr>
            <a:r>
              <a:rPr lang="zh-CN" altLang="en-US" sz="2400" b="1" dirty="0" smtClean="0"/>
              <a:t>细胞的特异性死亡对于</a:t>
            </a:r>
            <a:r>
              <a:rPr lang="zh-CN" altLang="en-US" sz="2400" b="1" u="sng" dirty="0" smtClean="0"/>
              <a:t>                  </a:t>
            </a:r>
            <a:r>
              <a:rPr lang="zh-CN" altLang="en-US" sz="2400" b="1" dirty="0" smtClean="0"/>
              <a:t>、</a:t>
            </a:r>
            <a:r>
              <a:rPr lang="zh-CN" altLang="en-US" sz="2400" b="1" u="sng" dirty="0" smtClean="0"/>
              <a:t>                  </a:t>
            </a:r>
            <a:r>
              <a:rPr lang="zh-CN" altLang="en-US" sz="2400" b="1" dirty="0" smtClean="0"/>
              <a:t>、</a:t>
            </a:r>
            <a:r>
              <a:rPr lang="zh-CN" altLang="en-US" sz="2400" b="1" u="sng" dirty="0" smtClean="0"/>
              <a:t>                             </a:t>
            </a:r>
            <a:r>
              <a:rPr lang="zh-CN" altLang="en-US" sz="2400" b="1" dirty="0" smtClean="0"/>
              <a:t>都具有重要的积极意义。</a:t>
            </a:r>
            <a:endParaRPr lang="zh-CN" altLang="en-US" sz="2400" b="1" dirty="0"/>
          </a:p>
        </p:txBody>
      </p:sp>
      <p:pic>
        <p:nvPicPr>
          <p:cNvPr id="4" name="图片 3"/>
          <p:cNvPicPr>
            <a:picLocks noChangeAspect="1"/>
          </p:cNvPicPr>
          <p:nvPr/>
        </p:nvPicPr>
        <p:blipFill rotWithShape="1">
          <a:blip r:embed="rId1"/>
          <a:srcRect l="16956" t="12459" r="33067" b="25719"/>
          <a:stretch>
            <a:fillRect/>
          </a:stretch>
        </p:blipFill>
        <p:spPr>
          <a:xfrm>
            <a:off x="4075813" y="2289249"/>
            <a:ext cx="2244466" cy="1919354"/>
          </a:xfrm>
          <a:prstGeom prst="rect">
            <a:avLst/>
          </a:prstGeom>
        </p:spPr>
      </p:pic>
      <p:pic>
        <p:nvPicPr>
          <p:cNvPr id="9" name="图片 8"/>
          <p:cNvPicPr>
            <a:picLocks noChangeAspect="1"/>
          </p:cNvPicPr>
          <p:nvPr/>
        </p:nvPicPr>
        <p:blipFill>
          <a:blip r:embed="rId2"/>
          <a:stretch>
            <a:fillRect/>
          </a:stretch>
        </p:blipFill>
        <p:spPr>
          <a:xfrm>
            <a:off x="6570967" y="2319755"/>
            <a:ext cx="2400915" cy="1888849"/>
          </a:xfrm>
          <a:prstGeom prst="rect">
            <a:avLst/>
          </a:prstGeom>
        </p:spPr>
      </p:pic>
      <p:grpSp>
        <p:nvGrpSpPr>
          <p:cNvPr id="13" name="组合 12"/>
          <p:cNvGrpSpPr/>
          <p:nvPr/>
        </p:nvGrpSpPr>
        <p:grpSpPr>
          <a:xfrm>
            <a:off x="498024" y="2421693"/>
            <a:ext cx="3327101" cy="1786693"/>
            <a:chOff x="225081" y="3609944"/>
            <a:chExt cx="4203589" cy="1981964"/>
          </a:xfrm>
        </p:grpSpPr>
        <p:pic>
          <p:nvPicPr>
            <p:cNvPr id="10" name="Picture 11" descr="图示"/>
            <p:cNvPicPr>
              <a:picLocks noChangeAspect="1" noChangeArrowheads="1"/>
            </p:cNvPicPr>
            <p:nvPr/>
          </p:nvPicPr>
          <p:blipFill rotWithShape="1">
            <a:blip r:embed="rId3">
              <a:extLst>
                <a:ext uri="{28A0092B-C50C-407E-A947-70E740481C1C}">
                  <a14:useLocalDpi xmlns:a14="http://schemas.microsoft.com/office/drawing/2010/main" val="0"/>
                </a:ext>
              </a:extLst>
            </a:blip>
            <a:srcRect l="1201" t="5194" r="75437" b="13491"/>
            <a:stretch>
              <a:fillRect/>
            </a:stretch>
          </p:blipFill>
          <p:spPr bwMode="auto">
            <a:xfrm>
              <a:off x="225081" y="3609944"/>
              <a:ext cx="2049196" cy="197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图示"/>
            <p:cNvPicPr>
              <a:picLocks noChangeAspect="1" noChangeArrowheads="1"/>
            </p:cNvPicPr>
            <p:nvPr/>
          </p:nvPicPr>
          <p:blipFill rotWithShape="1">
            <a:blip r:embed="rId3">
              <a:extLst>
                <a:ext uri="{28A0092B-C50C-407E-A947-70E740481C1C}">
                  <a14:useLocalDpi xmlns:a14="http://schemas.microsoft.com/office/drawing/2010/main" val="0"/>
                </a:ext>
              </a:extLst>
            </a:blip>
            <a:srcRect l="50358" t="5194" r="26120" b="13007"/>
            <a:stretch>
              <a:fillRect/>
            </a:stretch>
          </p:blipFill>
          <p:spPr bwMode="auto">
            <a:xfrm>
              <a:off x="2365409" y="3609944"/>
              <a:ext cx="2063261" cy="198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矩形 6"/>
          <p:cNvSpPr/>
          <p:nvPr/>
        </p:nvSpPr>
        <p:spPr>
          <a:xfrm>
            <a:off x="1320802" y="4314113"/>
            <a:ext cx="1618845" cy="415498"/>
          </a:xfrm>
          <a:prstGeom prst="rect">
            <a:avLst/>
          </a:prstGeom>
        </p:spPr>
        <p:txBody>
          <a:bodyPr wrap="square">
            <a:spAutoFit/>
          </a:bodyPr>
          <a:lstStyle/>
          <a:p>
            <a:r>
              <a:rPr lang="zh-CN" altLang="en-US" sz="2100" b="1" dirty="0">
                <a:solidFill>
                  <a:prstClr val="black"/>
                </a:solidFill>
              </a:rPr>
              <a:t>人手指发育</a:t>
            </a:r>
            <a:endParaRPr lang="zh-CN" altLang="en-US" sz="1350" b="1" dirty="0"/>
          </a:p>
        </p:txBody>
      </p:sp>
      <p:sp>
        <p:nvSpPr>
          <p:cNvPr id="11" name="矩形 10"/>
          <p:cNvSpPr/>
          <p:nvPr/>
        </p:nvSpPr>
        <p:spPr>
          <a:xfrm>
            <a:off x="4458157" y="4314113"/>
            <a:ext cx="1723549" cy="400110"/>
          </a:xfrm>
          <a:prstGeom prst="rect">
            <a:avLst/>
          </a:prstGeom>
        </p:spPr>
        <p:txBody>
          <a:bodyPr wrap="none">
            <a:spAutoFit/>
          </a:bodyPr>
          <a:lstStyle/>
          <a:p>
            <a:r>
              <a:rPr lang="zh-CN" altLang="en-US" sz="2000" b="1" dirty="0"/>
              <a:t>红细胞被吞噬</a:t>
            </a:r>
            <a:endParaRPr lang="zh-CN" altLang="en-US" sz="2000" b="1" dirty="0"/>
          </a:p>
        </p:txBody>
      </p:sp>
      <p:sp>
        <p:nvSpPr>
          <p:cNvPr id="15" name="矩形 14"/>
          <p:cNvSpPr/>
          <p:nvPr/>
        </p:nvSpPr>
        <p:spPr>
          <a:xfrm>
            <a:off x="6487106" y="4314113"/>
            <a:ext cx="2619628" cy="369332"/>
          </a:xfrm>
          <a:prstGeom prst="rect">
            <a:avLst/>
          </a:prstGeom>
        </p:spPr>
        <p:txBody>
          <a:bodyPr wrap="none">
            <a:spAutoFit/>
          </a:bodyPr>
          <a:lstStyle/>
          <a:p>
            <a:r>
              <a:rPr lang="en-US" altLang="zh-CN" b="1" dirty="0">
                <a:solidFill>
                  <a:prstClr val="black"/>
                </a:solidFill>
              </a:rPr>
              <a:t>T</a:t>
            </a:r>
            <a:r>
              <a:rPr lang="zh-CN" altLang="en-US" b="1" dirty="0">
                <a:solidFill>
                  <a:prstClr val="black"/>
                </a:solidFill>
              </a:rPr>
              <a:t>细胞攻击被感染的细胞</a:t>
            </a:r>
            <a:endParaRPr lang="zh-CN" altLang="en-US" sz="1200" b="1" dirty="0"/>
          </a:p>
        </p:txBody>
      </p:sp>
      <p:sp>
        <p:nvSpPr>
          <p:cNvPr id="16" name="矩形 15"/>
          <p:cNvSpPr/>
          <p:nvPr/>
        </p:nvSpPr>
        <p:spPr>
          <a:xfrm>
            <a:off x="3290745" y="1065866"/>
            <a:ext cx="1440914" cy="461665"/>
          </a:xfrm>
          <a:prstGeom prst="rect">
            <a:avLst/>
          </a:prstGeom>
        </p:spPr>
        <p:txBody>
          <a:bodyPr wrap="square">
            <a:spAutoFit/>
          </a:bodyPr>
          <a:lstStyle/>
          <a:p>
            <a:r>
              <a:rPr lang="zh-CN" altLang="en-US" sz="2400" b="1" dirty="0" smtClean="0">
                <a:solidFill>
                  <a:srgbClr val="FF0000"/>
                </a:solidFill>
              </a:rPr>
              <a:t>个</a:t>
            </a:r>
            <a:r>
              <a:rPr lang="zh-CN" altLang="en-US" sz="2400" b="1" dirty="0">
                <a:solidFill>
                  <a:srgbClr val="FF0000"/>
                </a:solidFill>
              </a:rPr>
              <a:t>体发育</a:t>
            </a:r>
            <a:endParaRPr lang="zh-CN" altLang="en-US" sz="2400" b="1" dirty="0">
              <a:solidFill>
                <a:srgbClr val="FF0000"/>
              </a:solidFill>
            </a:endParaRPr>
          </a:p>
        </p:txBody>
      </p:sp>
      <p:sp>
        <p:nvSpPr>
          <p:cNvPr id="17" name="矩形 16"/>
          <p:cNvSpPr/>
          <p:nvPr/>
        </p:nvSpPr>
        <p:spPr>
          <a:xfrm>
            <a:off x="4858434" y="1065866"/>
            <a:ext cx="1415772" cy="461665"/>
          </a:xfrm>
          <a:prstGeom prst="rect">
            <a:avLst/>
          </a:prstGeom>
        </p:spPr>
        <p:txBody>
          <a:bodyPr wrap="none">
            <a:spAutoFit/>
          </a:bodyPr>
          <a:lstStyle/>
          <a:p>
            <a:r>
              <a:rPr lang="zh-CN" altLang="en-US" sz="2400" b="1" dirty="0">
                <a:solidFill>
                  <a:srgbClr val="FF0000"/>
                </a:solidFill>
              </a:rPr>
              <a:t>组织更新</a:t>
            </a:r>
            <a:endParaRPr lang="zh-CN" altLang="en-US" sz="2400" b="1" dirty="0">
              <a:solidFill>
                <a:srgbClr val="FF0000"/>
              </a:solidFill>
            </a:endParaRPr>
          </a:p>
        </p:txBody>
      </p:sp>
      <p:sp>
        <p:nvSpPr>
          <p:cNvPr id="18" name="矩形 17"/>
          <p:cNvSpPr/>
          <p:nvPr/>
        </p:nvSpPr>
        <p:spPr>
          <a:xfrm>
            <a:off x="6274556" y="1077982"/>
            <a:ext cx="2339102" cy="461665"/>
          </a:xfrm>
          <a:prstGeom prst="rect">
            <a:avLst/>
          </a:prstGeom>
        </p:spPr>
        <p:txBody>
          <a:bodyPr wrap="none">
            <a:spAutoFit/>
          </a:bodyPr>
          <a:lstStyle/>
          <a:p>
            <a:r>
              <a:rPr lang="zh-CN" altLang="en-US" sz="2400" b="1" dirty="0">
                <a:solidFill>
                  <a:srgbClr val="FF0000"/>
                </a:solidFill>
              </a:rPr>
              <a:t>抵御病原体入侵</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4"/>
          <p:cNvSpPr txBox="1">
            <a:spLocks noChangeArrowheads="1"/>
          </p:cNvSpPr>
          <p:nvPr/>
        </p:nvSpPr>
        <p:spPr bwMode="auto">
          <a:xfrm>
            <a:off x="804495" y="1163262"/>
            <a:ext cx="7910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rgbClr val="0000FF"/>
                </a:solidFill>
              </a:rPr>
              <a:t>细</a:t>
            </a:r>
            <a:r>
              <a:rPr lang="zh-CN" altLang="en-US" sz="2800" dirty="0" smtClean="0">
                <a:solidFill>
                  <a:srgbClr val="0000FF"/>
                </a:solidFill>
              </a:rPr>
              <a:t>胞的衰老与死亡是否意味着个体的衰老和死亡？</a:t>
            </a:r>
            <a:endParaRPr lang="en-US" altLang="zh-CN" sz="2800" dirty="0">
              <a:solidFill>
                <a:srgbClr val="0000FF"/>
              </a:solidFill>
            </a:endParaRPr>
          </a:p>
        </p:txBody>
      </p:sp>
      <p:sp>
        <p:nvSpPr>
          <p:cNvPr id="64" name="Text Box 9"/>
          <p:cNvSpPr txBox="1">
            <a:spLocks noChangeArrowheads="1"/>
          </p:cNvSpPr>
          <p:nvPr/>
        </p:nvSpPr>
        <p:spPr bwMode="auto">
          <a:xfrm>
            <a:off x="804495" y="2622882"/>
            <a:ext cx="7700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t>多细胞生物：个体衰老是</a:t>
            </a:r>
            <a:r>
              <a:rPr lang="zh-CN" altLang="en-US" sz="2800" u="sng" dirty="0"/>
              <a:t>细胞普遍衰老</a:t>
            </a:r>
            <a:r>
              <a:rPr lang="zh-CN" altLang="en-US" sz="2800" dirty="0"/>
              <a:t>所致</a:t>
            </a:r>
            <a:endParaRPr lang="en-US" altLang="zh-CN" sz="2800" dirty="0"/>
          </a:p>
        </p:txBody>
      </p:sp>
      <p:sp>
        <p:nvSpPr>
          <p:cNvPr id="65" name="Text Box 9"/>
          <p:cNvSpPr txBox="1">
            <a:spLocks noChangeArrowheads="1"/>
          </p:cNvSpPr>
          <p:nvPr/>
        </p:nvSpPr>
        <p:spPr bwMode="auto">
          <a:xfrm>
            <a:off x="804495" y="3323933"/>
            <a:ext cx="7700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t>单细胞生物：</a:t>
            </a:r>
            <a:r>
              <a:rPr lang="zh-CN" altLang="en-US" sz="2800" u="sng" dirty="0"/>
              <a:t>细胞衰老</a:t>
            </a:r>
            <a:r>
              <a:rPr lang="zh-CN" altLang="en-US" sz="2800" dirty="0"/>
              <a:t>即个体衰老</a:t>
            </a:r>
            <a:endParaRPr lang="en-US" altLang="zh-CN" sz="2800" dirty="0"/>
          </a:p>
        </p:txBody>
      </p:sp>
      <p:sp>
        <p:nvSpPr>
          <p:cNvPr id="3" name="矩形 2"/>
          <p:cNvSpPr/>
          <p:nvPr/>
        </p:nvSpPr>
        <p:spPr>
          <a:xfrm>
            <a:off x="804495" y="1984090"/>
            <a:ext cx="1261884" cy="523220"/>
          </a:xfrm>
          <a:prstGeom prst="rect">
            <a:avLst/>
          </a:prstGeom>
        </p:spPr>
        <p:txBody>
          <a:bodyPr wrap="none">
            <a:spAutoFit/>
          </a:bodyPr>
          <a:lstStyle/>
          <a:p>
            <a:r>
              <a:rPr lang="zh-CN" altLang="en-US" sz="2800" b="1" dirty="0">
                <a:solidFill>
                  <a:prstClr val="black"/>
                </a:solidFill>
              </a:rPr>
              <a:t>不一</a:t>
            </a:r>
            <a:r>
              <a:rPr lang="zh-CN" altLang="en-US" sz="2800" b="1" dirty="0" smtClean="0">
                <a:solidFill>
                  <a:prstClr val="black"/>
                </a:solidFill>
              </a:rPr>
              <a:t>定</a:t>
            </a:r>
            <a:endParaRPr lang="zh-CN" altLang="en-US" sz="2400" b="1" dirty="0"/>
          </a:p>
        </p:txBody>
      </p:sp>
      <p:sp>
        <p:nvSpPr>
          <p:cNvPr id="55" name="矩形 54"/>
          <p:cNvSpPr/>
          <p:nvPr/>
        </p:nvSpPr>
        <p:spPr>
          <a:xfrm>
            <a:off x="804495" y="4351817"/>
            <a:ext cx="7410591" cy="867930"/>
          </a:xfrm>
          <a:prstGeom prst="rect">
            <a:avLst/>
          </a:prstGeom>
        </p:spPr>
        <p:txBody>
          <a:bodyPr wrap="square">
            <a:spAutoFit/>
          </a:bodyPr>
          <a:lstStyle/>
          <a:p>
            <a:pPr>
              <a:lnSpc>
                <a:spcPct val="90000"/>
              </a:lnSpc>
              <a:spcBef>
                <a:spcPts val="750"/>
              </a:spcBef>
            </a:pPr>
            <a:r>
              <a:rPr lang="zh-CN" altLang="en-US" sz="2800" b="1" dirty="0">
                <a:solidFill>
                  <a:srgbClr val="0000FF"/>
                </a:solidFill>
              </a:rPr>
              <a:t>在正常情况下，细胞衰老和死亡是一种自然的生理过</a:t>
            </a:r>
            <a:r>
              <a:rPr lang="zh-CN" altLang="en-US" sz="2800" b="1" dirty="0" smtClean="0">
                <a:solidFill>
                  <a:srgbClr val="0000FF"/>
                </a:solidFill>
              </a:rPr>
              <a:t>程。</a:t>
            </a:r>
            <a:endParaRPr lang="zh-CN" altLang="en-US" sz="2800" b="1" dirty="0">
              <a:solidFill>
                <a:srgbClr val="0000FF"/>
              </a:solidFill>
            </a:endParaRPr>
          </a:p>
        </p:txBody>
      </p:sp>
      <p:sp>
        <p:nvSpPr>
          <p:cNvPr id="34" name="文本框 33"/>
          <p:cNvSpPr txBox="1"/>
          <p:nvPr/>
        </p:nvSpPr>
        <p:spPr>
          <a:xfrm>
            <a:off x="804495" y="203200"/>
            <a:ext cx="2040305" cy="646331"/>
          </a:xfrm>
          <a:prstGeom prst="rect">
            <a:avLst/>
          </a:prstGeom>
          <a:noFill/>
        </p:spPr>
        <p:txBody>
          <a:bodyPr wrap="square" rtlCol="0">
            <a:spAutoFit/>
          </a:bodyPr>
          <a:lstStyle/>
          <a:p>
            <a:r>
              <a:rPr lang="zh-CN" altLang="en-US" sz="3600" b="1" dirty="0">
                <a:effectLst>
                  <a:outerShdw blurRad="38100" dist="38100" dir="2700000" algn="tl">
                    <a:srgbClr val="000000">
                      <a:alpha val="43137"/>
                    </a:srgbClr>
                  </a:outerShdw>
                </a:effectLst>
                <a:latin typeface="+mn-ea"/>
              </a:rPr>
              <a:t>小</a:t>
            </a:r>
            <a:r>
              <a:rPr lang="zh-CN" altLang="en-US" sz="3600" b="1" dirty="0" smtClean="0">
                <a:effectLst>
                  <a:outerShdw blurRad="38100" dist="38100" dir="2700000" algn="tl">
                    <a:srgbClr val="000000">
                      <a:alpha val="43137"/>
                    </a:srgbClr>
                  </a:outerShdw>
                </a:effectLst>
                <a:latin typeface="+mn-ea"/>
              </a:rPr>
              <a:t>结</a:t>
            </a:r>
            <a:endParaRPr lang="zh-CN" altLang="en-US" sz="3600" b="1" dirty="0">
              <a:effectLst>
                <a:outerShdw blurRad="38100" dist="38100" dir="2700000" algn="tl">
                  <a:srgbClr val="000000">
                    <a:alpha val="43137"/>
                  </a:srgbClr>
                </a:outerShdw>
              </a:effectLst>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3"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5"/>
          <p:cNvPicPr>
            <a:picLocks noChangeAspect="1"/>
          </p:cNvPicPr>
          <p:nvPr/>
        </p:nvPicPr>
        <p:blipFill>
          <a:blip r:embed="rId1"/>
          <a:stretch>
            <a:fillRect/>
          </a:stretch>
        </p:blipFill>
        <p:spPr>
          <a:xfrm>
            <a:off x="980440" y="2254250"/>
            <a:ext cx="6908165" cy="2590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98" name="TextBox 7"/>
          <p:cNvSpPr/>
          <p:nvPr/>
        </p:nvSpPr>
        <p:spPr>
          <a:xfrm>
            <a:off x="902653" y="428625"/>
            <a:ext cx="5291137" cy="492125"/>
          </a:xfrm>
          <a:prstGeom prst="rect">
            <a:avLst/>
          </a:prstGeom>
          <a:noFill/>
          <a:ln w="9525">
            <a:noFill/>
          </a:ln>
        </p:spPr>
        <p:txBody>
          <a:bodyPr lIns="0" tIns="0" rIns="0" bIns="0">
            <a:spAutoFit/>
          </a:bodyPr>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知识归纳</a:t>
            </a:r>
            <a:endPar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endParaRPr>
          </a:p>
        </p:txBody>
      </p:sp>
      <p:sp>
        <p:nvSpPr>
          <p:cNvPr id="4" name="文本框 3"/>
          <p:cNvSpPr txBox="1"/>
          <p:nvPr/>
        </p:nvSpPr>
        <p:spPr>
          <a:xfrm>
            <a:off x="384175" y="1181100"/>
            <a:ext cx="8375650" cy="5111750"/>
          </a:xfrm>
          <a:prstGeom prst="rect">
            <a:avLst/>
          </a:prstGeom>
          <a:noFill/>
        </p:spPr>
        <p:txBody>
          <a:bodyPr wrap="square" rtlCol="0" anchor="t">
            <a:spAutoFit/>
          </a:bodyPr>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一、细胞的衰老</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1.细胞衰老的过程是细胞的</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生理状态</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化学反应</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发生复杂变化过程，最终表现为细胞的形态、结构和功能发生变化。</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细胞衰老的主要表现有：细胞内的水分</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减少</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，细胞体积</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减小</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细胞内多种酶的活性</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降低</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呼吸速率</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减慢</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，细胞内新陈代谢速率</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减慢</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，细胞核的体积</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增大</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,核膜</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内折</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，染色质</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固缩，</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细胞内色素</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积累</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；细胞膜的通透性</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改变</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,使物质运输功能</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降低。</a:t>
            </a:r>
            <a:endPar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.关于细胞衰老的原因，科学家提出了多种假说，目前大家普遍接受的是：</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端粒学说和氧自由基学说</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二、细胞的死亡</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细胞的死亡包括</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细胞的凋亡</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细胞的坏死</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，前者是由</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基因决定</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的细胞自动结束生命的过程；后者是由各种</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不利因素</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引起的细胞损伤和死亡。细胞凋亡对机体发育等有积极意义。</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13"/>
          <p:cNvSpPr/>
          <p:nvPr/>
        </p:nvSpPr>
        <p:spPr>
          <a:xfrm>
            <a:off x="577850" y="706438"/>
            <a:ext cx="8074025" cy="533400"/>
          </a:xfrm>
          <a:prstGeom prst="rect">
            <a:avLst/>
          </a:prstGeom>
          <a:noFill/>
          <a:ln w="9525">
            <a:noFill/>
          </a:ln>
        </p:spPr>
        <p:txBody>
          <a:bodyPr wrap="square" anchor="t">
            <a:spAutoFit/>
          </a:bodyPr>
          <a:p>
            <a:pPr>
              <a:lnSpc>
                <a:spcPct val="90000"/>
              </a:lnSpc>
              <a:spcBef>
                <a:spcPct val="50000"/>
              </a:spcBef>
            </a:pPr>
            <a:r>
              <a:rPr lang="zh-CN" altLang="zh-CN" sz="3200" dirty="0">
                <a:solidFill>
                  <a:srgbClr val="0000FF"/>
                </a:solidFill>
                <a:latin typeface="微软雅黑" panose="020B0503020204020204" pitchFamily="34" charset="-122"/>
                <a:ea typeface="微软雅黑" panose="020B0503020204020204" pitchFamily="34" charset="-122"/>
              </a:rPr>
              <a:t>学法指导</a:t>
            </a:r>
            <a:endParaRPr lang="zh-CN" altLang="zh-CN" sz="3200" dirty="0">
              <a:solidFill>
                <a:srgbClr val="0000FF"/>
              </a:solidFill>
              <a:latin typeface="微软雅黑" panose="020B0503020204020204" pitchFamily="34" charset="-122"/>
              <a:ea typeface="微软雅黑" panose="020B0503020204020204" pitchFamily="34" charset="-122"/>
            </a:endParaRPr>
          </a:p>
        </p:txBody>
      </p:sp>
      <p:sp>
        <p:nvSpPr>
          <p:cNvPr id="49154" name="文本框 1"/>
          <p:cNvSpPr txBox="1"/>
          <p:nvPr/>
        </p:nvSpPr>
        <p:spPr>
          <a:xfrm>
            <a:off x="673100" y="1806575"/>
            <a:ext cx="7797800" cy="3448685"/>
          </a:xfrm>
          <a:prstGeom prst="rect">
            <a:avLst/>
          </a:prstGeom>
          <a:noFill/>
          <a:ln w="9525">
            <a:noFill/>
          </a:ln>
        </p:spPr>
        <p:txBody>
          <a:bodyPr wrap="square" anchor="t">
            <a:spAutoFit/>
          </a:bodyPr>
          <a:p>
            <a:pPr>
              <a:lnSpc>
                <a:spcPct val="130000"/>
              </a:lnSpc>
            </a:pPr>
            <a:r>
              <a:rPr lang="en-US" altLang="zh-CN" sz="2400" b="1">
                <a:latin typeface="Arial" panose="020B0604020202020204" pitchFamily="34" charset="0"/>
                <a:ea typeface="宋体" panose="02010600030101010101" pitchFamily="2" charset="-122"/>
              </a:rPr>
              <a:t>1.</a:t>
            </a:r>
            <a:r>
              <a:rPr lang="zh-CN" altLang="en-US" sz="2400" b="1" dirty="0">
                <a:sym typeface="+mn-ea"/>
              </a:rPr>
              <a:t>通过</a:t>
            </a:r>
            <a:r>
              <a:rPr lang="en-US" altLang="zh-CN" sz="2400" b="1" dirty="0">
                <a:sym typeface="+mn-ea"/>
              </a:rPr>
              <a:t>PPT</a:t>
            </a:r>
            <a:r>
              <a:rPr lang="zh-CN" altLang="en-US" sz="2400" b="1" dirty="0">
                <a:sym typeface="+mn-ea"/>
              </a:rPr>
              <a:t>提供</a:t>
            </a:r>
            <a:r>
              <a:rPr lang="zh-CN" altLang="en-US" sz="2400" b="1" dirty="0">
                <a:sym typeface="+mn-ea"/>
              </a:rPr>
              <a:t>图片和文本资料，能够从形态、结构、功能三方面描述衰老细胞的特征。</a:t>
            </a:r>
            <a:endParaRPr lang="zh-CN" altLang="en-US" sz="2400" b="1" dirty="0"/>
          </a:p>
          <a:p>
            <a:pPr>
              <a:lnSpc>
                <a:spcPct val="130000"/>
              </a:lnSpc>
            </a:pPr>
            <a:r>
              <a:rPr lang="en-US" altLang="zh-CN" sz="2400" b="1">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通过阅读教材</a:t>
            </a:r>
            <a:r>
              <a:rPr lang="en-US" altLang="zh-CN" sz="2400" b="1">
                <a:latin typeface="Arial" panose="020B0604020202020204" pitchFamily="34" charset="0"/>
                <a:ea typeface="宋体" panose="02010600030101010101" pitchFamily="2" charset="-122"/>
              </a:rPr>
              <a:t>P124“</a:t>
            </a:r>
            <a:r>
              <a:rPr lang="zh-CN" altLang="en-US" sz="2400" b="1">
                <a:latin typeface="Arial" panose="020B0604020202020204" pitchFamily="34" charset="0"/>
                <a:ea typeface="宋体" panose="02010600030101010101" pitchFamily="2" charset="-122"/>
              </a:rPr>
              <a:t>细胞衰老的原因</a:t>
            </a:r>
            <a:r>
              <a:rPr lang="en-US" altLang="zh-CN" sz="2400" b="1">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的内容，能够通过</a:t>
            </a:r>
            <a:r>
              <a:rPr lang="zh-CN" sz="2400" b="1">
                <a:latin typeface="Arial" panose="020B0604020202020204" pitchFamily="34" charset="0"/>
                <a:ea typeface="宋体" panose="02010600030101010101" pitchFamily="2" charset="-122"/>
              </a:rPr>
              <a:t>端粒学说和自由基学说解释细胞衰老的机制。</a:t>
            </a:r>
            <a:endParaRPr lang="zh-CN" sz="2400" b="1">
              <a:latin typeface="Arial" panose="020B0604020202020204" pitchFamily="34" charset="0"/>
              <a:ea typeface="宋体" panose="02010600030101010101" pitchFamily="2" charset="-122"/>
            </a:endParaRPr>
          </a:p>
          <a:p>
            <a:pPr>
              <a:lnSpc>
                <a:spcPct val="130000"/>
              </a:lnSpc>
            </a:pPr>
            <a:r>
              <a:rPr lang="en-US" altLang="zh-CN" sz="2400" b="1">
                <a:latin typeface="Arial" panose="020B0604020202020204" pitchFamily="34" charset="0"/>
                <a:ea typeface="宋体" panose="02010600030101010101" pitchFamily="2" charset="-122"/>
              </a:rPr>
              <a:t>3.</a:t>
            </a:r>
            <a:r>
              <a:rPr lang="zh-CN" altLang="en-US" sz="2400" b="1">
                <a:latin typeface="Arial" panose="020B0604020202020204" pitchFamily="34" charset="0"/>
                <a:ea typeface="宋体" panose="02010600030101010101" pitchFamily="2" charset="-122"/>
              </a:rPr>
              <a:t>可以通过</a:t>
            </a:r>
            <a:r>
              <a:rPr lang="zh-CN" altLang="en-US" sz="2400" b="1">
                <a:latin typeface="Arial" panose="020B0604020202020204" pitchFamily="34" charset="0"/>
                <a:ea typeface="宋体" panose="02010600030101010101" pitchFamily="2" charset="-122"/>
              </a:rPr>
              <a:t>列表比较细胞凋亡和坏死的区别。</a:t>
            </a:r>
            <a:endParaRPr lang="zh-CN" altLang="en-US" sz="2400" b="1">
              <a:latin typeface="Arial" panose="020B0604020202020204" pitchFamily="34" charset="0"/>
              <a:ea typeface="宋体" panose="02010600030101010101" pitchFamily="2" charset="-122"/>
            </a:endParaRPr>
          </a:p>
          <a:p>
            <a:pPr>
              <a:lnSpc>
                <a:spcPct val="130000"/>
              </a:lnSpc>
            </a:pPr>
            <a:r>
              <a:rPr lang="en-US" altLang="zh-CN" sz="2400" b="1">
                <a:latin typeface="Arial" panose="020B0604020202020204" pitchFamily="34" charset="0"/>
                <a:ea typeface="宋体" panose="02010600030101010101" pitchFamily="2" charset="-122"/>
              </a:rPr>
              <a:t>4.</a:t>
            </a:r>
            <a:r>
              <a:rPr lang="zh-CN" altLang="en-US" sz="2400" b="1">
                <a:latin typeface="Arial" panose="020B0604020202020204" pitchFamily="34" charset="0"/>
                <a:ea typeface="宋体" panose="02010600030101010101" pitchFamily="2" charset="-122"/>
              </a:rPr>
              <a:t>联系生活，查找细胞的衰老和死亡与人类健康的关系的相关资料，认同细胞的衰老和死亡是自然的过程。</a:t>
            </a:r>
            <a:endParaRPr lang="zh-CN" altLang="en-US" sz="2400" b="1">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框 1"/>
          <p:cNvSpPr txBox="1"/>
          <p:nvPr/>
        </p:nvSpPr>
        <p:spPr>
          <a:xfrm>
            <a:off x="1576705" y="2767965"/>
            <a:ext cx="6807200" cy="2553335"/>
          </a:xfrm>
          <a:prstGeom prst="rect">
            <a:avLst/>
          </a:prstGeom>
          <a:noFill/>
          <a:ln w="9525">
            <a:noFill/>
          </a:ln>
        </p:spPr>
        <p:txBody>
          <a:bodyPr wrap="square" anchor="t">
            <a:spAutoFit/>
          </a:bodyPr>
          <a:p>
            <a:r>
              <a:rPr lang="en-US" altLang="zh-CN" sz="8000">
                <a:solidFill>
                  <a:srgbClr val="0000FF"/>
                </a:solidFill>
                <a:latin typeface="Blackadder ITC" panose="04020505051007020D02" charset="0"/>
                <a:ea typeface="宋体" panose="02010600030101010101" pitchFamily="2" charset="-122"/>
                <a:cs typeface="Blackadder ITC" panose="04020505051007020D02" charset="0"/>
              </a:rPr>
              <a:t>THANK YOU!</a:t>
            </a:r>
            <a:endParaRPr lang="en-US" altLang="zh-CN" sz="8000">
              <a:solidFill>
                <a:srgbClr val="0000FF"/>
              </a:solidFill>
              <a:latin typeface="Blackadder ITC" panose="04020505051007020D02" charset="0"/>
              <a:ea typeface="宋体" panose="02010600030101010101" pitchFamily="2" charset="-122"/>
              <a:cs typeface="Blackadder ITC" panose="04020505051007020D02" charset="0"/>
            </a:endParaRPr>
          </a:p>
        </p:txBody>
      </p:sp>
      <p:pic>
        <p:nvPicPr>
          <p:cNvPr id="48129" name="Picture 2"/>
          <p:cNvPicPr>
            <a:picLocks noChangeAspect="1"/>
          </p:cNvPicPr>
          <p:nvPr/>
        </p:nvPicPr>
        <p:blipFill>
          <a:blip r:embed="rId1"/>
          <a:stretch>
            <a:fillRect/>
          </a:stretch>
        </p:blipFill>
        <p:spPr>
          <a:xfrm>
            <a:off x="395605" y="279083"/>
            <a:ext cx="904875" cy="8953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5864" y="1933428"/>
            <a:ext cx="9159864" cy="4924572"/>
          </a:xfrm>
          <a:prstGeom prst="rect">
            <a:avLst/>
          </a:prstGeom>
        </p:spPr>
      </p:pic>
      <p:sp>
        <p:nvSpPr>
          <p:cNvPr id="3" name="矩形 2"/>
          <p:cNvSpPr>
            <a:spLocks noChangeArrowheads="1"/>
          </p:cNvSpPr>
          <p:nvPr/>
        </p:nvSpPr>
        <p:spPr bwMode="auto">
          <a:xfrm>
            <a:off x="4760685" y="3184592"/>
            <a:ext cx="387531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en-US" sz="2000" b="1" dirty="0">
                <a:solidFill>
                  <a:srgbClr val="F26D64"/>
                </a:solidFill>
                <a:latin typeface="微软雅黑" panose="020B0503020204020204" pitchFamily="34" charset="-122"/>
                <a:ea typeface="微软雅黑" panose="020B0503020204020204" pitchFamily="34" charset="-122"/>
                <a:cs typeface="黑体" panose="02010609060101010101" charset="-122"/>
              </a:rPr>
              <a:t>健康成年人体</a:t>
            </a:r>
            <a:r>
              <a:rPr lang="zh-CN" altLang="en-US" sz="2000" b="1" dirty="0" smtClean="0">
                <a:solidFill>
                  <a:srgbClr val="F26D64"/>
                </a:solidFill>
                <a:latin typeface="微软雅黑" panose="020B0503020204020204" pitchFamily="34" charset="-122"/>
                <a:ea typeface="微软雅黑" panose="020B0503020204020204" pitchFamily="34" charset="-122"/>
                <a:cs typeface="黑体" panose="02010609060101010101" charset="-122"/>
              </a:rPr>
              <a:t>内，每分钟大约有</a:t>
            </a:r>
            <a:r>
              <a:rPr lang="en-US" altLang="zh-CN" sz="2000" b="1" dirty="0" smtClean="0">
                <a:solidFill>
                  <a:srgbClr val="F26D64"/>
                </a:solidFill>
                <a:latin typeface="微软雅黑" panose="020B0503020204020204" pitchFamily="34" charset="-122"/>
                <a:ea typeface="微软雅黑" panose="020B0503020204020204" pitchFamily="34" charset="-122"/>
                <a:cs typeface="黑体" panose="02010609060101010101" charset="-122"/>
              </a:rPr>
              <a:t>1</a:t>
            </a:r>
            <a:r>
              <a:rPr lang="zh-CN" altLang="en-US" sz="2000" b="1" dirty="0" smtClean="0">
                <a:solidFill>
                  <a:srgbClr val="F26D64"/>
                </a:solidFill>
                <a:latin typeface="微软雅黑" panose="020B0503020204020204" pitchFamily="34" charset="-122"/>
                <a:ea typeface="微软雅黑" panose="020B0503020204020204" pitchFamily="34" charset="-122"/>
                <a:cs typeface="黑体" panose="02010609060101010101" charset="-122"/>
              </a:rPr>
              <a:t>亿个细胞死亡。</a:t>
            </a:r>
            <a:endParaRPr lang="en-US" altLang="zh-CN" sz="2000" b="1" dirty="0">
              <a:solidFill>
                <a:srgbClr val="F26D64"/>
              </a:solidFill>
              <a:latin typeface="微软雅黑" panose="020B0503020204020204" pitchFamily="34" charset="-122"/>
              <a:ea typeface="微软雅黑" panose="020B0503020204020204" pitchFamily="34" charset="-122"/>
              <a:cs typeface="黑体" panose="02010609060101010101" charset="-122"/>
            </a:endParaRPr>
          </a:p>
          <a:p>
            <a:pPr>
              <a:lnSpc>
                <a:spcPct val="110000"/>
              </a:lnSpc>
            </a:pP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      肝细胞</a:t>
            </a: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寿命：</a:t>
            </a:r>
            <a:r>
              <a:rPr lang="en-US" altLang="zh-CN"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500</a:t>
            </a: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天</a:t>
            </a:r>
            <a:endParaRPr lang="en-US" altLang="zh-CN"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endParaRPr>
          </a:p>
          <a:p>
            <a:pPr>
              <a:lnSpc>
                <a:spcPct val="110000"/>
              </a:lnSpc>
            </a:pP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      红细胞</a:t>
            </a: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寿命：</a:t>
            </a:r>
            <a:r>
              <a:rPr lang="en-US" altLang="zh-CN"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120</a:t>
            </a: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天</a:t>
            </a:r>
            <a:endParaRPr lang="zh-CN" altLang="en-US"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endParaRPr>
          </a:p>
          <a:p>
            <a:pPr>
              <a:lnSpc>
                <a:spcPct val="110000"/>
              </a:lnSpc>
            </a:pP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   皮肤</a:t>
            </a: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细胞寿命：</a:t>
            </a:r>
            <a:r>
              <a:rPr lang="en-US" altLang="zh-CN"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28</a:t>
            </a: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天</a:t>
            </a:r>
            <a:endParaRPr lang="zh-CN" altLang="en-US"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endParaRPr>
          </a:p>
          <a:p>
            <a:pPr>
              <a:lnSpc>
                <a:spcPct val="110000"/>
              </a:lnSpc>
            </a:pP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肠</a:t>
            </a: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黏膜细胞寿命：</a:t>
            </a:r>
            <a:r>
              <a:rPr lang="en-US" altLang="zh-CN"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2</a:t>
            </a: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到</a:t>
            </a:r>
            <a:r>
              <a:rPr lang="en-US" altLang="zh-CN" sz="2000" dirty="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3</a:t>
            </a: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天</a:t>
            </a:r>
            <a:endParaRPr lang="en-US" altLang="zh-CN"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endParaRPr>
          </a:p>
          <a:p>
            <a:pPr>
              <a:lnSpc>
                <a:spcPct val="110000"/>
              </a:lnSpc>
            </a:pP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       白细胞</a:t>
            </a: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寿命：</a:t>
            </a:r>
            <a:r>
              <a:rPr lang="zh-CN" altLang="en-US"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rPr>
              <a:t>几个小时</a:t>
            </a:r>
            <a:endParaRPr lang="en-US" altLang="zh-CN" sz="2000" dirty="0" smtClean="0">
              <a:solidFill>
                <a:schemeClr val="bg1">
                  <a:lumMod val="85000"/>
                </a:schemeClr>
              </a:solidFill>
              <a:latin typeface="微软雅黑" panose="020B0503020204020204" pitchFamily="34" charset="-122"/>
              <a:ea typeface="微软雅黑" panose="020B0503020204020204" pitchFamily="34" charset="-122"/>
              <a:cs typeface="黑体" panose="02010609060101010101" charset="-122"/>
            </a:endParaRPr>
          </a:p>
        </p:txBody>
      </p:sp>
      <p:sp>
        <p:nvSpPr>
          <p:cNvPr id="4" name="文本框 3"/>
          <p:cNvSpPr txBox="1"/>
          <p:nvPr/>
        </p:nvSpPr>
        <p:spPr>
          <a:xfrm>
            <a:off x="2406436" y="730600"/>
            <a:ext cx="4315265" cy="714375"/>
          </a:xfrm>
          <a:prstGeom prst="rect">
            <a:avLst/>
          </a:prstGeom>
          <a:noFill/>
        </p:spPr>
        <p:txBody>
          <a:bodyPr wrap="square" rtlCol="0">
            <a:spAutoFit/>
          </a:bodyPr>
          <a:lstStyle/>
          <a:p>
            <a:endParaRPr lang="zh-CN" altLang="en-US" sz="4050" b="1"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131" y="1587573"/>
            <a:ext cx="4329335" cy="4413178"/>
          </a:xfrm>
          <a:prstGeom prst="rect">
            <a:avLst/>
          </a:prstGeom>
        </p:spPr>
      </p:pic>
      <p:sp>
        <p:nvSpPr>
          <p:cNvPr id="2" name="文本框 1"/>
          <p:cNvSpPr txBox="1"/>
          <p:nvPr/>
        </p:nvSpPr>
        <p:spPr>
          <a:xfrm>
            <a:off x="2611315" y="401804"/>
            <a:ext cx="5370343" cy="523220"/>
          </a:xfrm>
          <a:prstGeom prst="rect">
            <a:avLst/>
          </a:prstGeom>
          <a:noFill/>
        </p:spPr>
        <p:txBody>
          <a:bodyPr wrap="square" rtlCol="0">
            <a:spAutoFit/>
          </a:bodyPr>
          <a:lstStyle/>
          <a:p>
            <a:r>
              <a:rPr lang="zh-CN" altLang="en-US" sz="2800" b="1" dirty="0">
                <a:solidFill>
                  <a:srgbClr val="0000FF"/>
                </a:solidFill>
              </a:rPr>
              <a:t>细胞在体外培养是否会衰老？</a:t>
            </a:r>
            <a:endParaRPr lang="zh-CN" altLang="en-US" sz="2800" b="1" dirty="0">
              <a:solidFill>
                <a:srgbClr val="0000FF"/>
              </a:solidFill>
            </a:endParaRPr>
          </a:p>
        </p:txBody>
      </p:sp>
      <p:sp>
        <p:nvSpPr>
          <p:cNvPr id="4" name="文本框 3"/>
          <p:cNvSpPr txBox="1"/>
          <p:nvPr/>
        </p:nvSpPr>
        <p:spPr>
          <a:xfrm>
            <a:off x="4499902" y="1210898"/>
            <a:ext cx="4283612" cy="1568450"/>
          </a:xfrm>
          <a:prstGeom prst="rect">
            <a:avLst/>
          </a:prstGeom>
          <a:noFill/>
        </p:spPr>
        <p:txBody>
          <a:bodyPr wrap="square" rtlCol="0">
            <a:spAutoFit/>
          </a:bodyPr>
          <a:lstStyle/>
          <a:p>
            <a:r>
              <a:rPr lang="zh-CN" altLang="en-US" sz="2400" b="1" dirty="0"/>
              <a:t>资料分析</a:t>
            </a:r>
            <a:r>
              <a:rPr lang="en-US" altLang="zh-CN" sz="2400" b="1" dirty="0"/>
              <a:t>1</a:t>
            </a:r>
            <a:r>
              <a:rPr lang="zh-CN" altLang="en-US" sz="2400" b="1" dirty="0"/>
              <a:t>：</a:t>
            </a:r>
            <a:r>
              <a:rPr lang="zh-CN" altLang="en-US" sz="2400" dirty="0"/>
              <a:t>海弗里克等人将人成纤维细胞在体外培养，得到左图曲线。</a:t>
            </a:r>
            <a:r>
              <a:rPr lang="zh-CN" altLang="en-US" sz="2400" dirty="0" smtClean="0"/>
              <a:t>请分析</a:t>
            </a:r>
            <a:r>
              <a:rPr lang="zh-CN" altLang="en-US" sz="2400" dirty="0"/>
              <a:t>每个阶段的特征，并尝试解释原因。</a:t>
            </a:r>
            <a:endParaRPr lang="zh-CN" altLang="en-US" sz="2400" dirty="0"/>
          </a:p>
        </p:txBody>
      </p:sp>
      <p:graphicFrame>
        <p:nvGraphicFramePr>
          <p:cNvPr id="6" name="表格 5"/>
          <p:cNvGraphicFramePr>
            <a:graphicFrameLocks noGrp="1"/>
          </p:cNvGraphicFramePr>
          <p:nvPr>
            <p:custDataLst>
              <p:tags r:id="rId2"/>
            </p:custDataLst>
          </p:nvPr>
        </p:nvGraphicFramePr>
        <p:xfrm>
          <a:off x="4486567" y="2938487"/>
          <a:ext cx="4320540" cy="3629309"/>
        </p:xfrm>
        <a:graphic>
          <a:graphicData uri="http://schemas.openxmlformats.org/drawingml/2006/table">
            <a:tbl>
              <a:tblPr firstRow="1" bandRow="1">
                <a:tableStyleId>{5C22544A-7EE6-4342-B048-85BDC9FD1C3A}</a:tableStyleId>
              </a:tblPr>
              <a:tblGrid>
                <a:gridCol w="887730"/>
                <a:gridCol w="2008674"/>
                <a:gridCol w="1423938"/>
              </a:tblGrid>
              <a:tr h="557530">
                <a:tc>
                  <a:txBody>
                    <a:bodyPr/>
                    <a:lstStyle/>
                    <a:p>
                      <a:pPr algn="ctr"/>
                      <a:r>
                        <a:rPr lang="zh-CN" altLang="en-US" sz="2000" b="1" dirty="0" smtClean="0">
                          <a:solidFill>
                            <a:schemeClr val="tx1"/>
                          </a:solidFill>
                        </a:rPr>
                        <a:t>时期</a:t>
                      </a:r>
                      <a:endParaRPr lang="zh-CN" altLang="en-US" sz="2000" b="1" dirty="0" smtClean="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r>
                        <a:rPr lang="zh-CN" altLang="en-US" sz="2000" b="1" dirty="0" smtClean="0">
                          <a:solidFill>
                            <a:schemeClr val="tx1"/>
                          </a:solidFill>
                        </a:rPr>
                        <a:t>现象</a:t>
                      </a:r>
                      <a:endParaRPr lang="zh-CN" altLang="en-US" sz="2000" b="1" dirty="0" smtClean="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r>
                        <a:rPr lang="zh-CN" altLang="en-US" sz="2000" b="1" dirty="0" smtClean="0">
                          <a:solidFill>
                            <a:schemeClr val="tx1"/>
                          </a:solidFill>
                        </a:rPr>
                        <a:t>可能原因</a:t>
                      </a:r>
                      <a:endParaRPr lang="zh-CN" altLang="en-US" sz="2000" b="1" dirty="0" smtClean="0">
                        <a:solidFill>
                          <a:schemeClr val="tx1"/>
                        </a:solidFill>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7688">
                <a:tc>
                  <a:txBody>
                    <a:bodyPr/>
                    <a:lstStyle/>
                    <a:p>
                      <a:pPr algn="ctr"/>
                      <a:r>
                        <a:rPr lang="zh-CN" altLang="en-US" sz="2000" b="1" dirty="0" smtClean="0"/>
                        <a:t>阶段</a:t>
                      </a:r>
                      <a:r>
                        <a:rPr lang="en-US" altLang="zh-CN" sz="2000" b="1" dirty="0" smtClean="0"/>
                        <a:t>I</a:t>
                      </a:r>
                      <a:endParaRPr lang="zh-CN" altLang="en-US" sz="20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endParaRPr lang="zh-CN" altLang="en-US" sz="2000" b="1"/>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endParaRPr lang="zh-CN" altLang="en-US" sz="2000" b="1"/>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776229">
                <a:tc>
                  <a:txBody>
                    <a:bodyPr/>
                    <a:lstStyle/>
                    <a:p>
                      <a:pPr algn="ctr"/>
                      <a:r>
                        <a:rPr lang="zh-CN" altLang="en-US" sz="2000" b="1" dirty="0" smtClean="0"/>
                        <a:t>阶段</a:t>
                      </a:r>
                      <a:r>
                        <a:rPr lang="en-US" altLang="zh-CN" sz="2000" b="1" dirty="0" smtClean="0"/>
                        <a:t>II</a:t>
                      </a:r>
                      <a:endParaRPr lang="zh-CN" altLang="en-US" sz="20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endParaRPr lang="zh-CN" altLang="en-US" sz="20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endParaRPr lang="zh-CN" altLang="en-US" sz="2000" b="1"/>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37862">
                <a:tc>
                  <a:txBody>
                    <a:bodyPr/>
                    <a:lstStyle/>
                    <a:p>
                      <a:pPr algn="ctr"/>
                      <a:r>
                        <a:rPr lang="zh-CN" altLang="en-US" sz="2000" b="1" dirty="0" smtClean="0"/>
                        <a:t>阶段</a:t>
                      </a:r>
                      <a:r>
                        <a:rPr lang="en-US" altLang="zh-CN" sz="2000" b="1" dirty="0" smtClean="0"/>
                        <a:t>III</a:t>
                      </a:r>
                      <a:endParaRPr lang="zh-CN" altLang="en-US" sz="20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endParaRPr lang="zh-CN" altLang="en-US" sz="2000" b="1"/>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endParaRPr lang="zh-CN" altLang="en-US" sz="20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15" name="直接箭头连接符 14"/>
          <p:cNvCxnSpPr/>
          <p:nvPr/>
        </p:nvCxnSpPr>
        <p:spPr>
          <a:xfrm flipV="1">
            <a:off x="2204911" y="2657923"/>
            <a:ext cx="1023425" cy="66469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rot="19654295">
            <a:off x="2354207" y="3013201"/>
            <a:ext cx="966383" cy="323165"/>
          </a:xfrm>
          <a:prstGeom prst="rect">
            <a:avLst/>
          </a:prstGeom>
          <a:noFill/>
        </p:spPr>
        <p:txBody>
          <a:bodyPr wrap="square" rtlCol="0">
            <a:spAutoFit/>
          </a:bodyPr>
          <a:lstStyle/>
          <a:p>
            <a:r>
              <a:rPr lang="zh-CN" altLang="en-US" sz="1500" b="1" dirty="0">
                <a:solidFill>
                  <a:srgbClr val="FF0000"/>
                </a:solidFill>
              </a:rPr>
              <a:t>细胞衰老</a:t>
            </a:r>
            <a:endParaRPr lang="zh-CN" altLang="en-US" sz="1500" b="1" dirty="0">
              <a:solidFill>
                <a:srgbClr val="FF0000"/>
              </a:solidFill>
            </a:endParaRPr>
          </a:p>
        </p:txBody>
      </p:sp>
      <p:sp>
        <p:nvSpPr>
          <p:cNvPr id="3" name="文本框 2"/>
          <p:cNvSpPr txBox="1"/>
          <p:nvPr/>
        </p:nvSpPr>
        <p:spPr>
          <a:xfrm>
            <a:off x="5362281" y="3570840"/>
            <a:ext cx="1753429" cy="400110"/>
          </a:xfrm>
          <a:prstGeom prst="rect">
            <a:avLst/>
          </a:prstGeom>
          <a:noFill/>
        </p:spPr>
        <p:txBody>
          <a:bodyPr wrap="square" rtlCol="0">
            <a:spAutoFit/>
          </a:bodyPr>
          <a:lstStyle/>
          <a:p>
            <a:r>
              <a:rPr lang="zh-CN" altLang="en-US" sz="2000" b="1" dirty="0"/>
              <a:t>细胞增长缓慢</a:t>
            </a:r>
            <a:endParaRPr lang="zh-CN" altLang="en-US" sz="2000" b="1" dirty="0"/>
          </a:p>
        </p:txBody>
      </p:sp>
      <p:sp>
        <p:nvSpPr>
          <p:cNvPr id="9" name="文本框 8"/>
          <p:cNvSpPr txBox="1"/>
          <p:nvPr/>
        </p:nvSpPr>
        <p:spPr>
          <a:xfrm>
            <a:off x="7405613" y="3558698"/>
            <a:ext cx="1561514" cy="400110"/>
          </a:xfrm>
          <a:prstGeom prst="rect">
            <a:avLst/>
          </a:prstGeom>
          <a:noFill/>
        </p:spPr>
        <p:txBody>
          <a:bodyPr wrap="square" rtlCol="0">
            <a:spAutoFit/>
          </a:bodyPr>
          <a:lstStyle/>
          <a:p>
            <a:r>
              <a:rPr lang="zh-CN" altLang="en-US" sz="2000" b="1" dirty="0"/>
              <a:t>细胞不稳定</a:t>
            </a:r>
            <a:endParaRPr lang="zh-CN" altLang="en-US" sz="2000" b="1" dirty="0"/>
          </a:p>
        </p:txBody>
      </p:sp>
      <p:sp>
        <p:nvSpPr>
          <p:cNvPr id="10" name="文本框 9"/>
          <p:cNvSpPr txBox="1"/>
          <p:nvPr/>
        </p:nvSpPr>
        <p:spPr>
          <a:xfrm>
            <a:off x="5362281" y="4209907"/>
            <a:ext cx="2099604" cy="1630045"/>
          </a:xfrm>
          <a:prstGeom prst="rect">
            <a:avLst/>
          </a:prstGeom>
          <a:noFill/>
        </p:spPr>
        <p:txBody>
          <a:bodyPr wrap="square" rtlCol="0">
            <a:spAutoFit/>
          </a:bodyPr>
          <a:lstStyle/>
          <a:p>
            <a:r>
              <a:rPr lang="zh-CN" altLang="en-US" sz="2000" b="1" dirty="0"/>
              <a:t>细胞快速增长，后期有些细胞发生改变成为细胞系，有些细胞增长速度放缓</a:t>
            </a:r>
            <a:endParaRPr lang="zh-CN" altLang="en-US" sz="2000" b="1" dirty="0"/>
          </a:p>
        </p:txBody>
      </p:sp>
      <p:sp>
        <p:nvSpPr>
          <p:cNvPr id="11" name="文本框 10"/>
          <p:cNvSpPr txBox="1"/>
          <p:nvPr/>
        </p:nvSpPr>
        <p:spPr>
          <a:xfrm>
            <a:off x="5341181" y="5859615"/>
            <a:ext cx="2141804" cy="707886"/>
          </a:xfrm>
          <a:prstGeom prst="rect">
            <a:avLst/>
          </a:prstGeom>
          <a:noFill/>
        </p:spPr>
        <p:txBody>
          <a:bodyPr wrap="square" rtlCol="0">
            <a:spAutoFit/>
          </a:bodyPr>
          <a:lstStyle/>
          <a:p>
            <a:r>
              <a:rPr lang="zh-CN" altLang="en-US" sz="2000" b="1" dirty="0"/>
              <a:t>细胞数量急剧下降</a:t>
            </a:r>
            <a:endParaRPr lang="zh-CN" altLang="en-US" sz="2000" b="1" dirty="0"/>
          </a:p>
        </p:txBody>
      </p:sp>
      <p:sp>
        <p:nvSpPr>
          <p:cNvPr id="12" name="文本框 11"/>
          <p:cNvSpPr txBox="1"/>
          <p:nvPr/>
        </p:nvSpPr>
        <p:spPr>
          <a:xfrm>
            <a:off x="7482985" y="6064886"/>
            <a:ext cx="1561514" cy="400110"/>
          </a:xfrm>
          <a:prstGeom prst="rect">
            <a:avLst/>
          </a:prstGeom>
          <a:noFill/>
        </p:spPr>
        <p:txBody>
          <a:bodyPr wrap="square" rtlCol="0">
            <a:spAutoFit/>
          </a:bodyPr>
          <a:lstStyle/>
          <a:p>
            <a:r>
              <a:rPr lang="zh-CN" altLang="en-US" sz="2000" b="1" dirty="0"/>
              <a:t>细胞死亡</a:t>
            </a:r>
            <a:endParaRPr lang="zh-CN" altLang="en-US" sz="2000" b="1" dirty="0"/>
          </a:p>
        </p:txBody>
      </p:sp>
      <p:sp>
        <p:nvSpPr>
          <p:cNvPr id="14" name="文本框 13"/>
          <p:cNvSpPr txBox="1"/>
          <p:nvPr/>
        </p:nvSpPr>
        <p:spPr>
          <a:xfrm>
            <a:off x="7482985" y="4861979"/>
            <a:ext cx="1561514" cy="707886"/>
          </a:xfrm>
          <a:prstGeom prst="rect">
            <a:avLst/>
          </a:prstGeom>
          <a:noFill/>
        </p:spPr>
        <p:txBody>
          <a:bodyPr wrap="square" rtlCol="0">
            <a:spAutoFit/>
          </a:bodyPr>
          <a:lstStyle/>
          <a:p>
            <a:r>
              <a:rPr lang="zh-CN" altLang="en-US" sz="2000" b="1" dirty="0"/>
              <a:t>细胞癌变；</a:t>
            </a:r>
            <a:endParaRPr lang="en-US" altLang="zh-CN" sz="2000" b="1" dirty="0"/>
          </a:p>
          <a:p>
            <a:r>
              <a:rPr lang="zh-CN" altLang="en-US" sz="2000" b="1" dirty="0"/>
              <a:t>细胞衰老</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9" grpId="0"/>
      <p:bldP spid="10" grpId="0"/>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55234" y="190176"/>
            <a:ext cx="3777176" cy="584775"/>
          </a:xfrm>
          <a:prstGeom prst="rect">
            <a:avLst/>
          </a:prstGeom>
          <a:noFill/>
        </p:spPr>
        <p:txBody>
          <a:bodyPr wrap="square" rtlCol="0">
            <a:spAutoFit/>
          </a:bodyPr>
          <a:lstStyle/>
          <a:p>
            <a:r>
              <a:rPr lang="zh-CN" altLang="en-US" sz="3200" b="1" dirty="0"/>
              <a:t>衰老细</a:t>
            </a:r>
            <a:r>
              <a:rPr lang="zh-CN" altLang="en-US" sz="3200" b="1" dirty="0" smtClean="0"/>
              <a:t>胞的特</a:t>
            </a:r>
            <a:r>
              <a:rPr lang="zh-CN" altLang="en-US" sz="3200" b="1" dirty="0"/>
              <a:t>征</a:t>
            </a:r>
            <a:endParaRPr lang="zh-CN" altLang="en-US" sz="3200" b="1" dirty="0"/>
          </a:p>
        </p:txBody>
      </p:sp>
      <p:grpSp>
        <p:nvGrpSpPr>
          <p:cNvPr id="10" name="组合 9"/>
          <p:cNvGrpSpPr/>
          <p:nvPr/>
        </p:nvGrpSpPr>
        <p:grpSpPr>
          <a:xfrm>
            <a:off x="306417" y="950867"/>
            <a:ext cx="3493615" cy="3451442"/>
            <a:chOff x="492369" y="124822"/>
            <a:chExt cx="3924888" cy="4322352"/>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526" t="5879" r="64820" b="73856"/>
            <a:stretch>
              <a:fillRect/>
            </a:stretch>
          </p:blipFill>
          <p:spPr>
            <a:xfrm>
              <a:off x="539282" y="492369"/>
              <a:ext cx="3877975" cy="1955410"/>
            </a:xfrm>
            <a:prstGeom prst="rect">
              <a:avLst/>
            </a:prstGeom>
          </p:spPr>
        </p:pic>
        <p:sp>
          <p:nvSpPr>
            <p:cNvPr id="4" name="文本框 3"/>
            <p:cNvSpPr txBox="1"/>
            <p:nvPr/>
          </p:nvSpPr>
          <p:spPr>
            <a:xfrm>
              <a:off x="801862" y="124822"/>
              <a:ext cx="1526344" cy="462526"/>
            </a:xfrm>
            <a:prstGeom prst="rect">
              <a:avLst/>
            </a:prstGeom>
            <a:noFill/>
          </p:spPr>
          <p:txBody>
            <a:bodyPr wrap="square" rtlCol="0">
              <a:spAutoFit/>
            </a:bodyPr>
            <a:lstStyle/>
            <a:p>
              <a:r>
                <a:rPr lang="zh-CN" altLang="en-US" b="1" dirty="0"/>
                <a:t>正常细胞</a:t>
              </a:r>
              <a:endParaRPr lang="zh-CN" altLang="en-US" b="1" dirty="0"/>
            </a:p>
          </p:txBody>
        </p:sp>
        <p:sp>
          <p:nvSpPr>
            <p:cNvPr id="5" name="文本框 4"/>
            <p:cNvSpPr txBox="1"/>
            <p:nvPr/>
          </p:nvSpPr>
          <p:spPr>
            <a:xfrm>
              <a:off x="2736169" y="124822"/>
              <a:ext cx="1526344" cy="462526"/>
            </a:xfrm>
            <a:prstGeom prst="rect">
              <a:avLst/>
            </a:prstGeom>
            <a:noFill/>
          </p:spPr>
          <p:txBody>
            <a:bodyPr wrap="square" rtlCol="0">
              <a:spAutoFit/>
            </a:bodyPr>
            <a:lstStyle/>
            <a:p>
              <a:r>
                <a:rPr lang="zh-CN" altLang="en-US" b="1" dirty="0"/>
                <a:t>衰老细胞</a:t>
              </a:r>
              <a:endParaRPr lang="zh-CN" altLang="en-US" b="1" dirty="0"/>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2131" t="46286" r="64820" b="32708"/>
            <a:stretch>
              <a:fillRect/>
            </a:stretch>
          </p:blipFill>
          <p:spPr>
            <a:xfrm>
              <a:off x="492369" y="2420238"/>
              <a:ext cx="3924887" cy="2026936"/>
            </a:xfrm>
            <a:prstGeom prst="rect">
              <a:avLst/>
            </a:prstGeom>
          </p:spPr>
        </p:pic>
      </p:grpSp>
      <p:sp>
        <p:nvSpPr>
          <p:cNvPr id="11" name="TextBox 10"/>
          <p:cNvSpPr txBox="1"/>
          <p:nvPr/>
        </p:nvSpPr>
        <p:spPr>
          <a:xfrm>
            <a:off x="4493263" y="1589921"/>
            <a:ext cx="4300989" cy="830997"/>
          </a:xfrm>
          <a:prstGeom prst="rect">
            <a:avLst/>
          </a:prstGeom>
          <a:noFill/>
        </p:spPr>
        <p:txBody>
          <a:bodyPr wrap="square" rtlCol="0">
            <a:spAutoFit/>
          </a:bodyPr>
          <a:lstStyle/>
          <a:p>
            <a:r>
              <a:rPr lang="zh-CN" altLang="en-US" sz="2400" b="1" dirty="0"/>
              <a:t>请从形态、结构、功能三方面描述衰老细胞的特征</a:t>
            </a:r>
            <a:endParaRPr lang="zh-CN" altLang="en-US" sz="2400" b="1" dirty="0"/>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4896" b="51143"/>
          <a:stretch>
            <a:fillRect/>
          </a:stretch>
        </p:blipFill>
        <p:spPr>
          <a:xfrm>
            <a:off x="365578" y="4349523"/>
            <a:ext cx="1670720" cy="1517054"/>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51717" r="54896"/>
          <a:stretch>
            <a:fillRect/>
          </a:stretch>
        </p:blipFill>
        <p:spPr>
          <a:xfrm>
            <a:off x="2120704" y="4345194"/>
            <a:ext cx="1674473" cy="1521383"/>
          </a:xfrm>
          <a:prstGeom prst="rect">
            <a:avLst/>
          </a:prstGeom>
        </p:spPr>
      </p:pic>
      <p:sp>
        <p:nvSpPr>
          <p:cNvPr id="16" name="文本框 15"/>
          <p:cNvSpPr txBox="1"/>
          <p:nvPr/>
        </p:nvSpPr>
        <p:spPr>
          <a:xfrm>
            <a:off x="3673856" y="4655257"/>
            <a:ext cx="461665" cy="944525"/>
          </a:xfrm>
          <a:prstGeom prst="rect">
            <a:avLst/>
          </a:prstGeom>
          <a:noFill/>
        </p:spPr>
        <p:txBody>
          <a:bodyPr vert="eaVert" wrap="square" rtlCol="0">
            <a:spAutoFit/>
          </a:bodyPr>
          <a:lstStyle/>
          <a:p>
            <a:r>
              <a:rPr lang="zh-CN" altLang="en-US" b="1" dirty="0"/>
              <a:t>自噬泡</a:t>
            </a:r>
            <a:endParaRPr lang="zh-CN" altLang="en-US" b="1" dirty="0"/>
          </a:p>
        </p:txBody>
      </p:sp>
      <p:sp>
        <p:nvSpPr>
          <p:cNvPr id="20" name="文本框 19"/>
          <p:cNvSpPr txBox="1"/>
          <p:nvPr/>
        </p:nvSpPr>
        <p:spPr>
          <a:xfrm>
            <a:off x="-50026" y="2843561"/>
            <a:ext cx="461665" cy="1495442"/>
          </a:xfrm>
          <a:prstGeom prst="rect">
            <a:avLst/>
          </a:prstGeom>
          <a:noFill/>
        </p:spPr>
        <p:txBody>
          <a:bodyPr vert="eaVert" wrap="square" rtlCol="0">
            <a:spAutoFit/>
          </a:bodyPr>
          <a:lstStyle/>
          <a:p>
            <a:pPr algn="ctr"/>
            <a:r>
              <a:rPr lang="zh-CN" altLang="en-US" b="1" dirty="0"/>
              <a:t>染色质</a:t>
            </a:r>
            <a:endParaRPr lang="zh-CN" altLang="en-US" b="1" dirty="0"/>
          </a:p>
        </p:txBody>
      </p:sp>
      <p:sp>
        <p:nvSpPr>
          <p:cNvPr id="21" name="标题 3"/>
          <p:cNvSpPr txBox="1"/>
          <p:nvPr/>
        </p:nvSpPr>
        <p:spPr>
          <a:xfrm>
            <a:off x="4208770" y="4806990"/>
            <a:ext cx="4496874" cy="1064895"/>
          </a:xfrm>
          <a:prstGeom prst="rect">
            <a:avLst/>
          </a:prstGeom>
          <a:noFill/>
        </p:spPr>
        <p:txBody>
          <a:bodyPr vert="horz" wrap="square"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400" b="1" dirty="0">
                <a:solidFill>
                  <a:srgbClr val="0000FF"/>
                </a:solidFill>
                <a:latin typeface="+mn-lt"/>
                <a:ea typeface="黑体" panose="02010609060101010101" charset="-122"/>
              </a:rPr>
              <a:t>细胞衰老</a:t>
            </a:r>
            <a:r>
              <a:rPr lang="zh-CN" altLang="en-US" sz="2400" b="1" dirty="0">
                <a:solidFill>
                  <a:srgbClr val="0000FF"/>
                </a:solidFill>
                <a:latin typeface="+mn-lt"/>
              </a:rPr>
              <a:t>：细</a:t>
            </a:r>
            <a:r>
              <a:rPr lang="zh-CN" altLang="en-US" sz="2400" b="1" dirty="0" smtClean="0">
                <a:solidFill>
                  <a:srgbClr val="0000FF"/>
                </a:solidFill>
                <a:latin typeface="+mn-lt"/>
              </a:rPr>
              <a:t>胞</a:t>
            </a:r>
            <a:r>
              <a:rPr lang="zh-CN" altLang="en-US" sz="2400" b="1" u="sng" dirty="0" smtClean="0">
                <a:solidFill>
                  <a:srgbClr val="0000FF"/>
                </a:solidFill>
                <a:latin typeface="+mn-lt"/>
              </a:rPr>
              <a:t>         </a:t>
            </a:r>
            <a:r>
              <a:rPr lang="zh-CN" altLang="en-US" sz="2400" b="1" dirty="0" smtClean="0">
                <a:solidFill>
                  <a:srgbClr val="0000FF"/>
                </a:solidFill>
                <a:latin typeface="+mn-lt"/>
              </a:rPr>
              <a:t>自</a:t>
            </a:r>
            <a:r>
              <a:rPr lang="zh-CN" altLang="en-US" sz="2400" b="1" dirty="0">
                <a:solidFill>
                  <a:srgbClr val="0000FF"/>
                </a:solidFill>
                <a:latin typeface="+mn-lt"/>
              </a:rPr>
              <a:t>我更新能力，并出现一系</a:t>
            </a:r>
            <a:r>
              <a:rPr lang="zh-CN" altLang="en-US" sz="2400" b="1" dirty="0" smtClean="0">
                <a:solidFill>
                  <a:srgbClr val="0000FF"/>
                </a:solidFill>
                <a:latin typeface="+mn-lt"/>
              </a:rPr>
              <a:t>列</a:t>
            </a:r>
            <a:r>
              <a:rPr lang="zh-CN" altLang="en-US" sz="2400" b="1" u="sng" dirty="0" smtClean="0">
                <a:solidFill>
                  <a:srgbClr val="0000FF"/>
                </a:solidFill>
                <a:latin typeface="+mn-lt"/>
              </a:rPr>
              <a:t>        </a:t>
            </a:r>
            <a:r>
              <a:rPr lang="zh-CN" altLang="en-US" sz="2400" b="1" dirty="0" smtClean="0">
                <a:solidFill>
                  <a:srgbClr val="0000FF"/>
                </a:solidFill>
                <a:latin typeface="+mn-lt"/>
              </a:rPr>
              <a:t>、</a:t>
            </a:r>
            <a:r>
              <a:rPr lang="zh-CN" altLang="en-US" sz="2400" b="1" u="sng" dirty="0" smtClean="0">
                <a:solidFill>
                  <a:srgbClr val="0000FF"/>
                </a:solidFill>
                <a:latin typeface="+mn-lt"/>
              </a:rPr>
              <a:t>        </a:t>
            </a:r>
            <a:r>
              <a:rPr lang="zh-CN" altLang="en-US" sz="2400" b="1" dirty="0" smtClean="0">
                <a:solidFill>
                  <a:srgbClr val="0000FF"/>
                </a:solidFill>
                <a:latin typeface="+mn-lt"/>
              </a:rPr>
              <a:t>和</a:t>
            </a:r>
            <a:r>
              <a:rPr lang="zh-CN" altLang="en-US" sz="2400" b="1" u="sng" dirty="0">
                <a:solidFill>
                  <a:schemeClr val="bg1"/>
                </a:solidFill>
              </a:rPr>
              <a:t>功能</a:t>
            </a:r>
            <a:r>
              <a:rPr lang="zh-CN" altLang="en-US" sz="2400" b="1" dirty="0" smtClean="0">
                <a:solidFill>
                  <a:srgbClr val="0000FF"/>
                </a:solidFill>
                <a:latin typeface="+mn-lt"/>
              </a:rPr>
              <a:t>上</a:t>
            </a:r>
            <a:r>
              <a:rPr lang="zh-CN" altLang="en-US" sz="2400" b="1" dirty="0">
                <a:solidFill>
                  <a:srgbClr val="0000FF"/>
                </a:solidFill>
                <a:latin typeface="+mn-lt"/>
              </a:rPr>
              <a:t>的变化。</a:t>
            </a:r>
            <a:endParaRPr lang="zh-CN" altLang="en-US" sz="2400" b="1" dirty="0">
              <a:solidFill>
                <a:srgbClr val="0000FF"/>
              </a:solidFill>
              <a:latin typeface="+mn-lt"/>
            </a:endParaRPr>
          </a:p>
        </p:txBody>
      </p:sp>
      <p:graphicFrame>
        <p:nvGraphicFramePr>
          <p:cNvPr id="2" name="表格 1"/>
          <p:cNvGraphicFramePr>
            <a:graphicFrameLocks noGrp="1"/>
          </p:cNvGraphicFramePr>
          <p:nvPr/>
        </p:nvGraphicFramePr>
        <p:xfrm>
          <a:off x="4282388" y="2803287"/>
          <a:ext cx="4548750" cy="1716774"/>
        </p:xfrm>
        <a:graphic>
          <a:graphicData uri="http://schemas.openxmlformats.org/drawingml/2006/table">
            <a:tbl>
              <a:tblPr firstRow="1" bandRow="1">
                <a:tableStyleId>{0E3FDE45-AF77-4B5C-9715-49D594BDF05E}</a:tableStyleId>
              </a:tblPr>
              <a:tblGrid>
                <a:gridCol w="915767"/>
                <a:gridCol w="3632983"/>
              </a:tblGrid>
              <a:tr h="342900">
                <a:tc>
                  <a:txBody>
                    <a:bodyPr/>
                    <a:lstStyle/>
                    <a:p>
                      <a:r>
                        <a:rPr lang="zh-CN" altLang="en-US" sz="2400" b="1" dirty="0" smtClean="0"/>
                        <a:t>形态</a:t>
                      </a:r>
                      <a:endParaRPr lang="zh-CN" altLang="en-US" sz="2400" b="1" dirty="0"/>
                    </a:p>
                  </a:txBody>
                  <a:tcPr marL="68580" marR="68580"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zh-CN" altLang="en-US" sz="2400" b="1" dirty="0"/>
                    </a:p>
                  </a:txBody>
                  <a:tcPr marL="68580" marR="68580"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342900">
                <a:tc>
                  <a:txBody>
                    <a:bodyPr/>
                    <a:lstStyle/>
                    <a:p>
                      <a:r>
                        <a:rPr lang="zh-CN" altLang="en-US" sz="2400" b="1" dirty="0" smtClean="0"/>
                        <a:t>结构</a:t>
                      </a:r>
                      <a:endParaRPr lang="zh-CN" altLang="en-US" sz="2400" b="1" dirty="0"/>
                    </a:p>
                  </a:txBody>
                  <a:tcPr marL="68580" marR="68580"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zh-CN" altLang="en-US" sz="2400" b="1" dirty="0"/>
                    </a:p>
                  </a:txBody>
                  <a:tcPr marL="68580" marR="68580"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848094">
                <a:tc>
                  <a:txBody>
                    <a:bodyPr/>
                    <a:lstStyle/>
                    <a:p>
                      <a:r>
                        <a:rPr lang="zh-CN" altLang="en-US" sz="2400" b="1" dirty="0" smtClean="0"/>
                        <a:t>功能</a:t>
                      </a:r>
                      <a:endParaRPr lang="zh-CN" altLang="en-US" sz="2400" b="1" dirty="0"/>
                    </a:p>
                  </a:txBody>
                  <a:tcPr marL="68580" marR="68580"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zh-CN" altLang="en-US" sz="2400" b="1" dirty="0"/>
                    </a:p>
                  </a:txBody>
                  <a:tcPr marL="68580" marR="68580"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bl>
          </a:graphicData>
        </a:graphic>
      </p:graphicFrame>
      <p:sp>
        <p:nvSpPr>
          <p:cNvPr id="12" name="矩形 11"/>
          <p:cNvSpPr/>
          <p:nvPr/>
        </p:nvSpPr>
        <p:spPr>
          <a:xfrm>
            <a:off x="5181853" y="2883360"/>
            <a:ext cx="1723549" cy="400110"/>
          </a:xfrm>
          <a:prstGeom prst="rect">
            <a:avLst/>
          </a:prstGeom>
        </p:spPr>
        <p:txBody>
          <a:bodyPr wrap="none">
            <a:spAutoFit/>
          </a:bodyPr>
          <a:lstStyle/>
          <a:p>
            <a:pPr lvl="0"/>
            <a:r>
              <a:rPr lang="zh-CN" altLang="en-US" sz="2000" b="1" dirty="0">
                <a:solidFill>
                  <a:prstClr val="black"/>
                </a:solidFill>
              </a:rPr>
              <a:t>细胞体积增大</a:t>
            </a:r>
            <a:endParaRPr lang="zh-CN" altLang="en-US" sz="2000" b="1" dirty="0">
              <a:solidFill>
                <a:prstClr val="black"/>
              </a:solidFill>
            </a:endParaRPr>
          </a:p>
        </p:txBody>
      </p:sp>
      <p:sp>
        <p:nvSpPr>
          <p:cNvPr id="15" name="矩形 14"/>
          <p:cNvSpPr/>
          <p:nvPr/>
        </p:nvSpPr>
        <p:spPr>
          <a:xfrm>
            <a:off x="5186732" y="3229609"/>
            <a:ext cx="3518912" cy="400110"/>
          </a:xfrm>
          <a:prstGeom prst="rect">
            <a:avLst/>
          </a:prstGeom>
        </p:spPr>
        <p:txBody>
          <a:bodyPr wrap="none">
            <a:spAutoFit/>
          </a:bodyPr>
          <a:lstStyle/>
          <a:p>
            <a:pPr lvl="0"/>
            <a:r>
              <a:rPr lang="zh-CN" altLang="en-US" sz="2000" b="1" dirty="0">
                <a:solidFill>
                  <a:prstClr val="black"/>
                </a:solidFill>
              </a:rPr>
              <a:t>染色质收缩、细胞核体积增大</a:t>
            </a:r>
            <a:endParaRPr lang="zh-CN" altLang="en-US" sz="2000" b="1" dirty="0">
              <a:solidFill>
                <a:prstClr val="black"/>
              </a:solidFill>
            </a:endParaRPr>
          </a:p>
        </p:txBody>
      </p:sp>
      <p:sp>
        <p:nvSpPr>
          <p:cNvPr id="18" name="矩形 17"/>
          <p:cNvSpPr/>
          <p:nvPr/>
        </p:nvSpPr>
        <p:spPr>
          <a:xfrm>
            <a:off x="5186733" y="3753589"/>
            <a:ext cx="3623161" cy="707886"/>
          </a:xfrm>
          <a:prstGeom prst="rect">
            <a:avLst/>
          </a:prstGeom>
        </p:spPr>
        <p:txBody>
          <a:bodyPr wrap="square">
            <a:spAutoFit/>
          </a:bodyPr>
          <a:lstStyle/>
          <a:p>
            <a:pPr lvl="0"/>
            <a:r>
              <a:rPr lang="en-US" altLang="zh-CN" sz="2000" b="1" dirty="0">
                <a:solidFill>
                  <a:prstClr val="black"/>
                </a:solidFill>
              </a:rPr>
              <a:t>β-</a:t>
            </a:r>
            <a:r>
              <a:rPr lang="zh-CN" altLang="en-US" sz="2000" b="1" dirty="0">
                <a:solidFill>
                  <a:prstClr val="black"/>
                </a:solidFill>
              </a:rPr>
              <a:t>半乳糖苷酶增多，出现大量自噬泡，细胞功能受损</a:t>
            </a:r>
            <a:endParaRPr lang="zh-CN" altLang="en-US" sz="2000" b="1" dirty="0">
              <a:solidFill>
                <a:prstClr val="black"/>
              </a:solidFill>
            </a:endParaRPr>
          </a:p>
        </p:txBody>
      </p:sp>
      <p:sp>
        <p:nvSpPr>
          <p:cNvPr id="22" name="文本框 21"/>
          <p:cNvSpPr txBox="1"/>
          <p:nvPr/>
        </p:nvSpPr>
        <p:spPr>
          <a:xfrm>
            <a:off x="4010660" y="1090295"/>
            <a:ext cx="482600" cy="1753235"/>
          </a:xfrm>
          <a:prstGeom prst="rect">
            <a:avLst/>
          </a:prstGeom>
          <a:noFill/>
        </p:spPr>
        <p:txBody>
          <a:bodyPr wrap="square" rtlCol="0">
            <a:spAutoFit/>
          </a:bodyPr>
          <a:lstStyle/>
          <a:p>
            <a:r>
              <a:rPr lang="en-US" altLang="zh-CN" b="1" dirty="0"/>
              <a:t>β-</a:t>
            </a:r>
            <a:r>
              <a:rPr lang="zh-CN" altLang="en-US" b="1" dirty="0"/>
              <a:t>半乳糖苷酶</a:t>
            </a:r>
            <a:endParaRPr lang="zh-CN" altLang="en-US" b="1" dirty="0"/>
          </a:p>
        </p:txBody>
      </p:sp>
      <p:sp>
        <p:nvSpPr>
          <p:cNvPr id="23" name="右箭头 22"/>
          <p:cNvSpPr/>
          <p:nvPr/>
        </p:nvSpPr>
        <p:spPr>
          <a:xfrm>
            <a:off x="3539490" y="1348740"/>
            <a:ext cx="471170" cy="241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4" name="椭圆 23"/>
          <p:cNvSpPr/>
          <p:nvPr/>
        </p:nvSpPr>
        <p:spPr>
          <a:xfrm rot="17834605">
            <a:off x="2173436" y="1508833"/>
            <a:ext cx="650551" cy="9169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5" name="椭圆 24"/>
          <p:cNvSpPr/>
          <p:nvPr/>
        </p:nvSpPr>
        <p:spPr>
          <a:xfrm rot="15244318">
            <a:off x="974159" y="1108055"/>
            <a:ext cx="159187" cy="8746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6" name="椭圆 25"/>
          <p:cNvSpPr/>
          <p:nvPr/>
        </p:nvSpPr>
        <p:spPr>
          <a:xfrm rot="19719194">
            <a:off x="2555414" y="3045463"/>
            <a:ext cx="650551" cy="9630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7" name="椭圆 26"/>
          <p:cNvSpPr/>
          <p:nvPr/>
        </p:nvSpPr>
        <p:spPr>
          <a:xfrm rot="19719194">
            <a:off x="1548728" y="3113657"/>
            <a:ext cx="515346" cy="6565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8" name="椭圆 27"/>
          <p:cNvSpPr/>
          <p:nvPr/>
        </p:nvSpPr>
        <p:spPr>
          <a:xfrm rot="19719194">
            <a:off x="3187180" y="4733587"/>
            <a:ext cx="448940" cy="5267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31" name="矩形 30"/>
          <p:cNvSpPr/>
          <p:nvPr/>
        </p:nvSpPr>
        <p:spPr>
          <a:xfrm>
            <a:off x="6322947" y="4734399"/>
            <a:ext cx="800219" cy="461665"/>
          </a:xfrm>
          <a:prstGeom prst="rect">
            <a:avLst/>
          </a:prstGeom>
        </p:spPr>
        <p:txBody>
          <a:bodyPr wrap="none">
            <a:spAutoFit/>
          </a:bodyPr>
          <a:lstStyle/>
          <a:p>
            <a:r>
              <a:rPr lang="zh-CN" altLang="en-US" sz="2400" b="1" dirty="0">
                <a:solidFill>
                  <a:srgbClr val="FF0000"/>
                </a:solidFill>
              </a:rPr>
              <a:t>失去</a:t>
            </a:r>
            <a:endParaRPr lang="zh-CN" altLang="en-US" dirty="0">
              <a:solidFill>
                <a:srgbClr val="FF0000"/>
              </a:solidFill>
            </a:endParaRPr>
          </a:p>
        </p:txBody>
      </p:sp>
      <p:sp>
        <p:nvSpPr>
          <p:cNvPr id="35" name="矩形 34"/>
          <p:cNvSpPr/>
          <p:nvPr/>
        </p:nvSpPr>
        <p:spPr>
          <a:xfrm>
            <a:off x="6643757" y="5087906"/>
            <a:ext cx="800219" cy="461665"/>
          </a:xfrm>
          <a:prstGeom prst="rect">
            <a:avLst/>
          </a:prstGeom>
        </p:spPr>
        <p:txBody>
          <a:bodyPr wrap="none">
            <a:spAutoFit/>
          </a:bodyPr>
          <a:lstStyle/>
          <a:p>
            <a:r>
              <a:rPr lang="zh-CN" altLang="en-US" sz="2400" b="1" dirty="0">
                <a:solidFill>
                  <a:srgbClr val="FF0000"/>
                </a:solidFill>
              </a:rPr>
              <a:t>形态</a:t>
            </a:r>
            <a:endParaRPr lang="zh-CN" altLang="en-US" dirty="0">
              <a:solidFill>
                <a:srgbClr val="FF0000"/>
              </a:solidFill>
            </a:endParaRPr>
          </a:p>
        </p:txBody>
      </p:sp>
      <p:sp>
        <p:nvSpPr>
          <p:cNvPr id="37" name="矩形 36"/>
          <p:cNvSpPr/>
          <p:nvPr/>
        </p:nvSpPr>
        <p:spPr>
          <a:xfrm>
            <a:off x="7417645" y="5087905"/>
            <a:ext cx="800219" cy="461665"/>
          </a:xfrm>
          <a:prstGeom prst="rect">
            <a:avLst/>
          </a:prstGeom>
        </p:spPr>
        <p:txBody>
          <a:bodyPr wrap="none">
            <a:spAutoFit/>
          </a:bodyPr>
          <a:lstStyle/>
          <a:p>
            <a:r>
              <a:rPr lang="zh-CN" altLang="en-US" sz="2400" b="1" dirty="0">
                <a:solidFill>
                  <a:srgbClr val="FF0000"/>
                </a:solidFill>
              </a:rPr>
              <a:t>结构</a:t>
            </a:r>
            <a:endParaRPr lang="zh-CN" altLang="en-US" dirty="0">
              <a:solidFill>
                <a:srgbClr val="FF0000"/>
              </a:solidFill>
            </a:endParaRPr>
          </a:p>
        </p:txBody>
      </p:sp>
      <p:sp>
        <p:nvSpPr>
          <p:cNvPr id="39" name="矩形 38"/>
          <p:cNvSpPr/>
          <p:nvPr/>
        </p:nvSpPr>
        <p:spPr>
          <a:xfrm>
            <a:off x="4218852" y="5404912"/>
            <a:ext cx="800219" cy="461665"/>
          </a:xfrm>
          <a:prstGeom prst="rect">
            <a:avLst/>
          </a:prstGeom>
        </p:spPr>
        <p:txBody>
          <a:bodyPr wrap="none">
            <a:spAutoFit/>
          </a:bodyPr>
          <a:lstStyle/>
          <a:p>
            <a:r>
              <a:rPr lang="zh-CN" altLang="en-US" sz="2400" b="1" u="sng" dirty="0">
                <a:solidFill>
                  <a:srgbClr val="FF0000"/>
                </a:solidFill>
              </a:rPr>
              <a:t>功能</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15" grpId="0"/>
      <p:bldP spid="18" grpId="0"/>
      <p:bldP spid="24" grpId="0" animBg="1"/>
      <p:bldP spid="25" grpId="0" animBg="1"/>
      <p:bldP spid="26" grpId="0" animBg="1"/>
      <p:bldP spid="27" grpId="0" animBg="1"/>
      <p:bldP spid="28" grpId="0" animBg="1"/>
      <p:bldP spid="31" grpId="0"/>
      <p:bldP spid="35" grpId="0"/>
      <p:bldP spid="37"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584939" y="3208421"/>
            <a:ext cx="1716902" cy="2309843"/>
          </a:xfrm>
          <a:prstGeom prst="rect">
            <a:avLst/>
          </a:prstGeom>
        </p:spPr>
      </p:pic>
      <p:sp>
        <p:nvSpPr>
          <p:cNvPr id="6" name="椭圆 5"/>
          <p:cNvSpPr/>
          <p:nvPr/>
        </p:nvSpPr>
        <p:spPr>
          <a:xfrm>
            <a:off x="2918931" y="420068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3003890" y="431498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p:cNvSpPr/>
          <p:nvPr/>
        </p:nvSpPr>
        <p:spPr>
          <a:xfrm>
            <a:off x="3088850" y="442928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3173808" y="454358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3258767" y="4351912"/>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3343726" y="4181340"/>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420842" y="459106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p:nvSpPr>
        <p:spPr>
          <a:xfrm>
            <a:off x="3513644" y="405121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椭圆 13"/>
          <p:cNvSpPr/>
          <p:nvPr/>
        </p:nvSpPr>
        <p:spPr>
          <a:xfrm>
            <a:off x="3343726" y="4466212"/>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椭圆 14"/>
          <p:cNvSpPr/>
          <p:nvPr/>
        </p:nvSpPr>
        <p:spPr>
          <a:xfrm>
            <a:off x="3420841" y="4274538"/>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p:nvSpPr>
        <p:spPr>
          <a:xfrm>
            <a:off x="3513644" y="4409940"/>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3598603" y="416551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3683562" y="427981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3768521" y="439411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3853480" y="450841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3577691" y="4580511"/>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3156815" y="4056490"/>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3045715" y="4170790"/>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3185571" y="4200682"/>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3733227" y="4125067"/>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nvSpPr>
        <p:spPr>
          <a:xfrm>
            <a:off x="3818186" y="4239367"/>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椭圆 26"/>
          <p:cNvSpPr/>
          <p:nvPr/>
        </p:nvSpPr>
        <p:spPr>
          <a:xfrm>
            <a:off x="3903146" y="4353667"/>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3988104" y="4467967"/>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椭圆 28"/>
          <p:cNvSpPr/>
          <p:nvPr/>
        </p:nvSpPr>
        <p:spPr>
          <a:xfrm>
            <a:off x="4073063" y="4286845"/>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a:off x="3875696" y="4147926"/>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30"/>
          <p:cNvSpPr/>
          <p:nvPr/>
        </p:nvSpPr>
        <p:spPr>
          <a:xfrm>
            <a:off x="2690192" y="4262226"/>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2775152" y="4376526"/>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2860111" y="4490826"/>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2904550" y="4329046"/>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3074468" y="4557646"/>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椭圆 37"/>
          <p:cNvSpPr/>
          <p:nvPr/>
        </p:nvSpPr>
        <p:spPr>
          <a:xfrm>
            <a:off x="3352873" y="4056487"/>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3547785" y="4295633"/>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3700555" y="4482036"/>
            <a:ext cx="83325" cy="63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1" name="图片 40"/>
          <p:cNvPicPr>
            <a:picLocks noChangeAspect="1"/>
          </p:cNvPicPr>
          <p:nvPr/>
        </p:nvPicPr>
        <p:blipFill>
          <a:blip r:embed="rId1"/>
          <a:stretch>
            <a:fillRect/>
          </a:stretch>
        </p:blipFill>
        <p:spPr>
          <a:xfrm>
            <a:off x="4795174" y="3227764"/>
            <a:ext cx="1716902" cy="2309843"/>
          </a:xfrm>
          <a:prstGeom prst="rect">
            <a:avLst/>
          </a:prstGeom>
        </p:spPr>
      </p:pic>
      <p:sp>
        <p:nvSpPr>
          <p:cNvPr id="42" name="椭圆 41"/>
          <p:cNvSpPr/>
          <p:nvPr/>
        </p:nvSpPr>
        <p:spPr>
          <a:xfrm>
            <a:off x="5129167" y="422002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5214125" y="433432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nvSpPr>
        <p:spPr>
          <a:xfrm>
            <a:off x="5299085" y="444862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5384044" y="456292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5469002" y="4371255"/>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5553962" y="4200683"/>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nvSpPr>
        <p:spPr>
          <a:xfrm>
            <a:off x="5631078" y="461040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椭圆 48"/>
          <p:cNvSpPr/>
          <p:nvPr/>
        </p:nvSpPr>
        <p:spPr>
          <a:xfrm>
            <a:off x="5723879" y="407055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椭圆 49"/>
          <p:cNvSpPr/>
          <p:nvPr/>
        </p:nvSpPr>
        <p:spPr>
          <a:xfrm>
            <a:off x="5553962" y="4485555"/>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nvSpPr>
        <p:spPr>
          <a:xfrm>
            <a:off x="5631077" y="429388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5723879" y="4429283"/>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椭圆 52"/>
          <p:cNvSpPr/>
          <p:nvPr/>
        </p:nvSpPr>
        <p:spPr>
          <a:xfrm>
            <a:off x="5808839" y="418485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椭圆 53"/>
          <p:cNvSpPr/>
          <p:nvPr/>
        </p:nvSpPr>
        <p:spPr>
          <a:xfrm>
            <a:off x="5893797" y="429915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椭圆 54"/>
          <p:cNvSpPr/>
          <p:nvPr/>
        </p:nvSpPr>
        <p:spPr>
          <a:xfrm>
            <a:off x="5978756" y="441345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椭圆 55"/>
          <p:cNvSpPr/>
          <p:nvPr/>
        </p:nvSpPr>
        <p:spPr>
          <a:xfrm>
            <a:off x="6063716" y="4527758"/>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5787926" y="4599854"/>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椭圆 57"/>
          <p:cNvSpPr/>
          <p:nvPr/>
        </p:nvSpPr>
        <p:spPr>
          <a:xfrm>
            <a:off x="5367050" y="4075833"/>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椭圆 58"/>
          <p:cNvSpPr/>
          <p:nvPr/>
        </p:nvSpPr>
        <p:spPr>
          <a:xfrm>
            <a:off x="5255950" y="4190133"/>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椭圆 59"/>
          <p:cNvSpPr/>
          <p:nvPr/>
        </p:nvSpPr>
        <p:spPr>
          <a:xfrm>
            <a:off x="5395807" y="4220026"/>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椭圆 60"/>
          <p:cNvSpPr/>
          <p:nvPr/>
        </p:nvSpPr>
        <p:spPr>
          <a:xfrm>
            <a:off x="5943463" y="414441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椭圆 61"/>
          <p:cNvSpPr/>
          <p:nvPr/>
        </p:nvSpPr>
        <p:spPr>
          <a:xfrm>
            <a:off x="6028422" y="4258711"/>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p:nvPr/>
        </p:nvSpPr>
        <p:spPr>
          <a:xfrm>
            <a:off x="6113381" y="437301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椭圆 63"/>
          <p:cNvSpPr/>
          <p:nvPr/>
        </p:nvSpPr>
        <p:spPr>
          <a:xfrm>
            <a:off x="6198340" y="4487311"/>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6283298" y="4306188"/>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p:cNvSpPr/>
          <p:nvPr/>
        </p:nvSpPr>
        <p:spPr>
          <a:xfrm>
            <a:off x="6085932" y="4167269"/>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p:cNvSpPr/>
          <p:nvPr/>
        </p:nvSpPr>
        <p:spPr>
          <a:xfrm>
            <a:off x="4900428" y="4281569"/>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4985387" y="4395869"/>
            <a:ext cx="83325" cy="63305"/>
          </a:xfrm>
          <a:prstGeom prst="ellipse">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椭圆 68"/>
          <p:cNvSpPr/>
          <p:nvPr/>
        </p:nvSpPr>
        <p:spPr>
          <a:xfrm>
            <a:off x="5070346" y="4510169"/>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5114785" y="4348389"/>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5284703" y="4576989"/>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5563108" y="407583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5758020" y="4314976"/>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5910791" y="4501379"/>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文本框 74"/>
          <p:cNvSpPr txBox="1"/>
          <p:nvPr/>
        </p:nvSpPr>
        <p:spPr>
          <a:xfrm>
            <a:off x="2596083" y="4844278"/>
            <a:ext cx="1723689" cy="646331"/>
          </a:xfrm>
          <a:prstGeom prst="rect">
            <a:avLst/>
          </a:prstGeom>
          <a:noFill/>
        </p:spPr>
        <p:txBody>
          <a:bodyPr wrap="square" rtlCol="0">
            <a:spAutoFit/>
          </a:bodyPr>
          <a:lstStyle/>
          <a:p>
            <a:r>
              <a:rPr lang="zh-CN" altLang="en-US" b="1" dirty="0"/>
              <a:t>分裂</a:t>
            </a:r>
            <a:r>
              <a:rPr lang="en-US" altLang="zh-CN" b="1" dirty="0"/>
              <a:t>40</a:t>
            </a:r>
            <a:r>
              <a:rPr lang="zh-CN" altLang="en-US" b="1" dirty="0"/>
              <a:t>次的男性成纤维细胞</a:t>
            </a:r>
            <a:endParaRPr lang="zh-CN" altLang="en-US" b="1" dirty="0"/>
          </a:p>
        </p:txBody>
      </p:sp>
      <p:sp>
        <p:nvSpPr>
          <p:cNvPr id="76" name="文本框 75"/>
          <p:cNvSpPr txBox="1"/>
          <p:nvPr/>
        </p:nvSpPr>
        <p:spPr>
          <a:xfrm>
            <a:off x="4650949" y="4884045"/>
            <a:ext cx="2133250" cy="1200329"/>
          </a:xfrm>
          <a:prstGeom prst="rect">
            <a:avLst/>
          </a:prstGeom>
          <a:noFill/>
        </p:spPr>
        <p:txBody>
          <a:bodyPr wrap="square" rtlCol="0">
            <a:spAutoFit/>
          </a:bodyPr>
          <a:lstStyle/>
          <a:p>
            <a:r>
              <a:rPr lang="zh-CN" altLang="en-US" b="1" dirty="0"/>
              <a:t>分裂</a:t>
            </a:r>
            <a:r>
              <a:rPr lang="en-US" altLang="zh-CN" b="1" dirty="0"/>
              <a:t>40</a:t>
            </a:r>
            <a:r>
              <a:rPr lang="zh-CN" altLang="en-US" b="1" dirty="0"/>
              <a:t>次的男性成纤维细胞和分裂</a:t>
            </a:r>
            <a:r>
              <a:rPr lang="en-US" altLang="zh-CN" b="1" dirty="0"/>
              <a:t>10</a:t>
            </a:r>
            <a:r>
              <a:rPr lang="zh-CN" altLang="en-US" b="1" dirty="0"/>
              <a:t>次的女性成纤维细胞等量混合</a:t>
            </a:r>
            <a:endParaRPr lang="zh-CN" altLang="en-US" b="1" dirty="0"/>
          </a:p>
        </p:txBody>
      </p:sp>
      <p:pic>
        <p:nvPicPr>
          <p:cNvPr id="111" name="图片 110"/>
          <p:cNvPicPr>
            <a:picLocks noChangeAspect="1"/>
          </p:cNvPicPr>
          <p:nvPr/>
        </p:nvPicPr>
        <p:blipFill>
          <a:blip r:embed="rId1"/>
          <a:stretch>
            <a:fillRect/>
          </a:stretch>
        </p:blipFill>
        <p:spPr>
          <a:xfrm>
            <a:off x="6981893" y="3247106"/>
            <a:ext cx="1716902" cy="2309843"/>
          </a:xfrm>
          <a:prstGeom prst="rect">
            <a:avLst/>
          </a:prstGeom>
        </p:spPr>
      </p:pic>
      <p:sp>
        <p:nvSpPr>
          <p:cNvPr id="112" name="椭圆 111"/>
          <p:cNvSpPr/>
          <p:nvPr/>
        </p:nvSpPr>
        <p:spPr>
          <a:xfrm>
            <a:off x="7315886" y="423937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椭圆 112"/>
          <p:cNvSpPr/>
          <p:nvPr/>
        </p:nvSpPr>
        <p:spPr>
          <a:xfrm>
            <a:off x="7400845" y="435367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椭圆 113"/>
          <p:cNvSpPr/>
          <p:nvPr/>
        </p:nvSpPr>
        <p:spPr>
          <a:xfrm>
            <a:off x="7485803" y="446797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p:nvPr/>
        </p:nvSpPr>
        <p:spPr>
          <a:xfrm>
            <a:off x="7570763" y="458227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椭圆 115"/>
          <p:cNvSpPr/>
          <p:nvPr/>
        </p:nvSpPr>
        <p:spPr>
          <a:xfrm>
            <a:off x="7655722" y="4390597"/>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椭圆 116"/>
          <p:cNvSpPr/>
          <p:nvPr/>
        </p:nvSpPr>
        <p:spPr>
          <a:xfrm>
            <a:off x="7740680" y="4220025"/>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椭圆 117"/>
          <p:cNvSpPr/>
          <p:nvPr/>
        </p:nvSpPr>
        <p:spPr>
          <a:xfrm>
            <a:off x="7817797" y="462975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椭圆 118"/>
          <p:cNvSpPr/>
          <p:nvPr/>
        </p:nvSpPr>
        <p:spPr>
          <a:xfrm>
            <a:off x="7910599" y="408990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椭圆 119"/>
          <p:cNvSpPr/>
          <p:nvPr/>
        </p:nvSpPr>
        <p:spPr>
          <a:xfrm>
            <a:off x="7740680" y="4504897"/>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椭圆 120"/>
          <p:cNvSpPr/>
          <p:nvPr/>
        </p:nvSpPr>
        <p:spPr>
          <a:xfrm>
            <a:off x="7817795" y="4313223"/>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2" name="椭圆 121"/>
          <p:cNvSpPr/>
          <p:nvPr/>
        </p:nvSpPr>
        <p:spPr>
          <a:xfrm>
            <a:off x="7910599" y="4448625"/>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椭圆 122"/>
          <p:cNvSpPr/>
          <p:nvPr/>
        </p:nvSpPr>
        <p:spPr>
          <a:xfrm>
            <a:off x="7995557" y="420420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椭圆 123"/>
          <p:cNvSpPr/>
          <p:nvPr/>
        </p:nvSpPr>
        <p:spPr>
          <a:xfrm>
            <a:off x="8080517" y="431850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椭圆 124"/>
          <p:cNvSpPr/>
          <p:nvPr/>
        </p:nvSpPr>
        <p:spPr>
          <a:xfrm>
            <a:off x="8165475" y="443280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椭圆 125"/>
          <p:cNvSpPr/>
          <p:nvPr/>
        </p:nvSpPr>
        <p:spPr>
          <a:xfrm>
            <a:off x="8250434" y="454710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椭圆 126"/>
          <p:cNvSpPr/>
          <p:nvPr/>
        </p:nvSpPr>
        <p:spPr>
          <a:xfrm>
            <a:off x="7974645" y="4619196"/>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椭圆 127"/>
          <p:cNvSpPr/>
          <p:nvPr/>
        </p:nvSpPr>
        <p:spPr>
          <a:xfrm>
            <a:off x="7553769" y="4095175"/>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椭圆 128"/>
          <p:cNvSpPr/>
          <p:nvPr/>
        </p:nvSpPr>
        <p:spPr>
          <a:xfrm>
            <a:off x="7442669" y="4209475"/>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椭圆 129"/>
          <p:cNvSpPr/>
          <p:nvPr/>
        </p:nvSpPr>
        <p:spPr>
          <a:xfrm>
            <a:off x="7582526" y="4239367"/>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椭圆 130"/>
          <p:cNvSpPr/>
          <p:nvPr/>
        </p:nvSpPr>
        <p:spPr>
          <a:xfrm>
            <a:off x="8130182" y="4163752"/>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椭圆 131"/>
          <p:cNvSpPr/>
          <p:nvPr/>
        </p:nvSpPr>
        <p:spPr>
          <a:xfrm>
            <a:off x="8215141" y="4278052"/>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椭圆 132"/>
          <p:cNvSpPr/>
          <p:nvPr/>
        </p:nvSpPr>
        <p:spPr>
          <a:xfrm>
            <a:off x="8300099" y="4392352"/>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椭圆 133"/>
          <p:cNvSpPr/>
          <p:nvPr/>
        </p:nvSpPr>
        <p:spPr>
          <a:xfrm>
            <a:off x="8385059" y="4506652"/>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椭圆 134"/>
          <p:cNvSpPr/>
          <p:nvPr/>
        </p:nvSpPr>
        <p:spPr>
          <a:xfrm>
            <a:off x="8470018" y="4325530"/>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椭圆 135"/>
          <p:cNvSpPr/>
          <p:nvPr/>
        </p:nvSpPr>
        <p:spPr>
          <a:xfrm>
            <a:off x="8272651" y="418661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椭圆 136"/>
          <p:cNvSpPr/>
          <p:nvPr/>
        </p:nvSpPr>
        <p:spPr>
          <a:xfrm>
            <a:off x="7087147" y="430091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椭圆 137"/>
          <p:cNvSpPr/>
          <p:nvPr/>
        </p:nvSpPr>
        <p:spPr>
          <a:xfrm>
            <a:off x="7172106" y="441521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椭圆 138"/>
          <p:cNvSpPr/>
          <p:nvPr/>
        </p:nvSpPr>
        <p:spPr>
          <a:xfrm>
            <a:off x="7257065" y="452951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0" name="椭圆 139"/>
          <p:cNvSpPr/>
          <p:nvPr/>
        </p:nvSpPr>
        <p:spPr>
          <a:xfrm>
            <a:off x="7301504" y="436773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1" name="椭圆 140"/>
          <p:cNvSpPr/>
          <p:nvPr/>
        </p:nvSpPr>
        <p:spPr>
          <a:xfrm>
            <a:off x="7471422" y="459633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2" name="椭圆 141"/>
          <p:cNvSpPr/>
          <p:nvPr/>
        </p:nvSpPr>
        <p:spPr>
          <a:xfrm>
            <a:off x="7749827" y="4095172"/>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3" name="椭圆 142"/>
          <p:cNvSpPr/>
          <p:nvPr/>
        </p:nvSpPr>
        <p:spPr>
          <a:xfrm>
            <a:off x="7944740" y="4334318"/>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4" name="椭圆 143"/>
          <p:cNvSpPr/>
          <p:nvPr/>
        </p:nvSpPr>
        <p:spPr>
          <a:xfrm>
            <a:off x="8097509" y="4520721"/>
            <a:ext cx="83325" cy="6330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5" name="文本框 144"/>
          <p:cNvSpPr txBox="1"/>
          <p:nvPr/>
        </p:nvSpPr>
        <p:spPr>
          <a:xfrm>
            <a:off x="6981894" y="4903626"/>
            <a:ext cx="1994610" cy="646331"/>
          </a:xfrm>
          <a:prstGeom prst="rect">
            <a:avLst/>
          </a:prstGeom>
          <a:noFill/>
        </p:spPr>
        <p:txBody>
          <a:bodyPr wrap="square" rtlCol="0">
            <a:spAutoFit/>
          </a:bodyPr>
          <a:lstStyle/>
          <a:p>
            <a:r>
              <a:rPr lang="zh-CN" altLang="en-US" b="1" dirty="0"/>
              <a:t>分裂</a:t>
            </a:r>
            <a:r>
              <a:rPr lang="en-US" altLang="zh-CN" b="1" dirty="0"/>
              <a:t>10</a:t>
            </a:r>
            <a:r>
              <a:rPr lang="zh-CN" altLang="en-US" b="1" dirty="0"/>
              <a:t>次的女性成纤维细胞</a:t>
            </a:r>
            <a:endParaRPr lang="zh-CN" altLang="en-US" b="1" dirty="0"/>
          </a:p>
        </p:txBody>
      </p:sp>
      <p:grpSp>
        <p:nvGrpSpPr>
          <p:cNvPr id="78" name="组合 77"/>
          <p:cNvGrpSpPr/>
          <p:nvPr/>
        </p:nvGrpSpPr>
        <p:grpSpPr>
          <a:xfrm>
            <a:off x="549277" y="1032792"/>
            <a:ext cx="8150267" cy="2047147"/>
            <a:chOff x="732369" y="993714"/>
            <a:chExt cx="10867022" cy="2729529"/>
          </a:xfrm>
        </p:grpSpPr>
        <p:sp>
          <p:nvSpPr>
            <p:cNvPr id="3" name="矩形 2"/>
            <p:cNvSpPr/>
            <p:nvPr/>
          </p:nvSpPr>
          <p:spPr>
            <a:xfrm>
              <a:off x="3059128" y="993714"/>
              <a:ext cx="8540263" cy="1762760"/>
            </a:xfrm>
            <a:prstGeom prst="rect">
              <a:avLst/>
            </a:prstGeom>
          </p:spPr>
          <p:txBody>
            <a:bodyPr wrap="square">
              <a:spAutoFit/>
            </a:bodyPr>
            <a:lstStyle/>
            <a:p>
              <a:r>
                <a:rPr altLang="zh-CN" sz="2000" dirty="0"/>
                <a:t>资料分析</a:t>
              </a:r>
              <a:r>
                <a:rPr lang="en-US" sz="2000" dirty="0"/>
                <a:t>2</a:t>
              </a:r>
              <a:r>
                <a:rPr altLang="zh-CN" sz="2000" dirty="0"/>
                <a:t>：</a:t>
              </a:r>
              <a:r>
                <a:rPr lang="zh-CN" altLang="zh-CN" sz="2000" dirty="0"/>
                <a:t>诺贝尔生理学或医学奖获得者卡莱尔曾声称在自己实验室里培养的鸡心脏成纤维细胞持续分裂了</a:t>
              </a:r>
              <a:r>
                <a:rPr lang="en-US" altLang="zh-CN" sz="2000" dirty="0"/>
                <a:t>34</a:t>
              </a:r>
              <a:r>
                <a:rPr lang="zh-CN" altLang="zh-CN" sz="2000" dirty="0"/>
                <a:t>年，由此认为</a:t>
              </a:r>
              <a:r>
                <a:rPr lang="zh-CN" altLang="zh-CN" sz="2000" b="1" u="sng" dirty="0"/>
                <a:t>只</a:t>
              </a:r>
              <a:r>
                <a:rPr lang="zh-CN" altLang="zh-CN" sz="2000" b="1" u="sng" dirty="0" smtClean="0"/>
                <a:t>要</a:t>
              </a:r>
              <a:r>
                <a:rPr lang="zh-CN" altLang="en-US" sz="2000" b="1" u="sng" dirty="0"/>
                <a:t>环境</a:t>
              </a:r>
              <a:r>
                <a:rPr lang="zh-CN" altLang="zh-CN" sz="2000" b="1" u="sng" dirty="0" smtClean="0"/>
                <a:t>适</a:t>
              </a:r>
              <a:r>
                <a:rPr lang="zh-CN" altLang="zh-CN" sz="2000" b="1" u="sng" dirty="0"/>
                <a:t>宜，细胞在体外培养可以永生不死</a:t>
              </a:r>
              <a:r>
                <a:rPr lang="zh-CN" altLang="zh-CN" sz="2000" dirty="0"/>
                <a:t>。但是没有人能够重复卡莱尔的实验。</a:t>
              </a:r>
              <a:endParaRPr lang="zh-CN" altLang="en-US" sz="2000" dirty="0"/>
            </a:p>
          </p:txBody>
        </p:sp>
        <p:pic>
          <p:nvPicPr>
            <p:cNvPr id="34" name="图片 33"/>
            <p:cNvPicPr>
              <a:picLocks noChangeAspect="1"/>
            </p:cNvPicPr>
            <p:nvPr/>
          </p:nvPicPr>
          <p:blipFill>
            <a:blip r:embed="rId2"/>
            <a:stretch>
              <a:fillRect/>
            </a:stretch>
          </p:blipFill>
          <p:spPr>
            <a:xfrm>
              <a:off x="732369" y="1237218"/>
              <a:ext cx="2095500" cy="2486025"/>
            </a:xfrm>
            <a:prstGeom prst="rect">
              <a:avLst/>
            </a:prstGeom>
          </p:spPr>
        </p:pic>
      </p:grpSp>
      <p:pic>
        <p:nvPicPr>
          <p:cNvPr id="36" name="图片 35"/>
          <p:cNvPicPr>
            <a:picLocks noChangeAspect="1"/>
          </p:cNvPicPr>
          <p:nvPr/>
        </p:nvPicPr>
        <p:blipFill rotWithShape="1">
          <a:blip r:embed="rId3"/>
          <a:srcRect l="18825"/>
          <a:stretch>
            <a:fillRect/>
          </a:stretch>
        </p:blipFill>
        <p:spPr>
          <a:xfrm>
            <a:off x="496133" y="3763920"/>
            <a:ext cx="1739698" cy="1457325"/>
          </a:xfrm>
          <a:prstGeom prst="rect">
            <a:avLst/>
          </a:prstGeom>
        </p:spPr>
      </p:pic>
      <p:sp>
        <p:nvSpPr>
          <p:cNvPr id="146" name="文本框 145"/>
          <p:cNvSpPr txBox="1"/>
          <p:nvPr/>
        </p:nvSpPr>
        <p:spPr>
          <a:xfrm>
            <a:off x="2155651" y="250976"/>
            <a:ext cx="5370343" cy="523220"/>
          </a:xfrm>
          <a:prstGeom prst="rect">
            <a:avLst/>
          </a:prstGeom>
          <a:noFill/>
        </p:spPr>
        <p:txBody>
          <a:bodyPr wrap="square" rtlCol="0">
            <a:spAutoFit/>
          </a:bodyPr>
          <a:lstStyle/>
          <a:p>
            <a:r>
              <a:rPr lang="zh-CN" altLang="en-US" sz="2800" b="1" dirty="0">
                <a:solidFill>
                  <a:srgbClr val="0000FF"/>
                </a:solidFill>
              </a:rPr>
              <a:t>细胞衰老是否是由于环境导致？</a:t>
            </a:r>
            <a:endParaRPr lang="zh-CN" altLang="en-US" sz="2800" b="1" dirty="0">
              <a:solidFill>
                <a:srgbClr val="0000FF"/>
              </a:solidFill>
            </a:endParaRPr>
          </a:p>
        </p:txBody>
      </p:sp>
      <p:sp>
        <p:nvSpPr>
          <p:cNvPr id="79" name="文本框 78"/>
          <p:cNvSpPr txBox="1"/>
          <p:nvPr/>
        </p:nvSpPr>
        <p:spPr>
          <a:xfrm>
            <a:off x="319241" y="5785794"/>
            <a:ext cx="5716704" cy="400110"/>
          </a:xfrm>
          <a:prstGeom prst="rect">
            <a:avLst/>
          </a:prstGeom>
          <a:noFill/>
        </p:spPr>
        <p:txBody>
          <a:bodyPr wrap="square" rtlCol="0">
            <a:spAutoFit/>
          </a:bodyPr>
          <a:lstStyle/>
          <a:p>
            <a:r>
              <a:rPr lang="zh-CN" altLang="en-US" sz="2000" b="1" dirty="0">
                <a:solidFill>
                  <a:srgbClr val="FF0000"/>
                </a:solidFill>
              </a:rPr>
              <a:t>海弗里克的实验说明了什么？</a:t>
            </a:r>
            <a:endParaRPr lang="zh-CN" altLang="en-US" sz="2000" b="1" dirty="0">
              <a:solidFill>
                <a:srgbClr val="FF0000"/>
              </a:solidFill>
            </a:endParaRPr>
          </a:p>
        </p:txBody>
      </p:sp>
      <p:sp>
        <p:nvSpPr>
          <p:cNvPr id="147" name="文本框 146"/>
          <p:cNvSpPr txBox="1"/>
          <p:nvPr/>
        </p:nvSpPr>
        <p:spPr>
          <a:xfrm>
            <a:off x="323558" y="6252951"/>
            <a:ext cx="8652946" cy="400110"/>
          </a:xfrm>
          <a:prstGeom prst="rect">
            <a:avLst/>
          </a:prstGeom>
          <a:noFill/>
        </p:spPr>
        <p:txBody>
          <a:bodyPr wrap="square" rtlCol="0">
            <a:spAutoFit/>
          </a:bodyPr>
          <a:lstStyle/>
          <a:p>
            <a:r>
              <a:rPr lang="zh-CN" altLang="en-US" sz="2000" b="1" dirty="0">
                <a:solidFill>
                  <a:srgbClr val="0000FF"/>
                </a:solidFill>
              </a:rPr>
              <a:t>细胞衰老是由自身因素决定，哪怕周围都是年轻女性细胞，细胞还是会衰老</a:t>
            </a:r>
            <a:endParaRPr lang="zh-CN" altLang="en-US" sz="2000" b="1" dirty="0">
              <a:solidFill>
                <a:srgbClr val="0000FF"/>
              </a:solidFill>
            </a:endParaRPr>
          </a:p>
        </p:txBody>
      </p:sp>
      <p:sp>
        <p:nvSpPr>
          <p:cNvPr id="2" name="文本框 1"/>
          <p:cNvSpPr txBox="1"/>
          <p:nvPr/>
        </p:nvSpPr>
        <p:spPr>
          <a:xfrm>
            <a:off x="2440547" y="2376442"/>
            <a:ext cx="6112796" cy="400110"/>
          </a:xfrm>
          <a:prstGeom prst="rect">
            <a:avLst/>
          </a:prstGeom>
          <a:noFill/>
        </p:spPr>
        <p:txBody>
          <a:bodyPr wrap="square" rtlCol="0">
            <a:spAutoFit/>
          </a:bodyPr>
          <a:lstStyle/>
          <a:p>
            <a:r>
              <a:rPr lang="zh-CN" altLang="en-US" sz="2000" b="1" dirty="0">
                <a:solidFill>
                  <a:srgbClr val="FF0000"/>
                </a:solidFill>
              </a:rPr>
              <a:t>卡莱尔实验不能被重复的可能原因是什么？</a:t>
            </a:r>
            <a:endParaRPr lang="zh-CN" altLang="en-US" sz="2000" b="1" dirty="0">
              <a:solidFill>
                <a:srgbClr val="FF0000"/>
              </a:solidFill>
            </a:endParaRPr>
          </a:p>
        </p:txBody>
      </p:sp>
      <p:sp>
        <p:nvSpPr>
          <p:cNvPr id="148" name="文本框 147"/>
          <p:cNvSpPr txBox="1"/>
          <p:nvPr/>
        </p:nvSpPr>
        <p:spPr>
          <a:xfrm>
            <a:off x="2441772" y="2778088"/>
            <a:ext cx="5297275" cy="400110"/>
          </a:xfrm>
          <a:prstGeom prst="rect">
            <a:avLst/>
          </a:prstGeom>
          <a:noFill/>
        </p:spPr>
        <p:txBody>
          <a:bodyPr wrap="square" rtlCol="0">
            <a:spAutoFit/>
          </a:bodyPr>
          <a:lstStyle/>
          <a:p>
            <a:r>
              <a:rPr lang="zh-CN" altLang="en-US" sz="2000" b="1" dirty="0">
                <a:solidFill>
                  <a:srgbClr val="0000FF"/>
                </a:solidFill>
              </a:rPr>
              <a:t>向培养液中添加的鸡胚提取物混入了鸡胚细胞。</a:t>
            </a:r>
            <a:endParaRPr lang="zh-CN" altLang="en-US" sz="2000" b="1" dirty="0">
              <a:solidFill>
                <a:srgbClr val="0000FF"/>
              </a:solidFill>
            </a:endParaRPr>
          </a:p>
        </p:txBody>
      </p:sp>
      <p:sp>
        <p:nvSpPr>
          <p:cNvPr id="4" name="矩形 3"/>
          <p:cNvSpPr/>
          <p:nvPr/>
        </p:nvSpPr>
        <p:spPr>
          <a:xfrm>
            <a:off x="896507" y="3079939"/>
            <a:ext cx="877163" cy="369332"/>
          </a:xfrm>
          <a:prstGeom prst="rect">
            <a:avLst/>
          </a:prstGeom>
        </p:spPr>
        <p:txBody>
          <a:bodyPr wrap="none">
            <a:spAutoFit/>
          </a:bodyPr>
          <a:lstStyle/>
          <a:p>
            <a:r>
              <a:rPr lang="zh-CN" altLang="zh-CN" dirty="0"/>
              <a:t>卡莱尔</a:t>
            </a:r>
            <a:endParaRPr lang="zh-CN" altLang="en-US" dirty="0"/>
          </a:p>
        </p:txBody>
      </p:sp>
      <p:sp>
        <p:nvSpPr>
          <p:cNvPr id="80" name="矩形 79"/>
          <p:cNvSpPr/>
          <p:nvPr/>
        </p:nvSpPr>
        <p:spPr>
          <a:xfrm>
            <a:off x="781090" y="5221245"/>
            <a:ext cx="1107996" cy="369332"/>
          </a:xfrm>
          <a:prstGeom prst="rect">
            <a:avLst/>
          </a:prstGeom>
        </p:spPr>
        <p:txBody>
          <a:bodyPr wrap="none">
            <a:spAutoFit/>
          </a:bodyPr>
          <a:lstStyle/>
          <a:p>
            <a:r>
              <a:rPr lang="zh-CN" altLang="en-US" dirty="0"/>
              <a:t>海弗里克</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1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1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1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1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2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2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2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2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2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9"/>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3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3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3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3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3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3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3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3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3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4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4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42"/>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4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4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45"/>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xit" presetSubtype="0" fill="hold" grpId="0" nodeType="clickEffect">
                                  <p:stCondLst>
                                    <p:cond delay="0"/>
                                  </p:stCondLst>
                                  <p:childTnLst>
                                    <p:set>
                                      <p:cBhvr>
                                        <p:cTn id="212" dur="1" fill="hold">
                                          <p:stCondLst>
                                            <p:cond delay="0"/>
                                          </p:stCondLst>
                                        </p:cTn>
                                        <p:tgtEl>
                                          <p:spTgt spid="6"/>
                                        </p:tgtEl>
                                        <p:attrNameLst>
                                          <p:attrName>style.visibility</p:attrName>
                                        </p:attrNameLst>
                                      </p:cBhvr>
                                      <p:to>
                                        <p:strVal val="hidden"/>
                                      </p:to>
                                    </p:set>
                                  </p:childTnLst>
                                </p:cTn>
                              </p:par>
                              <p:par>
                                <p:cTn id="213" presetID="1" presetClass="exit" presetSubtype="0" fill="hold" grpId="0" nodeType="withEffect">
                                  <p:stCondLst>
                                    <p:cond delay="0"/>
                                  </p:stCondLst>
                                  <p:childTnLst>
                                    <p:set>
                                      <p:cBhvr>
                                        <p:cTn id="214" dur="1" fill="hold">
                                          <p:stCondLst>
                                            <p:cond delay="0"/>
                                          </p:stCondLst>
                                        </p:cTn>
                                        <p:tgtEl>
                                          <p:spTgt spid="7"/>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8"/>
                                        </p:tgtEl>
                                        <p:attrNameLst>
                                          <p:attrName>style.visibility</p:attrName>
                                        </p:attrNameLst>
                                      </p:cBhvr>
                                      <p:to>
                                        <p:strVal val="hidden"/>
                                      </p:to>
                                    </p:set>
                                  </p:childTnLst>
                                </p:cTn>
                              </p:par>
                              <p:par>
                                <p:cTn id="217" presetID="1" presetClass="exit" presetSubtype="0" fill="hold" grpId="0" nodeType="withEffect">
                                  <p:stCondLst>
                                    <p:cond delay="0"/>
                                  </p:stCondLst>
                                  <p:childTnLst>
                                    <p:set>
                                      <p:cBhvr>
                                        <p:cTn id="218" dur="1" fill="hold">
                                          <p:stCondLst>
                                            <p:cond delay="0"/>
                                          </p:stCondLst>
                                        </p:cTn>
                                        <p:tgtEl>
                                          <p:spTgt spid="9"/>
                                        </p:tgtEl>
                                        <p:attrNameLst>
                                          <p:attrName>style.visibility</p:attrName>
                                        </p:attrNameLst>
                                      </p:cBhvr>
                                      <p:to>
                                        <p:strVal val="hidden"/>
                                      </p:to>
                                    </p:set>
                                  </p:childTnLst>
                                </p:cTn>
                              </p:par>
                              <p:par>
                                <p:cTn id="219" presetID="1" presetClass="exit" presetSubtype="0" fill="hold" grpId="0" nodeType="withEffect">
                                  <p:stCondLst>
                                    <p:cond delay="0"/>
                                  </p:stCondLst>
                                  <p:childTnLst>
                                    <p:set>
                                      <p:cBhvr>
                                        <p:cTn id="220" dur="1" fill="hold">
                                          <p:stCondLst>
                                            <p:cond delay="0"/>
                                          </p:stCondLst>
                                        </p:cTn>
                                        <p:tgtEl>
                                          <p:spTgt spid="10"/>
                                        </p:tgtEl>
                                        <p:attrNameLst>
                                          <p:attrName>style.visibility</p:attrName>
                                        </p:attrNameLst>
                                      </p:cBhvr>
                                      <p:to>
                                        <p:strVal val="hidden"/>
                                      </p:to>
                                    </p:set>
                                  </p:childTnLst>
                                </p:cTn>
                              </p:par>
                              <p:par>
                                <p:cTn id="221" presetID="1" presetClass="exit" presetSubtype="0" fill="hold" grpId="0" nodeType="withEffect">
                                  <p:stCondLst>
                                    <p:cond delay="0"/>
                                  </p:stCondLst>
                                  <p:childTnLst>
                                    <p:set>
                                      <p:cBhvr>
                                        <p:cTn id="222" dur="1" fill="hold">
                                          <p:stCondLst>
                                            <p:cond delay="0"/>
                                          </p:stCondLst>
                                        </p:cTn>
                                        <p:tgtEl>
                                          <p:spTgt spid="11"/>
                                        </p:tgtEl>
                                        <p:attrNameLst>
                                          <p:attrName>style.visibility</p:attrName>
                                        </p:attrNameLst>
                                      </p:cBhvr>
                                      <p:to>
                                        <p:strVal val="hidden"/>
                                      </p:to>
                                    </p:set>
                                  </p:childTnLst>
                                </p:cTn>
                              </p:par>
                              <p:par>
                                <p:cTn id="223" presetID="1" presetClass="exit" presetSubtype="0" fill="hold" grpId="0" nodeType="withEffect">
                                  <p:stCondLst>
                                    <p:cond delay="0"/>
                                  </p:stCondLst>
                                  <p:childTnLst>
                                    <p:set>
                                      <p:cBhvr>
                                        <p:cTn id="224" dur="1" fill="hold">
                                          <p:stCondLst>
                                            <p:cond delay="0"/>
                                          </p:stCondLst>
                                        </p:cTn>
                                        <p:tgtEl>
                                          <p:spTgt spid="12"/>
                                        </p:tgtEl>
                                        <p:attrNameLst>
                                          <p:attrName>style.visibility</p:attrName>
                                        </p:attrNameLst>
                                      </p:cBhvr>
                                      <p:to>
                                        <p:strVal val="hidden"/>
                                      </p:to>
                                    </p:set>
                                  </p:childTnLst>
                                </p:cTn>
                              </p:par>
                              <p:par>
                                <p:cTn id="225" presetID="1" presetClass="exit" presetSubtype="0" fill="hold" grpId="0" nodeType="withEffect">
                                  <p:stCondLst>
                                    <p:cond delay="0"/>
                                  </p:stCondLst>
                                  <p:childTnLst>
                                    <p:set>
                                      <p:cBhvr>
                                        <p:cTn id="226" dur="1" fill="hold">
                                          <p:stCondLst>
                                            <p:cond delay="0"/>
                                          </p:stCondLst>
                                        </p:cTn>
                                        <p:tgtEl>
                                          <p:spTgt spid="13"/>
                                        </p:tgtEl>
                                        <p:attrNameLst>
                                          <p:attrName>style.visibility</p:attrName>
                                        </p:attrNameLst>
                                      </p:cBhvr>
                                      <p:to>
                                        <p:strVal val="hidden"/>
                                      </p:to>
                                    </p:set>
                                  </p:childTnLst>
                                </p:cTn>
                              </p:par>
                              <p:par>
                                <p:cTn id="227" presetID="1" presetClass="exit" presetSubtype="0" fill="hold" grpId="0" nodeType="withEffect">
                                  <p:stCondLst>
                                    <p:cond delay="0"/>
                                  </p:stCondLst>
                                  <p:childTnLst>
                                    <p:set>
                                      <p:cBhvr>
                                        <p:cTn id="228" dur="1" fill="hold">
                                          <p:stCondLst>
                                            <p:cond delay="0"/>
                                          </p:stCondLst>
                                        </p:cTn>
                                        <p:tgtEl>
                                          <p:spTgt spid="14"/>
                                        </p:tgtEl>
                                        <p:attrNameLst>
                                          <p:attrName>style.visibility</p:attrName>
                                        </p:attrNameLst>
                                      </p:cBhvr>
                                      <p:to>
                                        <p:strVal val="hidden"/>
                                      </p:to>
                                    </p:set>
                                  </p:childTnLst>
                                </p:cTn>
                              </p:par>
                              <p:par>
                                <p:cTn id="229" presetID="1" presetClass="exit" presetSubtype="0" fill="hold" grpId="0" nodeType="withEffect">
                                  <p:stCondLst>
                                    <p:cond delay="0"/>
                                  </p:stCondLst>
                                  <p:childTnLst>
                                    <p:set>
                                      <p:cBhvr>
                                        <p:cTn id="230" dur="1" fill="hold">
                                          <p:stCondLst>
                                            <p:cond delay="0"/>
                                          </p:stCondLst>
                                        </p:cTn>
                                        <p:tgtEl>
                                          <p:spTgt spid="15"/>
                                        </p:tgtEl>
                                        <p:attrNameLst>
                                          <p:attrName>style.visibility</p:attrName>
                                        </p:attrNameLst>
                                      </p:cBhvr>
                                      <p:to>
                                        <p:strVal val="hidden"/>
                                      </p:to>
                                    </p:set>
                                  </p:childTnLst>
                                </p:cTn>
                              </p:par>
                              <p:par>
                                <p:cTn id="231" presetID="1" presetClass="exit" presetSubtype="0" fill="hold" grpId="0" nodeType="withEffect">
                                  <p:stCondLst>
                                    <p:cond delay="0"/>
                                  </p:stCondLst>
                                  <p:childTnLst>
                                    <p:set>
                                      <p:cBhvr>
                                        <p:cTn id="232" dur="1" fill="hold">
                                          <p:stCondLst>
                                            <p:cond delay="0"/>
                                          </p:stCondLst>
                                        </p:cTn>
                                        <p:tgtEl>
                                          <p:spTgt spid="16"/>
                                        </p:tgtEl>
                                        <p:attrNameLst>
                                          <p:attrName>style.visibility</p:attrName>
                                        </p:attrNameLst>
                                      </p:cBhvr>
                                      <p:to>
                                        <p:strVal val="hidden"/>
                                      </p:to>
                                    </p:set>
                                  </p:childTnLst>
                                </p:cTn>
                              </p:par>
                              <p:par>
                                <p:cTn id="233" presetID="1" presetClass="exit" presetSubtype="0" fill="hold" grpId="0" nodeType="withEffect">
                                  <p:stCondLst>
                                    <p:cond delay="0"/>
                                  </p:stCondLst>
                                  <p:childTnLst>
                                    <p:set>
                                      <p:cBhvr>
                                        <p:cTn id="234" dur="1" fill="hold">
                                          <p:stCondLst>
                                            <p:cond delay="0"/>
                                          </p:stCondLst>
                                        </p:cTn>
                                        <p:tgtEl>
                                          <p:spTgt spid="17"/>
                                        </p:tgtEl>
                                        <p:attrNameLst>
                                          <p:attrName>style.visibility</p:attrName>
                                        </p:attrNameLst>
                                      </p:cBhvr>
                                      <p:to>
                                        <p:strVal val="hidden"/>
                                      </p:to>
                                    </p:set>
                                  </p:childTnLst>
                                </p:cTn>
                              </p:par>
                              <p:par>
                                <p:cTn id="235" presetID="1" presetClass="exit" presetSubtype="0" fill="hold" grpId="0" nodeType="withEffect">
                                  <p:stCondLst>
                                    <p:cond delay="0"/>
                                  </p:stCondLst>
                                  <p:childTnLst>
                                    <p:set>
                                      <p:cBhvr>
                                        <p:cTn id="236" dur="1" fill="hold">
                                          <p:stCondLst>
                                            <p:cond delay="0"/>
                                          </p:stCondLst>
                                        </p:cTn>
                                        <p:tgtEl>
                                          <p:spTgt spid="18"/>
                                        </p:tgtEl>
                                        <p:attrNameLst>
                                          <p:attrName>style.visibility</p:attrName>
                                        </p:attrNameLst>
                                      </p:cBhvr>
                                      <p:to>
                                        <p:strVal val="hidden"/>
                                      </p:to>
                                    </p:set>
                                  </p:childTnLst>
                                </p:cTn>
                              </p:par>
                              <p:par>
                                <p:cTn id="237" presetID="1" presetClass="exit" presetSubtype="0" fill="hold" grpId="0" nodeType="withEffect">
                                  <p:stCondLst>
                                    <p:cond delay="0"/>
                                  </p:stCondLst>
                                  <p:childTnLst>
                                    <p:set>
                                      <p:cBhvr>
                                        <p:cTn id="238" dur="1" fill="hold">
                                          <p:stCondLst>
                                            <p:cond delay="0"/>
                                          </p:stCondLst>
                                        </p:cTn>
                                        <p:tgtEl>
                                          <p:spTgt spid="19"/>
                                        </p:tgtEl>
                                        <p:attrNameLst>
                                          <p:attrName>style.visibility</p:attrName>
                                        </p:attrNameLst>
                                      </p:cBhvr>
                                      <p:to>
                                        <p:strVal val="hidden"/>
                                      </p:to>
                                    </p:set>
                                  </p:childTnLst>
                                </p:cTn>
                              </p:par>
                              <p:par>
                                <p:cTn id="239" presetID="1" presetClass="exit" presetSubtype="0" fill="hold" grpId="0" nodeType="withEffect">
                                  <p:stCondLst>
                                    <p:cond delay="0"/>
                                  </p:stCondLst>
                                  <p:childTnLst>
                                    <p:set>
                                      <p:cBhvr>
                                        <p:cTn id="240" dur="1" fill="hold">
                                          <p:stCondLst>
                                            <p:cond delay="0"/>
                                          </p:stCondLst>
                                        </p:cTn>
                                        <p:tgtEl>
                                          <p:spTgt spid="20"/>
                                        </p:tgtEl>
                                        <p:attrNameLst>
                                          <p:attrName>style.visibility</p:attrName>
                                        </p:attrNameLst>
                                      </p:cBhvr>
                                      <p:to>
                                        <p:strVal val="hidden"/>
                                      </p:to>
                                    </p:set>
                                  </p:childTnLst>
                                </p:cTn>
                              </p:par>
                              <p:par>
                                <p:cTn id="241" presetID="1" presetClass="exit" presetSubtype="0" fill="hold" grpId="0" nodeType="withEffect">
                                  <p:stCondLst>
                                    <p:cond delay="0"/>
                                  </p:stCondLst>
                                  <p:childTnLst>
                                    <p:set>
                                      <p:cBhvr>
                                        <p:cTn id="242" dur="1" fill="hold">
                                          <p:stCondLst>
                                            <p:cond delay="0"/>
                                          </p:stCondLst>
                                        </p:cTn>
                                        <p:tgtEl>
                                          <p:spTgt spid="21"/>
                                        </p:tgtEl>
                                        <p:attrNameLst>
                                          <p:attrName>style.visibility</p:attrName>
                                        </p:attrNameLst>
                                      </p:cBhvr>
                                      <p:to>
                                        <p:strVal val="hidden"/>
                                      </p:to>
                                    </p:set>
                                  </p:childTnLst>
                                </p:cTn>
                              </p:par>
                              <p:par>
                                <p:cTn id="243" presetID="1" presetClass="exit" presetSubtype="0" fill="hold" grpId="0" nodeType="withEffect">
                                  <p:stCondLst>
                                    <p:cond delay="0"/>
                                  </p:stCondLst>
                                  <p:childTnLst>
                                    <p:set>
                                      <p:cBhvr>
                                        <p:cTn id="244" dur="1" fill="hold">
                                          <p:stCondLst>
                                            <p:cond delay="0"/>
                                          </p:stCondLst>
                                        </p:cTn>
                                        <p:tgtEl>
                                          <p:spTgt spid="22"/>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23"/>
                                        </p:tgtEl>
                                        <p:attrNameLst>
                                          <p:attrName>style.visibility</p:attrName>
                                        </p:attrNameLst>
                                      </p:cBhvr>
                                      <p:to>
                                        <p:strVal val="hidden"/>
                                      </p:to>
                                    </p:set>
                                  </p:childTnLst>
                                </p:cTn>
                              </p:par>
                              <p:par>
                                <p:cTn id="247" presetID="1" presetClass="exit" presetSubtype="0" fill="hold" grpId="0" nodeType="withEffect">
                                  <p:stCondLst>
                                    <p:cond delay="0"/>
                                  </p:stCondLst>
                                  <p:childTnLst>
                                    <p:set>
                                      <p:cBhvr>
                                        <p:cTn id="248" dur="1" fill="hold">
                                          <p:stCondLst>
                                            <p:cond delay="0"/>
                                          </p:stCondLst>
                                        </p:cTn>
                                        <p:tgtEl>
                                          <p:spTgt spid="24"/>
                                        </p:tgtEl>
                                        <p:attrNameLst>
                                          <p:attrName>style.visibility</p:attrName>
                                        </p:attrNameLst>
                                      </p:cBhvr>
                                      <p:to>
                                        <p:strVal val="hidden"/>
                                      </p:to>
                                    </p:set>
                                  </p:childTnLst>
                                </p:cTn>
                              </p:par>
                              <p:par>
                                <p:cTn id="249" presetID="1" presetClass="exit" presetSubtype="0" fill="hold" grpId="0" nodeType="withEffect">
                                  <p:stCondLst>
                                    <p:cond delay="0"/>
                                  </p:stCondLst>
                                  <p:childTnLst>
                                    <p:set>
                                      <p:cBhvr>
                                        <p:cTn id="250" dur="1" fill="hold">
                                          <p:stCondLst>
                                            <p:cond delay="0"/>
                                          </p:stCondLst>
                                        </p:cTn>
                                        <p:tgtEl>
                                          <p:spTgt spid="25"/>
                                        </p:tgtEl>
                                        <p:attrNameLst>
                                          <p:attrName>style.visibility</p:attrName>
                                        </p:attrNameLst>
                                      </p:cBhvr>
                                      <p:to>
                                        <p:strVal val="hidden"/>
                                      </p:to>
                                    </p:set>
                                  </p:childTnLst>
                                </p:cTn>
                              </p:par>
                              <p:par>
                                <p:cTn id="251" presetID="1" presetClass="exit" presetSubtype="0" fill="hold" grpId="0" nodeType="withEffect">
                                  <p:stCondLst>
                                    <p:cond delay="0"/>
                                  </p:stCondLst>
                                  <p:childTnLst>
                                    <p:set>
                                      <p:cBhvr>
                                        <p:cTn id="252" dur="1" fill="hold">
                                          <p:stCondLst>
                                            <p:cond delay="0"/>
                                          </p:stCondLst>
                                        </p:cTn>
                                        <p:tgtEl>
                                          <p:spTgt spid="26"/>
                                        </p:tgtEl>
                                        <p:attrNameLst>
                                          <p:attrName>style.visibility</p:attrName>
                                        </p:attrNameLst>
                                      </p:cBhvr>
                                      <p:to>
                                        <p:strVal val="hidden"/>
                                      </p:to>
                                    </p:set>
                                  </p:childTnLst>
                                </p:cTn>
                              </p:par>
                              <p:par>
                                <p:cTn id="253" presetID="1" presetClass="exit" presetSubtype="0" fill="hold" grpId="0" nodeType="withEffect">
                                  <p:stCondLst>
                                    <p:cond delay="0"/>
                                  </p:stCondLst>
                                  <p:childTnLst>
                                    <p:set>
                                      <p:cBhvr>
                                        <p:cTn id="254" dur="1" fill="hold">
                                          <p:stCondLst>
                                            <p:cond delay="0"/>
                                          </p:stCondLst>
                                        </p:cTn>
                                        <p:tgtEl>
                                          <p:spTgt spid="27"/>
                                        </p:tgtEl>
                                        <p:attrNameLst>
                                          <p:attrName>style.visibility</p:attrName>
                                        </p:attrNameLst>
                                      </p:cBhvr>
                                      <p:to>
                                        <p:strVal val="hidden"/>
                                      </p:to>
                                    </p:set>
                                  </p:childTnLst>
                                </p:cTn>
                              </p:par>
                              <p:par>
                                <p:cTn id="255" presetID="1" presetClass="exit" presetSubtype="0" fill="hold" grpId="0" nodeType="withEffect">
                                  <p:stCondLst>
                                    <p:cond delay="0"/>
                                  </p:stCondLst>
                                  <p:childTnLst>
                                    <p:set>
                                      <p:cBhvr>
                                        <p:cTn id="256" dur="1" fill="hold">
                                          <p:stCondLst>
                                            <p:cond delay="0"/>
                                          </p:stCondLst>
                                        </p:cTn>
                                        <p:tgtEl>
                                          <p:spTgt spid="28"/>
                                        </p:tgtEl>
                                        <p:attrNameLst>
                                          <p:attrName>style.visibility</p:attrName>
                                        </p:attrNameLst>
                                      </p:cBhvr>
                                      <p:to>
                                        <p:strVal val="hidden"/>
                                      </p:to>
                                    </p:set>
                                  </p:childTnLst>
                                </p:cTn>
                              </p:par>
                              <p:par>
                                <p:cTn id="257" presetID="1" presetClass="exit" presetSubtype="0" fill="hold" grpId="0" nodeType="withEffect">
                                  <p:stCondLst>
                                    <p:cond delay="0"/>
                                  </p:stCondLst>
                                  <p:childTnLst>
                                    <p:set>
                                      <p:cBhvr>
                                        <p:cTn id="258" dur="1" fill="hold">
                                          <p:stCondLst>
                                            <p:cond delay="0"/>
                                          </p:stCondLst>
                                        </p:cTn>
                                        <p:tgtEl>
                                          <p:spTgt spid="29"/>
                                        </p:tgtEl>
                                        <p:attrNameLst>
                                          <p:attrName>style.visibility</p:attrName>
                                        </p:attrNameLst>
                                      </p:cBhvr>
                                      <p:to>
                                        <p:strVal val="hidden"/>
                                      </p:to>
                                    </p:set>
                                  </p:childTnLst>
                                </p:cTn>
                              </p:par>
                              <p:par>
                                <p:cTn id="259" presetID="1" presetClass="exit" presetSubtype="0" fill="hold" grpId="0" nodeType="withEffect">
                                  <p:stCondLst>
                                    <p:cond delay="0"/>
                                  </p:stCondLst>
                                  <p:childTnLst>
                                    <p:set>
                                      <p:cBhvr>
                                        <p:cTn id="260" dur="1" fill="hold">
                                          <p:stCondLst>
                                            <p:cond delay="0"/>
                                          </p:stCondLst>
                                        </p:cTn>
                                        <p:tgtEl>
                                          <p:spTgt spid="30"/>
                                        </p:tgtEl>
                                        <p:attrNameLst>
                                          <p:attrName>style.visibility</p:attrName>
                                        </p:attrNameLst>
                                      </p:cBhvr>
                                      <p:to>
                                        <p:strVal val="hidden"/>
                                      </p:to>
                                    </p:set>
                                  </p:childTnLst>
                                </p:cTn>
                              </p:par>
                              <p:par>
                                <p:cTn id="261" presetID="1" presetClass="exit" presetSubtype="0" fill="hold" grpId="0" nodeType="withEffect">
                                  <p:stCondLst>
                                    <p:cond delay="0"/>
                                  </p:stCondLst>
                                  <p:childTnLst>
                                    <p:set>
                                      <p:cBhvr>
                                        <p:cTn id="262" dur="1" fill="hold">
                                          <p:stCondLst>
                                            <p:cond delay="0"/>
                                          </p:stCondLst>
                                        </p:cTn>
                                        <p:tgtEl>
                                          <p:spTgt spid="31"/>
                                        </p:tgtEl>
                                        <p:attrNameLst>
                                          <p:attrName>style.visibility</p:attrName>
                                        </p:attrNameLst>
                                      </p:cBhvr>
                                      <p:to>
                                        <p:strVal val="hidden"/>
                                      </p:to>
                                    </p:set>
                                  </p:childTnLst>
                                </p:cTn>
                              </p:par>
                              <p:par>
                                <p:cTn id="263" presetID="1" presetClass="exit" presetSubtype="0" fill="hold" grpId="0" nodeType="withEffect">
                                  <p:stCondLst>
                                    <p:cond delay="0"/>
                                  </p:stCondLst>
                                  <p:childTnLst>
                                    <p:set>
                                      <p:cBhvr>
                                        <p:cTn id="264" dur="1" fill="hold">
                                          <p:stCondLst>
                                            <p:cond delay="0"/>
                                          </p:stCondLst>
                                        </p:cTn>
                                        <p:tgtEl>
                                          <p:spTgt spid="32"/>
                                        </p:tgtEl>
                                        <p:attrNameLst>
                                          <p:attrName>style.visibility</p:attrName>
                                        </p:attrNameLst>
                                      </p:cBhvr>
                                      <p:to>
                                        <p:strVal val="hidden"/>
                                      </p:to>
                                    </p:set>
                                  </p:childTnLst>
                                </p:cTn>
                              </p:par>
                              <p:par>
                                <p:cTn id="265" presetID="1" presetClass="exit" presetSubtype="0" fill="hold" grpId="0" nodeType="withEffect">
                                  <p:stCondLst>
                                    <p:cond delay="0"/>
                                  </p:stCondLst>
                                  <p:childTnLst>
                                    <p:set>
                                      <p:cBhvr>
                                        <p:cTn id="266" dur="1" fill="hold">
                                          <p:stCondLst>
                                            <p:cond delay="0"/>
                                          </p:stCondLst>
                                        </p:cTn>
                                        <p:tgtEl>
                                          <p:spTgt spid="33"/>
                                        </p:tgtEl>
                                        <p:attrNameLst>
                                          <p:attrName>style.visibility</p:attrName>
                                        </p:attrNameLst>
                                      </p:cBhvr>
                                      <p:to>
                                        <p:strVal val="hidden"/>
                                      </p:to>
                                    </p:set>
                                  </p:childTnLst>
                                </p:cTn>
                              </p:par>
                              <p:par>
                                <p:cTn id="267" presetID="1" presetClass="exit" presetSubtype="0" fill="hold" grpId="0" nodeType="withEffect">
                                  <p:stCondLst>
                                    <p:cond delay="0"/>
                                  </p:stCondLst>
                                  <p:childTnLst>
                                    <p:set>
                                      <p:cBhvr>
                                        <p:cTn id="268" dur="1" fill="hold">
                                          <p:stCondLst>
                                            <p:cond delay="0"/>
                                          </p:stCondLst>
                                        </p:cTn>
                                        <p:tgtEl>
                                          <p:spTgt spid="35"/>
                                        </p:tgtEl>
                                        <p:attrNameLst>
                                          <p:attrName>style.visibility</p:attrName>
                                        </p:attrNameLst>
                                      </p:cBhvr>
                                      <p:to>
                                        <p:strVal val="hidden"/>
                                      </p:to>
                                    </p:set>
                                  </p:childTnLst>
                                </p:cTn>
                              </p:par>
                              <p:par>
                                <p:cTn id="269" presetID="1" presetClass="exit" presetSubtype="0" fill="hold" grpId="0" nodeType="withEffect">
                                  <p:stCondLst>
                                    <p:cond delay="0"/>
                                  </p:stCondLst>
                                  <p:childTnLst>
                                    <p:set>
                                      <p:cBhvr>
                                        <p:cTn id="270" dur="1" fill="hold">
                                          <p:stCondLst>
                                            <p:cond delay="0"/>
                                          </p:stCondLst>
                                        </p:cTn>
                                        <p:tgtEl>
                                          <p:spTgt spid="37"/>
                                        </p:tgtEl>
                                        <p:attrNameLst>
                                          <p:attrName>style.visibility</p:attrName>
                                        </p:attrNameLst>
                                      </p:cBhvr>
                                      <p:to>
                                        <p:strVal val="hidden"/>
                                      </p:to>
                                    </p:set>
                                  </p:childTnLst>
                                </p:cTn>
                              </p:par>
                              <p:par>
                                <p:cTn id="271" presetID="1" presetClass="exit"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hidden"/>
                                      </p:to>
                                    </p:set>
                                  </p:childTnLst>
                                </p:cTn>
                              </p:par>
                              <p:par>
                                <p:cTn id="273" presetID="1" presetClass="exit" presetSubtype="0" fill="hold" grpId="0" nodeType="withEffect">
                                  <p:stCondLst>
                                    <p:cond delay="0"/>
                                  </p:stCondLst>
                                  <p:childTnLst>
                                    <p:set>
                                      <p:cBhvr>
                                        <p:cTn id="274" dur="1" fill="hold">
                                          <p:stCondLst>
                                            <p:cond delay="0"/>
                                          </p:stCondLst>
                                        </p:cTn>
                                        <p:tgtEl>
                                          <p:spTgt spid="39"/>
                                        </p:tgtEl>
                                        <p:attrNameLst>
                                          <p:attrName>style.visibility</p:attrName>
                                        </p:attrNameLst>
                                      </p:cBhvr>
                                      <p:to>
                                        <p:strVal val="hidden"/>
                                      </p:to>
                                    </p:set>
                                  </p:childTnLst>
                                </p:cTn>
                              </p:par>
                              <p:par>
                                <p:cTn id="275" presetID="1" presetClass="exit" presetSubtype="0" fill="hold" grpId="0" nodeType="withEffect">
                                  <p:stCondLst>
                                    <p:cond delay="0"/>
                                  </p:stCondLst>
                                  <p:childTnLst>
                                    <p:set>
                                      <p:cBhvr>
                                        <p:cTn id="276" dur="1" fill="hold">
                                          <p:stCondLst>
                                            <p:cond delay="0"/>
                                          </p:stCondLst>
                                        </p:cTn>
                                        <p:tgtEl>
                                          <p:spTgt spid="40"/>
                                        </p:tgtEl>
                                        <p:attrNameLst>
                                          <p:attrName>style.visibility</p:attrName>
                                        </p:attrNameLst>
                                      </p:cBhvr>
                                      <p:to>
                                        <p:strVal val="hidden"/>
                                      </p:to>
                                    </p:set>
                                  </p:childTnLst>
                                </p:cTn>
                              </p:par>
                            </p:childTnLst>
                          </p:cTn>
                        </p:par>
                        <p:par>
                          <p:cTn id="277" fill="hold">
                            <p:stCondLst>
                              <p:cond delay="0"/>
                            </p:stCondLst>
                            <p:childTnLst>
                              <p:par>
                                <p:cTn id="278" presetID="1" presetClass="exit" presetSubtype="0" fill="hold" grpId="0" nodeType="afterEffect">
                                  <p:stCondLst>
                                    <p:cond delay="0"/>
                                  </p:stCondLst>
                                  <p:childTnLst>
                                    <p:set>
                                      <p:cBhvr>
                                        <p:cTn id="279" dur="1" fill="hold">
                                          <p:stCondLst>
                                            <p:cond delay="9"/>
                                          </p:stCondLst>
                                        </p:cTn>
                                        <p:tgtEl>
                                          <p:spTgt spid="49"/>
                                        </p:tgtEl>
                                        <p:attrNameLst>
                                          <p:attrName>style.visibility</p:attrName>
                                        </p:attrNameLst>
                                      </p:cBhvr>
                                      <p:to>
                                        <p:strVal val="hidden"/>
                                      </p:to>
                                    </p:set>
                                  </p:childTnLst>
                                </p:cTn>
                              </p:par>
                              <p:par>
                                <p:cTn id="280" presetID="1" presetClass="exit" presetSubtype="0" fill="hold" grpId="0" nodeType="withEffect">
                                  <p:stCondLst>
                                    <p:cond delay="0"/>
                                  </p:stCondLst>
                                  <p:childTnLst>
                                    <p:set>
                                      <p:cBhvr>
                                        <p:cTn id="281" dur="1" fill="hold">
                                          <p:stCondLst>
                                            <p:cond delay="9"/>
                                          </p:stCondLst>
                                        </p:cTn>
                                        <p:tgtEl>
                                          <p:spTgt spid="53"/>
                                        </p:tgtEl>
                                        <p:attrNameLst>
                                          <p:attrName>style.visibility</p:attrName>
                                        </p:attrNameLst>
                                      </p:cBhvr>
                                      <p:to>
                                        <p:strVal val="hidden"/>
                                      </p:to>
                                    </p:set>
                                  </p:childTnLst>
                                </p:cTn>
                              </p:par>
                              <p:par>
                                <p:cTn id="282" presetID="1" presetClass="exit" presetSubtype="0" fill="hold" grpId="0" nodeType="withEffect">
                                  <p:stCondLst>
                                    <p:cond delay="0"/>
                                  </p:stCondLst>
                                  <p:childTnLst>
                                    <p:set>
                                      <p:cBhvr>
                                        <p:cTn id="283" dur="1" fill="hold">
                                          <p:stCondLst>
                                            <p:cond delay="9"/>
                                          </p:stCondLst>
                                        </p:cTn>
                                        <p:tgtEl>
                                          <p:spTgt spid="66"/>
                                        </p:tgtEl>
                                        <p:attrNameLst>
                                          <p:attrName>style.visibility</p:attrName>
                                        </p:attrNameLst>
                                      </p:cBhvr>
                                      <p:to>
                                        <p:strVal val="hidden"/>
                                      </p:to>
                                    </p:set>
                                  </p:childTnLst>
                                </p:cTn>
                              </p:par>
                              <p:par>
                                <p:cTn id="284" presetID="1" presetClass="exit" presetSubtype="0" fill="hold" grpId="0" nodeType="withEffect">
                                  <p:stCondLst>
                                    <p:cond delay="0"/>
                                  </p:stCondLst>
                                  <p:childTnLst>
                                    <p:set>
                                      <p:cBhvr>
                                        <p:cTn id="285" dur="1" fill="hold">
                                          <p:stCondLst>
                                            <p:cond delay="9"/>
                                          </p:stCondLst>
                                        </p:cTn>
                                        <p:tgtEl>
                                          <p:spTgt spid="54"/>
                                        </p:tgtEl>
                                        <p:attrNameLst>
                                          <p:attrName>style.visibility</p:attrName>
                                        </p:attrNameLst>
                                      </p:cBhvr>
                                      <p:to>
                                        <p:strVal val="hidden"/>
                                      </p:to>
                                    </p:set>
                                  </p:childTnLst>
                                </p:cTn>
                              </p:par>
                              <p:par>
                                <p:cTn id="286" presetID="1" presetClass="exit" presetSubtype="0" fill="hold" grpId="0" nodeType="withEffect">
                                  <p:stCondLst>
                                    <p:cond delay="0"/>
                                  </p:stCondLst>
                                  <p:childTnLst>
                                    <p:set>
                                      <p:cBhvr>
                                        <p:cTn id="287" dur="1" fill="hold">
                                          <p:stCondLst>
                                            <p:cond delay="9"/>
                                          </p:stCondLst>
                                        </p:cTn>
                                        <p:tgtEl>
                                          <p:spTgt spid="62"/>
                                        </p:tgtEl>
                                        <p:attrNameLst>
                                          <p:attrName>style.visibility</p:attrName>
                                        </p:attrNameLst>
                                      </p:cBhvr>
                                      <p:to>
                                        <p:strVal val="hidden"/>
                                      </p:to>
                                    </p:set>
                                  </p:childTnLst>
                                </p:cTn>
                              </p:par>
                              <p:par>
                                <p:cTn id="288" presetID="1" presetClass="exit" presetSubtype="0" fill="hold" grpId="0" nodeType="withEffect">
                                  <p:stCondLst>
                                    <p:cond delay="0"/>
                                  </p:stCondLst>
                                  <p:childTnLst>
                                    <p:set>
                                      <p:cBhvr>
                                        <p:cTn id="289" dur="1" fill="hold">
                                          <p:stCondLst>
                                            <p:cond delay="9"/>
                                          </p:stCondLst>
                                        </p:cTn>
                                        <p:tgtEl>
                                          <p:spTgt spid="55"/>
                                        </p:tgtEl>
                                        <p:attrNameLst>
                                          <p:attrName>style.visibility</p:attrName>
                                        </p:attrNameLst>
                                      </p:cBhvr>
                                      <p:to>
                                        <p:strVal val="hidden"/>
                                      </p:to>
                                    </p:set>
                                  </p:childTnLst>
                                </p:cTn>
                              </p:par>
                              <p:par>
                                <p:cTn id="290" presetID="1" presetClass="exit" presetSubtype="0" fill="hold" grpId="0" nodeType="withEffect">
                                  <p:stCondLst>
                                    <p:cond delay="0"/>
                                  </p:stCondLst>
                                  <p:childTnLst>
                                    <p:set>
                                      <p:cBhvr>
                                        <p:cTn id="291" dur="1" fill="hold">
                                          <p:stCondLst>
                                            <p:cond delay="9"/>
                                          </p:stCondLst>
                                        </p:cTn>
                                        <p:tgtEl>
                                          <p:spTgt spid="56"/>
                                        </p:tgtEl>
                                        <p:attrNameLst>
                                          <p:attrName>style.visibility</p:attrName>
                                        </p:attrNameLst>
                                      </p:cBhvr>
                                      <p:to>
                                        <p:strVal val="hidden"/>
                                      </p:to>
                                    </p:set>
                                  </p:childTnLst>
                                </p:cTn>
                              </p:par>
                              <p:par>
                                <p:cTn id="292" presetID="1" presetClass="exit" presetSubtype="0" fill="hold" grpId="0" nodeType="withEffect">
                                  <p:stCondLst>
                                    <p:cond delay="0"/>
                                  </p:stCondLst>
                                  <p:childTnLst>
                                    <p:set>
                                      <p:cBhvr>
                                        <p:cTn id="293" dur="1" fill="hold">
                                          <p:stCondLst>
                                            <p:cond delay="9"/>
                                          </p:stCondLst>
                                        </p:cTn>
                                        <p:tgtEl>
                                          <p:spTgt spid="64"/>
                                        </p:tgtEl>
                                        <p:attrNameLst>
                                          <p:attrName>style.visibility</p:attrName>
                                        </p:attrNameLst>
                                      </p:cBhvr>
                                      <p:to>
                                        <p:strVal val="hidden"/>
                                      </p:to>
                                    </p:set>
                                  </p:childTnLst>
                                </p:cTn>
                              </p:par>
                              <p:par>
                                <p:cTn id="294" presetID="1" presetClass="exit" presetSubtype="0" fill="hold" grpId="0" nodeType="withEffect">
                                  <p:stCondLst>
                                    <p:cond delay="0"/>
                                  </p:stCondLst>
                                  <p:childTnLst>
                                    <p:set>
                                      <p:cBhvr>
                                        <p:cTn id="295" dur="1" fill="hold">
                                          <p:stCondLst>
                                            <p:cond delay="9"/>
                                          </p:stCondLst>
                                        </p:cTn>
                                        <p:tgtEl>
                                          <p:spTgt spid="52"/>
                                        </p:tgtEl>
                                        <p:attrNameLst>
                                          <p:attrName>style.visibility</p:attrName>
                                        </p:attrNameLst>
                                      </p:cBhvr>
                                      <p:to>
                                        <p:strVal val="hidden"/>
                                      </p:to>
                                    </p:set>
                                  </p:childTnLst>
                                </p:cTn>
                              </p:par>
                              <p:par>
                                <p:cTn id="296" presetID="1" presetClass="exit" presetSubtype="0" fill="hold" grpId="0" nodeType="withEffect">
                                  <p:stCondLst>
                                    <p:cond delay="0"/>
                                  </p:stCondLst>
                                  <p:childTnLst>
                                    <p:set>
                                      <p:cBhvr>
                                        <p:cTn id="297" dur="1" fill="hold">
                                          <p:stCondLst>
                                            <p:cond delay="9"/>
                                          </p:stCondLst>
                                        </p:cTn>
                                        <p:tgtEl>
                                          <p:spTgt spid="48"/>
                                        </p:tgtEl>
                                        <p:attrNameLst>
                                          <p:attrName>style.visibility</p:attrName>
                                        </p:attrNameLst>
                                      </p:cBhvr>
                                      <p:to>
                                        <p:strVal val="hidden"/>
                                      </p:to>
                                    </p:set>
                                  </p:childTnLst>
                                </p:cTn>
                              </p:par>
                              <p:par>
                                <p:cTn id="298" presetID="1" presetClass="exit" presetSubtype="0" fill="hold" grpId="0" nodeType="withEffect">
                                  <p:stCondLst>
                                    <p:cond delay="0"/>
                                  </p:stCondLst>
                                  <p:childTnLst>
                                    <p:set>
                                      <p:cBhvr>
                                        <p:cTn id="299" dur="1" fill="hold">
                                          <p:stCondLst>
                                            <p:cond delay="9"/>
                                          </p:stCondLst>
                                        </p:cTn>
                                        <p:tgtEl>
                                          <p:spTgt spid="45"/>
                                        </p:tgtEl>
                                        <p:attrNameLst>
                                          <p:attrName>style.visibility</p:attrName>
                                        </p:attrNameLst>
                                      </p:cBhvr>
                                      <p:to>
                                        <p:strVal val="hidden"/>
                                      </p:to>
                                    </p:set>
                                  </p:childTnLst>
                                </p:cTn>
                              </p:par>
                              <p:par>
                                <p:cTn id="300" presetID="1" presetClass="exit" presetSubtype="0" fill="hold" grpId="0" nodeType="withEffect">
                                  <p:stCondLst>
                                    <p:cond delay="0"/>
                                  </p:stCondLst>
                                  <p:childTnLst>
                                    <p:set>
                                      <p:cBhvr>
                                        <p:cTn id="301" dur="1" fill="hold">
                                          <p:stCondLst>
                                            <p:cond delay="9"/>
                                          </p:stCondLst>
                                        </p:cTn>
                                        <p:tgtEl>
                                          <p:spTgt spid="46"/>
                                        </p:tgtEl>
                                        <p:attrNameLst>
                                          <p:attrName>style.visibility</p:attrName>
                                        </p:attrNameLst>
                                      </p:cBhvr>
                                      <p:to>
                                        <p:strVal val="hidden"/>
                                      </p:to>
                                    </p:set>
                                  </p:childTnLst>
                                </p:cTn>
                              </p:par>
                              <p:par>
                                <p:cTn id="302" presetID="1" presetClass="exit" presetSubtype="0" fill="hold" grpId="0" nodeType="withEffect">
                                  <p:stCondLst>
                                    <p:cond delay="0"/>
                                  </p:stCondLst>
                                  <p:childTnLst>
                                    <p:set>
                                      <p:cBhvr>
                                        <p:cTn id="303" dur="1" fill="hold">
                                          <p:stCondLst>
                                            <p:cond delay="9"/>
                                          </p:stCondLst>
                                        </p:cTn>
                                        <p:tgtEl>
                                          <p:spTgt spid="47"/>
                                        </p:tgtEl>
                                        <p:attrNameLst>
                                          <p:attrName>style.visibility</p:attrName>
                                        </p:attrNameLst>
                                      </p:cBhvr>
                                      <p:to>
                                        <p:strVal val="hidden"/>
                                      </p:to>
                                    </p:set>
                                  </p:childTnLst>
                                </p:cTn>
                              </p:par>
                              <p:par>
                                <p:cTn id="304" presetID="1" presetClass="exit" presetSubtype="0" fill="hold" grpId="0" nodeType="withEffect">
                                  <p:stCondLst>
                                    <p:cond delay="0"/>
                                  </p:stCondLst>
                                  <p:childTnLst>
                                    <p:set>
                                      <p:cBhvr>
                                        <p:cTn id="305" dur="1" fill="hold">
                                          <p:stCondLst>
                                            <p:cond delay="9"/>
                                          </p:stCondLst>
                                        </p:cTn>
                                        <p:tgtEl>
                                          <p:spTgt spid="44"/>
                                        </p:tgtEl>
                                        <p:attrNameLst>
                                          <p:attrName>style.visibility</p:attrName>
                                        </p:attrNameLst>
                                      </p:cBhvr>
                                      <p:to>
                                        <p:strVal val="hidden"/>
                                      </p:to>
                                    </p:set>
                                  </p:childTnLst>
                                </p:cTn>
                              </p:par>
                              <p:par>
                                <p:cTn id="306" presetID="1" presetClass="exit" presetSubtype="0" fill="hold" grpId="0" nodeType="withEffect">
                                  <p:stCondLst>
                                    <p:cond delay="0"/>
                                  </p:stCondLst>
                                  <p:childTnLst>
                                    <p:set>
                                      <p:cBhvr>
                                        <p:cTn id="307" dur="1" fill="hold">
                                          <p:stCondLst>
                                            <p:cond delay="9"/>
                                          </p:stCondLst>
                                        </p:cTn>
                                        <p:tgtEl>
                                          <p:spTgt spid="59"/>
                                        </p:tgtEl>
                                        <p:attrNameLst>
                                          <p:attrName>style.visibility</p:attrName>
                                        </p:attrNameLst>
                                      </p:cBhvr>
                                      <p:to>
                                        <p:strVal val="hidden"/>
                                      </p:to>
                                    </p:set>
                                  </p:childTnLst>
                                </p:cTn>
                              </p:par>
                              <p:par>
                                <p:cTn id="308" presetID="1" presetClass="exit" presetSubtype="0" fill="hold" grpId="0" nodeType="withEffect">
                                  <p:stCondLst>
                                    <p:cond delay="0"/>
                                  </p:stCondLst>
                                  <p:childTnLst>
                                    <p:set>
                                      <p:cBhvr>
                                        <p:cTn id="309" dur="1" fill="hold">
                                          <p:stCondLst>
                                            <p:cond delay="9"/>
                                          </p:stCondLst>
                                        </p:cTn>
                                        <p:tgtEl>
                                          <p:spTgt spid="42"/>
                                        </p:tgtEl>
                                        <p:attrNameLst>
                                          <p:attrName>style.visibility</p:attrName>
                                        </p:attrNameLst>
                                      </p:cBhvr>
                                      <p:to>
                                        <p:strVal val="hidden"/>
                                      </p:to>
                                    </p:set>
                                  </p:childTnLst>
                                </p:cTn>
                              </p:par>
                              <p:par>
                                <p:cTn id="310" presetID="1" presetClass="exit" presetSubtype="0" fill="hold" grpId="0" nodeType="withEffect">
                                  <p:stCondLst>
                                    <p:cond delay="0"/>
                                  </p:stCondLst>
                                  <p:childTnLst>
                                    <p:set>
                                      <p:cBhvr>
                                        <p:cTn id="311" dur="1" fill="hold">
                                          <p:stCondLst>
                                            <p:cond delay="9"/>
                                          </p:stCondLst>
                                        </p:cTn>
                                        <p:tgtEl>
                                          <p:spTgt spid="43"/>
                                        </p:tgtEl>
                                        <p:attrNameLst>
                                          <p:attrName>style.visibility</p:attrName>
                                        </p:attrNameLst>
                                      </p:cBhvr>
                                      <p:to>
                                        <p:strVal val="hidden"/>
                                      </p:to>
                                    </p:set>
                                  </p:childTnLst>
                                </p:cTn>
                              </p:par>
                              <p:par>
                                <p:cTn id="312" presetID="1" presetClass="exit" presetSubtype="0" fill="hold" grpId="0" nodeType="withEffect">
                                  <p:stCondLst>
                                    <p:cond delay="0"/>
                                  </p:stCondLst>
                                  <p:childTnLst>
                                    <p:set>
                                      <p:cBhvr>
                                        <p:cTn id="313" dur="1" fill="hold">
                                          <p:stCondLst>
                                            <p:cond delay="9"/>
                                          </p:stCondLst>
                                        </p:cTn>
                                        <p:tgtEl>
                                          <p:spTgt spid="68"/>
                                        </p:tgtEl>
                                        <p:attrNameLst>
                                          <p:attrName>style.visibility</p:attrName>
                                        </p:attrNameLst>
                                      </p:cBhvr>
                                      <p:to>
                                        <p:strVal val="hidden"/>
                                      </p:to>
                                    </p:set>
                                  </p:childTnLst>
                                </p:cTn>
                              </p:par>
                            </p:childTnLst>
                          </p:cTn>
                        </p:par>
                      </p:childTnLst>
                    </p:cTn>
                  </p:par>
                  <p:par>
                    <p:cTn id="314" fill="hold">
                      <p:stCondLst>
                        <p:cond delay="indefinite"/>
                      </p:stCondLst>
                      <p:childTnLst>
                        <p:par>
                          <p:cTn id="315" fill="hold">
                            <p:stCondLst>
                              <p:cond delay="0"/>
                            </p:stCondLst>
                            <p:childTnLst>
                              <p:par>
                                <p:cTn id="316" presetID="2" presetClass="entr" presetSubtype="4" fill="hold" grpId="0" nodeType="clickEffect">
                                  <p:stCondLst>
                                    <p:cond delay="0"/>
                                  </p:stCondLst>
                                  <p:childTnLst>
                                    <p:set>
                                      <p:cBhvr>
                                        <p:cTn id="317" dur="1" fill="hold">
                                          <p:stCondLst>
                                            <p:cond delay="0"/>
                                          </p:stCondLst>
                                        </p:cTn>
                                        <p:tgtEl>
                                          <p:spTgt spid="148"/>
                                        </p:tgtEl>
                                        <p:attrNameLst>
                                          <p:attrName>style.visibility</p:attrName>
                                        </p:attrNameLst>
                                      </p:cBhvr>
                                      <p:to>
                                        <p:strVal val="visible"/>
                                      </p:to>
                                    </p:set>
                                    <p:anim calcmode="lin" valueType="num">
                                      <p:cBhvr additive="base">
                                        <p:cTn id="318" dur="500" fill="hold"/>
                                        <p:tgtEl>
                                          <p:spTgt spid="148"/>
                                        </p:tgtEl>
                                        <p:attrNameLst>
                                          <p:attrName>ppt_x</p:attrName>
                                        </p:attrNameLst>
                                      </p:cBhvr>
                                      <p:tavLst>
                                        <p:tav tm="0">
                                          <p:val>
                                            <p:strVal val="#ppt_x"/>
                                          </p:val>
                                        </p:tav>
                                        <p:tav tm="100000">
                                          <p:val>
                                            <p:strVal val="#ppt_x"/>
                                          </p:val>
                                        </p:tav>
                                      </p:tavLst>
                                    </p:anim>
                                    <p:anim calcmode="lin" valueType="num">
                                      <p:cBhvr additive="base">
                                        <p:cTn id="319"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320" fill="hold">
                      <p:stCondLst>
                        <p:cond delay="indefinite"/>
                      </p:stCondLst>
                      <p:childTnLst>
                        <p:par>
                          <p:cTn id="321" fill="hold">
                            <p:stCondLst>
                              <p:cond delay="0"/>
                            </p:stCondLst>
                            <p:childTnLst>
                              <p:par>
                                <p:cTn id="322" presetID="2" presetClass="entr" presetSubtype="4" fill="hold" grpId="0" nodeType="clickEffect">
                                  <p:stCondLst>
                                    <p:cond delay="0"/>
                                  </p:stCondLst>
                                  <p:childTnLst>
                                    <p:set>
                                      <p:cBhvr>
                                        <p:cTn id="323" dur="1" fill="hold">
                                          <p:stCondLst>
                                            <p:cond delay="0"/>
                                          </p:stCondLst>
                                        </p:cTn>
                                        <p:tgtEl>
                                          <p:spTgt spid="147"/>
                                        </p:tgtEl>
                                        <p:attrNameLst>
                                          <p:attrName>style.visibility</p:attrName>
                                        </p:attrNameLst>
                                      </p:cBhvr>
                                      <p:to>
                                        <p:strVal val="visible"/>
                                      </p:to>
                                    </p:set>
                                    <p:anim calcmode="lin" valueType="num">
                                      <p:cBhvr additive="base">
                                        <p:cTn id="324" dur="500" fill="hold"/>
                                        <p:tgtEl>
                                          <p:spTgt spid="147"/>
                                        </p:tgtEl>
                                        <p:attrNameLst>
                                          <p:attrName>ppt_x</p:attrName>
                                        </p:attrNameLst>
                                      </p:cBhvr>
                                      <p:tavLst>
                                        <p:tav tm="0">
                                          <p:val>
                                            <p:strVal val="#ppt_x"/>
                                          </p:val>
                                        </p:tav>
                                        <p:tav tm="100000">
                                          <p:val>
                                            <p:strVal val="#ppt_x"/>
                                          </p:val>
                                        </p:tav>
                                      </p:tavLst>
                                    </p:anim>
                                    <p:anim calcmode="lin" valueType="num">
                                      <p:cBhvr additive="base">
                                        <p:cTn id="325"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5" grpId="0" bldLvl="0" animBg="1"/>
      <p:bldP spid="35" grpId="1" bldLvl="0" animBg="1"/>
      <p:bldP spid="37" grpId="0" bldLvl="0" animBg="1"/>
      <p:bldP spid="37" grpId="1" bldLvl="0" animBg="1"/>
      <p:bldP spid="38" grpId="0" bldLvl="0" animBg="1"/>
      <p:bldP spid="38" grpId="1" bldLvl="0" animBg="1"/>
      <p:bldP spid="39" grpId="0" bldLvl="0" animBg="1"/>
      <p:bldP spid="39" grpId="1" bldLvl="0" animBg="1"/>
      <p:bldP spid="40" grpId="0" bldLvl="0" animBg="1"/>
      <p:bldP spid="40" grpId="1" bldLvl="0" animBg="1"/>
      <p:bldP spid="42" grpId="0" bldLvl="0" animBg="1"/>
      <p:bldP spid="42" grpId="1" bldLvl="0" animBg="1"/>
      <p:bldP spid="43" grpId="0" bldLvl="0" animBg="1"/>
      <p:bldP spid="43" grpId="1" bldLvl="0" animBg="1"/>
      <p:bldP spid="44" grpId="0" bldLvl="0" animBg="1"/>
      <p:bldP spid="44" grpId="1" bldLvl="0" animBg="1"/>
      <p:bldP spid="45" grpId="0" bldLvl="0" animBg="1"/>
      <p:bldP spid="45" grpId="1" bldLvl="0" animBg="1"/>
      <p:bldP spid="46" grpId="0" bldLvl="0" animBg="1"/>
      <p:bldP spid="46" grpId="1" bldLvl="0" animBg="1"/>
      <p:bldP spid="47" grpId="0" bldLvl="0" animBg="1"/>
      <p:bldP spid="47" grpId="1" bldLvl="0" animBg="1"/>
      <p:bldP spid="48" grpId="0" bldLvl="0" animBg="1"/>
      <p:bldP spid="48" grpId="1" bldLvl="0" animBg="1"/>
      <p:bldP spid="49" grpId="0" bldLvl="0" animBg="1"/>
      <p:bldP spid="49" grpId="1" bldLvl="0" animBg="1"/>
      <p:bldP spid="50" grpId="0" bldLvl="0" animBg="1"/>
      <p:bldP spid="51" grpId="0" bldLvl="0" animBg="1"/>
      <p:bldP spid="52" grpId="0" bldLvl="0" animBg="1"/>
      <p:bldP spid="52" grpId="1" bldLvl="0" animBg="1"/>
      <p:bldP spid="53" grpId="0" bldLvl="0" animBg="1"/>
      <p:bldP spid="53" grpId="1" bldLvl="0" animBg="1"/>
      <p:bldP spid="54" grpId="0" bldLvl="0" animBg="1"/>
      <p:bldP spid="54" grpId="1" bldLvl="0" animBg="1"/>
      <p:bldP spid="55" grpId="0" bldLvl="0" animBg="1"/>
      <p:bldP spid="55" grpId="1" bldLvl="0" animBg="1"/>
      <p:bldP spid="56" grpId="0" bldLvl="0" animBg="1"/>
      <p:bldP spid="56" grpId="1" bldLvl="0" animBg="1"/>
      <p:bldP spid="57" grpId="0" bldLvl="0" animBg="1"/>
      <p:bldP spid="58" grpId="0" bldLvl="0" animBg="1"/>
      <p:bldP spid="59" grpId="0" bldLvl="0" animBg="1"/>
      <p:bldP spid="59" grpId="1" bldLvl="0" animBg="1"/>
      <p:bldP spid="60" grpId="0" bldLvl="0" animBg="1"/>
      <p:bldP spid="61" grpId="0" bldLvl="0" animBg="1"/>
      <p:bldP spid="62" grpId="0" bldLvl="0" animBg="1"/>
      <p:bldP spid="62" grpId="1" bldLvl="0" animBg="1"/>
      <p:bldP spid="63" grpId="0" bldLvl="0" animBg="1"/>
      <p:bldP spid="64" grpId="0" bldLvl="0" animBg="1"/>
      <p:bldP spid="64" grpId="1" bldLvl="0" animBg="1"/>
      <p:bldP spid="65" grpId="0" bldLvl="0" animBg="1"/>
      <p:bldP spid="66" grpId="0" bldLvl="0" animBg="1"/>
      <p:bldP spid="66" grpId="1" bldLvl="0" animBg="1"/>
      <p:bldP spid="67" grpId="0" bldLvl="0" animBg="1"/>
      <p:bldP spid="68" grpId="0" bldLvl="0" animBg="1"/>
      <p:bldP spid="68" grpId="1" bldLvl="0" animBg="1"/>
      <p:bldP spid="69" grpId="0" bldLvl="0" animBg="1"/>
      <p:bldP spid="70" grpId="0" bldLvl="0" animBg="1"/>
      <p:bldP spid="71" grpId="0" bldLvl="0" animBg="1"/>
      <p:bldP spid="72" grpId="0" bldLvl="0" animBg="1"/>
      <p:bldP spid="73" grpId="0" bldLvl="0" animBg="1"/>
      <p:bldP spid="74" grpId="0" bldLvl="0" animBg="1"/>
      <p:bldP spid="75" grpId="0"/>
      <p:bldP spid="76" grpId="0"/>
      <p:bldP spid="112" grpId="0" bldLvl="0" animBg="1"/>
      <p:bldP spid="113" grpId="0" bldLvl="0" animBg="1"/>
      <p:bldP spid="114" grpId="0" bldLvl="0" animBg="1"/>
      <p:bldP spid="115" grpId="0" bldLvl="0" animBg="1"/>
      <p:bldP spid="116" grpId="0" bldLvl="0" animBg="1"/>
      <p:bldP spid="117" grpId="0" bldLvl="0" animBg="1"/>
      <p:bldP spid="118" grpId="0" bldLvl="0" animBg="1"/>
      <p:bldP spid="119" grpId="0" bldLvl="0" animBg="1"/>
      <p:bldP spid="120" grpId="0" bldLvl="0" animBg="1"/>
      <p:bldP spid="121" grpId="0" bldLvl="0" animBg="1"/>
      <p:bldP spid="122" grpId="0" bldLvl="0" animBg="1"/>
      <p:bldP spid="123" grpId="0" bldLvl="0" animBg="1"/>
      <p:bldP spid="124" grpId="0" bldLvl="0" animBg="1"/>
      <p:bldP spid="125" grpId="0" bldLvl="0" animBg="1"/>
      <p:bldP spid="126" grpId="0" bldLvl="0" animBg="1"/>
      <p:bldP spid="127" grpId="0" bldLvl="0" animBg="1"/>
      <p:bldP spid="128" grpId="0" bldLvl="0" animBg="1"/>
      <p:bldP spid="129" grpId="0" bldLvl="0" animBg="1"/>
      <p:bldP spid="130" grpId="0" bldLvl="0" animBg="1"/>
      <p:bldP spid="131" grpId="0" bldLvl="0" animBg="1"/>
      <p:bldP spid="132" grpId="0" bldLvl="0" animBg="1"/>
      <p:bldP spid="133" grpId="0" bldLvl="0" animBg="1"/>
      <p:bldP spid="134" grpId="0" bldLvl="0" animBg="1"/>
      <p:bldP spid="135" grpId="0" bldLvl="0" animBg="1"/>
      <p:bldP spid="136" grpId="0" bldLvl="0" animBg="1"/>
      <p:bldP spid="137" grpId="0" bldLvl="0" animBg="1"/>
      <p:bldP spid="138" grpId="0" bldLvl="0" animBg="1"/>
      <p:bldP spid="139" grpId="0" bldLvl="0" animBg="1"/>
      <p:bldP spid="140" grpId="0" bldLvl="0" animBg="1"/>
      <p:bldP spid="141" grpId="0" bldLvl="0" animBg="1"/>
      <p:bldP spid="142" grpId="0" bldLvl="0" animBg="1"/>
      <p:bldP spid="143" grpId="0" bldLvl="0" animBg="1"/>
      <p:bldP spid="144" grpId="0" bldLvl="0" animBg="1"/>
      <p:bldP spid="145" grpId="0"/>
      <p:bldP spid="147" grpId="0"/>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760309" y="5868434"/>
            <a:ext cx="6240892" cy="461665"/>
          </a:xfrm>
          <a:prstGeom prst="rect">
            <a:avLst/>
          </a:prstGeom>
          <a:noFill/>
        </p:spPr>
        <p:txBody>
          <a:bodyPr wrap="square" rtlCol="0">
            <a:spAutoFit/>
          </a:bodyPr>
          <a:lstStyle/>
          <a:p>
            <a:r>
              <a:rPr lang="zh-CN" altLang="en-US" sz="2400" b="1" dirty="0">
                <a:solidFill>
                  <a:srgbClr val="0000FF"/>
                </a:solidFill>
                <a:effectLst>
                  <a:outerShdw blurRad="38100" dist="38100" dir="2700000" algn="tl">
                    <a:srgbClr val="000000">
                      <a:alpha val="43137"/>
                    </a:srgbClr>
                  </a:outerShdw>
                </a:effectLst>
              </a:rPr>
              <a:t>是细胞核而不是细胞质导致了细胞的衰老。</a:t>
            </a:r>
            <a:endParaRPr lang="zh-CN" altLang="en-US" sz="2400" b="1" dirty="0">
              <a:solidFill>
                <a:srgbClr val="0000FF"/>
              </a:solidFill>
              <a:effectLst>
                <a:outerShdw blurRad="38100" dist="38100" dir="2700000" algn="tl">
                  <a:srgbClr val="000000">
                    <a:alpha val="43137"/>
                  </a:srgbClr>
                </a:outerShdw>
              </a:effectLst>
            </a:endParaRPr>
          </a:p>
        </p:txBody>
      </p:sp>
      <p:grpSp>
        <p:nvGrpSpPr>
          <p:cNvPr id="26" name="组合 25"/>
          <p:cNvGrpSpPr/>
          <p:nvPr/>
        </p:nvGrpSpPr>
        <p:grpSpPr>
          <a:xfrm>
            <a:off x="2096084" y="2844758"/>
            <a:ext cx="5162846" cy="2904311"/>
            <a:chOff x="1519307" y="2130383"/>
            <a:chExt cx="5162846" cy="2904311"/>
          </a:xfrm>
        </p:grpSpPr>
        <p:sp>
          <p:nvSpPr>
            <p:cNvPr id="30" name="椭圆 29"/>
            <p:cNvSpPr/>
            <p:nvPr/>
          </p:nvSpPr>
          <p:spPr>
            <a:xfrm>
              <a:off x="2130450" y="2437908"/>
              <a:ext cx="231184" cy="205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32" name="椭圆 31"/>
            <p:cNvSpPr/>
            <p:nvPr/>
          </p:nvSpPr>
          <p:spPr>
            <a:xfrm>
              <a:off x="3466701" y="2130383"/>
              <a:ext cx="907075" cy="85423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b="1"/>
            </a:p>
          </p:txBody>
        </p:sp>
        <p:sp>
          <p:nvSpPr>
            <p:cNvPr id="33" name="十字形 32"/>
            <p:cNvSpPr/>
            <p:nvPr/>
          </p:nvSpPr>
          <p:spPr>
            <a:xfrm>
              <a:off x="2945877" y="2437908"/>
              <a:ext cx="203973" cy="222100"/>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b="1"/>
            </a:p>
          </p:txBody>
        </p:sp>
        <p:sp>
          <p:nvSpPr>
            <p:cNvPr id="34" name="右箭头 33"/>
            <p:cNvSpPr/>
            <p:nvPr/>
          </p:nvSpPr>
          <p:spPr>
            <a:xfrm>
              <a:off x="4743392" y="2454992"/>
              <a:ext cx="254303" cy="205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b="1"/>
            </a:p>
          </p:txBody>
        </p:sp>
        <p:sp>
          <p:nvSpPr>
            <p:cNvPr id="35" name="文本框 34"/>
            <p:cNvSpPr txBox="1"/>
            <p:nvPr/>
          </p:nvSpPr>
          <p:spPr>
            <a:xfrm>
              <a:off x="1519307" y="2984618"/>
              <a:ext cx="1401594" cy="369332"/>
            </a:xfrm>
            <a:prstGeom prst="rect">
              <a:avLst/>
            </a:prstGeom>
            <a:noFill/>
          </p:spPr>
          <p:txBody>
            <a:bodyPr wrap="square" rtlCol="0">
              <a:spAutoFit/>
            </a:bodyPr>
            <a:lstStyle/>
            <a:p>
              <a:r>
                <a:rPr lang="zh-CN" altLang="en-US" b="1" dirty="0"/>
                <a:t>衰老细胞核</a:t>
              </a:r>
              <a:endParaRPr lang="zh-CN" altLang="en-US" b="1" dirty="0"/>
            </a:p>
          </p:txBody>
        </p:sp>
        <p:sp>
          <p:nvSpPr>
            <p:cNvPr id="36" name="文本框 35"/>
            <p:cNvSpPr txBox="1"/>
            <p:nvPr/>
          </p:nvSpPr>
          <p:spPr>
            <a:xfrm>
              <a:off x="3165368" y="2993933"/>
              <a:ext cx="1381075" cy="369332"/>
            </a:xfrm>
            <a:prstGeom prst="rect">
              <a:avLst/>
            </a:prstGeom>
            <a:noFill/>
          </p:spPr>
          <p:txBody>
            <a:bodyPr wrap="square" rtlCol="0">
              <a:spAutoFit/>
            </a:bodyPr>
            <a:lstStyle/>
            <a:p>
              <a:r>
                <a:rPr lang="zh-CN" altLang="en-US" b="1" dirty="0"/>
                <a:t>年轻细胞质</a:t>
              </a:r>
              <a:endParaRPr lang="zh-CN" altLang="en-US" b="1" dirty="0"/>
            </a:p>
          </p:txBody>
        </p:sp>
        <p:sp>
          <p:nvSpPr>
            <p:cNvPr id="37" name="椭圆 36"/>
            <p:cNvSpPr/>
            <p:nvPr/>
          </p:nvSpPr>
          <p:spPr>
            <a:xfrm>
              <a:off x="5162330" y="2139699"/>
              <a:ext cx="907075" cy="8542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b="1"/>
            </a:p>
          </p:txBody>
        </p:sp>
        <p:sp>
          <p:nvSpPr>
            <p:cNvPr id="38" name="椭圆 37"/>
            <p:cNvSpPr/>
            <p:nvPr/>
          </p:nvSpPr>
          <p:spPr>
            <a:xfrm>
              <a:off x="5500275" y="2447223"/>
              <a:ext cx="231184" cy="205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39" name="文本框 38"/>
            <p:cNvSpPr txBox="1"/>
            <p:nvPr/>
          </p:nvSpPr>
          <p:spPr>
            <a:xfrm>
              <a:off x="4867422" y="3015268"/>
              <a:ext cx="1617784" cy="369332"/>
            </a:xfrm>
            <a:prstGeom prst="rect">
              <a:avLst/>
            </a:prstGeom>
            <a:noFill/>
          </p:spPr>
          <p:txBody>
            <a:bodyPr wrap="square" rtlCol="0">
              <a:spAutoFit/>
            </a:bodyPr>
            <a:lstStyle/>
            <a:p>
              <a:r>
                <a:rPr lang="zh-CN" altLang="en-US" b="1" dirty="0"/>
                <a:t>细胞仍然衰老</a:t>
              </a:r>
              <a:endParaRPr lang="zh-CN" altLang="en-US" b="1" dirty="0"/>
            </a:p>
          </p:txBody>
        </p:sp>
        <p:sp>
          <p:nvSpPr>
            <p:cNvPr id="41" name="十字形 40"/>
            <p:cNvSpPr/>
            <p:nvPr/>
          </p:nvSpPr>
          <p:spPr>
            <a:xfrm>
              <a:off x="2962695" y="3813745"/>
              <a:ext cx="203973" cy="222100"/>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b="1"/>
            </a:p>
          </p:txBody>
        </p:sp>
        <p:sp>
          <p:nvSpPr>
            <p:cNvPr id="42" name="右箭头 41"/>
            <p:cNvSpPr/>
            <p:nvPr/>
          </p:nvSpPr>
          <p:spPr>
            <a:xfrm>
              <a:off x="4743392" y="3830829"/>
              <a:ext cx="254303" cy="205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b="1"/>
            </a:p>
          </p:txBody>
        </p:sp>
        <p:sp>
          <p:nvSpPr>
            <p:cNvPr id="43" name="椭圆 42"/>
            <p:cNvSpPr/>
            <p:nvPr/>
          </p:nvSpPr>
          <p:spPr>
            <a:xfrm>
              <a:off x="5166906" y="3508549"/>
              <a:ext cx="907075" cy="85423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b="1"/>
            </a:p>
          </p:txBody>
        </p:sp>
        <p:sp>
          <p:nvSpPr>
            <p:cNvPr id="44" name="椭圆 43"/>
            <p:cNvSpPr/>
            <p:nvPr/>
          </p:nvSpPr>
          <p:spPr>
            <a:xfrm>
              <a:off x="5504851" y="3833157"/>
              <a:ext cx="231184" cy="205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b="1"/>
            </a:p>
          </p:txBody>
        </p:sp>
        <p:grpSp>
          <p:nvGrpSpPr>
            <p:cNvPr id="53" name="组合 52"/>
            <p:cNvGrpSpPr/>
            <p:nvPr/>
          </p:nvGrpSpPr>
          <p:grpSpPr>
            <a:xfrm>
              <a:off x="3230392" y="3833157"/>
              <a:ext cx="1440080" cy="924541"/>
              <a:chOff x="645378" y="4508628"/>
              <a:chExt cx="1752598" cy="1141913"/>
            </a:xfrm>
          </p:grpSpPr>
          <p:sp>
            <p:nvSpPr>
              <p:cNvPr id="31" name="椭圆 30"/>
              <p:cNvSpPr/>
              <p:nvPr/>
            </p:nvSpPr>
            <p:spPr>
              <a:xfrm>
                <a:off x="1373698" y="4508628"/>
                <a:ext cx="281354" cy="2532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b="1"/>
              </a:p>
            </p:txBody>
          </p:sp>
          <p:sp>
            <p:nvSpPr>
              <p:cNvPr id="45" name="文本框 44"/>
              <p:cNvSpPr txBox="1"/>
              <p:nvPr/>
            </p:nvSpPr>
            <p:spPr>
              <a:xfrm>
                <a:off x="645378" y="5194374"/>
                <a:ext cx="1752598" cy="456167"/>
              </a:xfrm>
              <a:prstGeom prst="rect">
                <a:avLst/>
              </a:prstGeom>
              <a:noFill/>
            </p:spPr>
            <p:txBody>
              <a:bodyPr wrap="square" rtlCol="0">
                <a:spAutoFit/>
              </a:bodyPr>
              <a:lstStyle/>
              <a:p>
                <a:r>
                  <a:rPr lang="zh-CN" altLang="en-US" b="1" dirty="0"/>
                  <a:t>年轻细胞核</a:t>
                </a:r>
                <a:endParaRPr lang="zh-CN" altLang="en-US" b="1" dirty="0"/>
              </a:p>
            </p:txBody>
          </p:sp>
        </p:grpSp>
        <p:grpSp>
          <p:nvGrpSpPr>
            <p:cNvPr id="54" name="组合 53"/>
            <p:cNvGrpSpPr/>
            <p:nvPr/>
          </p:nvGrpSpPr>
          <p:grpSpPr>
            <a:xfrm>
              <a:off x="1519307" y="3504619"/>
              <a:ext cx="1401594" cy="1253398"/>
              <a:chOff x="2315988" y="4107700"/>
              <a:chExt cx="1705759" cy="1548088"/>
            </a:xfrm>
          </p:grpSpPr>
          <p:sp>
            <p:nvSpPr>
              <p:cNvPr id="40" name="椭圆 39"/>
              <p:cNvSpPr/>
              <p:nvPr/>
            </p:nvSpPr>
            <p:spPr>
              <a:xfrm>
                <a:off x="2646825" y="4107700"/>
                <a:ext cx="1103923" cy="10550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b="1"/>
              </a:p>
            </p:txBody>
          </p:sp>
          <p:sp>
            <p:nvSpPr>
              <p:cNvPr id="46" name="文本框 45"/>
              <p:cNvSpPr txBox="1"/>
              <p:nvPr/>
            </p:nvSpPr>
            <p:spPr>
              <a:xfrm>
                <a:off x="2315988" y="5199621"/>
                <a:ext cx="1705759" cy="456167"/>
              </a:xfrm>
              <a:prstGeom prst="rect">
                <a:avLst/>
              </a:prstGeom>
              <a:noFill/>
            </p:spPr>
            <p:txBody>
              <a:bodyPr wrap="square" rtlCol="0">
                <a:spAutoFit/>
              </a:bodyPr>
              <a:lstStyle/>
              <a:p>
                <a:r>
                  <a:rPr lang="zh-CN" altLang="en-US" b="1" dirty="0"/>
                  <a:t>衰老细胞质</a:t>
                </a:r>
                <a:endParaRPr lang="zh-CN" altLang="en-US" b="1" dirty="0"/>
              </a:p>
            </p:txBody>
          </p:sp>
        </p:grpSp>
        <p:sp>
          <p:nvSpPr>
            <p:cNvPr id="47" name="文本框 46"/>
            <p:cNvSpPr txBox="1"/>
            <p:nvPr/>
          </p:nvSpPr>
          <p:spPr>
            <a:xfrm>
              <a:off x="4867422" y="4388363"/>
              <a:ext cx="1814731" cy="646331"/>
            </a:xfrm>
            <a:prstGeom prst="rect">
              <a:avLst/>
            </a:prstGeom>
            <a:noFill/>
          </p:spPr>
          <p:txBody>
            <a:bodyPr wrap="square" rtlCol="0">
              <a:spAutoFit/>
            </a:bodyPr>
            <a:lstStyle/>
            <a:p>
              <a:r>
                <a:rPr lang="zh-CN" altLang="en-US" b="1" dirty="0"/>
                <a:t>细胞分裂能力与年轻细胞一致</a:t>
              </a:r>
              <a:endParaRPr lang="zh-CN" altLang="en-US" b="1" dirty="0"/>
            </a:p>
          </p:txBody>
        </p:sp>
      </p:grpSp>
      <p:sp>
        <p:nvSpPr>
          <p:cNvPr id="55" name="文本框 54"/>
          <p:cNvSpPr txBox="1"/>
          <p:nvPr/>
        </p:nvSpPr>
        <p:spPr>
          <a:xfrm>
            <a:off x="1665815" y="326345"/>
            <a:ext cx="6211561" cy="523220"/>
          </a:xfrm>
          <a:prstGeom prst="rect">
            <a:avLst/>
          </a:prstGeom>
          <a:noFill/>
        </p:spPr>
        <p:txBody>
          <a:bodyPr wrap="square" rtlCol="0">
            <a:spAutoFit/>
          </a:bodyPr>
          <a:lstStyle/>
          <a:p>
            <a:r>
              <a:rPr lang="zh-CN" altLang="en-US" sz="2800" b="1" dirty="0">
                <a:solidFill>
                  <a:srgbClr val="0000FF"/>
                </a:solidFill>
              </a:rPr>
              <a:t>细胞衰老是由细胞质还是细胞核导致？</a:t>
            </a:r>
            <a:endParaRPr lang="zh-CN" altLang="en-US" sz="2800" b="1" dirty="0">
              <a:solidFill>
                <a:srgbClr val="0000FF"/>
              </a:solidFill>
            </a:endParaRPr>
          </a:p>
        </p:txBody>
      </p:sp>
      <p:sp>
        <p:nvSpPr>
          <p:cNvPr id="2" name="下箭头 1"/>
          <p:cNvSpPr/>
          <p:nvPr/>
        </p:nvSpPr>
        <p:spPr>
          <a:xfrm>
            <a:off x="4405617" y="849565"/>
            <a:ext cx="121592" cy="217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266950" y="1066800"/>
            <a:ext cx="1272522" cy="369332"/>
          </a:xfrm>
          <a:prstGeom prst="rect">
            <a:avLst/>
          </a:prstGeom>
          <a:noFill/>
        </p:spPr>
        <p:txBody>
          <a:bodyPr wrap="square" rtlCol="0">
            <a:spAutoFit/>
          </a:bodyPr>
          <a:lstStyle/>
          <a:p>
            <a:r>
              <a:rPr lang="zh-CN" altLang="en-US" b="1" dirty="0" smtClean="0">
                <a:solidFill>
                  <a:srgbClr val="FF0000"/>
                </a:solidFill>
              </a:rPr>
              <a:t>提出假设：</a:t>
            </a:r>
            <a:endParaRPr lang="zh-CN" altLang="en-US" b="1" dirty="0">
              <a:solidFill>
                <a:srgbClr val="FF0000"/>
              </a:solidFill>
            </a:endParaRPr>
          </a:p>
        </p:txBody>
      </p:sp>
      <p:sp>
        <p:nvSpPr>
          <p:cNvPr id="28" name="下箭头 27"/>
          <p:cNvSpPr/>
          <p:nvPr/>
        </p:nvSpPr>
        <p:spPr>
          <a:xfrm>
            <a:off x="4405617" y="1459165"/>
            <a:ext cx="121592" cy="217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5002" y="1704975"/>
            <a:ext cx="2806626" cy="646331"/>
          </a:xfrm>
          <a:prstGeom prst="rect">
            <a:avLst/>
          </a:prstGeom>
          <a:noFill/>
        </p:spPr>
        <p:txBody>
          <a:bodyPr wrap="square" rtlCol="0">
            <a:spAutoFit/>
          </a:bodyPr>
          <a:lstStyle/>
          <a:p>
            <a:r>
              <a:rPr lang="zh-CN" altLang="en-US" b="1" dirty="0">
                <a:solidFill>
                  <a:srgbClr val="FF0000"/>
                </a:solidFill>
              </a:rPr>
              <a:t>自变量</a:t>
            </a:r>
            <a:r>
              <a:rPr lang="zh-CN" altLang="en-US" b="1" dirty="0" smtClean="0">
                <a:solidFill>
                  <a:srgbClr val="FF0000"/>
                </a:solidFill>
              </a:rPr>
              <a:t>：</a:t>
            </a:r>
            <a:endParaRPr lang="en-US" altLang="zh-CN" b="1" dirty="0" smtClean="0">
              <a:solidFill>
                <a:srgbClr val="FF0000"/>
              </a:solidFill>
            </a:endParaRPr>
          </a:p>
          <a:p>
            <a:r>
              <a:rPr lang="zh-CN" altLang="en-US" b="1" dirty="0" smtClean="0">
                <a:solidFill>
                  <a:srgbClr val="FF0000"/>
                </a:solidFill>
              </a:rPr>
              <a:t>因变量：</a:t>
            </a:r>
            <a:endParaRPr lang="zh-CN" altLang="en-US" b="1" dirty="0">
              <a:solidFill>
                <a:srgbClr val="FF0000"/>
              </a:solidFill>
            </a:endParaRPr>
          </a:p>
        </p:txBody>
      </p:sp>
      <p:sp>
        <p:nvSpPr>
          <p:cNvPr id="5" name="TextBox 4"/>
          <p:cNvSpPr txBox="1"/>
          <p:nvPr/>
        </p:nvSpPr>
        <p:spPr>
          <a:xfrm>
            <a:off x="2367927" y="2447925"/>
            <a:ext cx="4278255" cy="400110"/>
          </a:xfrm>
          <a:prstGeom prst="rect">
            <a:avLst/>
          </a:prstGeom>
          <a:noFill/>
        </p:spPr>
        <p:txBody>
          <a:bodyPr wrap="square" rtlCol="0">
            <a:spAutoFit/>
          </a:bodyPr>
          <a:lstStyle/>
          <a:p>
            <a:pPr algn="ctr"/>
            <a:r>
              <a:rPr lang="zh-CN" altLang="en-US" sz="2000" b="1" dirty="0" smtClean="0"/>
              <a:t>请你设计实验，画出实验简图</a:t>
            </a:r>
            <a:endParaRPr lang="zh-CN" altLang="en-US" sz="2000" b="1" dirty="0"/>
          </a:p>
        </p:txBody>
      </p:sp>
      <p:sp>
        <p:nvSpPr>
          <p:cNvPr id="6" name="矩形 5"/>
          <p:cNvSpPr/>
          <p:nvPr/>
        </p:nvSpPr>
        <p:spPr>
          <a:xfrm>
            <a:off x="3334345" y="1066800"/>
            <a:ext cx="2973891" cy="369332"/>
          </a:xfrm>
          <a:prstGeom prst="rect">
            <a:avLst/>
          </a:prstGeom>
        </p:spPr>
        <p:txBody>
          <a:bodyPr wrap="none">
            <a:spAutoFit/>
          </a:bodyPr>
          <a:lstStyle/>
          <a:p>
            <a:r>
              <a:rPr lang="zh-CN" altLang="en-US" b="1" dirty="0">
                <a:solidFill>
                  <a:srgbClr val="FF0000"/>
                </a:solidFill>
              </a:rPr>
              <a:t>细胞衰老是由细胞核导致的</a:t>
            </a:r>
            <a:endParaRPr lang="zh-CN" altLang="en-US" b="1" dirty="0">
              <a:solidFill>
                <a:srgbClr val="FF0000"/>
              </a:solidFill>
            </a:endParaRPr>
          </a:p>
        </p:txBody>
      </p:sp>
      <p:sp>
        <p:nvSpPr>
          <p:cNvPr id="7" name="矩形 6"/>
          <p:cNvSpPr/>
          <p:nvPr/>
        </p:nvSpPr>
        <p:spPr>
          <a:xfrm>
            <a:off x="4249086" y="1683692"/>
            <a:ext cx="1579278" cy="369332"/>
          </a:xfrm>
          <a:prstGeom prst="rect">
            <a:avLst/>
          </a:prstGeom>
        </p:spPr>
        <p:txBody>
          <a:bodyPr wrap="none">
            <a:spAutoFit/>
          </a:bodyPr>
          <a:lstStyle/>
          <a:p>
            <a:r>
              <a:rPr lang="zh-CN" altLang="en-US" b="1" dirty="0">
                <a:solidFill>
                  <a:srgbClr val="FF0000"/>
                </a:solidFill>
              </a:rPr>
              <a:t>细胞核的有无</a:t>
            </a:r>
            <a:endParaRPr lang="zh-CN" altLang="en-US" dirty="0"/>
          </a:p>
        </p:txBody>
      </p:sp>
      <p:sp>
        <p:nvSpPr>
          <p:cNvPr id="8" name="矩形 7"/>
          <p:cNvSpPr/>
          <p:nvPr/>
        </p:nvSpPr>
        <p:spPr>
          <a:xfrm>
            <a:off x="4249086" y="1987808"/>
            <a:ext cx="1579278" cy="369332"/>
          </a:xfrm>
          <a:prstGeom prst="rect">
            <a:avLst/>
          </a:prstGeom>
        </p:spPr>
        <p:txBody>
          <a:bodyPr wrap="none">
            <a:spAutoFit/>
          </a:bodyPr>
          <a:lstStyle/>
          <a:p>
            <a:r>
              <a:rPr lang="zh-CN" altLang="en-US" b="1" dirty="0">
                <a:solidFill>
                  <a:srgbClr val="FF0000"/>
                </a:solidFill>
              </a:rPr>
              <a:t>细胞是否衰老</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3" grpId="0"/>
      <p:bldP spid="28" grpId="0" animBg="1"/>
      <p:bldP spid="29"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1111123" y="1887509"/>
          <a:ext cx="7203668" cy="1482885"/>
        </p:xfrm>
        <a:graphic>
          <a:graphicData uri="http://schemas.openxmlformats.org/drawingml/2006/table">
            <a:tbl>
              <a:tblPr firstRow="1" bandRow="1">
                <a:tableStyleId>{5C22544A-7EE6-4342-B048-85BDC9FD1C3A}</a:tableStyleId>
              </a:tblPr>
              <a:tblGrid>
                <a:gridCol w="1186958"/>
                <a:gridCol w="2092064"/>
                <a:gridCol w="3924646"/>
              </a:tblGrid>
              <a:tr h="494295">
                <a:tc>
                  <a:txBody>
                    <a:bodyPr/>
                    <a:lstStyle/>
                    <a:p>
                      <a:pPr algn="ctr"/>
                      <a:endParaRPr lang="zh-CN" altLang="en-US" sz="2400" b="1" dirty="0"/>
                    </a:p>
                  </a:txBody>
                  <a:tcPr marL="68580" marR="68580" marT="34290" marB="34290"/>
                </a:tc>
                <a:tc>
                  <a:txBody>
                    <a:bodyPr/>
                    <a:lstStyle/>
                    <a:p>
                      <a:pPr algn="ctr"/>
                      <a:endParaRPr lang="zh-CN" altLang="en-US" sz="2400" b="1"/>
                    </a:p>
                  </a:txBody>
                  <a:tcPr marL="68580" marR="68580" marT="34290" marB="34290"/>
                </a:tc>
                <a:tc>
                  <a:txBody>
                    <a:bodyPr/>
                    <a:lstStyle/>
                    <a:p>
                      <a:pPr algn="ctr"/>
                      <a:r>
                        <a:rPr lang="zh-CN" altLang="en-US" sz="2400" b="1" dirty="0" smtClean="0"/>
                        <a:t>操控方法</a:t>
                      </a:r>
                      <a:r>
                        <a:rPr lang="en-US" altLang="zh-CN" sz="2400" b="1" dirty="0" smtClean="0"/>
                        <a:t>/</a:t>
                      </a:r>
                      <a:r>
                        <a:rPr lang="zh-CN" altLang="en-US" sz="2400" b="1" dirty="0" smtClean="0"/>
                        <a:t>检测指标</a:t>
                      </a:r>
                      <a:endParaRPr lang="zh-CN" altLang="en-US" sz="2400" b="1" dirty="0"/>
                    </a:p>
                  </a:txBody>
                  <a:tcPr marL="68580" marR="68580" marT="34290" marB="34290"/>
                </a:tc>
              </a:tr>
              <a:tr h="494295">
                <a:tc>
                  <a:txBody>
                    <a:bodyPr/>
                    <a:lstStyle/>
                    <a:p>
                      <a:pPr algn="ctr"/>
                      <a:r>
                        <a:rPr lang="zh-CN" altLang="en-US" sz="2400" b="1" dirty="0" smtClean="0"/>
                        <a:t>自变量</a:t>
                      </a:r>
                      <a:endParaRPr lang="zh-CN" altLang="en-US" sz="2400" b="1" dirty="0"/>
                    </a:p>
                  </a:txBody>
                  <a:tcPr marL="68580" marR="68580" marT="34290" marB="34290"/>
                </a:tc>
                <a:tc>
                  <a:txBody>
                    <a:bodyPr/>
                    <a:lstStyle/>
                    <a:p>
                      <a:pPr algn="ctr"/>
                      <a:endParaRPr lang="zh-CN" altLang="en-US" sz="2400" b="1"/>
                    </a:p>
                  </a:txBody>
                  <a:tcPr marL="68580" marR="68580" marT="34290" marB="34290"/>
                </a:tc>
                <a:tc>
                  <a:txBody>
                    <a:bodyPr/>
                    <a:lstStyle/>
                    <a:p>
                      <a:pPr algn="ctr"/>
                      <a:endParaRPr lang="zh-CN" altLang="en-US" sz="2400" b="1"/>
                    </a:p>
                  </a:txBody>
                  <a:tcPr marL="68580" marR="68580" marT="34290" marB="34290"/>
                </a:tc>
              </a:tr>
              <a:tr h="494295">
                <a:tc>
                  <a:txBody>
                    <a:bodyPr/>
                    <a:lstStyle/>
                    <a:p>
                      <a:pPr algn="ctr"/>
                      <a:r>
                        <a:rPr lang="zh-CN" altLang="en-US" sz="2400" b="1" dirty="0" smtClean="0"/>
                        <a:t>因变量</a:t>
                      </a:r>
                      <a:endParaRPr lang="zh-CN" altLang="en-US" sz="2400" b="1" dirty="0"/>
                    </a:p>
                  </a:txBody>
                  <a:tcPr marL="68580" marR="68580" marT="34290" marB="34290"/>
                </a:tc>
                <a:tc>
                  <a:txBody>
                    <a:bodyPr/>
                    <a:lstStyle/>
                    <a:p>
                      <a:pPr algn="ctr"/>
                      <a:endParaRPr lang="zh-CN" altLang="en-US" sz="2400" b="1"/>
                    </a:p>
                  </a:txBody>
                  <a:tcPr marL="68580" marR="68580" marT="34290" marB="34290"/>
                </a:tc>
                <a:tc>
                  <a:txBody>
                    <a:bodyPr/>
                    <a:lstStyle/>
                    <a:p>
                      <a:pPr algn="ctr"/>
                      <a:endParaRPr lang="zh-CN" altLang="en-US" sz="2400" b="1" dirty="0"/>
                    </a:p>
                  </a:txBody>
                  <a:tcPr marL="68580" marR="68580" marT="34290" marB="34290"/>
                </a:tc>
              </a:tr>
            </a:tbl>
          </a:graphicData>
        </a:graphic>
      </p:graphicFrame>
      <p:sp>
        <p:nvSpPr>
          <p:cNvPr id="2" name="标题 1"/>
          <p:cNvSpPr>
            <a:spLocks noGrp="1"/>
          </p:cNvSpPr>
          <p:nvPr>
            <p:ph type="title"/>
          </p:nvPr>
        </p:nvSpPr>
        <p:spPr>
          <a:xfrm>
            <a:off x="507318" y="0"/>
            <a:ext cx="7886700" cy="645492"/>
          </a:xfrm>
        </p:spPr>
        <p:txBody>
          <a:bodyPr>
            <a:noAutofit/>
          </a:bodyPr>
          <a:lstStyle/>
          <a:p>
            <a:r>
              <a:rPr lang="zh-CN" altLang="en-US" sz="2800" b="1" dirty="0" smtClean="0">
                <a:latin typeface="+mn-ea"/>
                <a:ea typeface="+mn-ea"/>
              </a:rPr>
              <a:t>细胞衰老机制</a:t>
            </a:r>
            <a:r>
              <a:rPr lang="en-US" altLang="zh-CN" sz="2800" b="1" dirty="0" smtClean="0">
                <a:latin typeface="+mn-ea"/>
                <a:ea typeface="+mn-ea"/>
              </a:rPr>
              <a:t>——</a:t>
            </a:r>
            <a:r>
              <a:rPr lang="zh-CN" altLang="en-US" sz="2800" b="1" dirty="0" smtClean="0">
                <a:latin typeface="+mn-ea"/>
                <a:ea typeface="+mn-ea"/>
              </a:rPr>
              <a:t>端粒学说</a:t>
            </a:r>
            <a:endParaRPr lang="zh-CN" altLang="en-US" sz="2800" b="1" dirty="0">
              <a:latin typeface="+mn-ea"/>
              <a:ea typeface="+mn-ea"/>
            </a:endParaRPr>
          </a:p>
        </p:txBody>
      </p:sp>
      <p:pic>
        <p:nvPicPr>
          <p:cNvPr id="9" name="内容占位符 3"/>
          <p:cNvPicPr>
            <a:picLocks noGrp="1" noChangeAspect="1"/>
          </p:cNvPicPr>
          <p:nvPr>
            <p:ph idx="1"/>
          </p:nvPr>
        </p:nvPicPr>
        <p:blipFill rotWithShape="1">
          <a:blip r:embed="rId2">
            <a:extLst>
              <a:ext uri="{28A0092B-C50C-407E-A947-70E740481C1C}">
                <a14:useLocalDpi xmlns:a14="http://schemas.microsoft.com/office/drawing/2010/main" val="0"/>
              </a:ext>
            </a:extLst>
          </a:blip>
          <a:srcRect l="49644" t="2425" r="2424" b="49060"/>
          <a:stretch>
            <a:fillRect/>
          </a:stretch>
        </p:blipFill>
        <p:spPr>
          <a:xfrm>
            <a:off x="1420838" y="4135902"/>
            <a:ext cx="2617428" cy="2167806"/>
          </a:xfrm>
        </p:spPr>
      </p:pic>
      <p:sp>
        <p:nvSpPr>
          <p:cNvPr id="6" name="矩形 5"/>
          <p:cNvSpPr/>
          <p:nvPr/>
        </p:nvSpPr>
        <p:spPr>
          <a:xfrm>
            <a:off x="692905" y="809503"/>
            <a:ext cx="8040275" cy="829945"/>
          </a:xfrm>
          <a:prstGeom prst="rect">
            <a:avLst/>
          </a:prstGeom>
        </p:spPr>
        <p:txBody>
          <a:bodyPr wrap="square">
            <a:spAutoFit/>
          </a:bodyPr>
          <a:lstStyle/>
          <a:p>
            <a:r>
              <a:rPr lang="zh-CN" altLang="en-US" sz="2400" b="1" dirty="0">
                <a:sym typeface="+mn-ea"/>
              </a:rPr>
              <a:t>资料分析</a:t>
            </a:r>
            <a:r>
              <a:rPr lang="en-US" altLang="zh-CN" sz="2400" b="1" dirty="0">
                <a:sym typeface="+mn-ea"/>
              </a:rPr>
              <a:t>3</a:t>
            </a:r>
            <a:r>
              <a:rPr lang="zh-CN" altLang="en-US" sz="2400" b="1" dirty="0">
                <a:sym typeface="+mn-ea"/>
              </a:rPr>
              <a:t>：</a:t>
            </a:r>
            <a:r>
              <a:rPr lang="zh-CN" altLang="zh-CN" sz="2400" dirty="0"/>
              <a:t>俄国理论生物学家</a:t>
            </a:r>
            <a:r>
              <a:rPr lang="en-US" altLang="zh-CN" sz="2400" dirty="0" err="1"/>
              <a:t>Olovnikov</a:t>
            </a:r>
            <a:r>
              <a:rPr lang="zh-CN" altLang="zh-CN" sz="2400" dirty="0"/>
              <a:t>提出</a:t>
            </a:r>
            <a:r>
              <a:rPr lang="zh-CN" altLang="zh-CN" sz="2400" b="1" u="sng" dirty="0">
                <a:hlinkClick r:id="rId3" action="ppaction://hlinksldjump"/>
              </a:rPr>
              <a:t>不断缩短的</a:t>
            </a:r>
            <a:r>
              <a:rPr lang="en-US" altLang="zh-CN" sz="2400" b="1" u="sng" dirty="0">
                <a:hlinkClick r:id="rId3" action="ppaction://hlinksldjump"/>
              </a:rPr>
              <a:t>DNA</a:t>
            </a:r>
            <a:r>
              <a:rPr lang="zh-CN" altLang="zh-CN" sz="2400" b="1" u="sng" dirty="0">
                <a:hlinkClick r:id="rId3" action="ppaction://hlinksldjump"/>
              </a:rPr>
              <a:t>末端（端粒）是正常细胞衰老的原因</a:t>
            </a:r>
            <a:r>
              <a:rPr lang="zh-CN" altLang="zh-CN" sz="2400" dirty="0"/>
              <a:t>。</a:t>
            </a:r>
            <a:r>
              <a:rPr lang="zh-CN" altLang="en-US" sz="2400" dirty="0"/>
              <a:t>怎样证明？</a:t>
            </a:r>
            <a:endParaRPr lang="zh-CN" altLang="zh-CN" sz="2400" dirty="0"/>
          </a:p>
        </p:txBody>
      </p:sp>
      <p:sp>
        <p:nvSpPr>
          <p:cNvPr id="7" name="文本框 6"/>
          <p:cNvSpPr txBox="1"/>
          <p:nvPr/>
        </p:nvSpPr>
        <p:spPr>
          <a:xfrm>
            <a:off x="2381756" y="2400887"/>
            <a:ext cx="1626730" cy="461665"/>
          </a:xfrm>
          <a:prstGeom prst="rect">
            <a:avLst/>
          </a:prstGeom>
          <a:noFill/>
        </p:spPr>
        <p:txBody>
          <a:bodyPr wrap="square" rtlCol="0">
            <a:spAutoFit/>
          </a:bodyPr>
          <a:lstStyle/>
          <a:p>
            <a:r>
              <a:rPr lang="zh-CN" altLang="en-US" sz="2400" b="1" dirty="0"/>
              <a:t>端粒长度</a:t>
            </a:r>
            <a:endParaRPr lang="zh-CN" altLang="en-US" sz="2400" b="1" dirty="0"/>
          </a:p>
        </p:txBody>
      </p:sp>
      <p:sp>
        <p:nvSpPr>
          <p:cNvPr id="8" name="文本框 7"/>
          <p:cNvSpPr txBox="1"/>
          <p:nvPr/>
        </p:nvSpPr>
        <p:spPr>
          <a:xfrm>
            <a:off x="2345784" y="2902306"/>
            <a:ext cx="2176194" cy="461665"/>
          </a:xfrm>
          <a:prstGeom prst="rect">
            <a:avLst/>
          </a:prstGeom>
          <a:noFill/>
        </p:spPr>
        <p:txBody>
          <a:bodyPr wrap="square" rtlCol="0">
            <a:spAutoFit/>
          </a:bodyPr>
          <a:lstStyle/>
          <a:p>
            <a:r>
              <a:rPr lang="zh-CN" altLang="en-US" sz="2400" b="1" dirty="0"/>
              <a:t>细胞是否衰老</a:t>
            </a:r>
            <a:endParaRPr lang="zh-CN" altLang="en-US" sz="2400" b="1" dirty="0"/>
          </a:p>
        </p:txBody>
      </p:sp>
      <p:sp>
        <p:nvSpPr>
          <p:cNvPr id="10" name="矩形 9"/>
          <p:cNvSpPr/>
          <p:nvPr/>
        </p:nvSpPr>
        <p:spPr>
          <a:xfrm>
            <a:off x="718940" y="3388510"/>
            <a:ext cx="8143707" cy="830997"/>
          </a:xfrm>
          <a:prstGeom prst="rect">
            <a:avLst/>
          </a:prstGeom>
        </p:spPr>
        <p:txBody>
          <a:bodyPr wrap="square">
            <a:spAutoFit/>
          </a:bodyPr>
          <a:lstStyle/>
          <a:p>
            <a:r>
              <a:rPr lang="zh-CN" altLang="en-US" sz="2400" b="1" dirty="0"/>
              <a:t>科学家将端粒酶基因导入正常人成纤维细胞中，发现细胞分裂旺盛，细胞寿命增加了至少</a:t>
            </a:r>
            <a:r>
              <a:rPr lang="en-US" altLang="zh-CN" sz="2400" b="1" dirty="0"/>
              <a:t>20</a:t>
            </a:r>
            <a:r>
              <a:rPr lang="zh-CN" altLang="en-US" sz="2400" b="1" dirty="0"/>
              <a:t>倍。</a:t>
            </a:r>
            <a:endParaRPr lang="zh-CN" altLang="en-US" sz="2400" b="1" dirty="0"/>
          </a:p>
        </p:txBody>
      </p:sp>
      <p:sp>
        <p:nvSpPr>
          <p:cNvPr id="11" name="文本框 10"/>
          <p:cNvSpPr txBox="1"/>
          <p:nvPr/>
        </p:nvSpPr>
        <p:spPr>
          <a:xfrm>
            <a:off x="1420837" y="6388950"/>
            <a:ext cx="2587649" cy="369332"/>
          </a:xfrm>
          <a:prstGeom prst="rect">
            <a:avLst/>
          </a:prstGeom>
          <a:noFill/>
        </p:spPr>
        <p:txBody>
          <a:bodyPr wrap="square" rtlCol="0">
            <a:spAutoFit/>
          </a:bodyPr>
          <a:lstStyle/>
          <a:p>
            <a:r>
              <a:rPr lang="zh-CN" altLang="en-US" b="1" dirty="0"/>
              <a:t>导入端粒酶基因的细胞</a:t>
            </a:r>
            <a:endParaRPr lang="zh-CN" altLang="en-US" b="1" dirty="0"/>
          </a:p>
        </p:txBody>
      </p:sp>
      <p:sp>
        <p:nvSpPr>
          <p:cNvPr id="12" name="文本框 11"/>
          <p:cNvSpPr txBox="1"/>
          <p:nvPr/>
        </p:nvSpPr>
        <p:spPr>
          <a:xfrm>
            <a:off x="4220309" y="6389988"/>
            <a:ext cx="2933118" cy="369332"/>
          </a:xfrm>
          <a:prstGeom prst="rect">
            <a:avLst/>
          </a:prstGeom>
          <a:noFill/>
        </p:spPr>
        <p:txBody>
          <a:bodyPr wrap="square" rtlCol="0">
            <a:spAutoFit/>
          </a:bodyPr>
          <a:lstStyle/>
          <a:p>
            <a:r>
              <a:rPr lang="zh-CN" altLang="en-US" b="1" dirty="0"/>
              <a:t>正常细胞出现</a:t>
            </a:r>
            <a:r>
              <a:rPr lang="en-US" altLang="zh-CN" b="1" dirty="0"/>
              <a:t>β-</a:t>
            </a:r>
            <a:r>
              <a:rPr lang="zh-CN" altLang="en-US" b="1" dirty="0"/>
              <a:t>半乳糖苷酶</a:t>
            </a:r>
            <a:endParaRPr lang="zh-CN" altLang="en-US" b="1" dirty="0"/>
          </a:p>
        </p:txBody>
      </p:sp>
      <p:pic>
        <p:nvPicPr>
          <p:cNvPr id="14" name="内容占位符 3"/>
          <p:cNvPicPr>
            <a:picLocks noChangeAspect="1"/>
          </p:cNvPicPr>
          <p:nvPr/>
        </p:nvPicPr>
        <p:blipFill rotWithShape="1">
          <a:blip r:embed="rId2">
            <a:extLst>
              <a:ext uri="{28A0092B-C50C-407E-A947-70E740481C1C}">
                <a14:useLocalDpi xmlns:a14="http://schemas.microsoft.com/office/drawing/2010/main" val="0"/>
              </a:ext>
            </a:extLst>
          </a:blip>
          <a:srcRect l="49644" t="50155"/>
          <a:stretch>
            <a:fillRect/>
          </a:stretch>
        </p:blipFill>
        <p:spPr>
          <a:xfrm>
            <a:off x="4450668" y="4135903"/>
            <a:ext cx="2400297" cy="2266080"/>
          </a:xfrm>
          <a:prstGeom prst="rect">
            <a:avLst/>
          </a:prstGeom>
        </p:spPr>
      </p:pic>
      <p:sp>
        <p:nvSpPr>
          <p:cNvPr id="5" name="文本框 4"/>
          <p:cNvSpPr txBox="1"/>
          <p:nvPr/>
        </p:nvSpPr>
        <p:spPr>
          <a:xfrm>
            <a:off x="4348641" y="2401258"/>
            <a:ext cx="3570208" cy="461665"/>
          </a:xfrm>
          <a:prstGeom prst="rect">
            <a:avLst/>
          </a:prstGeom>
          <a:noFill/>
        </p:spPr>
        <p:txBody>
          <a:bodyPr wrap="none" rtlCol="0">
            <a:spAutoFit/>
          </a:bodyPr>
          <a:lstStyle/>
          <a:p>
            <a:r>
              <a:rPr lang="zh-CN" altLang="en-US" sz="2400" b="1" dirty="0"/>
              <a:t>通过端粒酶增加端粒长度</a:t>
            </a:r>
            <a:endParaRPr lang="zh-CN" altLang="en-US" sz="2400" b="1" dirty="0"/>
          </a:p>
        </p:txBody>
      </p:sp>
      <p:sp>
        <p:nvSpPr>
          <p:cNvPr id="15" name="文本框 14"/>
          <p:cNvSpPr txBox="1"/>
          <p:nvPr/>
        </p:nvSpPr>
        <p:spPr>
          <a:xfrm>
            <a:off x="4348641" y="2907087"/>
            <a:ext cx="3966150" cy="461665"/>
          </a:xfrm>
          <a:prstGeom prst="rect">
            <a:avLst/>
          </a:prstGeom>
          <a:noFill/>
        </p:spPr>
        <p:txBody>
          <a:bodyPr wrap="none" rtlCol="0">
            <a:spAutoFit/>
          </a:bodyPr>
          <a:lstStyle/>
          <a:p>
            <a:r>
              <a:rPr lang="zh-CN" altLang="en-US" sz="2400" b="1" dirty="0"/>
              <a:t>细胞分裂次数</a:t>
            </a:r>
            <a:r>
              <a:rPr lang="en-US" altLang="zh-CN" sz="2400" b="1" dirty="0"/>
              <a:t>/β-</a:t>
            </a:r>
            <a:r>
              <a:rPr lang="zh-CN" altLang="en-US" sz="2400" b="1" dirty="0"/>
              <a:t>半乳糖苷酶</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5"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AutoShape 4" descr="http://img0.imgtn.bdimg.com/it/u=2162634520,1446954008&amp;fm=21&amp;gp=0.jpg"/>
          <p:cNvSpPr>
            <a:spLocks noChangeAspect="1" noChangeArrowheads="1"/>
          </p:cNvSpPr>
          <p:nvPr/>
        </p:nvSpPr>
        <p:spPr bwMode="auto">
          <a:xfrm>
            <a:off x="1275160" y="720328"/>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67" name="AutoShape 6" descr="http://img0.imgtn.bdimg.com/it/u=2162634520,1446954008&amp;fm=21&amp;gp=0.jpg"/>
          <p:cNvSpPr>
            <a:spLocks noChangeAspect="1" noChangeArrowheads="1"/>
          </p:cNvSpPr>
          <p:nvPr/>
        </p:nvSpPr>
        <p:spPr bwMode="auto">
          <a:xfrm>
            <a:off x="1275160" y="720328"/>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68" name="AutoShape 2" descr="http://img4.imgtn.bdimg.com/it/u=3100342841,3862976739&amp;fm=21&amp;gp=0.jpg"/>
          <p:cNvSpPr>
            <a:spLocks noChangeAspect="1" noChangeArrowheads="1"/>
          </p:cNvSpPr>
          <p:nvPr/>
        </p:nvSpPr>
        <p:spPr bwMode="auto">
          <a:xfrm>
            <a:off x="1275160" y="720328"/>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69" name="矩形 21"/>
          <p:cNvSpPr>
            <a:spLocks noChangeArrowheads="1"/>
          </p:cNvSpPr>
          <p:nvPr/>
        </p:nvSpPr>
        <p:spPr bwMode="auto">
          <a:xfrm>
            <a:off x="-3236686" y="182880"/>
            <a:ext cx="3195864"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t>20</a:t>
            </a:r>
            <a:r>
              <a:rPr lang="zh-CN" altLang="en-US" sz="1800" b="0" dirty="0"/>
              <a:t>世纪</a:t>
            </a:r>
            <a:r>
              <a:rPr lang="en-US" altLang="zh-CN" sz="1800" b="0" dirty="0"/>
              <a:t>60</a:t>
            </a:r>
            <a:r>
              <a:rPr lang="zh-CN" altLang="en-US" sz="1800" b="0" dirty="0"/>
              <a:t>年代，有学者在体外培养人成纤维细胞时发现，当细胞分裂到</a:t>
            </a:r>
            <a:r>
              <a:rPr lang="en-US" altLang="zh-CN" sz="1800" b="0" dirty="0"/>
              <a:t>50</a:t>
            </a:r>
            <a:r>
              <a:rPr lang="zh-CN" altLang="en-US" sz="1800" b="0" dirty="0"/>
              <a:t>代左右时，分裂繁殖就完全停顿，最终死亡，这被称为细胞分裂的海弗利克极限。但海弗利克极限也带来了迷惑，实验证明细胞的端粒结构并不能决定衰老的程序，大鼠的端粒比人的要长得多，但大鼠的细胞只能质分裂十几次，而人的细胞却能分裂五六十次。此外，啤酒酵母的端粒在繁殖过程中并不缩短，人为地缩短</a:t>
            </a:r>
            <a:r>
              <a:rPr lang="zh-CN" altLang="en-US" sz="1800" b="0" dirty="0">
                <a:hlinkClick r:id="rId1"/>
              </a:rPr>
              <a:t>啤酒酵母</a:t>
            </a:r>
            <a:r>
              <a:rPr lang="zh-CN" altLang="en-US" sz="1800" b="0" dirty="0"/>
              <a:t>的端区不仅没有使之短命，反而起了增寿作用。</a:t>
            </a:r>
            <a:r>
              <a:rPr lang="en-US" altLang="zh-CN" sz="1800" b="0" baseline="30000" dirty="0"/>
              <a:t>[1]</a:t>
            </a:r>
            <a:r>
              <a:rPr lang="zh-CN" altLang="en-US" sz="1800" b="0" dirty="0"/>
              <a:t> </a:t>
            </a:r>
            <a:endParaRPr lang="zh-CN" altLang="en-US" sz="1800" b="0" dirty="0"/>
          </a:p>
          <a:p>
            <a:pPr eaLnBrk="1" hangingPunct="1"/>
            <a:r>
              <a:rPr lang="zh-CN" altLang="en-US" sz="1800" b="0" dirty="0"/>
              <a:t>并且，占机体体重相当大的一部分的骨骼肌细胞、心肌细胞和神经细胞，一旦胎儿出生前和出生后发育完成就终生不分裂。但这对人的生命最为重要的不分裂的细胞也会衰老，但怎样用海弗利克极限理论来解释</a:t>
            </a:r>
            <a:r>
              <a:rPr lang="en-US" altLang="zh-CN" sz="1800" b="0" dirty="0"/>
              <a:t>?</a:t>
            </a:r>
            <a:r>
              <a:rPr lang="en-US" altLang="zh-CN" sz="1800" b="0" baseline="30000" dirty="0"/>
              <a:t>[1]</a:t>
            </a:r>
            <a:r>
              <a:rPr lang="zh-CN" altLang="en-US" sz="1800" b="0" dirty="0"/>
              <a:t> </a:t>
            </a:r>
            <a:endParaRPr lang="zh-CN" altLang="en-US" sz="1800" b="0" dirty="0"/>
          </a:p>
        </p:txBody>
      </p:sp>
      <p:sp>
        <p:nvSpPr>
          <p:cNvPr id="11270" name="Text Box 9"/>
          <p:cNvSpPr txBox="1">
            <a:spLocks noChangeArrowheads="1"/>
          </p:cNvSpPr>
          <p:nvPr/>
        </p:nvSpPr>
        <p:spPr bwMode="auto">
          <a:xfrm>
            <a:off x="1143000" y="648872"/>
            <a:ext cx="4400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dirty="0"/>
              <a:t>细胞衰老的机制</a:t>
            </a:r>
            <a:endParaRPr lang="en-US" altLang="zh-CN" dirty="0"/>
          </a:p>
        </p:txBody>
      </p:sp>
      <p:sp>
        <p:nvSpPr>
          <p:cNvPr id="11271" name="Rectangle 2"/>
          <p:cNvSpPr>
            <a:spLocks noChangeArrowheads="1"/>
          </p:cNvSpPr>
          <p:nvPr/>
        </p:nvSpPr>
        <p:spPr bwMode="auto">
          <a:xfrm>
            <a:off x="2686050" y="2306241"/>
            <a:ext cx="3886200" cy="171450"/>
          </a:xfrm>
          <a:prstGeom prst="rect">
            <a:avLst/>
          </a:prstGeom>
          <a:solidFill>
            <a:schemeClr val="accent1"/>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72" name="Rectangle 3"/>
          <p:cNvSpPr>
            <a:spLocks noChangeArrowheads="1"/>
          </p:cNvSpPr>
          <p:nvPr/>
        </p:nvSpPr>
        <p:spPr bwMode="auto">
          <a:xfrm>
            <a:off x="2343150" y="2306241"/>
            <a:ext cx="342900" cy="171450"/>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73" name="Line 4"/>
          <p:cNvSpPr>
            <a:spLocks noChangeShapeType="1"/>
          </p:cNvSpPr>
          <p:nvPr/>
        </p:nvSpPr>
        <p:spPr bwMode="auto">
          <a:xfrm>
            <a:off x="4457700" y="2191941"/>
            <a:ext cx="171450" cy="2857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sz="1350"/>
          </a:p>
        </p:txBody>
      </p:sp>
      <p:sp>
        <p:nvSpPr>
          <p:cNvPr id="11274" name="Line 5"/>
          <p:cNvSpPr>
            <a:spLocks noChangeShapeType="1"/>
          </p:cNvSpPr>
          <p:nvPr/>
        </p:nvSpPr>
        <p:spPr bwMode="auto">
          <a:xfrm>
            <a:off x="4629150" y="2191941"/>
            <a:ext cx="171450" cy="2857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sz="1350"/>
          </a:p>
        </p:txBody>
      </p:sp>
      <p:sp>
        <p:nvSpPr>
          <p:cNvPr id="11275" name="Rectangle 6"/>
          <p:cNvSpPr>
            <a:spLocks noChangeArrowheads="1"/>
          </p:cNvSpPr>
          <p:nvPr/>
        </p:nvSpPr>
        <p:spPr bwMode="auto">
          <a:xfrm>
            <a:off x="2000250" y="2306241"/>
            <a:ext cx="342900" cy="171450"/>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76" name="Rectangle 7"/>
          <p:cNvSpPr>
            <a:spLocks noChangeArrowheads="1"/>
          </p:cNvSpPr>
          <p:nvPr/>
        </p:nvSpPr>
        <p:spPr bwMode="auto">
          <a:xfrm>
            <a:off x="1657350" y="2306241"/>
            <a:ext cx="342900" cy="171450"/>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77" name="Rectangle 8"/>
          <p:cNvSpPr>
            <a:spLocks noChangeArrowheads="1"/>
          </p:cNvSpPr>
          <p:nvPr/>
        </p:nvSpPr>
        <p:spPr bwMode="auto">
          <a:xfrm>
            <a:off x="1314450" y="2306241"/>
            <a:ext cx="342900" cy="171450"/>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78" name="Rectangle 9"/>
          <p:cNvSpPr>
            <a:spLocks noChangeArrowheads="1"/>
          </p:cNvSpPr>
          <p:nvPr/>
        </p:nvSpPr>
        <p:spPr bwMode="auto">
          <a:xfrm>
            <a:off x="6572250" y="2306241"/>
            <a:ext cx="342900" cy="171450"/>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79" name="Rectangle 10"/>
          <p:cNvSpPr>
            <a:spLocks noChangeArrowheads="1"/>
          </p:cNvSpPr>
          <p:nvPr/>
        </p:nvSpPr>
        <p:spPr bwMode="auto">
          <a:xfrm>
            <a:off x="6915150" y="2306241"/>
            <a:ext cx="342900" cy="171450"/>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80" name="Rectangle 11"/>
          <p:cNvSpPr>
            <a:spLocks noChangeArrowheads="1"/>
          </p:cNvSpPr>
          <p:nvPr/>
        </p:nvSpPr>
        <p:spPr bwMode="auto">
          <a:xfrm>
            <a:off x="7200900" y="2306241"/>
            <a:ext cx="342900" cy="171450"/>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81" name="Rectangle 12"/>
          <p:cNvSpPr>
            <a:spLocks noChangeArrowheads="1"/>
          </p:cNvSpPr>
          <p:nvPr/>
        </p:nvSpPr>
        <p:spPr bwMode="auto">
          <a:xfrm>
            <a:off x="7486650" y="2306241"/>
            <a:ext cx="342900" cy="171450"/>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grpSp>
        <p:nvGrpSpPr>
          <p:cNvPr id="2" name="Group 13"/>
          <p:cNvGrpSpPr/>
          <p:nvPr/>
        </p:nvGrpSpPr>
        <p:grpSpPr bwMode="auto">
          <a:xfrm>
            <a:off x="1657350" y="2706291"/>
            <a:ext cx="5886450" cy="800100"/>
            <a:chOff x="0" y="0"/>
            <a:chExt cx="4944" cy="672"/>
          </a:xfrm>
        </p:grpSpPr>
        <p:sp>
          <p:nvSpPr>
            <p:cNvPr id="11299" name="Line 14"/>
            <p:cNvSpPr>
              <a:spLocks noChangeShapeType="1"/>
            </p:cNvSpPr>
            <p:nvPr/>
          </p:nvSpPr>
          <p:spPr bwMode="auto">
            <a:xfrm>
              <a:off x="2400" y="0"/>
              <a:ext cx="0" cy="336"/>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sz="1350"/>
            </a:p>
          </p:txBody>
        </p:sp>
        <p:sp>
          <p:nvSpPr>
            <p:cNvPr id="11300" name="Rectangle 15"/>
            <p:cNvSpPr>
              <a:spLocks noChangeArrowheads="1"/>
            </p:cNvSpPr>
            <p:nvPr/>
          </p:nvSpPr>
          <p:spPr bwMode="auto">
            <a:xfrm>
              <a:off x="864" y="528"/>
              <a:ext cx="3264" cy="144"/>
            </a:xfrm>
            <a:prstGeom prst="rect">
              <a:avLst/>
            </a:prstGeom>
            <a:solidFill>
              <a:schemeClr val="accent1"/>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301" name="Rectangle 16"/>
            <p:cNvSpPr>
              <a:spLocks noChangeArrowheads="1"/>
            </p:cNvSpPr>
            <p:nvPr/>
          </p:nvSpPr>
          <p:spPr bwMode="auto">
            <a:xfrm>
              <a:off x="576" y="528"/>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302" name="Line 17"/>
            <p:cNvSpPr>
              <a:spLocks noChangeShapeType="1"/>
            </p:cNvSpPr>
            <p:nvPr/>
          </p:nvSpPr>
          <p:spPr bwMode="auto">
            <a:xfrm>
              <a:off x="2352" y="432"/>
              <a:ext cx="144"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sz="1350"/>
            </a:p>
          </p:txBody>
        </p:sp>
        <p:sp>
          <p:nvSpPr>
            <p:cNvPr id="11303" name="Line 18"/>
            <p:cNvSpPr>
              <a:spLocks noChangeShapeType="1"/>
            </p:cNvSpPr>
            <p:nvPr/>
          </p:nvSpPr>
          <p:spPr bwMode="auto">
            <a:xfrm>
              <a:off x="2496" y="432"/>
              <a:ext cx="144"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sz="1350"/>
            </a:p>
          </p:txBody>
        </p:sp>
        <p:sp>
          <p:nvSpPr>
            <p:cNvPr id="11304" name="Rectangle 19"/>
            <p:cNvSpPr>
              <a:spLocks noChangeArrowheads="1"/>
            </p:cNvSpPr>
            <p:nvPr/>
          </p:nvSpPr>
          <p:spPr bwMode="auto">
            <a:xfrm>
              <a:off x="288" y="528"/>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305" name="Rectangle 20"/>
            <p:cNvSpPr>
              <a:spLocks noChangeArrowheads="1"/>
            </p:cNvSpPr>
            <p:nvPr/>
          </p:nvSpPr>
          <p:spPr bwMode="auto">
            <a:xfrm>
              <a:off x="0" y="528"/>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306" name="Rectangle 21"/>
            <p:cNvSpPr>
              <a:spLocks noChangeArrowheads="1"/>
            </p:cNvSpPr>
            <p:nvPr/>
          </p:nvSpPr>
          <p:spPr bwMode="auto">
            <a:xfrm>
              <a:off x="4128" y="528"/>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307" name="Rectangle 22"/>
            <p:cNvSpPr>
              <a:spLocks noChangeArrowheads="1"/>
            </p:cNvSpPr>
            <p:nvPr/>
          </p:nvSpPr>
          <p:spPr bwMode="auto">
            <a:xfrm>
              <a:off x="4416" y="528"/>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308" name="Rectangle 23"/>
            <p:cNvSpPr>
              <a:spLocks noChangeArrowheads="1"/>
            </p:cNvSpPr>
            <p:nvPr/>
          </p:nvSpPr>
          <p:spPr bwMode="auto">
            <a:xfrm>
              <a:off x="4656" y="528"/>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43" name="Text Box 24"/>
            <p:cNvSpPr txBox="1">
              <a:spLocks noChangeArrowheads="1"/>
            </p:cNvSpPr>
            <p:nvPr/>
          </p:nvSpPr>
          <p:spPr bwMode="auto">
            <a:xfrm>
              <a:off x="2592" y="0"/>
              <a:ext cx="1248" cy="349"/>
            </a:xfrm>
            <a:prstGeom prst="rect">
              <a:avLst/>
            </a:prstGeom>
            <a:noFill/>
            <a:ln w="9525">
              <a:noFill/>
              <a:miter lim="800000"/>
            </a:ln>
            <a:effectLst/>
          </p:spPr>
          <p:txBody>
            <a:bodyPr>
              <a:spAutoFit/>
            </a:bodyPr>
            <a:lstStyle/>
            <a:p>
              <a:pPr>
                <a:spcBef>
                  <a:spcPct val="50000"/>
                </a:spcBef>
                <a:defRPr/>
              </a:pPr>
              <a:r>
                <a:rPr lang="zh-CN" altLang="en-US" sz="2100">
                  <a:effectLst>
                    <a:outerShdw blurRad="38100" dist="38100" dir="2700000" algn="tl">
                      <a:srgbClr val="000000"/>
                    </a:outerShdw>
                  </a:effectLst>
                  <a:latin typeface="Tahoma" panose="020B0604030504040204" pitchFamily="34" charset="0"/>
                  <a:ea typeface="华文中宋" panose="02010600040101010101" pitchFamily="2" charset="-122"/>
                </a:rPr>
                <a:t>细胞分裂</a:t>
              </a:r>
              <a:endParaRPr lang="zh-CN" altLang="en-US" sz="2100">
                <a:effectLst>
                  <a:outerShdw blurRad="38100" dist="38100" dir="2700000" algn="tl">
                    <a:srgbClr val="000000"/>
                  </a:outerShdw>
                </a:effectLst>
                <a:latin typeface="Tahoma" panose="020B0604030504040204" pitchFamily="34" charset="0"/>
                <a:ea typeface="华文中宋" panose="02010600040101010101" pitchFamily="2" charset="-122"/>
              </a:endParaRPr>
            </a:p>
          </p:txBody>
        </p:sp>
      </p:grpSp>
      <p:grpSp>
        <p:nvGrpSpPr>
          <p:cNvPr id="3" name="Group 25"/>
          <p:cNvGrpSpPr/>
          <p:nvPr/>
        </p:nvGrpSpPr>
        <p:grpSpPr bwMode="auto">
          <a:xfrm>
            <a:off x="2000250" y="3734991"/>
            <a:ext cx="5257800" cy="857250"/>
            <a:chOff x="0" y="0"/>
            <a:chExt cx="4416" cy="720"/>
          </a:xfrm>
        </p:grpSpPr>
        <p:sp>
          <p:nvSpPr>
            <p:cNvPr id="11290" name="Line 26"/>
            <p:cNvSpPr>
              <a:spLocks noChangeShapeType="1"/>
            </p:cNvSpPr>
            <p:nvPr/>
          </p:nvSpPr>
          <p:spPr bwMode="auto">
            <a:xfrm>
              <a:off x="2064" y="0"/>
              <a:ext cx="0" cy="336"/>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sz="1350"/>
            </a:p>
          </p:txBody>
        </p:sp>
        <p:sp>
          <p:nvSpPr>
            <p:cNvPr id="46" name="Rectangle 27"/>
            <p:cNvSpPr>
              <a:spLocks noChangeArrowheads="1"/>
            </p:cNvSpPr>
            <p:nvPr/>
          </p:nvSpPr>
          <p:spPr bwMode="auto">
            <a:xfrm>
              <a:off x="2256" y="0"/>
              <a:ext cx="1060" cy="349"/>
            </a:xfrm>
            <a:prstGeom prst="rect">
              <a:avLst/>
            </a:prstGeom>
            <a:noFill/>
            <a:ln w="9525">
              <a:noFill/>
              <a:miter lim="800000"/>
            </a:ln>
            <a:effectLst/>
          </p:spPr>
          <p:txBody>
            <a:bodyPr wrap="none">
              <a:spAutoFit/>
            </a:bodyPr>
            <a:lstStyle/>
            <a:p>
              <a:pPr>
                <a:spcBef>
                  <a:spcPct val="50000"/>
                </a:spcBef>
                <a:defRPr/>
              </a:pPr>
              <a:r>
                <a:rPr lang="zh-CN" altLang="en-US" sz="2100">
                  <a:effectLst>
                    <a:outerShdw blurRad="38100" dist="38100" dir="2700000" algn="tl">
                      <a:srgbClr val="000000"/>
                    </a:outerShdw>
                  </a:effectLst>
                  <a:latin typeface="Tahoma" panose="020B0604030504040204" pitchFamily="34" charset="0"/>
                  <a:ea typeface="华文中宋" panose="02010600040101010101" pitchFamily="2" charset="-122"/>
                </a:rPr>
                <a:t>细胞分裂</a:t>
              </a:r>
              <a:endParaRPr lang="zh-CN" altLang="en-US" sz="2100">
                <a:effectLst>
                  <a:outerShdw blurRad="38100" dist="38100" dir="2700000" algn="tl">
                    <a:srgbClr val="000000"/>
                  </a:outerShdw>
                </a:effectLst>
                <a:latin typeface="Tahoma" panose="020B0604030504040204" pitchFamily="34" charset="0"/>
                <a:ea typeface="华文中宋" panose="02010600040101010101" pitchFamily="2" charset="-122"/>
              </a:endParaRPr>
            </a:p>
          </p:txBody>
        </p:sp>
        <p:sp>
          <p:nvSpPr>
            <p:cNvPr id="11292" name="Rectangle 28"/>
            <p:cNvSpPr>
              <a:spLocks noChangeArrowheads="1"/>
            </p:cNvSpPr>
            <p:nvPr/>
          </p:nvSpPr>
          <p:spPr bwMode="auto">
            <a:xfrm>
              <a:off x="576" y="576"/>
              <a:ext cx="3264" cy="144"/>
            </a:xfrm>
            <a:prstGeom prst="rect">
              <a:avLst/>
            </a:prstGeom>
            <a:solidFill>
              <a:schemeClr val="accent1"/>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93" name="Rectangle 29"/>
            <p:cNvSpPr>
              <a:spLocks noChangeArrowheads="1"/>
            </p:cNvSpPr>
            <p:nvPr/>
          </p:nvSpPr>
          <p:spPr bwMode="auto">
            <a:xfrm>
              <a:off x="288" y="576"/>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94" name="Line 30"/>
            <p:cNvSpPr>
              <a:spLocks noChangeShapeType="1"/>
            </p:cNvSpPr>
            <p:nvPr/>
          </p:nvSpPr>
          <p:spPr bwMode="auto">
            <a:xfrm>
              <a:off x="2064" y="480"/>
              <a:ext cx="144"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sz="1350"/>
            </a:p>
          </p:txBody>
        </p:sp>
        <p:sp>
          <p:nvSpPr>
            <p:cNvPr id="11295" name="Line 31"/>
            <p:cNvSpPr>
              <a:spLocks noChangeShapeType="1"/>
            </p:cNvSpPr>
            <p:nvPr/>
          </p:nvSpPr>
          <p:spPr bwMode="auto">
            <a:xfrm>
              <a:off x="2208" y="480"/>
              <a:ext cx="144"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sz="1350"/>
            </a:p>
          </p:txBody>
        </p:sp>
        <p:sp>
          <p:nvSpPr>
            <p:cNvPr id="11296" name="Rectangle 32"/>
            <p:cNvSpPr>
              <a:spLocks noChangeArrowheads="1"/>
            </p:cNvSpPr>
            <p:nvPr/>
          </p:nvSpPr>
          <p:spPr bwMode="auto">
            <a:xfrm>
              <a:off x="0" y="576"/>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97" name="Rectangle 33"/>
            <p:cNvSpPr>
              <a:spLocks noChangeArrowheads="1"/>
            </p:cNvSpPr>
            <p:nvPr/>
          </p:nvSpPr>
          <p:spPr bwMode="auto">
            <a:xfrm>
              <a:off x="3840" y="576"/>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1298" name="Rectangle 34"/>
            <p:cNvSpPr>
              <a:spLocks noChangeArrowheads="1"/>
            </p:cNvSpPr>
            <p:nvPr/>
          </p:nvSpPr>
          <p:spPr bwMode="auto">
            <a:xfrm>
              <a:off x="4128" y="576"/>
              <a:ext cx="288" cy="144"/>
            </a:xfrm>
            <a:prstGeom prst="rect">
              <a:avLst/>
            </a:prstGeom>
            <a:solidFill>
              <a:srgbClr val="CC0066"/>
            </a:solidFill>
            <a:ln w="9525">
              <a:solidFill>
                <a:schemeClr val="tx1"/>
              </a:solidFill>
              <a:miter lim="800000"/>
            </a:ln>
          </p:spPr>
          <p:txBody>
            <a:bodyPr wrap="none"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grpSp>
      <p:sp>
        <p:nvSpPr>
          <p:cNvPr id="55" name="Text Box 36"/>
          <p:cNvSpPr txBox="1">
            <a:spLocks noChangeArrowheads="1"/>
          </p:cNvSpPr>
          <p:nvPr/>
        </p:nvSpPr>
        <p:spPr bwMode="auto">
          <a:xfrm>
            <a:off x="3657600" y="1677592"/>
            <a:ext cx="1657350" cy="461665"/>
          </a:xfrm>
          <a:prstGeom prst="rect">
            <a:avLst/>
          </a:prstGeom>
          <a:noFill/>
          <a:ln w="9525">
            <a:noFill/>
            <a:miter lim="800000"/>
          </a:ln>
          <a:effectLst/>
        </p:spPr>
        <p:txBody>
          <a:bodyPr>
            <a:spAutoFit/>
          </a:bodyPr>
          <a:lstStyle/>
          <a:p>
            <a:pPr>
              <a:spcBef>
                <a:spcPct val="50000"/>
              </a:spcBef>
              <a:defRPr/>
            </a:pPr>
            <a:r>
              <a:rPr lang="zh-CN" altLang="en-US" sz="2400">
                <a:effectLst>
                  <a:outerShdw blurRad="38100" dist="38100" dir="2700000" algn="tl">
                    <a:srgbClr val="000000"/>
                  </a:outerShdw>
                </a:effectLst>
                <a:latin typeface="Tahoma" panose="020B0604030504040204" pitchFamily="34" charset="0"/>
                <a:ea typeface="隶书" panose="02010509060101010101" pitchFamily="49" charset="-122"/>
              </a:rPr>
              <a:t>染色体</a:t>
            </a:r>
            <a:endParaRPr lang="zh-CN" altLang="en-US" sz="2400">
              <a:effectLst>
                <a:outerShdw blurRad="38100" dist="38100" dir="2700000" algn="tl">
                  <a:srgbClr val="000000"/>
                </a:outerShdw>
              </a:effectLst>
              <a:latin typeface="Tahoma" panose="020B0604030504040204" pitchFamily="34" charset="0"/>
              <a:ea typeface="隶书" panose="02010509060101010101" pitchFamily="49" charset="-122"/>
            </a:endParaRPr>
          </a:p>
        </p:txBody>
      </p:sp>
      <p:sp>
        <p:nvSpPr>
          <p:cNvPr id="56" name="Rectangle 37"/>
          <p:cNvSpPr>
            <a:spLocks noChangeArrowheads="1"/>
          </p:cNvSpPr>
          <p:nvPr/>
        </p:nvSpPr>
        <p:spPr bwMode="auto">
          <a:xfrm>
            <a:off x="1600201" y="1710929"/>
            <a:ext cx="877163" cy="507831"/>
          </a:xfrm>
          <a:prstGeom prst="rect">
            <a:avLst/>
          </a:prstGeom>
          <a:noFill/>
          <a:ln w="9525">
            <a:noFill/>
            <a:miter lim="800000"/>
          </a:ln>
          <a:effectLst/>
        </p:spPr>
        <p:txBody>
          <a:bodyPr wrap="none">
            <a:spAutoFit/>
          </a:bodyPr>
          <a:lstStyle/>
          <a:p>
            <a:pPr>
              <a:defRPr/>
            </a:pPr>
            <a:r>
              <a:rPr lang="zh-CN" altLang="en-US" sz="2700">
                <a:effectLst>
                  <a:outerShdw blurRad="38100" dist="38100" dir="2700000" algn="tl">
                    <a:srgbClr val="000000"/>
                  </a:outerShdw>
                </a:effectLst>
                <a:latin typeface="Tahoma" panose="020B0604030504040204" pitchFamily="34" charset="0"/>
                <a:ea typeface="隶书" panose="02010509060101010101" pitchFamily="49" charset="-122"/>
              </a:rPr>
              <a:t>端粒</a:t>
            </a:r>
            <a:endParaRPr lang="zh-CN" altLang="en-US" sz="2700">
              <a:effectLst>
                <a:outerShdw blurRad="38100" dist="38100" dir="2700000" algn="tl">
                  <a:srgbClr val="000000"/>
                </a:outerShdw>
              </a:effectLst>
              <a:latin typeface="Tahoma" panose="020B0604030504040204" pitchFamily="34" charset="0"/>
              <a:ea typeface="隶书" panose="02010509060101010101" pitchFamily="49" charset="-122"/>
            </a:endParaRPr>
          </a:p>
        </p:txBody>
      </p:sp>
      <p:sp>
        <p:nvSpPr>
          <p:cNvPr id="57" name="Rectangle 38"/>
          <p:cNvSpPr>
            <a:spLocks noChangeArrowheads="1"/>
          </p:cNvSpPr>
          <p:nvPr/>
        </p:nvSpPr>
        <p:spPr bwMode="auto">
          <a:xfrm>
            <a:off x="6516292" y="1657351"/>
            <a:ext cx="877163" cy="507831"/>
          </a:xfrm>
          <a:prstGeom prst="rect">
            <a:avLst/>
          </a:prstGeom>
          <a:noFill/>
          <a:ln w="9525">
            <a:noFill/>
            <a:miter lim="800000"/>
          </a:ln>
          <a:effectLst/>
        </p:spPr>
        <p:txBody>
          <a:bodyPr wrap="none">
            <a:spAutoFit/>
          </a:bodyPr>
          <a:lstStyle/>
          <a:p>
            <a:pPr>
              <a:defRPr/>
            </a:pPr>
            <a:r>
              <a:rPr lang="zh-CN" altLang="en-US" sz="2700">
                <a:effectLst>
                  <a:outerShdw blurRad="38100" dist="38100" dir="2700000" algn="tl">
                    <a:srgbClr val="000000"/>
                  </a:outerShdw>
                </a:effectLst>
                <a:latin typeface="Tahoma" panose="020B0604030504040204" pitchFamily="34" charset="0"/>
                <a:ea typeface="隶书" panose="02010509060101010101" pitchFamily="49" charset="-122"/>
              </a:rPr>
              <a:t>端粒</a:t>
            </a:r>
            <a:endParaRPr lang="zh-CN" altLang="en-US" sz="2700">
              <a:effectLst>
                <a:outerShdw blurRad="38100" dist="38100" dir="2700000" algn="tl">
                  <a:srgbClr val="000000"/>
                </a:outerShdw>
              </a:effectLst>
              <a:latin typeface="Tahoma" panose="020B0604030504040204" pitchFamily="34" charset="0"/>
              <a:ea typeface="隶书" panose="02010509060101010101" pitchFamily="49" charset="-122"/>
            </a:endParaRPr>
          </a:p>
        </p:txBody>
      </p:sp>
      <p:sp>
        <p:nvSpPr>
          <p:cNvPr id="58" name="Line 39"/>
          <p:cNvSpPr>
            <a:spLocks noChangeShapeType="1"/>
          </p:cNvSpPr>
          <p:nvPr/>
        </p:nvSpPr>
        <p:spPr bwMode="auto">
          <a:xfrm>
            <a:off x="4457700" y="4706541"/>
            <a:ext cx="0" cy="4572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sz="1350"/>
          </a:p>
        </p:txBody>
      </p:sp>
      <p:sp>
        <p:nvSpPr>
          <p:cNvPr id="59" name="Text Box 40"/>
          <p:cNvSpPr txBox="1">
            <a:spLocks noChangeArrowheads="1"/>
          </p:cNvSpPr>
          <p:nvPr/>
        </p:nvSpPr>
        <p:spPr bwMode="auto">
          <a:xfrm>
            <a:off x="2400300" y="5163742"/>
            <a:ext cx="4457700" cy="507831"/>
          </a:xfrm>
          <a:prstGeom prst="rect">
            <a:avLst/>
          </a:prstGeom>
          <a:noFill/>
          <a:ln w="9525">
            <a:noFill/>
            <a:miter lim="800000"/>
          </a:ln>
          <a:effectLst/>
        </p:spPr>
        <p:txBody>
          <a:bodyPr>
            <a:spAutoFit/>
          </a:bodyPr>
          <a:lstStyle/>
          <a:p>
            <a:pPr>
              <a:spcBef>
                <a:spcPct val="50000"/>
              </a:spcBef>
              <a:defRPr/>
            </a:pPr>
            <a:r>
              <a:rPr lang="zh-CN" altLang="en-US" sz="2700">
                <a:effectLst>
                  <a:outerShdw blurRad="38100" dist="38100" dir="2700000" algn="tl">
                    <a:srgbClr val="000000"/>
                  </a:outerShdw>
                </a:effectLst>
                <a:latin typeface="Tahoma" panose="020B0604030504040204" pitchFamily="34" charset="0"/>
                <a:ea typeface="隶书" panose="02010509060101010101" pitchFamily="49" charset="-122"/>
              </a:rPr>
              <a:t>细胞将停止分裂而趋于老化</a:t>
            </a:r>
            <a:endParaRPr lang="zh-CN" altLang="en-US" sz="2700">
              <a:effectLst>
                <a:outerShdw blurRad="38100" dist="38100" dir="2700000" algn="tl">
                  <a:srgbClr val="000000"/>
                </a:outerShdw>
              </a:effectLst>
              <a:latin typeface="Tahoma" panose="020B0604030504040204" pitchFamily="34" charset="0"/>
              <a:ea typeface="隶书" panose="02010509060101010101" pitchFamily="49" charset="-122"/>
            </a:endParaRPr>
          </a:p>
        </p:txBody>
      </p:sp>
      <p:sp>
        <p:nvSpPr>
          <p:cNvPr id="11289" name="Text Box 9"/>
          <p:cNvSpPr txBox="1">
            <a:spLocks noChangeArrowheads="1"/>
          </p:cNvSpPr>
          <p:nvPr/>
        </p:nvSpPr>
        <p:spPr bwMode="auto">
          <a:xfrm>
            <a:off x="3354267" y="616725"/>
            <a:ext cx="4400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dirty="0"/>
              <a:t>——</a:t>
            </a:r>
            <a:r>
              <a:rPr lang="zh-CN" altLang="en-US" dirty="0"/>
              <a:t>端粒学说</a:t>
            </a:r>
            <a:endParaRPr lang="en-US" altLang="zh-CN" dirty="0"/>
          </a:p>
        </p:txBody>
      </p:sp>
      <p:sp>
        <p:nvSpPr>
          <p:cNvPr id="4" name="动作按钮: 前进或下一项 3">
            <a:hlinkClick r:id="" action="ppaction://hlinkshowjump?jump=previousslide" highlightClick="1"/>
          </p:cNvPr>
          <p:cNvSpPr/>
          <p:nvPr/>
        </p:nvSpPr>
        <p:spPr>
          <a:xfrm>
            <a:off x="8454572" y="6301130"/>
            <a:ext cx="587828" cy="4953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linds(horizontal)">
                                      <p:cBhvr>
                                        <p:cTn id="17" dur="500"/>
                                        <p:tgtEl>
                                          <p:spTgt spid="5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linds(horizontal)">
                                      <p:cBhvr>
                                        <p:cTn id="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http://img0.imgtn.bdimg.com/it/u=2162634520,1446954008&amp;fm=21&amp;gp=0.jpg"/>
          <p:cNvSpPr>
            <a:spLocks noChangeAspect="1" noChangeArrowheads="1"/>
          </p:cNvSpPr>
          <p:nvPr/>
        </p:nvSpPr>
        <p:spPr bwMode="auto">
          <a:xfrm>
            <a:off x="1275160" y="-134900"/>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1" name="AutoShape 6" descr="http://img0.imgtn.bdimg.com/it/u=2162634520,1446954008&amp;fm=21&amp;gp=0.jpg"/>
          <p:cNvSpPr>
            <a:spLocks noChangeAspect="1" noChangeArrowheads="1"/>
          </p:cNvSpPr>
          <p:nvPr/>
        </p:nvSpPr>
        <p:spPr bwMode="auto">
          <a:xfrm>
            <a:off x="1275160" y="-134900"/>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2" name="AutoShape 2" descr="http://img4.imgtn.bdimg.com/it/u=3100342841,3862976739&amp;fm=21&amp;gp=0.jpg"/>
          <p:cNvSpPr>
            <a:spLocks noChangeAspect="1" noChangeArrowheads="1"/>
          </p:cNvSpPr>
          <p:nvPr/>
        </p:nvSpPr>
        <p:spPr bwMode="auto">
          <a:xfrm>
            <a:off x="1275160" y="-134900"/>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2295" name="Picture 2" descr="http://s1.sinaimg.cn/middle/962fa53dhb3efe1733170&amp;69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4345" y="3910965"/>
            <a:ext cx="8001635" cy="272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487033" y="865397"/>
            <a:ext cx="8207024" cy="3046095"/>
          </a:xfrm>
          <a:prstGeom prst="rect">
            <a:avLst/>
          </a:prstGeom>
          <a:noFill/>
        </p:spPr>
        <p:txBody>
          <a:bodyPr wrap="square" rtlCol="0">
            <a:spAutoFit/>
          </a:bodyPr>
          <a:lstStyle/>
          <a:p>
            <a:r>
              <a:rPr lang="zh-CN" altLang="en-US" sz="2400" b="1" dirty="0"/>
              <a:t>小鼠细胞具有端粒酶活性，在体外培养</a:t>
            </a:r>
            <a:r>
              <a:rPr lang="en-US" altLang="zh-CN" sz="2400" b="1" dirty="0"/>
              <a:t>5-10</a:t>
            </a:r>
            <a:r>
              <a:rPr lang="zh-CN" altLang="en-US" sz="2400" b="1" dirty="0"/>
              <a:t>代后细胞停止增殖，</a:t>
            </a:r>
            <a:r>
              <a:rPr lang="zh-CN" altLang="en-US" sz="2400" b="1" u="sng" dirty="0"/>
              <a:t>出现衰老，此时细胞端粒仍然很长</a:t>
            </a:r>
            <a:r>
              <a:rPr lang="zh-CN" altLang="en-US" sz="2400" b="1" dirty="0"/>
              <a:t>。此外，</a:t>
            </a:r>
            <a:r>
              <a:rPr lang="zh-CN" altLang="en-US" sz="2400" b="1" u="sng" dirty="0"/>
              <a:t>啤酒酵母的端粒在繁殖过程中并不缩短</a:t>
            </a:r>
            <a:r>
              <a:rPr lang="zh-CN" altLang="en-US" sz="2400" b="1" dirty="0"/>
              <a:t>，人为地缩短啤酒酵母的端区不仅没有使之短命，反而起了增寿作用。并且，占机体体重相当大的一部分的骨骼肌细胞、心肌细胞和神经细胞，一旦胎儿出生前和出生后发育完成就终生不分裂。但这对人的生命最为重要的</a:t>
            </a:r>
            <a:r>
              <a:rPr lang="zh-CN" altLang="en-US" sz="2400" b="1" u="sng" dirty="0"/>
              <a:t>不分裂的细胞也会衰</a:t>
            </a:r>
            <a:r>
              <a:rPr lang="zh-CN" altLang="en-US" sz="2400" b="1" u="sng" dirty="0" smtClean="0"/>
              <a:t>老</a:t>
            </a:r>
            <a:r>
              <a:rPr lang="zh-CN" altLang="en-US" sz="2400" b="1" dirty="0" smtClean="0"/>
              <a:t>。</a:t>
            </a:r>
            <a:r>
              <a:rPr lang="zh-CN" altLang="en-US" sz="2400" b="1" dirty="0" smtClean="0"/>
              <a:t>这些端粒学说无法解释的现象，可由另一种学说</a:t>
            </a:r>
            <a:r>
              <a:rPr lang="en-US" altLang="zh-CN" sz="2400" b="1" dirty="0" smtClean="0"/>
              <a:t>——</a:t>
            </a:r>
            <a:r>
              <a:rPr lang="zh-CN" altLang="en-US" sz="2400" b="1" dirty="0" smtClean="0"/>
              <a:t>自由基学说解释（如下图）</a:t>
            </a:r>
            <a:r>
              <a:rPr lang="zh-CN" altLang="en-US" sz="2400" b="1" dirty="0" smtClean="0"/>
              <a:t>。</a:t>
            </a:r>
            <a:endParaRPr lang="zh-CN" altLang="en-US" sz="2400" b="1" dirty="0"/>
          </a:p>
        </p:txBody>
      </p:sp>
      <p:sp>
        <p:nvSpPr>
          <p:cNvPr id="9" name="标题 1"/>
          <p:cNvSpPr txBox="1"/>
          <p:nvPr/>
        </p:nvSpPr>
        <p:spPr>
          <a:xfrm>
            <a:off x="474278" y="219905"/>
            <a:ext cx="7886700" cy="6454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0000FF"/>
                </a:solidFill>
                <a:latin typeface="+mn-ea"/>
                <a:ea typeface="+mn-ea"/>
              </a:rPr>
              <a:t>细胞衰老机制</a:t>
            </a:r>
            <a:r>
              <a:rPr lang="en-US" altLang="zh-CN" sz="2800" b="1" dirty="0" smtClean="0">
                <a:solidFill>
                  <a:srgbClr val="0000FF"/>
                </a:solidFill>
                <a:latin typeface="+mn-ea"/>
                <a:ea typeface="+mn-ea"/>
              </a:rPr>
              <a:t>——</a:t>
            </a:r>
            <a:r>
              <a:rPr lang="zh-CN" altLang="en-US" sz="2800" b="1" dirty="0">
                <a:solidFill>
                  <a:srgbClr val="0000FF"/>
                </a:solidFill>
                <a:latin typeface="+mn-ea"/>
                <a:ea typeface="+mn-ea"/>
              </a:rPr>
              <a:t>自由基</a:t>
            </a:r>
            <a:r>
              <a:rPr lang="zh-CN" altLang="en-US" sz="2800" b="1" dirty="0" smtClean="0">
                <a:solidFill>
                  <a:srgbClr val="0000FF"/>
                </a:solidFill>
                <a:latin typeface="+mn-ea"/>
                <a:ea typeface="+mn-ea"/>
              </a:rPr>
              <a:t>学说</a:t>
            </a:r>
            <a:endParaRPr lang="zh-CN" altLang="en-US" sz="2800" b="1" dirty="0" smtClean="0">
              <a:solidFill>
                <a:srgbClr val="0000FF"/>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500" fill="hold"/>
                                        <p:tgtEl>
                                          <p:spTgt spid="12295"/>
                                        </p:tgtEl>
                                        <p:attrNameLst>
                                          <p:attrName>ppt_x</p:attrName>
                                        </p:attrNameLst>
                                      </p:cBhvr>
                                      <p:tavLst>
                                        <p:tav tm="0">
                                          <p:val>
                                            <p:strVal val="#ppt_x"/>
                                          </p:val>
                                        </p:tav>
                                        <p:tav tm="100000">
                                          <p:val>
                                            <p:strVal val="#ppt_x"/>
                                          </p:val>
                                        </p:tav>
                                      </p:tavLst>
                                    </p:anim>
                                    <p:anim calcmode="lin" valueType="num">
                                      <p:cBhvr additive="base">
                                        <p:cTn id="8"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a76227cd-de74-4d5a-9d99-6ec00afc3875}"/>
</p:tagLst>
</file>

<file path=ppt/tags/tag2.xml><?xml version="1.0" encoding="utf-8"?>
<p:tagLst xmlns:p="http://schemas.openxmlformats.org/presentationml/2006/main">
  <p:tag name="KSO_WM_UNIT_TABLE_BEAUTIFY" val="smartTable{111fa8d6-075f-41d8-b8f3-ba039c79ccf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2539</Words>
  <Application>WPS 演示</Application>
  <PresentationFormat>全屏显示(4:3)</PresentationFormat>
  <Paragraphs>288</Paragraphs>
  <Slides>18</Slides>
  <Notes>2</Notes>
  <HiddenSlides>2</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18</vt:i4>
      </vt:variant>
    </vt:vector>
  </HeadingPairs>
  <TitlesOfParts>
    <vt:vector size="42" baseType="lpstr">
      <vt:lpstr>Arial</vt:lpstr>
      <vt:lpstr>宋体</vt:lpstr>
      <vt:lpstr>Wingdings</vt:lpstr>
      <vt:lpstr>楷体</vt:lpstr>
      <vt:lpstr>Calibri</vt:lpstr>
      <vt:lpstr>微软雅黑</vt:lpstr>
      <vt:lpstr>黑体</vt:lpstr>
      <vt:lpstr>Tahoma</vt:lpstr>
      <vt:lpstr>华文中宋</vt:lpstr>
      <vt:lpstr>隶书</vt:lpstr>
      <vt:lpstr>Arial Unicode MS</vt:lpstr>
      <vt:lpstr>等线 Light</vt:lpstr>
      <vt:lpstr>Calibri Light</vt:lpstr>
      <vt:lpstr>等线</vt:lpstr>
      <vt:lpstr>Arial Black</vt:lpstr>
      <vt:lpstr>Bahnschrift Light</vt:lpstr>
      <vt:lpstr>Bahnschrift SemiLight Condensed</vt:lpstr>
      <vt:lpstr>Blackadder ITC</vt:lpstr>
      <vt:lpstr>Berlin Sans FB Demi</vt:lpstr>
      <vt:lpstr>Bernard MT Condensed</vt:lpstr>
      <vt:lpstr>华文彩云</vt:lpstr>
      <vt:lpstr>Berlin Sans FB</vt:lpstr>
      <vt:lpstr>Palace Script MT</vt:lpstr>
      <vt:lpstr>Office 主题​​</vt:lpstr>
      <vt:lpstr>PowerPoint 演示文稿</vt:lpstr>
      <vt:lpstr>PowerPoint 演示文稿</vt:lpstr>
      <vt:lpstr>PowerPoint 演示文稿</vt:lpstr>
      <vt:lpstr>PowerPoint 演示文稿</vt:lpstr>
      <vt:lpstr>PowerPoint 演示文稿</vt:lpstr>
      <vt:lpstr>PowerPoint 演示文稿</vt:lpstr>
      <vt:lpstr>细胞衰老机制——端粒学说</vt:lpstr>
      <vt:lpstr>PowerPoint 演示文稿</vt:lpstr>
      <vt:lpstr>PowerPoint 演示文稿</vt:lpstr>
      <vt:lpstr>PowerPoint 演示文稿</vt:lpstr>
      <vt:lpstr>PowerPoint 演示文稿</vt:lpstr>
      <vt:lpstr>PowerPoint 演示文稿</vt:lpstr>
      <vt:lpstr>细胞死亡的意义</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老肖</cp:lastModifiedBy>
  <cp:revision>138</cp:revision>
  <dcterms:created xsi:type="dcterms:W3CDTF">2018-12-05T01:36:00Z</dcterms:created>
  <dcterms:modified xsi:type="dcterms:W3CDTF">2020-02-05T09:08:00Z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