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2"/>
    <p:sldId id="274" r:id="rId3"/>
    <p:sldId id="278" r:id="rId4"/>
    <p:sldId id="280" r:id="rId5"/>
    <p:sldId id="289" r:id="rId6"/>
    <p:sldId id="291" r:id="rId7"/>
    <p:sldId id="302" r:id="rId8"/>
    <p:sldId id="271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15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22" y="43"/>
      </p:cViewPr>
      <p:guideLst>
        <p:guide orient="horz" pos="1615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81045" y="2081530"/>
            <a:ext cx="5773420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细胞的生命历程</a:t>
            </a:r>
            <a:b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（第2课时）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9039" y="95028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35630" y="3635375"/>
            <a:ext cx="54717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对外经济贸易大学附属中学    肖宏伟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8754" y="1193365"/>
            <a:ext cx="1811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细胞的分化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340" y="3199130"/>
            <a:ext cx="17818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细胞的衰老和死亡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2249116" y="853641"/>
            <a:ext cx="269240" cy="1139825"/>
          </a:xfrm>
          <a:prstGeom prst="leftBrace">
            <a:avLst>
              <a:gd name="adj1" fmla="val 3559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4346575" y="111760"/>
            <a:ext cx="15646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概念</a:t>
            </a:r>
            <a:endParaRPr lang="en-US" altLang="zh-CN" sz="2400" dirty="0"/>
          </a:p>
          <a:p>
            <a:r>
              <a:rPr lang="zh-CN" altLang="en-US" sz="2400" dirty="0"/>
              <a:t>原因</a:t>
            </a:r>
            <a:endParaRPr lang="en-US" altLang="zh-CN" sz="2400" dirty="0"/>
          </a:p>
          <a:p>
            <a:r>
              <a:rPr lang="zh-CN" altLang="en-US" sz="2400" dirty="0"/>
              <a:t>意义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78461" y="52395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细胞的分化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83736" y="1708391"/>
            <a:ext cx="208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细胞的全能性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1365" y="1338256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含义</a:t>
            </a:r>
            <a:endParaRPr lang="en-US" altLang="zh-CN" sz="2400" dirty="0"/>
          </a:p>
          <a:p>
            <a:r>
              <a:rPr lang="zh-CN" altLang="en-US" sz="2400" dirty="0"/>
              <a:t>实例</a:t>
            </a:r>
            <a:endParaRPr lang="en-US" altLang="zh-CN" sz="2400" dirty="0"/>
          </a:p>
          <a:p>
            <a:r>
              <a:rPr lang="zh-CN" altLang="en-US" sz="2400" dirty="0"/>
              <a:t>干细胞</a:t>
            </a:r>
            <a:endParaRPr lang="en-US" altLang="zh-CN" sz="2400" dirty="0"/>
          </a:p>
        </p:txBody>
      </p:sp>
      <p:sp>
        <p:nvSpPr>
          <p:cNvPr id="29" name="左大括号 28"/>
          <p:cNvSpPr/>
          <p:nvPr/>
        </p:nvSpPr>
        <p:spPr>
          <a:xfrm>
            <a:off x="4162114" y="336748"/>
            <a:ext cx="184314" cy="750234"/>
          </a:xfrm>
          <a:prstGeom prst="leftBrace">
            <a:avLst>
              <a:gd name="adj1" fmla="val 3559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2" name="左大括号 31"/>
          <p:cNvSpPr/>
          <p:nvPr/>
        </p:nvSpPr>
        <p:spPr>
          <a:xfrm>
            <a:off x="4387330" y="1456372"/>
            <a:ext cx="144145" cy="962660"/>
          </a:xfrm>
          <a:prstGeom prst="leftBrace">
            <a:avLst>
              <a:gd name="adj1" fmla="val 3559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左大括号 32"/>
          <p:cNvSpPr/>
          <p:nvPr/>
        </p:nvSpPr>
        <p:spPr>
          <a:xfrm>
            <a:off x="2403643" y="3024806"/>
            <a:ext cx="259226" cy="1178635"/>
          </a:xfrm>
          <a:prstGeom prst="leftBrace">
            <a:avLst>
              <a:gd name="adj1" fmla="val 3559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4459403" y="2566607"/>
            <a:ext cx="3840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特征</a:t>
            </a:r>
            <a:endParaRPr lang="en-US" altLang="zh-CN" sz="2400" dirty="0"/>
          </a:p>
          <a:p>
            <a:r>
              <a:rPr lang="zh-CN" altLang="en-US" sz="2400" dirty="0"/>
              <a:t>原因</a:t>
            </a:r>
            <a:endParaRPr lang="en-US" altLang="zh-CN" sz="2400" dirty="0"/>
          </a:p>
          <a:p>
            <a:r>
              <a:rPr lang="zh-CN" altLang="en-US" sz="2400" dirty="0"/>
              <a:t>细胞衰老和个体衰老的关系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62746" y="275068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细胞的衰老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62581" y="390897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细胞的死亡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09722" y="384434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细胞凋亡</a:t>
            </a:r>
          </a:p>
        </p:txBody>
      </p:sp>
      <p:sp>
        <p:nvSpPr>
          <p:cNvPr id="38" name="左大括号 37"/>
          <p:cNvSpPr/>
          <p:nvPr/>
        </p:nvSpPr>
        <p:spPr>
          <a:xfrm>
            <a:off x="4364355" y="2750820"/>
            <a:ext cx="145415" cy="766445"/>
          </a:xfrm>
          <a:prstGeom prst="leftBrace">
            <a:avLst>
              <a:gd name="adj1" fmla="val 3559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左大括号 38"/>
          <p:cNvSpPr/>
          <p:nvPr/>
        </p:nvSpPr>
        <p:spPr>
          <a:xfrm>
            <a:off x="4364355" y="4029075"/>
            <a:ext cx="207010" cy="492125"/>
          </a:xfrm>
          <a:prstGeom prst="leftBrace">
            <a:avLst>
              <a:gd name="adj1" fmla="val 3559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0" name="TextBox 39"/>
          <p:cNvSpPr txBox="1"/>
          <p:nvPr/>
        </p:nvSpPr>
        <p:spPr>
          <a:xfrm>
            <a:off x="4509762" y="4354023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细胞坏死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03750" y="3692058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概念</a:t>
            </a:r>
            <a:endParaRPr lang="en-US" altLang="zh-CN" sz="2400" dirty="0"/>
          </a:p>
          <a:p>
            <a:r>
              <a:rPr lang="zh-CN" altLang="en-US" sz="2400" dirty="0"/>
              <a:t>意义</a:t>
            </a:r>
            <a:endParaRPr lang="en-US" altLang="zh-CN" sz="2400" dirty="0"/>
          </a:p>
        </p:txBody>
      </p:sp>
      <p:sp>
        <p:nvSpPr>
          <p:cNvPr id="42" name="左大括号 41"/>
          <p:cNvSpPr/>
          <p:nvPr/>
        </p:nvSpPr>
        <p:spPr>
          <a:xfrm>
            <a:off x="5831749" y="3909368"/>
            <a:ext cx="81800" cy="395758"/>
          </a:xfrm>
          <a:prstGeom prst="leftBrace">
            <a:avLst>
              <a:gd name="adj1" fmla="val 3559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左大括号 3"/>
          <p:cNvSpPr/>
          <p:nvPr/>
        </p:nvSpPr>
        <p:spPr>
          <a:xfrm>
            <a:off x="440055" y="1410771"/>
            <a:ext cx="218440" cy="2078990"/>
          </a:xfrm>
          <a:prstGeom prst="leftBrace">
            <a:avLst>
              <a:gd name="adj1" fmla="val 3559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TextBox 5"/>
          <p:cNvSpPr txBox="1"/>
          <p:nvPr/>
        </p:nvSpPr>
        <p:spPr>
          <a:xfrm>
            <a:off x="5299075" y="481330"/>
            <a:ext cx="2374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基因选择性表达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5462851" y="1707515"/>
            <a:ext cx="3691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植物组织培养和动物克隆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5299075" y="2903855"/>
            <a:ext cx="3691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自由基学说和端粒学说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6866890" y="3691890"/>
            <a:ext cx="1875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凋亡是基因决定的细胞程序性死亡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0055" y="336550"/>
            <a:ext cx="1779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知识要点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1025" y="383540"/>
            <a:ext cx="5013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重难点突破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0245" y="1133475"/>
            <a:ext cx="7876540" cy="181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1.</a:t>
            </a:r>
            <a:r>
              <a:rPr lang="zh-CN" altLang="en-US" sz="28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细胞分化原因（实质）。</a:t>
            </a: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2.</a:t>
            </a:r>
            <a:r>
              <a:rPr lang="zh-CN" altLang="en-US" sz="28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细胞全能性的概念。</a:t>
            </a:r>
          </a:p>
          <a:p>
            <a:pPr>
              <a:lnSpc>
                <a:spcPct val="120000"/>
              </a:lnSpc>
            </a:pPr>
            <a:endParaRPr lang="en-US" altLang="zh-CN" sz="28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2" name="右箭头 1">
            <a:hlinkClick r:id="rId3" action="ppaction://hlinksldjump"/>
          </p:cNvPr>
          <p:cNvSpPr/>
          <p:nvPr/>
        </p:nvSpPr>
        <p:spPr>
          <a:xfrm>
            <a:off x="4875530" y="1283335"/>
            <a:ext cx="71882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箭头 2">
            <a:hlinkClick r:id="rId4" action="ppaction://hlinksldjump"/>
          </p:cNvPr>
          <p:cNvSpPr/>
          <p:nvPr/>
        </p:nvSpPr>
        <p:spPr>
          <a:xfrm>
            <a:off x="4875530" y="1969135"/>
            <a:ext cx="71882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1"/>
          <p:cNvSpPr txBox="1"/>
          <p:nvPr/>
        </p:nvSpPr>
        <p:spPr>
          <a:xfrm>
            <a:off x="259081" y="141605"/>
            <a:ext cx="6900412" cy="6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3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3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5000"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例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下表是人体不同细胞中几种蛋白质及相关基因的检测结果：</a:t>
            </a:r>
          </a:p>
        </p:txBody>
      </p:sp>
      <p:sp>
        <p:nvSpPr>
          <p:cNvPr id="29700" name="Text Box 74"/>
          <p:cNvSpPr txBox="1"/>
          <p:nvPr/>
        </p:nvSpPr>
        <p:spPr>
          <a:xfrm>
            <a:off x="7308718" y="141605"/>
            <a:ext cx="1609725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eaLnBrk="0" hangingPunct="0">
              <a:buSzTx/>
            </a:pPr>
            <a:r>
              <a:rPr lang="en-US" altLang="zh-CN" dirty="0">
                <a:latin typeface="+mj-ea"/>
                <a:cs typeface="+mj-ea"/>
              </a:rPr>
              <a:t>+ </a:t>
            </a:r>
            <a:r>
              <a:rPr lang="zh-CN" altLang="en-US" dirty="0">
                <a:latin typeface="+mj-ea"/>
                <a:cs typeface="+mj-ea"/>
              </a:rPr>
              <a:t>阳性结果；</a:t>
            </a:r>
            <a:r>
              <a:rPr lang="en-US" altLang="zh-CN" dirty="0">
                <a:latin typeface="+mj-ea"/>
                <a:cs typeface="+mj-ea"/>
              </a:rPr>
              <a:t>-   </a:t>
            </a:r>
            <a:r>
              <a:rPr lang="zh-CN" altLang="en-US" dirty="0">
                <a:latin typeface="+mj-ea"/>
                <a:cs typeface="+mj-ea"/>
              </a:rPr>
              <a:t>阴性结果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08305" y="763905"/>
          <a:ext cx="8340725" cy="2265045"/>
        </p:xfrm>
        <a:graphic>
          <a:graphicData uri="http://schemas.openxmlformats.org/drawingml/2006/table">
            <a:tbl>
              <a:tblPr/>
              <a:tblGrid>
                <a:gridCol w="116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14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4180">
                <a:tc rowSpan="2"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细胞</a:t>
                      </a:r>
                    </a:p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种类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细胞中的蛋白质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cs typeface="+mn-ea"/>
                        </a:rPr>
                        <a:t>细胞中的基因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1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呼吸酶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胰岛素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肌动蛋白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晶体蛋白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呼吸酶</a:t>
                      </a:r>
                      <a:r>
                        <a:rPr kumimoji="0" lang="zh-CN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基因</a:t>
                      </a:r>
                      <a:endParaRPr kumimoji="0" 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胰岛素</a:t>
                      </a:r>
                      <a:r>
                        <a:rPr kumimoji="0" lang="zh-CN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基因</a:t>
                      </a:r>
                      <a:endParaRPr kumimoji="0" 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肌动蛋白</a:t>
                      </a:r>
                      <a:r>
                        <a:rPr kumimoji="0" lang="zh-CN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基因</a:t>
                      </a:r>
                      <a:endParaRPr kumimoji="0" 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晶体蛋白</a:t>
                      </a:r>
                      <a:r>
                        <a:rPr kumimoji="0" lang="zh-CN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基因</a:t>
                      </a:r>
                      <a:endParaRPr kumimoji="0" 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胰岛细胞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-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-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晶体细胞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-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-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肌肉细胞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-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-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+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09855" y="2988945"/>
            <a:ext cx="9436100" cy="17129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比较三种细胞的基因检测结果，能得出什么结论？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比较胰岛细胞中蛋白质的检测结果，能得出什么结论？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为什么三种细胞中均检测出了呼吸酶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？</a:t>
            </a:r>
            <a:endParaRPr lang="zh-CN" altLang="en-US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975" y="3317240"/>
            <a:ext cx="6307019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三种细胞中所含的基因种类都相同。</a:t>
            </a:r>
          </a:p>
        </p:txBody>
      </p:sp>
      <p:sp>
        <p:nvSpPr>
          <p:cNvPr id="2" name="TextBox 26"/>
          <p:cNvSpPr txBox="1"/>
          <p:nvPr/>
        </p:nvSpPr>
        <p:spPr>
          <a:xfrm>
            <a:off x="408305" y="4033868"/>
            <a:ext cx="8128000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蛋白质表达的种类具有选择性。</a:t>
            </a:r>
          </a:p>
        </p:txBody>
      </p:sp>
      <p:sp>
        <p:nvSpPr>
          <p:cNvPr id="3" name="TextBox 26"/>
          <p:cNvSpPr txBox="1"/>
          <p:nvPr/>
        </p:nvSpPr>
        <p:spPr>
          <a:xfrm>
            <a:off x="109855" y="4658360"/>
            <a:ext cx="892429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细胞都要进行呼吸作用，需要呼吸酶，呼吸酶基因在各种细胞中均表达。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88"/>
          <p:cNvSpPr txBox="1">
            <a:spLocks noChangeArrowheads="1"/>
          </p:cNvSpPr>
          <p:nvPr/>
        </p:nvSpPr>
        <p:spPr bwMode="auto">
          <a:xfrm>
            <a:off x="7073265" y="4398010"/>
            <a:ext cx="1596390" cy="39878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分化的意义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257175" y="697230"/>
            <a:ext cx="2995295" cy="181483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4.</a:t>
            </a: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为什么不同的细胞所含基因种类相同，而表达的蛋白质不同？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5.</a:t>
            </a: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细胞分化有何意义？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804285" y="374015"/>
            <a:ext cx="357124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相同的遗传物质（基因）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977373" y="1051283"/>
            <a:ext cx="3095625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基因选择性表达</a:t>
            </a:r>
            <a:endParaRPr lang="zh-CN" altLang="en-US" sz="2000" b="1" dirty="0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r>
              <a:rPr lang="zh-CN" altLang="en-US" sz="2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遗传信息选择“执行” </a:t>
            </a:r>
            <a:r>
              <a:rPr lang="zh-CN" altLang="en-US" sz="2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）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520615" y="2153008"/>
            <a:ext cx="20002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特异性蛋白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804285" y="2851785"/>
            <a:ext cx="326898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细胞形态、结构差异 </a:t>
            </a:r>
            <a:r>
              <a:rPr lang="zh-CN" altLang="en-US" sz="2000" b="1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   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331653" y="3624387"/>
            <a:ext cx="2376488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</a:rPr>
              <a:t>功能的差异</a:t>
            </a:r>
          </a:p>
        </p:txBody>
      </p:sp>
      <p:cxnSp>
        <p:nvCxnSpPr>
          <p:cNvPr id="34" name="直接箭头连接符 8"/>
          <p:cNvCxnSpPr>
            <a:cxnSpLocks noChangeShapeType="1"/>
          </p:cNvCxnSpPr>
          <p:nvPr/>
        </p:nvCxnSpPr>
        <p:spPr bwMode="auto">
          <a:xfrm>
            <a:off x="5092750" y="730290"/>
            <a:ext cx="7937" cy="3746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tailEnd type="arrow" w="med" len="med"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</p:spPr>
      </p:cxnSp>
      <p:cxnSp>
        <p:nvCxnSpPr>
          <p:cNvPr id="35" name="直接箭头连接符 8"/>
          <p:cNvCxnSpPr>
            <a:cxnSpLocks noChangeShapeType="1"/>
          </p:cNvCxnSpPr>
          <p:nvPr/>
        </p:nvCxnSpPr>
        <p:spPr bwMode="auto">
          <a:xfrm>
            <a:off x="5115610" y="1778675"/>
            <a:ext cx="7937" cy="3746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tailEnd type="arrow" w="med" len="med"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</p:spPr>
      </p:cxnSp>
      <p:cxnSp>
        <p:nvCxnSpPr>
          <p:cNvPr id="36" name="直接箭头连接符 8"/>
          <p:cNvCxnSpPr>
            <a:cxnSpLocks noChangeShapeType="1"/>
          </p:cNvCxnSpPr>
          <p:nvPr/>
        </p:nvCxnSpPr>
        <p:spPr bwMode="auto">
          <a:xfrm>
            <a:off x="5138470" y="2557185"/>
            <a:ext cx="7937" cy="3746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tailEnd type="arrow" w="med" len="med"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</p:spPr>
      </p:cxnSp>
      <p:cxnSp>
        <p:nvCxnSpPr>
          <p:cNvPr id="37" name="直接箭头连接符 8"/>
          <p:cNvCxnSpPr>
            <a:cxnSpLocks noChangeShapeType="1"/>
          </p:cNvCxnSpPr>
          <p:nvPr/>
        </p:nvCxnSpPr>
        <p:spPr bwMode="auto">
          <a:xfrm>
            <a:off x="5146090" y="4023400"/>
            <a:ext cx="7937" cy="3746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tailEnd type="arrow" w="med" len="med"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</p:spPr>
      </p:cxnSp>
      <p:sp>
        <p:nvSpPr>
          <p:cNvPr id="38" name="TextBox 18"/>
          <p:cNvSpPr txBox="1">
            <a:spLocks noChangeArrowheads="1"/>
          </p:cNvSpPr>
          <p:nvPr/>
        </p:nvSpPr>
        <p:spPr bwMode="auto">
          <a:xfrm>
            <a:off x="5276850" y="1735455"/>
            <a:ext cx="97853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rPr>
              <a:t>导致</a:t>
            </a:r>
          </a:p>
        </p:txBody>
      </p:sp>
      <p:sp>
        <p:nvSpPr>
          <p:cNvPr id="39" name="Rectangle 67"/>
          <p:cNvSpPr>
            <a:spLocks noChangeArrowheads="1"/>
          </p:cNvSpPr>
          <p:nvPr/>
        </p:nvSpPr>
        <p:spPr bwMode="auto">
          <a:xfrm>
            <a:off x="3492331" y="4397345"/>
            <a:ext cx="3262432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提高生物体生理功能的效率</a:t>
            </a: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7087870" y="3165475"/>
            <a:ext cx="1581150" cy="39878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分化的含义</a:t>
            </a:r>
          </a:p>
        </p:txBody>
      </p:sp>
      <p:cxnSp>
        <p:nvCxnSpPr>
          <p:cNvPr id="41" name="直接箭头连接符 8"/>
          <p:cNvCxnSpPr>
            <a:cxnSpLocks noChangeShapeType="1"/>
          </p:cNvCxnSpPr>
          <p:nvPr/>
        </p:nvCxnSpPr>
        <p:spPr bwMode="auto">
          <a:xfrm>
            <a:off x="5130850" y="3249335"/>
            <a:ext cx="7937" cy="3746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tailEnd type="arrow" w="med" len="med"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</p:spPr>
      </p:cxn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7087870" y="1205230"/>
            <a:ext cx="1596390" cy="86177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分化的原因</a:t>
            </a:r>
            <a:endParaRPr lang="en-US" altLang="zh-CN" sz="2000" b="1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（实质）</a:t>
            </a:r>
            <a:endParaRPr lang="en-US" altLang="zh-CN" sz="2000" b="1" dirty="0">
              <a:solidFill>
                <a:srgbClr val="C00000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3" name="右大括号 42"/>
          <p:cNvSpPr/>
          <p:nvPr/>
        </p:nvSpPr>
        <p:spPr>
          <a:xfrm>
            <a:off x="6708775" y="429260"/>
            <a:ext cx="165100" cy="195199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5" name="TextBox 18"/>
          <p:cNvSpPr txBox="1">
            <a:spLocks noChangeArrowheads="1"/>
          </p:cNvSpPr>
          <p:nvPr/>
        </p:nvSpPr>
        <p:spPr bwMode="auto">
          <a:xfrm>
            <a:off x="5276850" y="2514600"/>
            <a:ext cx="97853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rPr>
              <a:t>导致</a:t>
            </a:r>
          </a:p>
        </p:txBody>
      </p:sp>
      <p:sp>
        <p:nvSpPr>
          <p:cNvPr id="46" name="TextBox 18"/>
          <p:cNvSpPr txBox="1">
            <a:spLocks noChangeArrowheads="1"/>
          </p:cNvSpPr>
          <p:nvPr/>
        </p:nvSpPr>
        <p:spPr bwMode="auto">
          <a:xfrm>
            <a:off x="5276850" y="3206750"/>
            <a:ext cx="97853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rPr>
              <a:t>导致</a:t>
            </a:r>
          </a:p>
        </p:txBody>
      </p:sp>
      <p:sp>
        <p:nvSpPr>
          <p:cNvPr id="47" name="右大括号 46"/>
          <p:cNvSpPr/>
          <p:nvPr/>
        </p:nvSpPr>
        <p:spPr>
          <a:xfrm>
            <a:off x="6708775" y="2869565"/>
            <a:ext cx="165100" cy="1153795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" name="右箭头 3">
            <a:hlinkClick r:id="rId3" action="ppaction://hlinksldjump"/>
          </p:cNvPr>
          <p:cNvSpPr/>
          <p:nvPr/>
        </p:nvSpPr>
        <p:spPr>
          <a:xfrm rot="10800000">
            <a:off x="7950835" y="215900"/>
            <a:ext cx="718820" cy="5143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" grpId="0" bldLvl="0" animBg="1"/>
      <p:bldP spid="3" grpId="0" bldLvl="0"/>
      <p:bldP spid="7" grpId="0"/>
      <p:bldP spid="10" grpId="0"/>
      <p:bldP spid="18" grpId="0" bldLvl="0" animBg="1"/>
      <p:bldP spid="38" grpId="0"/>
      <p:bldP spid="39" grpId="0" bldLvl="0" animBg="1"/>
      <p:bldP spid="40" grpId="0" bldLvl="0" animBg="1"/>
      <p:bldP spid="42" grpId="0" bldLvl="0" animBg="1"/>
      <p:bldP spid="43" grpId="0" bldLvl="0" animBg="1"/>
      <p:bldP spid="45" grpId="0"/>
      <p:bldP spid="46" grpId="0"/>
      <p:bldP spid="4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ic_70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71" y="309880"/>
            <a:ext cx="4313555" cy="4601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1"/>
          <p:cNvSpPr txBox="1"/>
          <p:nvPr/>
        </p:nvSpPr>
        <p:spPr>
          <a:xfrm>
            <a:off x="259080" y="3933825"/>
            <a:ext cx="10267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+mn-ea"/>
                <a:ea typeface="+mn-ea"/>
              </a:rPr>
              <a:t>脱分化</a:t>
            </a:r>
          </a:p>
        </p:txBody>
      </p:sp>
      <p:sp>
        <p:nvSpPr>
          <p:cNvPr id="14" name="Text Box 12"/>
          <p:cNvSpPr txBox="1"/>
          <p:nvPr/>
        </p:nvSpPr>
        <p:spPr>
          <a:xfrm>
            <a:off x="1734185" y="3281045"/>
            <a:ext cx="15163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3300"/>
                </a:solidFill>
                <a:latin typeface="+mn-ea"/>
                <a:ea typeface="+mn-ea"/>
              </a:rPr>
              <a:t>愈伤组织</a:t>
            </a:r>
          </a:p>
        </p:txBody>
      </p:sp>
      <p:sp>
        <p:nvSpPr>
          <p:cNvPr id="15" name="Text Box 13"/>
          <p:cNvSpPr txBox="1"/>
          <p:nvPr/>
        </p:nvSpPr>
        <p:spPr>
          <a:xfrm>
            <a:off x="93345" y="2573655"/>
            <a:ext cx="11106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+mn-ea"/>
                <a:ea typeface="+mn-ea"/>
              </a:rPr>
              <a:t>再分化</a:t>
            </a:r>
          </a:p>
        </p:txBody>
      </p:sp>
      <p:sp>
        <p:nvSpPr>
          <p:cNvPr id="16" name="Text Box 14"/>
          <p:cNvSpPr txBox="1"/>
          <p:nvPr/>
        </p:nvSpPr>
        <p:spPr>
          <a:xfrm>
            <a:off x="1083945" y="1292225"/>
            <a:ext cx="11106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3300"/>
                </a:solidFill>
                <a:latin typeface="+mn-ea"/>
                <a:ea typeface="+mn-ea"/>
                <a:cs typeface="+mn-ea"/>
              </a:rPr>
              <a:t>胚状体</a:t>
            </a:r>
            <a:endParaRPr lang="en-US" altLang="zh-CN" sz="2000" dirty="0">
              <a:solidFill>
                <a:srgbClr val="FF33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17" name="Text Box 17"/>
          <p:cNvSpPr txBox="1"/>
          <p:nvPr/>
        </p:nvSpPr>
        <p:spPr>
          <a:xfrm>
            <a:off x="1976894" y="3895665"/>
            <a:ext cx="227710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3300"/>
                </a:solidFill>
                <a:latin typeface="+mn-ea"/>
                <a:ea typeface="+mn-ea"/>
              </a:rPr>
              <a:t>外植体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（韧皮部）</a:t>
            </a:r>
          </a:p>
        </p:txBody>
      </p:sp>
      <p:sp>
        <p:nvSpPr>
          <p:cNvPr id="18" name="Text Box 18"/>
          <p:cNvSpPr txBox="1"/>
          <p:nvPr/>
        </p:nvSpPr>
        <p:spPr>
          <a:xfrm>
            <a:off x="1185545" y="270510"/>
            <a:ext cx="12598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+mn-ea"/>
                <a:ea typeface="+mn-ea"/>
              </a:rPr>
              <a:t>生长发育</a:t>
            </a:r>
          </a:p>
        </p:txBody>
      </p:sp>
      <p:sp>
        <p:nvSpPr>
          <p:cNvPr id="19" name="Text Box 19"/>
          <p:cNvSpPr txBox="1"/>
          <p:nvPr/>
        </p:nvSpPr>
        <p:spPr>
          <a:xfrm>
            <a:off x="2489200" y="893445"/>
            <a:ext cx="9677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3300"/>
                </a:solidFill>
                <a:latin typeface="+mn-ea"/>
                <a:ea typeface="+mn-ea"/>
              </a:rPr>
              <a:t>新植株</a:t>
            </a:r>
          </a:p>
        </p:txBody>
      </p:sp>
      <p:sp>
        <p:nvSpPr>
          <p:cNvPr id="20" name="Text Box 17"/>
          <p:cNvSpPr txBox="1"/>
          <p:nvPr/>
        </p:nvSpPr>
        <p:spPr>
          <a:xfrm>
            <a:off x="5445457" y="3018155"/>
            <a:ext cx="1555844" cy="707886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3300"/>
                </a:solidFill>
                <a:latin typeface="+mn-ea"/>
                <a:ea typeface="+mn-ea"/>
              </a:rPr>
              <a:t>高度分化的体细胞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6123621" y="3797812"/>
            <a:ext cx="0" cy="5029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7"/>
          <p:cNvSpPr txBox="1"/>
          <p:nvPr/>
        </p:nvSpPr>
        <p:spPr>
          <a:xfrm>
            <a:off x="5070226" y="4399795"/>
            <a:ext cx="2237422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3300"/>
                </a:solidFill>
                <a:latin typeface="+mn-ea"/>
                <a:ea typeface="+mn-ea"/>
              </a:rPr>
              <a:t>完整个体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（植株）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11750" y="111125"/>
            <a:ext cx="374967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00000"/>
              </a:lnSpc>
              <a:buNone/>
            </a:pP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例</a:t>
            </a:r>
            <a:r>
              <a:rPr lang="en-US" altLang="zh-CN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2.</a:t>
            </a: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下列实例中能体现细胞</a:t>
            </a:r>
            <a:endParaRPr lang="en-US" altLang="zh-CN" sz="20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</a:t>
            </a:r>
            <a:r>
              <a:rPr lang="zh-CN" altLang="en-US" sz="2000" b="1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全能性</a:t>
            </a: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的是   （     ）</a:t>
            </a:r>
            <a:endParaRPr lang="zh-CN" altLang="en-US" sz="20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①用悬浮培养的胡萝卜单个细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胞培养成了可育的植株  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②植物用种子进行繁殖  </a:t>
            </a:r>
          </a:p>
          <a:p>
            <a:pPr hangingPunct="1"/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③用烟草组织的单个细胞培育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出了可育的完整植株    </a:t>
            </a:r>
            <a:endParaRPr lang="zh-CN" altLang="en-US" sz="20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</a:t>
            </a:r>
            <a:r>
              <a:rPr lang="en-US" altLang="zh-CN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A</a:t>
            </a: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．①②       </a:t>
            </a:r>
            <a:r>
              <a:rPr lang="en-US" altLang="zh-CN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B</a:t>
            </a: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．①③ 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</a:t>
            </a:r>
            <a:r>
              <a:rPr lang="en-US" altLang="zh-CN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C.   ②③      D.   ①②③</a:t>
            </a:r>
            <a:endParaRPr lang="zh-CN" altLang="en-US" sz="2000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7425573" y="270510"/>
            <a:ext cx="7858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B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7167106" y="3372098"/>
            <a:ext cx="75628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7"/>
          <p:cNvSpPr txBox="1"/>
          <p:nvPr/>
        </p:nvSpPr>
        <p:spPr>
          <a:xfrm>
            <a:off x="7946390" y="3010535"/>
            <a:ext cx="938530" cy="132207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3300"/>
                </a:solidFill>
                <a:latin typeface="+mn-ea"/>
                <a:ea typeface="+mn-ea"/>
              </a:rPr>
              <a:t>具有全套遗传物质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73BC41FF-9C8A-4A14-9BEE-6B93EE79B475}"/>
              </a:ext>
            </a:extLst>
          </p:cNvPr>
          <p:cNvSpPr txBox="1"/>
          <p:nvPr/>
        </p:nvSpPr>
        <p:spPr>
          <a:xfrm>
            <a:off x="1732121" y="2141438"/>
            <a:ext cx="1426527" cy="830997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+mj-ea"/>
              </a:rPr>
              <a:t>植物组织培养过程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2" grpId="0" bldLvl="0" animBg="1"/>
      <p:bldP spid="2" grpId="0"/>
      <p:bldP spid="7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/>
          <p:cNvSpPr txBox="1"/>
          <p:nvPr/>
        </p:nvSpPr>
        <p:spPr>
          <a:xfrm>
            <a:off x="4861560" y="1313815"/>
            <a:ext cx="12903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</a:rPr>
              <a:t>胚胎细胞</a:t>
            </a:r>
          </a:p>
        </p:txBody>
      </p:sp>
      <p:sp>
        <p:nvSpPr>
          <p:cNvPr id="32770" name="Text Box 4"/>
          <p:cNvSpPr txBox="1"/>
          <p:nvPr/>
        </p:nvSpPr>
        <p:spPr>
          <a:xfrm>
            <a:off x="6990080" y="1237615"/>
            <a:ext cx="10960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微软雅黑 Light" panose="020B0502040204020203" charset="-122"/>
                <a:ea typeface="微软雅黑 Light" panose="020B0502040204020203" charset="-122"/>
              </a:rPr>
              <a:t>卵细胞</a:t>
            </a:r>
          </a:p>
        </p:txBody>
      </p:sp>
      <p:sp>
        <p:nvSpPr>
          <p:cNvPr id="33" name="Oval 5" descr="大纸屑"/>
          <p:cNvSpPr/>
          <p:nvPr/>
        </p:nvSpPr>
        <p:spPr>
          <a:xfrm>
            <a:off x="7370763" y="2152015"/>
            <a:ext cx="609600" cy="609600"/>
          </a:xfrm>
          <a:prstGeom prst="ellipse">
            <a:avLst/>
          </a:prstGeom>
          <a:pattFill prst="lgConfetti">
            <a:fgClr>
              <a:srgbClr val="FF33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Line 6"/>
          <p:cNvSpPr/>
          <p:nvPr/>
        </p:nvSpPr>
        <p:spPr>
          <a:xfrm rot="-5400000" flipH="1">
            <a:off x="6280150" y="3129915"/>
            <a:ext cx="376238" cy="2381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Line 7"/>
          <p:cNvSpPr/>
          <p:nvPr/>
        </p:nvSpPr>
        <p:spPr>
          <a:xfrm rot="5400000">
            <a:off x="6638925" y="2415540"/>
            <a:ext cx="344488" cy="7207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Line 8"/>
          <p:cNvSpPr/>
          <p:nvPr/>
        </p:nvSpPr>
        <p:spPr>
          <a:xfrm rot="5400000" flipV="1">
            <a:off x="5932805" y="2430145"/>
            <a:ext cx="309245" cy="73787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7" name="Group 9"/>
          <p:cNvGrpSpPr/>
          <p:nvPr/>
        </p:nvGrpSpPr>
        <p:grpSpPr>
          <a:xfrm>
            <a:off x="6151563" y="3371215"/>
            <a:ext cx="649287" cy="649288"/>
            <a:chOff x="748" y="2577"/>
            <a:chExt cx="409" cy="409"/>
          </a:xfrm>
        </p:grpSpPr>
        <p:sp>
          <p:nvSpPr>
            <p:cNvPr id="32776" name="Oval 10" descr="大纸屑"/>
            <p:cNvSpPr/>
            <p:nvPr/>
          </p:nvSpPr>
          <p:spPr>
            <a:xfrm>
              <a:off x="748" y="2577"/>
              <a:ext cx="409" cy="409"/>
            </a:xfrm>
            <a:prstGeom prst="ellipse">
              <a:avLst/>
            </a:prstGeom>
            <a:pattFill prst="lgConfetti">
              <a:fgClr>
                <a:srgbClr val="FF3300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32777" name="Oval 11"/>
            <p:cNvSpPr/>
            <p:nvPr/>
          </p:nvSpPr>
          <p:spPr>
            <a:xfrm>
              <a:off x="884" y="2714"/>
              <a:ext cx="136" cy="136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40" name="Oval 12"/>
          <p:cNvSpPr/>
          <p:nvPr/>
        </p:nvSpPr>
        <p:spPr>
          <a:xfrm>
            <a:off x="5398453" y="2348865"/>
            <a:ext cx="215900" cy="2159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1" name="Text Box 13"/>
          <p:cNvSpPr txBox="1"/>
          <p:nvPr/>
        </p:nvSpPr>
        <p:spPr>
          <a:xfrm>
            <a:off x="6684963" y="2914015"/>
            <a:ext cx="1150937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333399"/>
                </a:solidFill>
                <a:latin typeface="微软雅黑 Light" panose="020B0502040204020203" charset="-122"/>
                <a:ea typeface="微软雅黑 Light" panose="020B0502040204020203" charset="-122"/>
              </a:rPr>
              <a:t>核移植</a:t>
            </a:r>
          </a:p>
        </p:txBody>
      </p:sp>
      <p:sp>
        <p:nvSpPr>
          <p:cNvPr id="42" name="Line 14"/>
          <p:cNvSpPr/>
          <p:nvPr/>
        </p:nvSpPr>
        <p:spPr>
          <a:xfrm>
            <a:off x="6456363" y="4133215"/>
            <a:ext cx="0" cy="36036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Text Box 15"/>
          <p:cNvSpPr txBox="1"/>
          <p:nvPr/>
        </p:nvSpPr>
        <p:spPr>
          <a:xfrm>
            <a:off x="7751763" y="1618615"/>
            <a:ext cx="93662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333399"/>
                </a:solidFill>
                <a:latin typeface="微软雅黑 Light" panose="020B0502040204020203" charset="-122"/>
                <a:ea typeface="微软雅黑 Light" panose="020B0502040204020203" charset="-122"/>
              </a:rPr>
              <a:t>去核</a:t>
            </a:r>
          </a:p>
        </p:txBody>
      </p:sp>
      <p:sp>
        <p:nvSpPr>
          <p:cNvPr id="32782" name="Oval 16" descr="大纸屑"/>
          <p:cNvSpPr/>
          <p:nvPr/>
        </p:nvSpPr>
        <p:spPr>
          <a:xfrm>
            <a:off x="7294563" y="597535"/>
            <a:ext cx="647700" cy="647700"/>
          </a:xfrm>
          <a:prstGeom prst="ellipse">
            <a:avLst/>
          </a:prstGeom>
          <a:pattFill prst="lgConfetti">
            <a:fgClr>
              <a:srgbClr val="FF33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783" name="Oval 17"/>
          <p:cNvSpPr/>
          <p:nvPr/>
        </p:nvSpPr>
        <p:spPr>
          <a:xfrm>
            <a:off x="7523163" y="826135"/>
            <a:ext cx="215900" cy="2159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6" name="Line 18"/>
          <p:cNvSpPr/>
          <p:nvPr/>
        </p:nvSpPr>
        <p:spPr>
          <a:xfrm flipH="1">
            <a:off x="7675563" y="1694815"/>
            <a:ext cx="0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Text Box 19"/>
          <p:cNvSpPr txBox="1"/>
          <p:nvPr/>
        </p:nvSpPr>
        <p:spPr>
          <a:xfrm>
            <a:off x="5529263" y="1685925"/>
            <a:ext cx="93662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333399"/>
                </a:solidFill>
                <a:latin typeface="微软雅黑 Light" panose="020B0502040204020203" charset="-122"/>
                <a:ea typeface="微软雅黑 Light" panose="020B0502040204020203" charset="-122"/>
              </a:rPr>
              <a:t>取核</a:t>
            </a:r>
          </a:p>
        </p:txBody>
      </p:sp>
      <p:sp>
        <p:nvSpPr>
          <p:cNvPr id="48" name="Line 20"/>
          <p:cNvSpPr/>
          <p:nvPr/>
        </p:nvSpPr>
        <p:spPr>
          <a:xfrm flipH="1">
            <a:off x="5505768" y="1771015"/>
            <a:ext cx="1587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7" name="Oval 21" descr="大纸屑"/>
          <p:cNvSpPr/>
          <p:nvPr/>
        </p:nvSpPr>
        <p:spPr>
          <a:xfrm>
            <a:off x="5084763" y="673735"/>
            <a:ext cx="647700" cy="647700"/>
          </a:xfrm>
          <a:prstGeom prst="ellipse">
            <a:avLst/>
          </a:prstGeom>
          <a:pattFill prst="lgConfetti">
            <a:fgClr>
              <a:srgbClr val="FF33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788" name="Oval 22"/>
          <p:cNvSpPr/>
          <p:nvPr/>
        </p:nvSpPr>
        <p:spPr>
          <a:xfrm>
            <a:off x="5313363" y="902335"/>
            <a:ext cx="215900" cy="2159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1" name="Text Box 23"/>
          <p:cNvSpPr txBox="1"/>
          <p:nvPr/>
        </p:nvSpPr>
        <p:spPr>
          <a:xfrm>
            <a:off x="5732463" y="4495165"/>
            <a:ext cx="1676400" cy="398780"/>
          </a:xfrm>
          <a:prstGeom prst="rect">
            <a:avLst/>
          </a:prstGeom>
          <a:solidFill>
            <a:srgbClr val="BAF8F9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</a:rPr>
              <a:t>黑美西螈</a:t>
            </a:r>
          </a:p>
        </p:txBody>
      </p:sp>
      <p:sp>
        <p:nvSpPr>
          <p:cNvPr id="32790" name="Text Box 24"/>
          <p:cNvSpPr txBox="1"/>
          <p:nvPr/>
        </p:nvSpPr>
        <p:spPr>
          <a:xfrm>
            <a:off x="4768215" y="216535"/>
            <a:ext cx="16827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</a:rPr>
              <a:t>黑美西螈</a:t>
            </a:r>
          </a:p>
        </p:txBody>
      </p:sp>
      <p:sp>
        <p:nvSpPr>
          <p:cNvPr id="32791" name="Text Box 25"/>
          <p:cNvSpPr txBox="1"/>
          <p:nvPr/>
        </p:nvSpPr>
        <p:spPr>
          <a:xfrm>
            <a:off x="6800533" y="216535"/>
            <a:ext cx="1944687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微软雅黑 Light" panose="020B0502040204020203" charset="-122"/>
                <a:ea typeface="微软雅黑 Light" panose="020B0502040204020203" charset="-122"/>
              </a:rPr>
              <a:t>白美西螈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9873" y="902335"/>
            <a:ext cx="4657092" cy="2455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30000"/>
              </a:lnSpc>
              <a:buNone/>
            </a:pPr>
            <a:r>
              <a:rPr lang="en-US" altLang="zh-CN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1.</a:t>
            </a:r>
            <a:r>
              <a:rPr lang="zh-CN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该实验是否</a:t>
            </a: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能</a:t>
            </a:r>
            <a:r>
              <a:rPr lang="zh-CN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体现黑美西螈</a:t>
            </a: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胚胎</a:t>
            </a:r>
            <a:r>
              <a:rPr lang="zh-CN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细胞的全能性</a:t>
            </a:r>
            <a:r>
              <a:rPr lang="en-US" altLang="zh-CN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?</a:t>
            </a: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为什么？</a:t>
            </a:r>
            <a:endParaRPr lang="en-US" altLang="zh-CN" sz="20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eaLnBrk="1" hangingPunct="1">
              <a:lnSpc>
                <a:spcPct val="130000"/>
              </a:lnSpc>
              <a:buNone/>
            </a:pPr>
            <a:endParaRPr lang="en-US" altLang="zh-CN" sz="20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eaLnBrk="1" hangingPunct="1">
              <a:lnSpc>
                <a:spcPct val="130000"/>
              </a:lnSpc>
              <a:buNone/>
            </a:pPr>
            <a:endParaRPr lang="en-US" altLang="zh-CN" sz="20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eaLnBrk="1" hangingPunct="1">
              <a:lnSpc>
                <a:spcPct val="130000"/>
              </a:lnSpc>
              <a:buNone/>
            </a:pPr>
            <a:endParaRPr lang="en-US" altLang="zh-CN" sz="20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2.</a:t>
            </a:r>
            <a:r>
              <a:rPr lang="zh-CN" altLang="en-US" sz="2000" b="1" dirty="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为什么重组细胞最终发育成黑美西螈？</a:t>
            </a:r>
            <a:endParaRPr lang="en-US" altLang="zh-CN" sz="20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298450" y="1624330"/>
            <a:ext cx="4277360" cy="13403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不能体现黑美西螈胚胎细胞的全能性。因为最终获得的子代黑美西螈不是由亲代胚胎细胞直接发育来的。</a:t>
            </a:r>
            <a:endParaRPr lang="en-US" altLang="zh-CN" sz="2000" b="1" dirty="0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798" name="Rectangle 2"/>
          <p:cNvSpPr>
            <a:spLocks noGrp="1"/>
          </p:cNvSpPr>
          <p:nvPr>
            <p:ph type="title"/>
          </p:nvPr>
        </p:nvSpPr>
        <p:spPr>
          <a:xfrm>
            <a:off x="431800" y="250190"/>
            <a:ext cx="3792220" cy="575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</a:extLst>
        </p:spPr>
        <p:txBody>
          <a:bodyPr anchor="ctr">
            <a:normAutofit fontScale="90000"/>
          </a:bodyPr>
          <a:lstStyle/>
          <a:p>
            <a:pPr algn="l" eaLnBrk="1" hangingPunct="1"/>
            <a:r>
              <a:rPr lang="zh-CN" altLang="en-US" sz="2400" b="1" dirty="0">
                <a:solidFill>
                  <a:srgbClr val="333399"/>
                </a:solidFill>
              </a:rPr>
              <a:t>资料</a:t>
            </a:r>
            <a:r>
              <a:rPr lang="en-US" altLang="zh-CN" sz="2400" b="1" dirty="0">
                <a:solidFill>
                  <a:srgbClr val="333399"/>
                </a:solidFill>
              </a:rPr>
              <a:t>1</a:t>
            </a:r>
            <a:r>
              <a:rPr lang="zh-CN" altLang="en-US" sz="2400" b="1" dirty="0">
                <a:solidFill>
                  <a:srgbClr val="333399"/>
                </a:solidFill>
              </a:rPr>
              <a:t>：美西螈核移植实验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69873" y="3344137"/>
            <a:ext cx="430212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因为亲代黑美西螈的细胞核携带了几乎全套的遗传物质。</a:t>
            </a:r>
            <a:r>
              <a:rPr lang="zh-CN" altLang="en-US" sz="20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可以体现出</a:t>
            </a:r>
            <a:r>
              <a:rPr lang="zh-CN" altLang="en-US" sz="2000" b="1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细胞核的全能性</a:t>
            </a:r>
            <a:r>
              <a:rPr lang="zh-CN" altLang="en-US" sz="2000" b="1" dirty="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6990080" y="3496310"/>
            <a:ext cx="12903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微软雅黑 Light" panose="020B0502040204020203" charset="-122"/>
                <a:ea typeface="微软雅黑 Light" panose="020B0502040204020203" charset="-122"/>
              </a:rPr>
              <a:t>重组细胞</a:t>
            </a:r>
          </a:p>
        </p:txBody>
      </p:sp>
      <p:sp>
        <p:nvSpPr>
          <p:cNvPr id="8" name="Text Box 13"/>
          <p:cNvSpPr txBox="1"/>
          <p:nvPr/>
        </p:nvSpPr>
        <p:spPr>
          <a:xfrm>
            <a:off x="6684963" y="4095115"/>
            <a:ext cx="1150937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333399"/>
                </a:solidFill>
                <a:latin typeface="微软雅黑 Light" panose="020B0502040204020203" charset="-122"/>
                <a:ea typeface="微软雅黑 Light" panose="020B0502040204020203" charset="-122"/>
              </a:rPr>
              <a:t>发育</a:t>
            </a:r>
          </a:p>
        </p:txBody>
      </p:sp>
      <p:sp>
        <p:nvSpPr>
          <p:cNvPr id="23" name="右箭头 22">
            <a:hlinkClick r:id="rId3" action="ppaction://hlinksldjump"/>
          </p:cNvPr>
          <p:cNvSpPr/>
          <p:nvPr/>
        </p:nvSpPr>
        <p:spPr>
          <a:xfrm rot="10800000">
            <a:off x="8280400" y="290195"/>
            <a:ext cx="718820" cy="5359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542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16c5a7d-8dcf-4ee6-a233-c2f809f0c707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560</Words>
  <Application>Microsoft Office PowerPoint</Application>
  <PresentationFormat>全屏显示(16:9)</PresentationFormat>
  <Paragraphs>136</Paragraphs>
  <Slides>8</Slides>
  <Notes>1</Notes>
  <HiddenSlides>4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黑体</vt:lpstr>
      <vt:lpstr>楷体</vt:lpstr>
      <vt:lpstr>微软雅黑</vt:lpstr>
      <vt:lpstr>微软雅黑 Light</vt:lpstr>
      <vt:lpstr>Arial</vt:lpstr>
      <vt:lpstr>Calibri</vt:lpstr>
      <vt:lpstr>1_Office 主题​​</vt:lpstr>
      <vt:lpstr>细胞的生命历程 （第2课时）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资料1：美西螈核移植实验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xiao hongwei</cp:lastModifiedBy>
  <cp:revision>36</cp:revision>
  <dcterms:created xsi:type="dcterms:W3CDTF">2020-02-01T11:21:00Z</dcterms:created>
  <dcterms:modified xsi:type="dcterms:W3CDTF">2020-02-12T03:41:03Z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