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.xml" ContentType="application/vnd.openxmlformats-officedocument.presentationml.notesSlide+xml"/>
  <Override PartName="/ppt/tags/tag154.xml" ContentType="application/vnd.openxmlformats-officedocument.presentationml.tags+xml"/>
  <Override PartName="/ppt/notesSlides/notesSlide3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65" r:id="rId2"/>
    <p:sldId id="305" r:id="rId3"/>
    <p:sldId id="278" r:id="rId4"/>
    <p:sldId id="281" r:id="rId5"/>
    <p:sldId id="317" r:id="rId6"/>
    <p:sldId id="318" r:id="rId7"/>
    <p:sldId id="319" r:id="rId8"/>
    <p:sldId id="320" r:id="rId9"/>
    <p:sldId id="321" r:id="rId10"/>
    <p:sldId id="271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22" y="43"/>
      </p:cViewPr>
      <p:guideLst>
        <p:guide orient="horz" pos="1620"/>
        <p:guide pos="28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3682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9775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6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281045" y="2081530"/>
            <a:ext cx="5773420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细胞的生命历程</a:t>
            </a:r>
            <a:b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79039" y="95028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高一年级生物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35630" y="3635375"/>
            <a:ext cx="54717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对外经济贸易大学附属中学    肖宏伟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13507" y="109220"/>
            <a:ext cx="17056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70C0"/>
                </a:solidFill>
              </a:rPr>
              <a:t>知识网络</a:t>
            </a:r>
          </a:p>
        </p:txBody>
      </p:sp>
      <p:sp>
        <p:nvSpPr>
          <p:cNvPr id="7" name="Text Box 17"/>
          <p:cNvSpPr txBox="1"/>
          <p:nvPr/>
        </p:nvSpPr>
        <p:spPr>
          <a:xfrm>
            <a:off x="400685" y="1236980"/>
            <a:ext cx="539750" cy="2245360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细胞的生命历程</a:t>
            </a:r>
          </a:p>
        </p:txBody>
      </p:sp>
      <p:sp>
        <p:nvSpPr>
          <p:cNvPr id="8" name="Text Box 17"/>
          <p:cNvSpPr txBox="1"/>
          <p:nvPr/>
        </p:nvSpPr>
        <p:spPr>
          <a:xfrm>
            <a:off x="1236345" y="807085"/>
            <a:ext cx="1597660" cy="40729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细胞的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</a:rPr>
              <a:t>增殖</a:t>
            </a:r>
          </a:p>
        </p:txBody>
      </p:sp>
      <p:sp>
        <p:nvSpPr>
          <p:cNvPr id="9" name="Text Box 17"/>
          <p:cNvSpPr txBox="1"/>
          <p:nvPr/>
        </p:nvSpPr>
        <p:spPr>
          <a:xfrm>
            <a:off x="1232535" y="1900109"/>
            <a:ext cx="1597660" cy="40729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细胞的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</a:rPr>
              <a:t>分化</a:t>
            </a:r>
          </a:p>
        </p:txBody>
      </p:sp>
      <p:sp>
        <p:nvSpPr>
          <p:cNvPr id="10" name="Text Box 17"/>
          <p:cNvSpPr txBox="1"/>
          <p:nvPr/>
        </p:nvSpPr>
        <p:spPr>
          <a:xfrm>
            <a:off x="1232535" y="3032125"/>
            <a:ext cx="1597660" cy="40729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细胞的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</a:rPr>
              <a:t>衰老</a:t>
            </a:r>
          </a:p>
        </p:txBody>
      </p:sp>
      <p:sp>
        <p:nvSpPr>
          <p:cNvPr id="11" name="Text Box 17"/>
          <p:cNvSpPr txBox="1"/>
          <p:nvPr/>
        </p:nvSpPr>
        <p:spPr>
          <a:xfrm>
            <a:off x="1232535" y="4113530"/>
            <a:ext cx="1597660" cy="407291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细胞的</a:t>
            </a:r>
            <a:r>
              <a:rPr lang="zh-CN" altLang="en-US" sz="2000" b="1" dirty="0">
                <a:solidFill>
                  <a:srgbClr val="C00000"/>
                </a:solidFill>
                <a:latin typeface="+mn-ea"/>
                <a:ea typeface="+mn-ea"/>
              </a:rPr>
              <a:t>死亡</a:t>
            </a:r>
          </a:p>
        </p:txBody>
      </p:sp>
      <p:sp>
        <p:nvSpPr>
          <p:cNvPr id="12" name="Text Box 17"/>
          <p:cNvSpPr txBox="1"/>
          <p:nvPr/>
        </p:nvSpPr>
        <p:spPr>
          <a:xfrm>
            <a:off x="3705860" y="807085"/>
            <a:ext cx="1337310" cy="42989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细胞周期</a:t>
            </a:r>
          </a:p>
        </p:txBody>
      </p:sp>
      <p:sp>
        <p:nvSpPr>
          <p:cNvPr id="13" name="Text Box 17"/>
          <p:cNvSpPr txBox="1"/>
          <p:nvPr/>
        </p:nvSpPr>
        <p:spPr>
          <a:xfrm>
            <a:off x="5341620" y="377190"/>
            <a:ext cx="1337310" cy="42989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分裂间期</a:t>
            </a:r>
          </a:p>
        </p:txBody>
      </p:sp>
      <p:sp>
        <p:nvSpPr>
          <p:cNvPr id="14" name="Text Box 17"/>
          <p:cNvSpPr txBox="1"/>
          <p:nvPr/>
        </p:nvSpPr>
        <p:spPr>
          <a:xfrm>
            <a:off x="5341620" y="996950"/>
            <a:ext cx="1337310" cy="42989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分裂期</a:t>
            </a:r>
          </a:p>
        </p:txBody>
      </p:sp>
      <p:sp>
        <p:nvSpPr>
          <p:cNvPr id="15" name="Text Box 17"/>
          <p:cNvSpPr txBox="1"/>
          <p:nvPr/>
        </p:nvSpPr>
        <p:spPr>
          <a:xfrm>
            <a:off x="7298055" y="996315"/>
            <a:ext cx="1337310" cy="42989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有丝分裂          </a:t>
            </a: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3008630" y="996950"/>
            <a:ext cx="5092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左大括号 16"/>
          <p:cNvSpPr/>
          <p:nvPr/>
        </p:nvSpPr>
        <p:spPr>
          <a:xfrm>
            <a:off x="5147945" y="511810"/>
            <a:ext cx="193675" cy="866140"/>
          </a:xfrm>
          <a:prstGeom prst="leftBrace">
            <a:avLst>
              <a:gd name="adj1" fmla="val 819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718935" y="1211580"/>
            <a:ext cx="50927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cxnSpLocks/>
          </p:cNvCxnSpPr>
          <p:nvPr/>
        </p:nvCxnSpPr>
        <p:spPr>
          <a:xfrm>
            <a:off x="2031365" y="1292137"/>
            <a:ext cx="0" cy="542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3008630" y="2103755"/>
            <a:ext cx="785495" cy="10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17"/>
          <p:cNvSpPr txBox="1"/>
          <p:nvPr/>
        </p:nvSpPr>
        <p:spPr>
          <a:xfrm>
            <a:off x="3008630" y="1644015"/>
            <a:ext cx="869315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表现</a:t>
            </a:r>
          </a:p>
        </p:txBody>
      </p:sp>
      <p:sp>
        <p:nvSpPr>
          <p:cNvPr id="23" name="Text Box 17"/>
          <p:cNvSpPr txBox="1"/>
          <p:nvPr/>
        </p:nvSpPr>
        <p:spPr>
          <a:xfrm>
            <a:off x="3794125" y="1555115"/>
            <a:ext cx="2372995" cy="110680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细胞的形态、结构和生理功能发生稳定性差异的过程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V="1">
            <a:off x="6319520" y="2113915"/>
            <a:ext cx="715645" cy="57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7"/>
          <p:cNvSpPr txBox="1"/>
          <p:nvPr/>
        </p:nvSpPr>
        <p:spPr>
          <a:xfrm>
            <a:off x="6242685" y="1616710"/>
            <a:ext cx="869315" cy="4298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原因</a:t>
            </a:r>
          </a:p>
        </p:txBody>
      </p:sp>
      <p:sp>
        <p:nvSpPr>
          <p:cNvPr id="26" name="Text Box 17"/>
          <p:cNvSpPr txBox="1"/>
          <p:nvPr/>
        </p:nvSpPr>
        <p:spPr>
          <a:xfrm>
            <a:off x="7101840" y="1563370"/>
            <a:ext cx="1533525" cy="110680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细胞中基因 选择性表达的结果</a:t>
            </a:r>
          </a:p>
        </p:txBody>
      </p:sp>
      <p:sp>
        <p:nvSpPr>
          <p:cNvPr id="27" name="Text Box 17"/>
          <p:cNvSpPr txBox="1"/>
          <p:nvPr/>
        </p:nvSpPr>
        <p:spPr>
          <a:xfrm>
            <a:off x="3223895" y="2814320"/>
            <a:ext cx="3416300" cy="42989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细胞衰老的特征和原因</a:t>
            </a:r>
          </a:p>
        </p:txBody>
      </p:sp>
      <p:sp>
        <p:nvSpPr>
          <p:cNvPr id="28" name="Text Box 17"/>
          <p:cNvSpPr txBox="1"/>
          <p:nvPr/>
        </p:nvSpPr>
        <p:spPr>
          <a:xfrm>
            <a:off x="3223895" y="3319145"/>
            <a:ext cx="3416935" cy="42989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细胞衰老与个体衰老的关系</a:t>
            </a:r>
          </a:p>
        </p:txBody>
      </p:sp>
      <p:sp>
        <p:nvSpPr>
          <p:cNvPr id="29" name="Text Box 17"/>
          <p:cNvSpPr txBox="1"/>
          <p:nvPr/>
        </p:nvSpPr>
        <p:spPr>
          <a:xfrm>
            <a:off x="3223895" y="3895725"/>
            <a:ext cx="925195" cy="42989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凋亡</a:t>
            </a:r>
          </a:p>
        </p:txBody>
      </p:sp>
      <p:sp>
        <p:nvSpPr>
          <p:cNvPr id="30" name="Text Box 17"/>
          <p:cNvSpPr txBox="1"/>
          <p:nvPr/>
        </p:nvSpPr>
        <p:spPr>
          <a:xfrm>
            <a:off x="3223895" y="4433570"/>
            <a:ext cx="925195" cy="42989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</a:rPr>
              <a:t>坏死</a:t>
            </a:r>
          </a:p>
        </p:txBody>
      </p:sp>
      <p:sp>
        <p:nvSpPr>
          <p:cNvPr id="31" name="左大括号 30"/>
          <p:cNvSpPr/>
          <p:nvPr/>
        </p:nvSpPr>
        <p:spPr>
          <a:xfrm>
            <a:off x="2992755" y="2814320"/>
            <a:ext cx="193675" cy="866140"/>
          </a:xfrm>
          <a:prstGeom prst="leftBrace">
            <a:avLst>
              <a:gd name="adj1" fmla="val 819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左大括号 31"/>
          <p:cNvSpPr/>
          <p:nvPr/>
        </p:nvSpPr>
        <p:spPr>
          <a:xfrm>
            <a:off x="2992755" y="3895725"/>
            <a:ext cx="193675" cy="866140"/>
          </a:xfrm>
          <a:prstGeom prst="leftBrace">
            <a:avLst>
              <a:gd name="adj1" fmla="val 819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左大括号 32"/>
          <p:cNvSpPr/>
          <p:nvPr/>
        </p:nvSpPr>
        <p:spPr>
          <a:xfrm>
            <a:off x="1048385" y="996315"/>
            <a:ext cx="184150" cy="3328035"/>
          </a:xfrm>
          <a:prstGeom prst="leftBrace">
            <a:avLst>
              <a:gd name="adj1" fmla="val 8196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CA38D952-D9B9-4109-A205-789B515B9770}"/>
              </a:ext>
            </a:extLst>
          </p:cNvPr>
          <p:cNvCxnSpPr>
            <a:cxnSpLocks/>
          </p:cNvCxnSpPr>
          <p:nvPr/>
        </p:nvCxnSpPr>
        <p:spPr>
          <a:xfrm>
            <a:off x="2031365" y="2359660"/>
            <a:ext cx="0" cy="5424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8182C267-EE90-4053-8BF2-FCC170AC713A}"/>
              </a:ext>
            </a:extLst>
          </p:cNvPr>
          <p:cNvCxnSpPr>
            <a:cxnSpLocks/>
          </p:cNvCxnSpPr>
          <p:nvPr/>
        </p:nvCxnSpPr>
        <p:spPr>
          <a:xfrm>
            <a:off x="2031365" y="3534092"/>
            <a:ext cx="0" cy="5178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1025" y="383540"/>
            <a:ext cx="50133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重难点突破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0245" y="1133475"/>
            <a:ext cx="7876540" cy="2119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一、染色体数目和</a:t>
            </a:r>
            <a:r>
              <a:rPr lang="en-US" altLang="zh-CN" sz="2400" dirty="0">
                <a:solidFill>
                  <a:schemeClr val="tx1"/>
                </a:solidFill>
                <a:latin typeface="+mn-ea"/>
                <a:ea typeface="+mn-ea"/>
              </a:rPr>
              <a:t>DNA</a:t>
            </a: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含量变化的曲线图</a:t>
            </a:r>
            <a:endParaRPr lang="en-US" altLang="zh-CN" sz="24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  <a:cs typeface="微软雅黑 Light" panose="020B0502040204020203" charset="-122"/>
                <a:sym typeface="+mn-ea"/>
              </a:rPr>
              <a:t>二、细胞的分化、衰老与死亡相关概念的理解</a:t>
            </a:r>
          </a:p>
          <a:p>
            <a:pPr>
              <a:lnSpc>
                <a:spcPct val="140000"/>
              </a:lnSpc>
            </a:pPr>
            <a:endParaRPr lang="zh-CN" altLang="en-US" sz="2400" dirty="0">
              <a:solidFill>
                <a:schemeClr val="tx1"/>
              </a:solidFill>
              <a:latin typeface="+mn-ea"/>
              <a:ea typeface="+mn-ea"/>
              <a:cs typeface="微软雅黑 Light" panose="020B0502040204020203" charset="-122"/>
              <a:sym typeface="+mn-ea"/>
            </a:endParaRPr>
          </a:p>
          <a:p>
            <a:pPr>
              <a:lnSpc>
                <a:spcPct val="120000"/>
              </a:lnSpc>
            </a:pPr>
            <a:endParaRPr lang="en-US" altLang="zh-CN" sz="2800" b="1" dirty="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2" name="右箭头 1">
            <a:hlinkClick r:id="rId3" action="ppaction://hlinksldjump"/>
          </p:cNvPr>
          <p:cNvSpPr/>
          <p:nvPr/>
        </p:nvSpPr>
        <p:spPr>
          <a:xfrm>
            <a:off x="7050092" y="1133475"/>
            <a:ext cx="71882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>
            <a:hlinkClick r:id="rId4" action="ppaction://hlinksldjump"/>
          </p:cNvPr>
          <p:cNvSpPr/>
          <p:nvPr/>
        </p:nvSpPr>
        <p:spPr>
          <a:xfrm>
            <a:off x="7050092" y="1818640"/>
            <a:ext cx="718820" cy="45720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2AF1975B-98A1-4DAD-A493-987FE7A3094C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3974015"/>
            <a:ext cx="714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99F4CD12-090E-44DB-8DF6-24ABE30CF146}"/>
              </a:ext>
            </a:extLst>
          </p:cNvPr>
          <p:cNvGrpSpPr>
            <a:grpSpLocks/>
          </p:cNvGrpSpPr>
          <p:nvPr/>
        </p:nvGrpSpPr>
        <p:grpSpPr bwMode="auto">
          <a:xfrm>
            <a:off x="73725" y="582010"/>
            <a:ext cx="1249082" cy="4030180"/>
            <a:chOff x="44" y="845"/>
            <a:chExt cx="789" cy="2585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F4B12F57-8ECE-4BF8-9CA6-B88B9FF60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7" y="845"/>
              <a:ext cx="0" cy="25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6EA2B15-9DEE-4DDE-9009-0EF981128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1661"/>
              <a:ext cx="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BB861AFF-DC46-430A-8342-907AE40FB0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7" y="2523"/>
              <a:ext cx="4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342F0EC1-CD7C-4D47-8A9D-F4325F70E4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" y="1517"/>
              <a:ext cx="680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/>
                <a:t>4n/</a:t>
              </a:r>
              <a:r>
                <a:rPr lang="en-US" altLang="zh-CN" sz="2000" dirty="0">
                  <a:solidFill>
                    <a:srgbClr val="FF0000"/>
                  </a:solidFill>
                </a:rPr>
                <a:t>4c</a:t>
              </a:r>
            </a:p>
          </p:txBody>
        </p:sp>
        <p:sp>
          <p:nvSpPr>
            <p:cNvPr id="10" name="Text Box 8">
              <a:extLst>
                <a:ext uri="{FF2B5EF4-FFF2-40B4-BE49-F238E27FC236}">
                  <a16:creationId xmlns:a16="http://schemas.microsoft.com/office/drawing/2014/main" id="{770E9055-D2BE-43B5-A0C5-8EECAC86EB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" y="2404"/>
              <a:ext cx="673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/>
                <a:t>2n/</a:t>
              </a:r>
              <a:r>
                <a:rPr lang="en-US" altLang="zh-CN" sz="2000" dirty="0">
                  <a:solidFill>
                    <a:srgbClr val="FF0000"/>
                  </a:solidFill>
                </a:rPr>
                <a:t>2c</a:t>
              </a:r>
            </a:p>
          </p:txBody>
        </p:sp>
        <p:sp>
          <p:nvSpPr>
            <p:cNvPr id="11" name="Text Box 10">
              <a:extLst>
                <a:ext uri="{FF2B5EF4-FFF2-40B4-BE49-F238E27FC236}">
                  <a16:creationId xmlns:a16="http://schemas.microsoft.com/office/drawing/2014/main" id="{BA547642-9783-44DB-92AD-90473B878F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" y="933"/>
              <a:ext cx="72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数量</a:t>
              </a:r>
            </a:p>
          </p:txBody>
        </p:sp>
      </p:grpSp>
      <p:sp>
        <p:nvSpPr>
          <p:cNvPr id="12" name="Text Box 11">
            <a:extLst>
              <a:ext uri="{FF2B5EF4-FFF2-40B4-BE49-F238E27FC236}">
                <a16:creationId xmlns:a16="http://schemas.microsoft.com/office/drawing/2014/main" id="{B5E87636-AC9D-4FC9-91E8-28529AB7F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4669340"/>
            <a:ext cx="1006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2E7974-A161-489E-8DAB-B27BCCCE1199}"/>
              </a:ext>
            </a:extLst>
          </p:cNvPr>
          <p:cNvGrpSpPr>
            <a:grpSpLocks/>
          </p:cNvGrpSpPr>
          <p:nvPr/>
        </p:nvGrpSpPr>
        <p:grpSpPr bwMode="auto">
          <a:xfrm>
            <a:off x="7070409" y="747563"/>
            <a:ext cx="1999460" cy="369817"/>
            <a:chOff x="3107" y="638"/>
            <a:chExt cx="1264" cy="237"/>
          </a:xfrm>
        </p:grpSpPr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CBF4B6B1-2996-4CA3-8A81-F9B19BA9F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07" y="754"/>
              <a:ext cx="53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Text Box 14">
              <a:extLst>
                <a:ext uri="{FF2B5EF4-FFF2-40B4-BE49-F238E27FC236}">
                  <a16:creationId xmlns:a16="http://schemas.microsoft.com/office/drawing/2014/main" id="{D80DC549-9C3B-4E9C-BF32-023079831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5" y="638"/>
              <a:ext cx="746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染色体</a:t>
              </a:r>
              <a:r>
                <a:rPr lang="en-US" altLang="zh-CN" dirty="0"/>
                <a:t>(n)</a:t>
              </a:r>
              <a:endParaRPr lang="zh-CN" alt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EF25DA-ECB2-4D9E-9E60-D71FF8654A7F}"/>
              </a:ext>
            </a:extLst>
          </p:cNvPr>
          <p:cNvGrpSpPr>
            <a:grpSpLocks/>
          </p:cNvGrpSpPr>
          <p:nvPr/>
        </p:nvGrpSpPr>
        <p:grpSpPr bwMode="auto">
          <a:xfrm>
            <a:off x="7156912" y="1153361"/>
            <a:ext cx="1940554" cy="369648"/>
            <a:chOff x="3135" y="906"/>
            <a:chExt cx="1226" cy="196"/>
          </a:xfrm>
        </p:grpSpPr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1D0FE006-3C33-4000-A34C-8C116C7826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5" y="992"/>
              <a:ext cx="508" cy="5"/>
            </a:xfrm>
            <a:prstGeom prst="line">
              <a:avLst/>
            </a:prstGeom>
            <a:noFill/>
            <a:ln w="381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42794DBD-1226-4E05-9DD3-3CC671A73E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5" y="906"/>
              <a:ext cx="746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dirty="0">
                  <a:solidFill>
                    <a:srgbClr val="FF0000"/>
                  </a:solidFill>
                </a:rPr>
                <a:t>DNA(c)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F5AC89-EA5F-4B89-911C-F9118C07C712}"/>
              </a:ext>
            </a:extLst>
          </p:cNvPr>
          <p:cNvGrpSpPr>
            <a:grpSpLocks/>
          </p:cNvGrpSpPr>
          <p:nvPr/>
        </p:nvGrpSpPr>
        <p:grpSpPr bwMode="auto">
          <a:xfrm>
            <a:off x="935831" y="4483060"/>
            <a:ext cx="7739449" cy="565892"/>
            <a:chOff x="657" y="3385"/>
            <a:chExt cx="4901" cy="36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8E8E5A-79DD-4277-90C5-0C5454968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" y="3385"/>
              <a:ext cx="4901" cy="363"/>
              <a:chOff x="657" y="3385"/>
              <a:chExt cx="4901" cy="363"/>
            </a:xfrm>
          </p:grpSpPr>
          <p:sp>
            <p:nvSpPr>
              <p:cNvPr id="22" name="Line 20">
                <a:extLst>
                  <a:ext uri="{FF2B5EF4-FFF2-40B4-BE49-F238E27FC236}">
                    <a16:creationId xmlns:a16="http://schemas.microsoft.com/office/drawing/2014/main" id="{22488E42-2C8F-4903-A819-8F0BD4F8CA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7" y="3430"/>
                <a:ext cx="485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Line 21">
                <a:extLst>
                  <a:ext uri="{FF2B5EF4-FFF2-40B4-BE49-F238E27FC236}">
                    <a16:creationId xmlns:a16="http://schemas.microsoft.com/office/drawing/2014/main" id="{F2F49515-3A00-448E-9988-FB4414519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18" y="338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Line 22">
                <a:extLst>
                  <a:ext uri="{FF2B5EF4-FFF2-40B4-BE49-F238E27FC236}">
                    <a16:creationId xmlns:a16="http://schemas.microsoft.com/office/drawing/2014/main" id="{1864937F-8BD7-4969-BD9C-37376AD5FE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8" y="338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Line 23">
                <a:extLst>
                  <a:ext uri="{FF2B5EF4-FFF2-40B4-BE49-F238E27FC236}">
                    <a16:creationId xmlns:a16="http://schemas.microsoft.com/office/drawing/2014/main" id="{C37D3BC7-F8BE-4C29-A23B-ABD9593965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5" y="3394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Text Box 24">
                <a:extLst>
                  <a:ext uri="{FF2B5EF4-FFF2-40B4-BE49-F238E27FC236}">
                    <a16:creationId xmlns:a16="http://schemas.microsoft.com/office/drawing/2014/main" id="{9196866B-FC39-4A6D-9E0A-F1860AA1D9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68" y="3455"/>
                <a:ext cx="590" cy="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dirty="0"/>
                  <a:t>时期</a:t>
                </a:r>
              </a:p>
            </p:txBody>
          </p:sp>
          <p:sp>
            <p:nvSpPr>
              <p:cNvPr id="27" name="Line 25">
                <a:extLst>
                  <a:ext uri="{FF2B5EF4-FFF2-40B4-BE49-F238E27FC236}">
                    <a16:creationId xmlns:a16="http://schemas.microsoft.com/office/drawing/2014/main" id="{A394D097-5F6D-43FE-AD44-E50822769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23" y="338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Line 26">
                <a:extLst>
                  <a:ext uri="{FF2B5EF4-FFF2-40B4-BE49-F238E27FC236}">
                    <a16:creationId xmlns:a16="http://schemas.microsoft.com/office/drawing/2014/main" id="{3ED19CE4-7E0F-45D4-B416-A5AAB54CD5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3385"/>
                <a:ext cx="0" cy="4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1" name="Text Box 27">
              <a:extLst>
                <a:ext uri="{FF2B5EF4-FFF2-40B4-BE49-F238E27FC236}">
                  <a16:creationId xmlns:a16="http://schemas.microsoft.com/office/drawing/2014/main" id="{53921727-C1E1-4BCD-BC4F-D3C8176FA8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8" y="3446"/>
              <a:ext cx="3492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/>
                <a:t>间期　　　       前期　         中期　   后期　    末期</a:t>
              </a:r>
            </a:p>
          </p:txBody>
        </p:sp>
      </p:grpSp>
      <p:sp>
        <p:nvSpPr>
          <p:cNvPr id="29" name="Line 28">
            <a:extLst>
              <a:ext uri="{FF2B5EF4-FFF2-40B4-BE49-F238E27FC236}">
                <a16:creationId xmlns:a16="http://schemas.microsoft.com/office/drawing/2014/main" id="{8DF94367-3212-4D29-8C7D-6A89CE5154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226" y="3248529"/>
            <a:ext cx="2222218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9">
            <a:extLst>
              <a:ext uri="{FF2B5EF4-FFF2-40B4-BE49-F238E27FC236}">
                <a16:creationId xmlns:a16="http://schemas.microsoft.com/office/drawing/2014/main" id="{A0B5981B-71F5-4351-8965-7D89D3B08E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1382" y="3240731"/>
            <a:ext cx="9334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30">
            <a:extLst>
              <a:ext uri="{FF2B5EF4-FFF2-40B4-BE49-F238E27FC236}">
                <a16:creationId xmlns:a16="http://schemas.microsoft.com/office/drawing/2014/main" id="{66D7DE9A-D63C-4BED-9B05-9BD6BB7881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3884" y="3254160"/>
            <a:ext cx="992188" cy="11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" name="Line 31">
            <a:extLst>
              <a:ext uri="{FF2B5EF4-FFF2-40B4-BE49-F238E27FC236}">
                <a16:creationId xmlns:a16="http://schemas.microsoft.com/office/drawing/2014/main" id="{D152D7D9-28EE-4907-97EC-5F649FDC3C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66072" y="1990148"/>
            <a:ext cx="0" cy="127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2">
            <a:extLst>
              <a:ext uri="{FF2B5EF4-FFF2-40B4-BE49-F238E27FC236}">
                <a16:creationId xmlns:a16="http://schemas.microsoft.com/office/drawing/2014/main" id="{EE41548D-4845-479A-9312-64A7A63CC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5017" y="2011543"/>
            <a:ext cx="1035524" cy="995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27603010-4768-4261-B63D-2BC68D550E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3478" y="2001061"/>
            <a:ext cx="1587" cy="12747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" name="Line 35">
            <a:extLst>
              <a:ext uri="{FF2B5EF4-FFF2-40B4-BE49-F238E27FC236}">
                <a16:creationId xmlns:a16="http://schemas.microsoft.com/office/drawing/2014/main" id="{95E077B0-9063-4E25-AE71-56A2CA5DD7B9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288" y="3254878"/>
            <a:ext cx="1001712" cy="1587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" name="Line 36">
            <a:extLst>
              <a:ext uri="{FF2B5EF4-FFF2-40B4-BE49-F238E27FC236}">
                <a16:creationId xmlns:a16="http://schemas.microsoft.com/office/drawing/2014/main" id="{CD6424F2-E707-4320-B115-FD0BE11AED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0688" y="1939044"/>
            <a:ext cx="1011946" cy="1295473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Line 37">
            <a:extLst>
              <a:ext uri="{FF2B5EF4-FFF2-40B4-BE49-F238E27FC236}">
                <a16:creationId xmlns:a16="http://schemas.microsoft.com/office/drawing/2014/main" id="{DD69844F-D9DE-4C84-A65E-00C35CB36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7752" y="1945467"/>
            <a:ext cx="1079875" cy="3774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" name="Line 38">
            <a:extLst>
              <a:ext uri="{FF2B5EF4-FFF2-40B4-BE49-F238E27FC236}">
                <a16:creationId xmlns:a16="http://schemas.microsoft.com/office/drawing/2014/main" id="{CEB2D989-1981-49CF-A0EA-610AA9CB1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4058021" y="1951056"/>
            <a:ext cx="1027547" cy="1791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" name="Line 39">
            <a:extLst>
              <a:ext uri="{FF2B5EF4-FFF2-40B4-BE49-F238E27FC236}">
                <a16:creationId xmlns:a16="http://schemas.microsoft.com/office/drawing/2014/main" id="{BC1419D1-BD8D-4E4F-BC0B-096AE9903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242" y="1966056"/>
            <a:ext cx="1028077" cy="1201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4F425F9C-27BF-43CE-BA82-43BBBCC55F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57419" y="1984348"/>
            <a:ext cx="1587" cy="1274763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" name="Text Box 42">
            <a:extLst>
              <a:ext uri="{FF2B5EF4-FFF2-40B4-BE49-F238E27FC236}">
                <a16:creationId xmlns:a16="http://schemas.microsoft.com/office/drawing/2014/main" id="{AC25B295-5901-4919-8015-9AE5FAEFE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26" y="78417"/>
            <a:ext cx="7487027" cy="4001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j-ea"/>
              </a:rPr>
              <a:t>一、有丝分裂过程中染色体数目和</a:t>
            </a:r>
            <a:r>
              <a:rPr lang="en-US" altLang="zh-CN" sz="2000" b="1" dirty="0">
                <a:solidFill>
                  <a:srgbClr val="0070C0"/>
                </a:solidFill>
                <a:latin typeface="+mj-ea"/>
              </a:rPr>
              <a:t>DNA</a:t>
            </a:r>
            <a:r>
              <a:rPr lang="zh-CN" altLang="en-US" sz="2000" b="1" dirty="0">
                <a:solidFill>
                  <a:srgbClr val="0070C0"/>
                </a:solidFill>
                <a:latin typeface="+mj-ea"/>
              </a:rPr>
              <a:t>含量变化的</a:t>
            </a:r>
            <a:r>
              <a:rPr lang="zh-CN" altLang="en-US" sz="2000" b="1" dirty="0">
                <a:solidFill>
                  <a:srgbClr val="FF0000"/>
                </a:solidFill>
                <a:latin typeface="+mj-ea"/>
              </a:rPr>
              <a:t>曲线图</a:t>
            </a:r>
          </a:p>
        </p:txBody>
      </p:sp>
      <p:sp>
        <p:nvSpPr>
          <p:cNvPr id="42" name="Line 54">
            <a:extLst>
              <a:ext uri="{FF2B5EF4-FFF2-40B4-BE49-F238E27FC236}">
                <a16:creationId xmlns:a16="http://schemas.microsoft.com/office/drawing/2014/main" id="{986627A6-431C-456E-B4BA-648EF9902C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6670" y="1977270"/>
            <a:ext cx="1063603" cy="7782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Line 56">
            <a:extLst>
              <a:ext uri="{FF2B5EF4-FFF2-40B4-BE49-F238E27FC236}">
                <a16:creationId xmlns:a16="http://schemas.microsoft.com/office/drawing/2014/main" id="{8A30A210-1367-4346-9C98-9C5073510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0541" y="2016732"/>
            <a:ext cx="109412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48" name="直接连接符 9">
            <a:extLst>
              <a:ext uri="{FF2B5EF4-FFF2-40B4-BE49-F238E27FC236}">
                <a16:creationId xmlns:a16="http://schemas.microsoft.com/office/drawing/2014/main" id="{3B56C8B9-9FC1-46B4-B8AE-A32FDEB230E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047874" y="1805213"/>
            <a:ext cx="33859" cy="2745638"/>
          </a:xfrm>
          <a:prstGeom prst="line">
            <a:avLst/>
          </a:prstGeom>
          <a:noFill/>
          <a:ln w="28575">
            <a:solidFill>
              <a:srgbClr val="0070C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11">
            <a:extLst>
              <a:ext uri="{FF2B5EF4-FFF2-40B4-BE49-F238E27FC236}">
                <a16:creationId xmlns:a16="http://schemas.microsoft.com/office/drawing/2014/main" id="{A3146474-1AE1-4EB2-9015-0AD5ED004D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54088" y="1848021"/>
            <a:ext cx="289" cy="2702830"/>
          </a:xfrm>
          <a:prstGeom prst="line">
            <a:avLst/>
          </a:prstGeom>
          <a:noFill/>
          <a:ln w="28575">
            <a:solidFill>
              <a:srgbClr val="0070C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12">
            <a:extLst>
              <a:ext uri="{FF2B5EF4-FFF2-40B4-BE49-F238E27FC236}">
                <a16:creationId xmlns:a16="http://schemas.microsoft.com/office/drawing/2014/main" id="{3C309AAC-74D5-4982-87C4-2C9112EE3D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34514" y="1916981"/>
            <a:ext cx="13852" cy="2647465"/>
          </a:xfrm>
          <a:prstGeom prst="line">
            <a:avLst/>
          </a:prstGeom>
          <a:noFill/>
          <a:ln w="28575">
            <a:solidFill>
              <a:srgbClr val="0070C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接连接符 13">
            <a:extLst>
              <a:ext uri="{FF2B5EF4-FFF2-40B4-BE49-F238E27FC236}">
                <a16:creationId xmlns:a16="http://schemas.microsoft.com/office/drawing/2014/main" id="{21FE4DA2-E3CE-42BC-BE0D-D3DC1B5D01D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146344" y="1905748"/>
            <a:ext cx="7825" cy="2714396"/>
          </a:xfrm>
          <a:prstGeom prst="line">
            <a:avLst/>
          </a:prstGeom>
          <a:noFill/>
          <a:ln w="28575">
            <a:solidFill>
              <a:srgbClr val="0070C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直接连接符 14">
            <a:extLst>
              <a:ext uri="{FF2B5EF4-FFF2-40B4-BE49-F238E27FC236}">
                <a16:creationId xmlns:a16="http://schemas.microsoft.com/office/drawing/2014/main" id="{245CA517-73BF-4656-A379-694DF60447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04184" y="1755915"/>
            <a:ext cx="19238" cy="2695741"/>
          </a:xfrm>
          <a:prstGeom prst="line">
            <a:avLst/>
          </a:prstGeom>
          <a:noFill/>
          <a:ln w="28575">
            <a:solidFill>
              <a:srgbClr val="0070C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9" name="Picture 2" descr="http://www.zjzszx.cn/imagematerial/upload/sw/YHEPIYX2GNIJBE9X.jpg">
            <a:extLst>
              <a:ext uri="{FF2B5EF4-FFF2-40B4-BE49-F238E27FC236}">
                <a16:creationId xmlns:a16="http://schemas.microsoft.com/office/drawing/2014/main" id="{17B3A5B1-67EA-4DB8-BD83-81AD2A86D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7"/>
          <a:stretch>
            <a:fillRect/>
          </a:stretch>
        </p:blipFill>
        <p:spPr bwMode="auto">
          <a:xfrm>
            <a:off x="2082567" y="576448"/>
            <a:ext cx="5292957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3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02640" y="346710"/>
            <a:ext cx="7356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例</a:t>
            </a:r>
            <a:r>
              <a:rPr lang="en-US" altLang="zh-CN" sz="2000"/>
              <a:t>1.</a:t>
            </a:r>
            <a:r>
              <a:rPr lang="zh-CN" altLang="en-US" sz="2000"/>
              <a:t>下图为某生物一个体细胞分裂模式图，据图回答问题。</a:t>
            </a:r>
          </a:p>
        </p:txBody>
      </p:sp>
      <p:graphicFrame>
        <p:nvGraphicFramePr>
          <p:cNvPr id="5" name="对象 4"/>
          <p:cNvGraphicFramePr/>
          <p:nvPr>
            <p:extLst>
              <p:ext uri="{D42A27DB-BD31-4B8C-83A1-F6EECF244321}">
                <p14:modId xmlns:p14="http://schemas.microsoft.com/office/powerpoint/2010/main" val="3098682349"/>
              </p:ext>
            </p:extLst>
          </p:nvPr>
        </p:nvGraphicFramePr>
        <p:xfrm>
          <a:off x="802640" y="965200"/>
          <a:ext cx="7538719" cy="374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r:id="rId5" imgW="5534025" imgH="4638675" progId="Paint.Picture">
                  <p:embed/>
                </p:oleObj>
              </mc:Choice>
              <mc:Fallback>
                <p:oleObj r:id="rId5" imgW="5534025" imgH="46386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2640" y="965200"/>
                        <a:ext cx="7538719" cy="374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9">
            <a:extLst>
              <a:ext uri="{FF2B5EF4-FFF2-40B4-BE49-F238E27FC236}">
                <a16:creationId xmlns:a16="http://schemas.microsoft.com/office/drawing/2014/main" id="{FBB81C60-8222-4DCC-96D3-C58B09C266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5276" y="1351128"/>
            <a:ext cx="0" cy="100993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9">
            <a:extLst>
              <a:ext uri="{FF2B5EF4-FFF2-40B4-BE49-F238E27FC236}">
                <a16:creationId xmlns:a16="http://schemas.microsoft.com/office/drawing/2014/main" id="{99B99543-DB47-4ABC-9398-B4C024BC29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76859" y="1351128"/>
            <a:ext cx="0" cy="100993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9">
            <a:extLst>
              <a:ext uri="{FF2B5EF4-FFF2-40B4-BE49-F238E27FC236}">
                <a16:creationId xmlns:a16="http://schemas.microsoft.com/office/drawing/2014/main" id="{1F48CE10-20D7-41EA-B857-EE80DC113E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63461" y="1351128"/>
            <a:ext cx="0" cy="100993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E454992-7E33-4E64-A159-6DD883DBB0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22768" y="1367050"/>
            <a:ext cx="0" cy="100993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9">
            <a:extLst>
              <a:ext uri="{FF2B5EF4-FFF2-40B4-BE49-F238E27FC236}">
                <a16:creationId xmlns:a16="http://schemas.microsoft.com/office/drawing/2014/main" id="{21AE9B37-9E91-42BE-ADA0-6BE533D3249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50316" y="1367050"/>
            <a:ext cx="0" cy="1009935"/>
          </a:xfrm>
          <a:prstGeom prst="line">
            <a:avLst/>
          </a:prstGeom>
          <a:noFill/>
          <a:ln w="28575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240530" y="343535"/>
            <a:ext cx="4505960" cy="3964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/>
              <a:t>(1)图乙中含有的染色体数是</a:t>
            </a:r>
            <a:r>
              <a:rPr lang="zh-CN" altLang="en-US" u="sng"/>
              <a:t>              </a:t>
            </a:r>
            <a:r>
              <a:rPr lang="zh-CN" altLang="en-US"/>
              <a:t>条。</a:t>
            </a:r>
          </a:p>
          <a:p>
            <a:pPr>
              <a:lnSpc>
                <a:spcPct val="140000"/>
              </a:lnSpc>
            </a:pPr>
            <a:r>
              <a:rPr lang="zh-CN" altLang="en-US"/>
              <a:t>(2)图乙为细胞有丝分裂的</a:t>
            </a:r>
            <a:r>
              <a:rPr lang="zh-CN" altLang="en-US" u="sng"/>
              <a:t>             </a:t>
            </a:r>
            <a:r>
              <a:rPr lang="zh-CN" altLang="en-US"/>
              <a:t>期图像。该时期的主要特征是 </a:t>
            </a:r>
            <a:r>
              <a:rPr lang="zh-CN" altLang="en-US" u="sng"/>
              <a:t>                             </a:t>
            </a:r>
            <a:r>
              <a:rPr lang="en-US" altLang="zh-CN"/>
              <a:t>.</a:t>
            </a:r>
          </a:p>
          <a:p>
            <a:pPr>
              <a:lnSpc>
                <a:spcPct val="140000"/>
              </a:lnSpc>
            </a:pPr>
            <a:r>
              <a:rPr lang="zh-CN" altLang="en-US"/>
              <a:t>  </a:t>
            </a:r>
            <a:r>
              <a:rPr lang="zh-CN" altLang="en-US" u="sng"/>
              <a:t>                                                           </a:t>
            </a:r>
            <a:r>
              <a:rPr lang="zh-CN" altLang="en-US"/>
              <a:t>。</a:t>
            </a:r>
          </a:p>
          <a:p>
            <a:pPr>
              <a:lnSpc>
                <a:spcPct val="140000"/>
              </a:lnSpc>
            </a:pPr>
            <a:r>
              <a:rPr lang="zh-CN" altLang="en-US"/>
              <a:t>(3)若②染色体的遗传信息来自父方，那么与之遗传信息完全相同的染色体为</a:t>
            </a:r>
            <a:r>
              <a:rPr lang="zh-CN" altLang="en-US" u="sng"/>
              <a:t>           </a:t>
            </a:r>
            <a:r>
              <a:rPr lang="zh-CN" altLang="en-US"/>
              <a:t>,其遗传信息完全相同的原因是</a:t>
            </a:r>
            <a:r>
              <a:rPr lang="zh-CN" altLang="en-US" u="sng"/>
              <a:t>                </a:t>
            </a:r>
            <a:r>
              <a:rPr lang="en-US" altLang="zh-CN" u="sng"/>
              <a:t>.</a:t>
            </a:r>
            <a:endParaRPr lang="zh-CN" altLang="en-US" u="sng"/>
          </a:p>
          <a:p>
            <a:pPr>
              <a:lnSpc>
                <a:spcPct val="140000"/>
              </a:lnSpc>
            </a:pPr>
            <a:endParaRPr lang="zh-CN" altLang="en-US"/>
          </a:p>
          <a:p>
            <a:pPr>
              <a:lnSpc>
                <a:spcPct val="140000"/>
              </a:lnSpc>
            </a:pPr>
            <a:r>
              <a:rPr lang="zh-CN" altLang="en-US"/>
              <a:t>(4)图乙对应于图甲中的</a:t>
            </a:r>
            <a:r>
              <a:rPr lang="zh-CN" altLang="en-US" u="sng"/>
              <a:t>                   </a:t>
            </a:r>
            <a:r>
              <a:rPr lang="zh-CN" altLang="en-US"/>
              <a:t>段，图丙对应于图甲中的</a:t>
            </a:r>
            <a:r>
              <a:rPr lang="zh-CN" altLang="en-US" u="sng"/>
              <a:t>                    </a:t>
            </a:r>
            <a:r>
              <a:rPr lang="zh-CN" altLang="en-US"/>
              <a:t>段。</a:t>
            </a:r>
          </a:p>
        </p:txBody>
      </p:sp>
      <p:graphicFrame>
        <p:nvGraphicFramePr>
          <p:cNvPr id="5" name="对象 4"/>
          <p:cNvGraphicFramePr/>
          <p:nvPr/>
        </p:nvGraphicFramePr>
        <p:xfrm>
          <a:off x="283845" y="343535"/>
          <a:ext cx="3956685" cy="42462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4" imgW="5534025" imgH="4638675" progId="Paint.Picture">
                  <p:embed/>
                </p:oleObj>
              </mc:Choice>
              <mc:Fallback>
                <p:oleObj r:id="rId4" imgW="5534025" imgH="46386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845" y="343535"/>
                        <a:ext cx="3956685" cy="42462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218680" y="343535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61505" y="659130"/>
            <a:ext cx="11684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rgbClr val="FF0000"/>
                </a:solidFill>
              </a:rPr>
              <a:t>后期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34510" y="1057910"/>
            <a:ext cx="4411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FF0000"/>
                </a:solidFill>
              </a:rPr>
              <a:t>                              </a:t>
            </a:r>
            <a:r>
              <a:rPr lang="zh-CN" altLang="en-US" sz="2000">
                <a:solidFill>
                  <a:srgbClr val="FF0000"/>
                </a:solidFill>
              </a:rPr>
              <a:t>着丝粒分裂，染色体在纺锤丝得牵引下移向细胞两极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76870" y="2205355"/>
            <a:ext cx="7696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000">
                <a:solidFill>
                  <a:srgbClr val="FF0000"/>
                </a:solidFill>
                <a:latin typeface="微软雅黑 Light" panose="020B0502040204020203" charset="-122"/>
                <a:ea typeface="微软雅黑 Light" panose="020B0502040204020203" charset="-122"/>
              </a:rPr>
              <a:t>⑥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553585" y="2727325"/>
            <a:ext cx="4192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                                       </a:t>
            </a:r>
            <a:r>
              <a:rPr lang="zh-CN" altLang="en-US" sz="2000">
                <a:solidFill>
                  <a:srgbClr val="FF0000"/>
                </a:solidFill>
              </a:rPr>
              <a:t>它们由同一条染色体复制、分裂形成的。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808470" y="3434080"/>
            <a:ext cx="1168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e</a:t>
            </a:r>
            <a:r>
              <a:rPr lang="en-US" altLang="zh-CN" sz="2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～f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193155" y="3832860"/>
            <a:ext cx="11684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rgbClr val="FF0000"/>
                </a:solidFill>
              </a:rPr>
              <a:t>c</a:t>
            </a:r>
            <a:r>
              <a:rPr lang="en-US" altLang="zh-CN" sz="2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～e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048125" y="343535"/>
            <a:ext cx="4766945" cy="270700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000" b="1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解题思路：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1.</a:t>
            </a:r>
            <a:r>
              <a:rPr lang="zh-CN" altLang="en-US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忆：回忆有丝分裂过程各时期的特点。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2.</a:t>
            </a:r>
            <a:r>
              <a:rPr lang="zh-CN" altLang="en-US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判：判断甲、乙、丙图所对应的分裂</a:t>
            </a:r>
          </a:p>
          <a:p>
            <a:pPr>
              <a:lnSpc>
                <a:spcPct val="170000"/>
              </a:lnSpc>
            </a:pPr>
            <a:r>
              <a:rPr lang="zh-CN" altLang="en-US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          时期。</a:t>
            </a:r>
          </a:p>
          <a:p>
            <a:pPr>
              <a:lnSpc>
                <a:spcPct val="170000"/>
              </a:lnSpc>
            </a:pPr>
            <a:r>
              <a:rPr lang="en-US" altLang="zh-CN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3.</a:t>
            </a:r>
            <a:r>
              <a:rPr lang="zh-CN" altLang="en-US" sz="2000"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答：图文结合，分析问题，规范作答。</a:t>
            </a:r>
            <a:endParaRPr lang="en-US" altLang="zh-CN" sz="2000"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graphicFrame>
        <p:nvGraphicFramePr>
          <p:cNvPr id="5" name="对象 4"/>
          <p:cNvGraphicFramePr/>
          <p:nvPr/>
        </p:nvGraphicFramePr>
        <p:xfrm>
          <a:off x="283845" y="343535"/>
          <a:ext cx="3572510" cy="3655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r:id="rId4" imgW="5534025" imgH="4638675" progId="Paint.Picture">
                  <p:embed/>
                </p:oleObj>
              </mc:Choice>
              <mc:Fallback>
                <p:oleObj r:id="rId4" imgW="5534025" imgH="4638675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845" y="343535"/>
                        <a:ext cx="3572510" cy="3655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右箭头 3">
            <a:hlinkClick r:id="rId6" action="ppaction://hlinksldjump"/>
            <a:extLst>
              <a:ext uri="{FF2B5EF4-FFF2-40B4-BE49-F238E27FC236}">
                <a16:creationId xmlns:a16="http://schemas.microsoft.com/office/drawing/2014/main" id="{E99E7741-4398-45D6-9A39-3569DA14F05D}"/>
              </a:ext>
            </a:extLst>
          </p:cNvPr>
          <p:cNvSpPr/>
          <p:nvPr/>
        </p:nvSpPr>
        <p:spPr>
          <a:xfrm rot="10800000">
            <a:off x="7882596" y="3998595"/>
            <a:ext cx="718820" cy="425545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38D4106-8F41-481C-B24F-F4416BBD5BA0}"/>
              </a:ext>
            </a:extLst>
          </p:cNvPr>
          <p:cNvSpPr txBox="1"/>
          <p:nvPr/>
        </p:nvSpPr>
        <p:spPr>
          <a:xfrm>
            <a:off x="818515" y="890905"/>
            <a:ext cx="7274607" cy="1280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人体红细胞的生成过程如下图所示。幼红细胞早期、中期有分裂能力，晚期脱去细胞核。血红蛋白自原红细胞开始合成，在网织红细胞中合成最旺盛。下列叙述正确的是（   ）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29F0E4A-E02F-4464-9214-6B66D2116ECE}"/>
              </a:ext>
            </a:extLst>
          </p:cNvPr>
          <p:cNvSpPr txBox="1"/>
          <p:nvPr/>
        </p:nvSpPr>
        <p:spPr>
          <a:xfrm>
            <a:off x="882659" y="2240915"/>
            <a:ext cx="8763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/>
          <a:p>
            <a:pPr marL="200025" indent="-200025" algn="ctr"/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造血干</a:t>
            </a:r>
          </a:p>
          <a:p>
            <a:pPr marL="200025" indent="-200025" algn="ctr"/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</a:t>
            </a:r>
            <a:endParaRPr lang="zh-CN" altLang="en-US" dirty="0">
              <a:solidFill>
                <a:schemeClr val="tx1"/>
              </a:solidFill>
            </a:endParaRP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1040E80F-8DFE-480A-B317-DC9BE744C655}"/>
              </a:ext>
            </a:extLst>
          </p:cNvPr>
          <p:cNvCxnSpPr/>
          <p:nvPr/>
        </p:nvCxnSpPr>
        <p:spPr>
          <a:xfrm flipV="1">
            <a:off x="1764030" y="2426970"/>
            <a:ext cx="396875" cy="1270"/>
          </a:xfrm>
          <a:prstGeom prst="straightConnector1">
            <a:avLst/>
          </a:prstGeom>
          <a:ln w="28575" cap="flat" cmpd="sng">
            <a:solidFill>
              <a:srgbClr val="002060"/>
            </a:solidFill>
            <a:prstDash val="solid"/>
            <a:headEnd type="none" w="med" len="med"/>
            <a:tailEnd type="stealth" w="sm" len="med"/>
          </a:ln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1421C50-5F41-4F28-97A5-E07FF6BFAB42}"/>
              </a:ext>
            </a:extLst>
          </p:cNvPr>
          <p:cNvSpPr txBox="1"/>
          <p:nvPr/>
        </p:nvSpPr>
        <p:spPr>
          <a:xfrm>
            <a:off x="2160905" y="2240915"/>
            <a:ext cx="91884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/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红系祖</a:t>
            </a:r>
          </a:p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89E6B06-1EF4-4090-8BF4-EAC453869DB7}"/>
              </a:ext>
            </a:extLst>
          </p:cNvPr>
          <p:cNvCxnSpPr/>
          <p:nvPr/>
        </p:nvCxnSpPr>
        <p:spPr>
          <a:xfrm flipV="1">
            <a:off x="3113405" y="2428240"/>
            <a:ext cx="396875" cy="1270"/>
          </a:xfrm>
          <a:prstGeom prst="straightConnector1">
            <a:avLst/>
          </a:prstGeom>
          <a:ln w="28575" cap="flat" cmpd="sng">
            <a:solidFill>
              <a:srgbClr val="002060"/>
            </a:solidFill>
            <a:prstDash val="solid"/>
            <a:headEnd type="none" w="med" len="med"/>
            <a:tailEnd type="stealth" w="sm" len="med"/>
          </a:ln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2CD82024-3E68-4BA4-8A24-5B8768196797}"/>
              </a:ext>
            </a:extLst>
          </p:cNvPr>
          <p:cNvSpPr txBox="1"/>
          <p:nvPr/>
        </p:nvSpPr>
        <p:spPr>
          <a:xfrm>
            <a:off x="3549015" y="2240915"/>
            <a:ext cx="87058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/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原红</a:t>
            </a:r>
          </a:p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64A9061F-241C-4956-B76B-AE2A9E901923}"/>
              </a:ext>
            </a:extLst>
          </p:cNvPr>
          <p:cNvCxnSpPr/>
          <p:nvPr/>
        </p:nvCxnSpPr>
        <p:spPr>
          <a:xfrm flipV="1">
            <a:off x="4440555" y="2428240"/>
            <a:ext cx="396875" cy="1270"/>
          </a:xfrm>
          <a:prstGeom prst="straightConnector1">
            <a:avLst/>
          </a:prstGeom>
          <a:ln w="28575" cap="flat" cmpd="sng">
            <a:solidFill>
              <a:srgbClr val="002060"/>
            </a:solidFill>
            <a:prstDash val="solid"/>
            <a:headEnd type="none" w="med" len="med"/>
            <a:tailEnd type="stealth" w="sm" len="med"/>
          </a:ln>
        </p:spPr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716C82BF-B918-470A-9F71-3D9000400DF5}"/>
              </a:ext>
            </a:extLst>
          </p:cNvPr>
          <p:cNvSpPr txBox="1"/>
          <p:nvPr/>
        </p:nvSpPr>
        <p:spPr>
          <a:xfrm>
            <a:off x="4876165" y="2240915"/>
            <a:ext cx="87058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/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幼红</a:t>
            </a:r>
          </a:p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9E0245F-114D-4AB2-A3FE-2F06CBF76248}"/>
              </a:ext>
            </a:extLst>
          </p:cNvPr>
          <p:cNvCxnSpPr/>
          <p:nvPr/>
        </p:nvCxnSpPr>
        <p:spPr>
          <a:xfrm flipV="1">
            <a:off x="5799455" y="2428240"/>
            <a:ext cx="396875" cy="1270"/>
          </a:xfrm>
          <a:prstGeom prst="straightConnector1">
            <a:avLst/>
          </a:prstGeom>
          <a:ln w="28575" cap="flat" cmpd="sng">
            <a:solidFill>
              <a:srgbClr val="002060"/>
            </a:solidFill>
            <a:prstDash val="solid"/>
            <a:headEnd type="none" w="med" len="med"/>
            <a:tailEnd type="stealth" w="sm" len="med"/>
          </a:ln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34403EE-81F2-4D23-9904-2C8448AD3085}"/>
              </a:ext>
            </a:extLst>
          </p:cNvPr>
          <p:cNvSpPr txBox="1"/>
          <p:nvPr/>
        </p:nvSpPr>
        <p:spPr>
          <a:xfrm>
            <a:off x="6230620" y="2240915"/>
            <a:ext cx="87058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/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网织红</a:t>
            </a:r>
          </a:p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261FEEE-9B72-4FA6-9246-34DE5678A6A5}"/>
              </a:ext>
            </a:extLst>
          </p:cNvPr>
          <p:cNvCxnSpPr/>
          <p:nvPr/>
        </p:nvCxnSpPr>
        <p:spPr>
          <a:xfrm flipV="1">
            <a:off x="7141845" y="2429510"/>
            <a:ext cx="396875" cy="1270"/>
          </a:xfrm>
          <a:prstGeom prst="straightConnector1">
            <a:avLst/>
          </a:prstGeom>
          <a:ln w="28575" cap="flat" cmpd="sng">
            <a:solidFill>
              <a:srgbClr val="002060"/>
            </a:solidFill>
            <a:prstDash val="solid"/>
            <a:headEnd type="none" w="med" len="med"/>
            <a:tailEnd type="stealth" w="sm" len="med"/>
          </a:ln>
        </p:spPr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66AB8457-FA3D-48BA-918B-41400A35C6D4}"/>
              </a:ext>
            </a:extLst>
          </p:cNvPr>
          <p:cNvSpPr txBox="1"/>
          <p:nvPr/>
        </p:nvSpPr>
        <p:spPr>
          <a:xfrm>
            <a:off x="7538720" y="2240915"/>
            <a:ext cx="870585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2060"/>
            </a:solidFill>
          </a:ln>
        </p:spPr>
        <p:txBody>
          <a:bodyPr wrap="square" lIns="0" tIns="0" rIns="0" bIns="0">
            <a:spAutoFit/>
          </a:bodyPr>
          <a:lstStyle/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成熟红</a:t>
            </a:r>
          </a:p>
          <a:p>
            <a:pPr marL="200025" indent="-200025" algn="ctr"/>
            <a:r>
              <a:rPr lang="zh-CN" altLang="en-US" sz="2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细胞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DF3C4D0-5644-41AA-BC85-DBDC04CE19BE}"/>
              </a:ext>
            </a:extLst>
          </p:cNvPr>
          <p:cNvSpPr txBox="1"/>
          <p:nvPr/>
        </p:nvSpPr>
        <p:spPr>
          <a:xfrm>
            <a:off x="818515" y="2951480"/>
            <a:ext cx="8038200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en-US" altLang="zh-CN"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造血干细胞到成熟红细胞的分化是从原红细胞开始的</a:t>
            </a:r>
            <a:endParaRPr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成熟的红细胞衰老、凋亡过程相关基因开始表达</a:t>
            </a:r>
            <a:endParaRPr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en-US" altLang="zh-CN"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红系祖细胞与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</a:t>
            </a:r>
            <a:r>
              <a:rPr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红细胞所含DNA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sz="2000" b="1" dirty="0" err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同，蛋白质不同</a:t>
            </a:r>
            <a:endParaRPr lang="en-US" altLang="zh-CN"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D.</a:t>
            </a: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幼红细胞经过有丝分裂产生的子细胞染色体数目与体细胞相同</a:t>
            </a:r>
            <a:endParaRPr sz="20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C9E221-58A8-492F-A410-37D0CC92357C}"/>
              </a:ext>
            </a:extLst>
          </p:cNvPr>
          <p:cNvSpPr txBox="1"/>
          <p:nvPr/>
        </p:nvSpPr>
        <p:spPr>
          <a:xfrm>
            <a:off x="7340282" y="1741450"/>
            <a:ext cx="1707515" cy="396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【答案】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D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BA803642-442B-4F1B-89C7-380CB0C8C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945" y="309021"/>
            <a:ext cx="5520244" cy="4001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0070C0"/>
                </a:solidFill>
                <a:latin typeface="+mj-ea"/>
              </a:rPr>
              <a:t>二、细胞的分化、衰老与死亡相关概念的理解</a:t>
            </a:r>
            <a:endParaRPr lang="zh-CN" altLang="en-US" sz="2000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20" name="右箭头 3">
            <a:hlinkClick r:id="rId3" action="ppaction://hlinksldjump"/>
            <a:extLst>
              <a:ext uri="{FF2B5EF4-FFF2-40B4-BE49-F238E27FC236}">
                <a16:creationId xmlns:a16="http://schemas.microsoft.com/office/drawing/2014/main" id="{9F49315F-5D52-4278-A4E8-E010054D33AA}"/>
              </a:ext>
            </a:extLst>
          </p:cNvPr>
          <p:cNvSpPr/>
          <p:nvPr/>
        </p:nvSpPr>
        <p:spPr>
          <a:xfrm rot="10800000">
            <a:off x="7909712" y="4363023"/>
            <a:ext cx="718820" cy="51435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709684" y="710597"/>
            <a:ext cx="7942997" cy="2900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+mn-ea"/>
                <a:ea typeface="+mn-ea"/>
              </a:rPr>
              <a:t>学法指导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1.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本章应按照细胞的生命历程梳理基本概念以及它们之间的内在联</a:t>
            </a:r>
            <a:endParaRPr lang="en-US" altLang="zh-CN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  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 系，形成知识网络。在学习过程中，要注重回归教材。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2.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关注细胞的增殖、分化、衰老和死亡等方面的研究成果，能够解</a:t>
            </a:r>
            <a:endParaRPr lang="en-US" altLang="zh-CN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释这些成果对增进人类健康的重要意义，联系生活中的有关生命</a:t>
            </a:r>
            <a:endParaRPr lang="en-US" altLang="zh-CN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</a:rPr>
              <a:t>   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</a:rPr>
              <a:t>现象，解决生活中遇到的相关生物学问题。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4305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553</Words>
  <Application>Microsoft Office PowerPoint</Application>
  <PresentationFormat>全屏显示(16:9)</PresentationFormat>
  <Paragraphs>80</Paragraphs>
  <Slides>10</Slides>
  <Notes>3</Notes>
  <HiddenSlides>5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黑体</vt:lpstr>
      <vt:lpstr>楷体</vt:lpstr>
      <vt:lpstr>微软雅黑</vt:lpstr>
      <vt:lpstr>微软雅黑 Light</vt:lpstr>
      <vt:lpstr>Arial</vt:lpstr>
      <vt:lpstr>Calibri</vt:lpstr>
      <vt:lpstr>1_Office 主题​​</vt:lpstr>
      <vt:lpstr>Bitmap Image</vt:lpstr>
      <vt:lpstr>细胞的生命历程 （第3课时）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xiao hongwei</cp:lastModifiedBy>
  <cp:revision>63</cp:revision>
  <dcterms:created xsi:type="dcterms:W3CDTF">2020-02-01T11:21:00Z</dcterms:created>
  <dcterms:modified xsi:type="dcterms:W3CDTF">2020-02-14T00:54:30Z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