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79" r:id="rId3"/>
    <p:sldId id="282" r:id="rId4"/>
    <p:sldId id="283" r:id="rId5"/>
    <p:sldId id="288" r:id="rId6"/>
    <p:sldId id="289" r:id="rId7"/>
    <p:sldId id="277" r:id="rId8"/>
    <p:sldId id="271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34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35EED-8F91-489A-B13C-8276552B27F3}" type="slidenum">
              <a:rPr altLang="en-US" b="1"/>
              <a:pPr/>
              <a:t>2</a:t>
            </a:fld>
            <a:endParaRPr lang="zh-CN" alt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35EED-8F91-489A-B13C-8276552B27F3}" type="slidenum">
              <a:rPr altLang="en-US" b="1"/>
              <a:pPr/>
              <a:t>3</a:t>
            </a:fld>
            <a:endParaRPr lang="zh-CN" alt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35EED-8F91-489A-B13C-8276552B27F3}" type="slidenum">
              <a:rPr altLang="en-US" b="1"/>
              <a:pPr/>
              <a:t>4</a:t>
            </a:fld>
            <a:endParaRPr lang="zh-CN" alt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35EED-8F91-489A-B13C-8276552B27F3}" type="slidenum">
              <a:rPr altLang="en-US" b="1"/>
              <a:pPr/>
              <a:t>5</a:t>
            </a:fld>
            <a:endParaRPr lang="zh-CN" altLang="en-US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35EED-8F91-489A-B13C-8276552B27F3}" type="slidenum">
              <a:rPr altLang="en-US" b="1"/>
              <a:pPr/>
              <a:t>6</a:t>
            </a:fld>
            <a:endParaRPr lang="zh-CN" alt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-261257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79949" y="2011680"/>
            <a:ext cx="3249058" cy="661771"/>
          </a:xfrm>
        </p:spPr>
        <p:txBody>
          <a:bodyPr>
            <a:noAutofit/>
          </a:bodyPr>
          <a:lstStyle/>
          <a:p>
            <a:pPr algn="ctr"/>
            <a:r>
              <a:rPr lang="zh-CN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>必修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>复习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>（第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>课时）</a:t>
            </a:r>
            <a:endParaRPr lang="zh-CN" altLang="zh-CN" sz="4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78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郑涛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2101388" y="951119"/>
            <a:ext cx="738187" cy="2862322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/>
              <a:t>分</a:t>
            </a:r>
          </a:p>
          <a:p>
            <a:pPr eaLnBrk="1" hangingPunct="1"/>
            <a:r>
              <a:rPr lang="zh-CN" altLang="en-US" sz="3600"/>
              <a:t>子</a:t>
            </a:r>
          </a:p>
          <a:p>
            <a:pPr eaLnBrk="1" hangingPunct="1"/>
            <a:r>
              <a:rPr lang="zh-CN" altLang="en-US" sz="3600"/>
              <a:t>与</a:t>
            </a:r>
          </a:p>
          <a:p>
            <a:pPr eaLnBrk="1" hangingPunct="1"/>
            <a:r>
              <a:rPr lang="zh-CN" altLang="en-US" sz="3600"/>
              <a:t>细</a:t>
            </a:r>
          </a:p>
          <a:p>
            <a:pPr eaLnBrk="1" hangingPunct="1"/>
            <a:r>
              <a:rPr lang="zh-CN" altLang="en-US" sz="3600"/>
              <a:t>胞</a:t>
            </a: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3388850" y="408193"/>
            <a:ext cx="2262188" cy="1077218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细胞的成分</a:t>
            </a:r>
          </a:p>
          <a:p>
            <a:pPr eaLnBrk="1" hangingPunct="1"/>
            <a:r>
              <a:rPr lang="zh-CN" altLang="en-US" sz="3200"/>
              <a:t>与结构</a:t>
            </a:r>
          </a:p>
        </p:txBody>
      </p:sp>
      <p:sp>
        <p:nvSpPr>
          <p:cNvPr id="14340" name="文本框 3"/>
          <p:cNvSpPr txBox="1">
            <a:spLocks noChangeArrowheads="1"/>
          </p:cNvSpPr>
          <p:nvPr/>
        </p:nvSpPr>
        <p:spPr bwMode="auto">
          <a:xfrm>
            <a:off x="3368213" y="2300096"/>
            <a:ext cx="2451100" cy="584775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细胞的功能</a:t>
            </a:r>
          </a:p>
        </p:txBody>
      </p:sp>
      <p:sp>
        <p:nvSpPr>
          <p:cNvPr id="14341" name="文本框 4"/>
          <p:cNvSpPr txBox="1">
            <a:spLocks noChangeArrowheads="1"/>
          </p:cNvSpPr>
          <p:nvPr/>
        </p:nvSpPr>
        <p:spPr bwMode="auto">
          <a:xfrm>
            <a:off x="3392026" y="3300221"/>
            <a:ext cx="2364226" cy="1077218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/>
              <a:t>细胞的</a:t>
            </a:r>
          </a:p>
          <a:p>
            <a:pPr eaLnBrk="1" hangingPunct="1"/>
            <a:r>
              <a:rPr lang="zh-CN" altLang="en-US" sz="3200" dirty="0"/>
              <a:t>生命历程</a:t>
            </a:r>
          </a:p>
        </p:txBody>
      </p:sp>
      <p:cxnSp>
        <p:nvCxnSpPr>
          <p:cNvPr id="45" name="直接箭头连接符 44"/>
          <p:cNvCxnSpPr>
            <a:cxnSpLocks/>
          </p:cNvCxnSpPr>
          <p:nvPr/>
        </p:nvCxnSpPr>
        <p:spPr>
          <a:xfrm flipH="1">
            <a:off x="4520738" y="1560794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9" name="左大括号 4"/>
          <p:cNvSpPr>
            <a:spLocks/>
          </p:cNvSpPr>
          <p:nvPr/>
        </p:nvSpPr>
        <p:spPr bwMode="auto">
          <a:xfrm>
            <a:off x="2836400" y="627269"/>
            <a:ext cx="407988" cy="2982515"/>
          </a:xfrm>
          <a:prstGeom prst="leftBrace">
            <a:avLst>
              <a:gd name="adj1" fmla="val 8348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cxnSp>
        <p:nvCxnSpPr>
          <p:cNvPr id="57" name="直接箭头连接符 56"/>
          <p:cNvCxnSpPr>
            <a:cxnSpLocks/>
          </p:cNvCxnSpPr>
          <p:nvPr/>
        </p:nvCxnSpPr>
        <p:spPr>
          <a:xfrm>
            <a:off x="4478867" y="2904067"/>
            <a:ext cx="22822" cy="44616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8" name="文本框 6"/>
          <p:cNvSpPr txBox="1">
            <a:spLocks noChangeArrowheads="1"/>
          </p:cNvSpPr>
          <p:nvPr/>
        </p:nvSpPr>
        <p:spPr bwMode="auto">
          <a:xfrm>
            <a:off x="3394762" y="1659996"/>
            <a:ext cx="1058862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决定</a:t>
            </a:r>
          </a:p>
        </p:txBody>
      </p:sp>
      <p:sp>
        <p:nvSpPr>
          <p:cNvPr id="14379" name="文本框 6"/>
          <p:cNvSpPr txBox="1">
            <a:spLocks noChangeArrowheads="1"/>
          </p:cNvSpPr>
          <p:nvPr/>
        </p:nvSpPr>
        <p:spPr bwMode="auto">
          <a:xfrm>
            <a:off x="3388851" y="2832306"/>
            <a:ext cx="1058863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0070C0"/>
                </a:solidFill>
                <a:sym typeface="宋体" charset="-122"/>
              </a:rPr>
              <a:t>完成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100013" y="1375173"/>
            <a:ext cx="738187" cy="2862322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/>
              <a:t>分</a:t>
            </a:r>
          </a:p>
          <a:p>
            <a:pPr eaLnBrk="1" hangingPunct="1"/>
            <a:r>
              <a:rPr lang="zh-CN" altLang="en-US" sz="3600"/>
              <a:t>子</a:t>
            </a:r>
          </a:p>
          <a:p>
            <a:pPr eaLnBrk="1" hangingPunct="1"/>
            <a:r>
              <a:rPr lang="zh-CN" altLang="en-US" sz="3600"/>
              <a:t>与</a:t>
            </a:r>
          </a:p>
          <a:p>
            <a:pPr eaLnBrk="1" hangingPunct="1"/>
            <a:r>
              <a:rPr lang="zh-CN" altLang="en-US" sz="3600"/>
              <a:t>细</a:t>
            </a:r>
          </a:p>
          <a:p>
            <a:pPr eaLnBrk="1" hangingPunct="1"/>
            <a:r>
              <a:rPr lang="zh-CN" altLang="en-US" sz="3600"/>
              <a:t>胞</a:t>
            </a: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1387475" y="832247"/>
            <a:ext cx="2262188" cy="1077218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细胞的成分</a:t>
            </a:r>
          </a:p>
          <a:p>
            <a:pPr eaLnBrk="1" hangingPunct="1"/>
            <a:r>
              <a:rPr lang="zh-CN" altLang="en-US" sz="3200"/>
              <a:t>与结构</a:t>
            </a:r>
          </a:p>
        </p:txBody>
      </p:sp>
      <p:sp>
        <p:nvSpPr>
          <p:cNvPr id="14340" name="文本框 3"/>
          <p:cNvSpPr txBox="1">
            <a:spLocks noChangeArrowheads="1"/>
          </p:cNvSpPr>
          <p:nvPr/>
        </p:nvSpPr>
        <p:spPr bwMode="auto">
          <a:xfrm>
            <a:off x="1366838" y="2724150"/>
            <a:ext cx="2451100" cy="584775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细胞的功能</a:t>
            </a:r>
          </a:p>
        </p:txBody>
      </p:sp>
      <p:sp>
        <p:nvSpPr>
          <p:cNvPr id="14341" name="文本框 4"/>
          <p:cNvSpPr txBox="1">
            <a:spLocks noChangeArrowheads="1"/>
          </p:cNvSpPr>
          <p:nvPr/>
        </p:nvSpPr>
        <p:spPr bwMode="auto">
          <a:xfrm>
            <a:off x="1390651" y="3724275"/>
            <a:ext cx="3443816" cy="584775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/>
              <a:t>细</a:t>
            </a:r>
            <a:r>
              <a:rPr lang="zh-CN" altLang="en-US" sz="3200" dirty="0" smtClean="0"/>
              <a:t>胞的生命历程</a:t>
            </a:r>
            <a:endParaRPr lang="zh-CN" altLang="en-US" sz="3200" dirty="0"/>
          </a:p>
        </p:txBody>
      </p:sp>
      <p:sp>
        <p:nvSpPr>
          <p:cNvPr id="14342" name="文本框 5"/>
          <p:cNvSpPr txBox="1">
            <a:spLocks noChangeArrowheads="1"/>
          </p:cNvSpPr>
          <p:nvPr/>
        </p:nvSpPr>
        <p:spPr bwMode="auto">
          <a:xfrm>
            <a:off x="4065588" y="240506"/>
            <a:ext cx="1058862" cy="523220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ym typeface="宋体" charset="-122"/>
              </a:rPr>
              <a:t>成分</a:t>
            </a:r>
          </a:p>
        </p:txBody>
      </p:sp>
      <p:sp>
        <p:nvSpPr>
          <p:cNvPr id="14343" name="文本框 6"/>
          <p:cNvSpPr txBox="1">
            <a:spLocks noChangeArrowheads="1"/>
          </p:cNvSpPr>
          <p:nvPr/>
        </p:nvSpPr>
        <p:spPr bwMode="auto">
          <a:xfrm>
            <a:off x="4065588" y="1638300"/>
            <a:ext cx="1058862" cy="523220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ym typeface="宋体" charset="-122"/>
              </a:rPr>
              <a:t>结构</a:t>
            </a:r>
          </a:p>
        </p:txBody>
      </p:sp>
      <p:sp>
        <p:nvSpPr>
          <p:cNvPr id="14344" name="文本框 7"/>
          <p:cNvSpPr txBox="1">
            <a:spLocks noChangeArrowheads="1"/>
          </p:cNvSpPr>
          <p:nvPr/>
        </p:nvSpPr>
        <p:spPr bwMode="auto">
          <a:xfrm>
            <a:off x="5487988" y="40481"/>
            <a:ext cx="3198812" cy="369332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无机成分：水和无机盐</a:t>
            </a:r>
          </a:p>
        </p:txBody>
      </p:sp>
      <p:sp>
        <p:nvSpPr>
          <p:cNvPr id="14345" name="文本框 8"/>
          <p:cNvSpPr txBox="1">
            <a:spLocks noChangeArrowheads="1"/>
          </p:cNvSpPr>
          <p:nvPr/>
        </p:nvSpPr>
        <p:spPr bwMode="auto">
          <a:xfrm>
            <a:off x="5487988" y="517922"/>
            <a:ext cx="3232679" cy="646331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有机成分：蛋白质、核酸、糖类、脂质等</a:t>
            </a:r>
          </a:p>
        </p:txBody>
      </p:sp>
      <p:sp>
        <p:nvSpPr>
          <p:cNvPr id="14346" name="文本框 9"/>
          <p:cNvSpPr txBox="1">
            <a:spLocks noChangeArrowheads="1"/>
          </p:cNvSpPr>
          <p:nvPr/>
        </p:nvSpPr>
        <p:spPr bwMode="auto">
          <a:xfrm>
            <a:off x="5426077" y="1248966"/>
            <a:ext cx="3260724" cy="1231106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细胞膜：</a:t>
            </a:r>
            <a:r>
              <a:rPr lang="zh-CN" altLang="en-US" sz="2000">
                <a:sym typeface="宋体" charset="-122"/>
              </a:rPr>
              <a:t>（结构与功能）</a:t>
            </a:r>
          </a:p>
          <a:p>
            <a:pPr eaLnBrk="1" hangingPunct="1"/>
            <a:r>
              <a:rPr lang="zh-CN" altLang="en-US">
                <a:sym typeface="宋体" charset="-122"/>
              </a:rPr>
              <a:t>细胞质：（基质、细胞器）</a:t>
            </a:r>
          </a:p>
          <a:p>
            <a:pPr eaLnBrk="1" hangingPunct="1"/>
            <a:r>
              <a:rPr lang="zh-CN" altLang="en-US">
                <a:sym typeface="宋体" charset="-122"/>
              </a:rPr>
              <a:t>细胞核</a:t>
            </a:r>
            <a:r>
              <a:rPr lang="zh-CN" altLang="en-US">
                <a:sym typeface="Wingdings" pitchFamily="2" charset="2"/>
              </a:rPr>
              <a:t>：（真核细胞）</a:t>
            </a:r>
            <a:endParaRPr lang="zh-CN" altLang="en-US">
              <a:sym typeface="宋体" charset="-122"/>
            </a:endParaRPr>
          </a:p>
          <a:p>
            <a:pPr eaLnBrk="1" hangingPunct="1"/>
            <a:r>
              <a:rPr lang="zh-CN" altLang="en-US">
                <a:sym typeface="宋体" charset="-122"/>
              </a:rPr>
              <a:t>细胞壁</a:t>
            </a:r>
            <a:r>
              <a:rPr lang="zh-CN" altLang="en-US">
                <a:sym typeface="Wingdings" pitchFamily="2" charset="2"/>
              </a:rPr>
              <a:t>（植物、真菌等）</a:t>
            </a:r>
            <a:endParaRPr lang="zh-CN" altLang="en-US">
              <a:sym typeface="宋体" charset="-122"/>
            </a:endParaRPr>
          </a:p>
        </p:txBody>
      </p:sp>
      <p:cxnSp>
        <p:nvCxnSpPr>
          <p:cNvPr id="45" name="直接箭头连接符 44"/>
          <p:cNvCxnSpPr>
            <a:cxnSpLocks/>
          </p:cNvCxnSpPr>
          <p:nvPr/>
        </p:nvCxnSpPr>
        <p:spPr>
          <a:xfrm flipH="1">
            <a:off x="2527829" y="1928283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4656138" y="767292"/>
            <a:ext cx="0" cy="84296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9" name="左大括号 4"/>
          <p:cNvSpPr>
            <a:spLocks/>
          </p:cNvSpPr>
          <p:nvPr/>
        </p:nvSpPr>
        <p:spPr bwMode="auto">
          <a:xfrm>
            <a:off x="835025" y="1051323"/>
            <a:ext cx="407988" cy="2982515"/>
          </a:xfrm>
          <a:prstGeom prst="leftBrace">
            <a:avLst>
              <a:gd name="adj1" fmla="val 8348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cxnSp>
        <p:nvCxnSpPr>
          <p:cNvPr id="57" name="直接箭头连接符 56"/>
          <p:cNvCxnSpPr>
            <a:cxnSpLocks/>
          </p:cNvCxnSpPr>
          <p:nvPr/>
        </p:nvCxnSpPr>
        <p:spPr>
          <a:xfrm>
            <a:off x="2506133" y="3335867"/>
            <a:ext cx="19580" cy="4384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1" name="左大括号 61"/>
          <p:cNvSpPr>
            <a:spLocks/>
          </p:cNvSpPr>
          <p:nvPr/>
        </p:nvSpPr>
        <p:spPr bwMode="auto">
          <a:xfrm>
            <a:off x="3749675" y="534591"/>
            <a:ext cx="211138" cy="1227534"/>
          </a:xfrm>
          <a:prstGeom prst="leftBrace">
            <a:avLst>
              <a:gd name="adj1" fmla="val 8326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4373" name="左大括号 63"/>
          <p:cNvSpPr>
            <a:spLocks/>
          </p:cNvSpPr>
          <p:nvPr/>
        </p:nvSpPr>
        <p:spPr bwMode="auto">
          <a:xfrm>
            <a:off x="5157788" y="176212"/>
            <a:ext cx="211137" cy="790575"/>
          </a:xfrm>
          <a:prstGeom prst="leftBrace">
            <a:avLst>
              <a:gd name="adj1" fmla="val 8344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4374" name="左大括号 64"/>
          <p:cNvSpPr>
            <a:spLocks/>
          </p:cNvSpPr>
          <p:nvPr/>
        </p:nvSpPr>
        <p:spPr bwMode="auto">
          <a:xfrm>
            <a:off x="5127625" y="1385888"/>
            <a:ext cx="158750" cy="848916"/>
          </a:xfrm>
          <a:prstGeom prst="leftBrace">
            <a:avLst>
              <a:gd name="adj1" fmla="val 8285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4378" name="文本框 6"/>
          <p:cNvSpPr txBox="1">
            <a:spLocks noChangeArrowheads="1"/>
          </p:cNvSpPr>
          <p:nvPr/>
        </p:nvSpPr>
        <p:spPr bwMode="auto">
          <a:xfrm>
            <a:off x="1490663" y="1947863"/>
            <a:ext cx="1058862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决定</a:t>
            </a:r>
          </a:p>
        </p:txBody>
      </p:sp>
      <p:sp>
        <p:nvSpPr>
          <p:cNvPr id="14379" name="文本框 6"/>
          <p:cNvSpPr txBox="1">
            <a:spLocks noChangeArrowheads="1"/>
          </p:cNvSpPr>
          <p:nvPr/>
        </p:nvSpPr>
        <p:spPr bwMode="auto">
          <a:xfrm>
            <a:off x="1387476" y="3256360"/>
            <a:ext cx="1058863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完成</a:t>
            </a:r>
          </a:p>
        </p:txBody>
      </p:sp>
      <p:sp>
        <p:nvSpPr>
          <p:cNvPr id="14380" name="文本框 6"/>
          <p:cNvSpPr txBox="1">
            <a:spLocks noChangeArrowheads="1"/>
          </p:cNvSpPr>
          <p:nvPr/>
        </p:nvSpPr>
        <p:spPr bwMode="auto">
          <a:xfrm>
            <a:off x="3810000" y="922735"/>
            <a:ext cx="1058863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150813" y="943373"/>
            <a:ext cx="738187" cy="2862322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/>
              <a:t>分</a:t>
            </a:r>
          </a:p>
          <a:p>
            <a:pPr eaLnBrk="1" hangingPunct="1"/>
            <a:r>
              <a:rPr lang="zh-CN" altLang="en-US" sz="3600"/>
              <a:t>子</a:t>
            </a:r>
          </a:p>
          <a:p>
            <a:pPr eaLnBrk="1" hangingPunct="1"/>
            <a:r>
              <a:rPr lang="zh-CN" altLang="en-US" sz="3600"/>
              <a:t>与</a:t>
            </a:r>
          </a:p>
          <a:p>
            <a:pPr eaLnBrk="1" hangingPunct="1"/>
            <a:r>
              <a:rPr lang="zh-CN" altLang="en-US" sz="3600"/>
              <a:t>细</a:t>
            </a:r>
          </a:p>
          <a:p>
            <a:pPr eaLnBrk="1" hangingPunct="1"/>
            <a:r>
              <a:rPr lang="zh-CN" altLang="en-US" sz="3600"/>
              <a:t>胞</a:t>
            </a: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1438275" y="400447"/>
            <a:ext cx="2262188" cy="1077218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细胞的成分</a:t>
            </a:r>
          </a:p>
          <a:p>
            <a:pPr eaLnBrk="1" hangingPunct="1"/>
            <a:r>
              <a:rPr lang="zh-CN" altLang="en-US" sz="3200"/>
              <a:t>与结构</a:t>
            </a:r>
          </a:p>
        </p:txBody>
      </p:sp>
      <p:sp>
        <p:nvSpPr>
          <p:cNvPr id="14340" name="文本框 3"/>
          <p:cNvSpPr txBox="1">
            <a:spLocks noChangeArrowheads="1"/>
          </p:cNvSpPr>
          <p:nvPr/>
        </p:nvSpPr>
        <p:spPr bwMode="auto">
          <a:xfrm>
            <a:off x="1417638" y="2292350"/>
            <a:ext cx="2451100" cy="584775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细胞的功能</a:t>
            </a:r>
          </a:p>
        </p:txBody>
      </p:sp>
      <p:sp>
        <p:nvSpPr>
          <p:cNvPr id="14341" name="文本框 4"/>
          <p:cNvSpPr txBox="1">
            <a:spLocks noChangeArrowheads="1"/>
          </p:cNvSpPr>
          <p:nvPr/>
        </p:nvSpPr>
        <p:spPr bwMode="auto">
          <a:xfrm>
            <a:off x="1441451" y="3292475"/>
            <a:ext cx="2036763" cy="1077218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/>
              <a:t>细胞的</a:t>
            </a:r>
          </a:p>
          <a:p>
            <a:pPr eaLnBrk="1" hangingPunct="1"/>
            <a:r>
              <a:rPr lang="zh-CN" altLang="en-US" sz="3200" dirty="0"/>
              <a:t>生命历程</a:t>
            </a:r>
          </a:p>
        </p:txBody>
      </p:sp>
      <p:sp>
        <p:nvSpPr>
          <p:cNvPr id="14347" name="文本框 10"/>
          <p:cNvSpPr txBox="1">
            <a:spLocks noChangeArrowheads="1"/>
          </p:cNvSpPr>
          <p:nvPr/>
        </p:nvSpPr>
        <p:spPr bwMode="auto">
          <a:xfrm>
            <a:off x="4190472" y="1964266"/>
            <a:ext cx="2022475" cy="954107"/>
          </a:xfrm>
          <a:prstGeom prst="rect">
            <a:avLst/>
          </a:prstGeom>
          <a:noFill/>
          <a:ln w="9525">
            <a:solidFill>
              <a:srgbClr val="4DF1FC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C00000"/>
                </a:solidFill>
                <a:sym typeface="宋体" charset="-122"/>
              </a:rPr>
              <a:t>控制物质的输入输出</a:t>
            </a:r>
          </a:p>
        </p:txBody>
      </p:sp>
      <p:sp>
        <p:nvSpPr>
          <p:cNvPr id="14348" name="文本框 11"/>
          <p:cNvSpPr txBox="1">
            <a:spLocks noChangeArrowheads="1"/>
          </p:cNvSpPr>
          <p:nvPr/>
        </p:nvSpPr>
        <p:spPr bwMode="auto">
          <a:xfrm>
            <a:off x="4182004" y="2988733"/>
            <a:ext cx="1998662" cy="954107"/>
          </a:xfrm>
          <a:prstGeom prst="rect">
            <a:avLst/>
          </a:prstGeom>
          <a:noFill/>
          <a:ln w="9525">
            <a:solidFill>
              <a:srgbClr val="4DF1FC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C00000"/>
                </a:solidFill>
                <a:sym typeface="宋体" charset="-122"/>
              </a:rPr>
              <a:t>能量供应和利用</a:t>
            </a:r>
          </a:p>
        </p:txBody>
      </p:sp>
      <p:sp>
        <p:nvSpPr>
          <p:cNvPr id="14349" name="文本框 12"/>
          <p:cNvSpPr txBox="1">
            <a:spLocks noChangeArrowheads="1"/>
          </p:cNvSpPr>
          <p:nvPr/>
        </p:nvSpPr>
        <p:spPr bwMode="auto">
          <a:xfrm>
            <a:off x="6477000" y="2049463"/>
            <a:ext cx="1947333" cy="369332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被动和主动运输</a:t>
            </a:r>
          </a:p>
        </p:txBody>
      </p:sp>
      <p:sp>
        <p:nvSpPr>
          <p:cNvPr id="14350" name="文本框 13"/>
          <p:cNvSpPr txBox="1">
            <a:spLocks noChangeArrowheads="1"/>
          </p:cNvSpPr>
          <p:nvPr/>
        </p:nvSpPr>
        <p:spPr bwMode="auto">
          <a:xfrm>
            <a:off x="6459538" y="2456656"/>
            <a:ext cx="1981729" cy="369332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胞吞胞吐</a:t>
            </a:r>
          </a:p>
        </p:txBody>
      </p:sp>
      <p:cxnSp>
        <p:nvCxnSpPr>
          <p:cNvPr id="45" name="直接箭头连接符 44"/>
          <p:cNvCxnSpPr>
            <a:cxnSpLocks/>
          </p:cNvCxnSpPr>
          <p:nvPr/>
        </p:nvCxnSpPr>
        <p:spPr>
          <a:xfrm flipH="1">
            <a:off x="2570163" y="1377950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9" name="左大括号 4"/>
          <p:cNvSpPr>
            <a:spLocks/>
          </p:cNvSpPr>
          <p:nvPr/>
        </p:nvSpPr>
        <p:spPr bwMode="auto">
          <a:xfrm>
            <a:off x="885825" y="619523"/>
            <a:ext cx="407988" cy="2982515"/>
          </a:xfrm>
          <a:prstGeom prst="leftBrace">
            <a:avLst>
              <a:gd name="adj1" fmla="val 8348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cxnSp>
        <p:nvCxnSpPr>
          <p:cNvPr id="57" name="直接箭头连接符 56"/>
          <p:cNvCxnSpPr>
            <a:cxnSpLocks/>
          </p:cNvCxnSpPr>
          <p:nvPr/>
        </p:nvCxnSpPr>
        <p:spPr>
          <a:xfrm>
            <a:off x="2551113" y="2795984"/>
            <a:ext cx="0" cy="54649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2" name="左大括号 62"/>
          <p:cNvSpPr>
            <a:spLocks/>
          </p:cNvSpPr>
          <p:nvPr/>
        </p:nvSpPr>
        <p:spPr bwMode="auto">
          <a:xfrm>
            <a:off x="3919538" y="2117329"/>
            <a:ext cx="201612" cy="1012031"/>
          </a:xfrm>
          <a:prstGeom prst="leftBrace">
            <a:avLst>
              <a:gd name="adj1" fmla="val 8304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4375" name="左大括号 65"/>
          <p:cNvSpPr>
            <a:spLocks/>
          </p:cNvSpPr>
          <p:nvPr/>
        </p:nvSpPr>
        <p:spPr bwMode="auto">
          <a:xfrm>
            <a:off x="6257926" y="2150666"/>
            <a:ext cx="201613" cy="645319"/>
          </a:xfrm>
          <a:prstGeom prst="leftBrace">
            <a:avLst>
              <a:gd name="adj1" fmla="val 8298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4378" name="文本框 6"/>
          <p:cNvSpPr txBox="1">
            <a:spLocks noChangeArrowheads="1"/>
          </p:cNvSpPr>
          <p:nvPr/>
        </p:nvSpPr>
        <p:spPr bwMode="auto">
          <a:xfrm>
            <a:off x="1541463" y="1516063"/>
            <a:ext cx="1058862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决定</a:t>
            </a:r>
          </a:p>
        </p:txBody>
      </p:sp>
      <p:sp>
        <p:nvSpPr>
          <p:cNvPr id="14379" name="文本框 6"/>
          <p:cNvSpPr txBox="1">
            <a:spLocks noChangeArrowheads="1"/>
          </p:cNvSpPr>
          <p:nvPr/>
        </p:nvSpPr>
        <p:spPr bwMode="auto">
          <a:xfrm>
            <a:off x="1438276" y="2824560"/>
            <a:ext cx="1058863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完成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152400" y="884106"/>
            <a:ext cx="738187" cy="2862322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/>
              <a:t>分</a:t>
            </a:r>
          </a:p>
          <a:p>
            <a:pPr eaLnBrk="1" hangingPunct="1"/>
            <a:r>
              <a:rPr lang="zh-CN" altLang="en-US" sz="3600"/>
              <a:t>子</a:t>
            </a:r>
          </a:p>
          <a:p>
            <a:pPr eaLnBrk="1" hangingPunct="1"/>
            <a:r>
              <a:rPr lang="zh-CN" altLang="en-US" sz="3600"/>
              <a:t>与</a:t>
            </a:r>
          </a:p>
          <a:p>
            <a:pPr eaLnBrk="1" hangingPunct="1"/>
            <a:r>
              <a:rPr lang="zh-CN" altLang="en-US" sz="3600"/>
              <a:t>细</a:t>
            </a:r>
          </a:p>
          <a:p>
            <a:pPr eaLnBrk="1" hangingPunct="1"/>
            <a:r>
              <a:rPr lang="zh-CN" altLang="en-US" sz="3600"/>
              <a:t>胞</a:t>
            </a: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1439862" y="341180"/>
            <a:ext cx="2262188" cy="1077218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细胞的成分</a:t>
            </a:r>
          </a:p>
          <a:p>
            <a:pPr eaLnBrk="1" hangingPunct="1"/>
            <a:r>
              <a:rPr lang="zh-CN" altLang="en-US" sz="3200"/>
              <a:t>与结构</a:t>
            </a:r>
          </a:p>
        </p:txBody>
      </p:sp>
      <p:sp>
        <p:nvSpPr>
          <p:cNvPr id="14340" name="文本框 3"/>
          <p:cNvSpPr txBox="1">
            <a:spLocks noChangeArrowheads="1"/>
          </p:cNvSpPr>
          <p:nvPr/>
        </p:nvSpPr>
        <p:spPr bwMode="auto">
          <a:xfrm>
            <a:off x="1419226" y="2233083"/>
            <a:ext cx="2323042" cy="584775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/>
              <a:t>细胞的功能</a:t>
            </a:r>
          </a:p>
        </p:txBody>
      </p:sp>
      <p:sp>
        <p:nvSpPr>
          <p:cNvPr id="14341" name="文本框 4"/>
          <p:cNvSpPr txBox="1">
            <a:spLocks noChangeArrowheads="1"/>
          </p:cNvSpPr>
          <p:nvPr/>
        </p:nvSpPr>
        <p:spPr bwMode="auto">
          <a:xfrm>
            <a:off x="1443038" y="3233208"/>
            <a:ext cx="2036763" cy="1077218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</a:t>
            </a:r>
          </a:p>
          <a:p>
            <a:pPr eaLnBrk="1" hangingPunct="1"/>
            <a:r>
              <a:rPr lang="zh-CN" altLang="en-US" sz="3200"/>
              <a:t>生命历程</a:t>
            </a:r>
          </a:p>
        </p:txBody>
      </p:sp>
      <p:cxnSp>
        <p:nvCxnSpPr>
          <p:cNvPr id="45" name="直接箭头连接符 44"/>
          <p:cNvCxnSpPr>
            <a:cxnSpLocks/>
          </p:cNvCxnSpPr>
          <p:nvPr/>
        </p:nvCxnSpPr>
        <p:spPr>
          <a:xfrm flipH="1">
            <a:off x="2571750" y="1394883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文本框 11"/>
          <p:cNvSpPr txBox="1">
            <a:spLocks noChangeArrowheads="1"/>
          </p:cNvSpPr>
          <p:nvPr/>
        </p:nvSpPr>
        <p:spPr bwMode="auto">
          <a:xfrm>
            <a:off x="3938238" y="1758184"/>
            <a:ext cx="2052166" cy="954107"/>
          </a:xfrm>
          <a:prstGeom prst="rect">
            <a:avLst/>
          </a:prstGeom>
          <a:noFill/>
          <a:ln w="9525">
            <a:solidFill>
              <a:srgbClr val="4DF1FC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C00000"/>
                </a:solidFill>
                <a:sym typeface="宋体" charset="-122"/>
              </a:rPr>
              <a:t>能量供应和利用</a:t>
            </a:r>
          </a:p>
        </p:txBody>
      </p:sp>
      <p:sp>
        <p:nvSpPr>
          <p:cNvPr id="14351" name="文本框 14"/>
          <p:cNvSpPr txBox="1">
            <a:spLocks noChangeArrowheads="1"/>
          </p:cNvSpPr>
          <p:nvPr/>
        </p:nvSpPr>
        <p:spPr bwMode="auto">
          <a:xfrm>
            <a:off x="6313544" y="2093257"/>
            <a:ext cx="1238723" cy="369332"/>
          </a:xfrm>
          <a:prstGeom prst="rect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化学反应</a:t>
            </a:r>
          </a:p>
        </p:txBody>
      </p:sp>
      <p:sp>
        <p:nvSpPr>
          <p:cNvPr id="14352" name="文本框 15"/>
          <p:cNvSpPr txBox="1">
            <a:spLocks noChangeArrowheads="1"/>
          </p:cNvSpPr>
          <p:nvPr/>
        </p:nvSpPr>
        <p:spPr bwMode="auto">
          <a:xfrm>
            <a:off x="6313544" y="2699284"/>
            <a:ext cx="1187923" cy="369332"/>
          </a:xfrm>
          <a:prstGeom prst="rect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催化剂</a:t>
            </a:r>
          </a:p>
        </p:txBody>
      </p:sp>
      <p:sp>
        <p:nvSpPr>
          <p:cNvPr id="14353" name="文本框 16"/>
          <p:cNvSpPr txBox="1">
            <a:spLocks noChangeArrowheads="1"/>
          </p:cNvSpPr>
          <p:nvPr/>
        </p:nvSpPr>
        <p:spPr bwMode="auto">
          <a:xfrm>
            <a:off x="7032682" y="3291025"/>
            <a:ext cx="502651" cy="369332"/>
          </a:xfrm>
          <a:prstGeom prst="rect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酶</a:t>
            </a:r>
          </a:p>
        </p:txBody>
      </p:sp>
      <p:cxnSp>
        <p:nvCxnSpPr>
          <p:cNvPr id="2" name="直接箭头连接符 1"/>
          <p:cNvCxnSpPr>
            <a:stCxn id="14352" idx="0"/>
          </p:cNvCxnSpPr>
          <p:nvPr/>
        </p:nvCxnSpPr>
        <p:spPr>
          <a:xfrm flipV="1">
            <a:off x="6907506" y="2454123"/>
            <a:ext cx="16934" cy="24516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cxnSpLocks/>
            <a:stCxn id="14353" idx="0"/>
          </p:cNvCxnSpPr>
          <p:nvPr/>
        </p:nvCxnSpPr>
        <p:spPr>
          <a:xfrm flipV="1">
            <a:off x="7284008" y="3042185"/>
            <a:ext cx="1087" cy="24884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6" name="文本框 31"/>
          <p:cNvSpPr txBox="1">
            <a:spLocks noChangeArrowheads="1"/>
          </p:cNvSpPr>
          <p:nvPr/>
        </p:nvSpPr>
        <p:spPr bwMode="auto">
          <a:xfrm>
            <a:off x="5294370" y="2767151"/>
            <a:ext cx="898525" cy="369332"/>
          </a:xfrm>
          <a:prstGeom prst="rect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>
                <a:sym typeface="宋体" charset="-122"/>
              </a:rPr>
              <a:t>能量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6053668" y="2472267"/>
            <a:ext cx="414865" cy="23706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文本框 33"/>
          <p:cNvSpPr txBox="1">
            <a:spLocks noChangeArrowheads="1"/>
          </p:cNvSpPr>
          <p:nvPr/>
        </p:nvSpPr>
        <p:spPr bwMode="auto">
          <a:xfrm>
            <a:off x="3756081" y="2767151"/>
            <a:ext cx="896938" cy="369332"/>
          </a:xfrm>
          <a:prstGeom prst="rect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ym typeface="宋体" charset="-122"/>
              </a:rPr>
              <a:t>ATP</a:t>
            </a:r>
          </a:p>
        </p:txBody>
      </p:sp>
      <p:cxnSp>
        <p:nvCxnSpPr>
          <p:cNvPr id="35" name="直接箭头连接符 34"/>
          <p:cNvCxnSpPr>
            <a:cxnSpLocks/>
            <a:endCxn id="14358" idx="3"/>
          </p:cNvCxnSpPr>
          <p:nvPr/>
        </p:nvCxnSpPr>
        <p:spPr>
          <a:xfrm flipH="1">
            <a:off x="4653019" y="2938601"/>
            <a:ext cx="557212" cy="1321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0" name="文本框 35"/>
          <p:cNvSpPr txBox="1">
            <a:spLocks noChangeArrowheads="1"/>
          </p:cNvSpPr>
          <p:nvPr/>
        </p:nvSpPr>
        <p:spPr bwMode="auto">
          <a:xfrm>
            <a:off x="3727506" y="3286263"/>
            <a:ext cx="1423988" cy="369332"/>
          </a:xfrm>
          <a:prstGeom prst="rect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细胞呼吸</a:t>
            </a:r>
          </a:p>
        </p:txBody>
      </p:sp>
      <p:cxnSp>
        <p:nvCxnSpPr>
          <p:cNvPr id="37" name="直接箭头连接符 36"/>
          <p:cNvCxnSpPr>
            <a:cxnSpLocks/>
          </p:cNvCxnSpPr>
          <p:nvPr/>
        </p:nvCxnSpPr>
        <p:spPr>
          <a:xfrm flipV="1">
            <a:off x="5070532" y="3132667"/>
            <a:ext cx="322735" cy="11311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2" name="文本框 37"/>
          <p:cNvSpPr txBox="1">
            <a:spLocks noChangeArrowheads="1"/>
          </p:cNvSpPr>
          <p:nvPr/>
        </p:nvSpPr>
        <p:spPr bwMode="auto">
          <a:xfrm>
            <a:off x="5276907" y="3306504"/>
            <a:ext cx="1431925" cy="369332"/>
          </a:xfrm>
          <a:prstGeom prst="rect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光合作用</a:t>
            </a:r>
          </a:p>
        </p:txBody>
      </p:sp>
      <p:cxnSp>
        <p:nvCxnSpPr>
          <p:cNvPr id="39" name="直接箭头连接符 38"/>
          <p:cNvCxnSpPr>
            <a:cxnSpLocks/>
          </p:cNvCxnSpPr>
          <p:nvPr/>
        </p:nvCxnSpPr>
        <p:spPr>
          <a:xfrm flipH="1" flipV="1">
            <a:off x="5960533" y="3132667"/>
            <a:ext cx="272048" cy="14764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10"/>
          <p:cNvSpPr txBox="1">
            <a:spLocks noChangeArrowheads="1"/>
          </p:cNvSpPr>
          <p:nvPr/>
        </p:nvSpPr>
        <p:spPr bwMode="auto">
          <a:xfrm>
            <a:off x="7629580" y="1036246"/>
            <a:ext cx="647700" cy="2062103"/>
          </a:xfrm>
          <a:prstGeom prst="rect">
            <a:avLst/>
          </a:prstGeom>
          <a:noFill/>
          <a:ln w="28575">
            <a:solidFill>
              <a:srgbClr val="FFC000"/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+mj-ea"/>
                <a:ea typeface="+mj-ea"/>
                <a:sym typeface="宋体" panose="02010600030101010101" pitchFamily="2" charset="-122"/>
              </a:rPr>
              <a:t>细</a:t>
            </a:r>
            <a:endParaRPr lang="en-US" altLang="zh-CN" sz="3200" dirty="0">
              <a:latin typeface="+mj-ea"/>
              <a:ea typeface="+mj-ea"/>
              <a:sym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+mj-ea"/>
                <a:ea typeface="+mj-ea"/>
                <a:sym typeface="宋体" panose="02010600030101010101" pitchFamily="2" charset="-122"/>
              </a:rPr>
              <a:t>胞</a:t>
            </a:r>
            <a:endParaRPr lang="en-US" altLang="zh-CN" sz="3200" dirty="0">
              <a:latin typeface="+mj-ea"/>
              <a:ea typeface="+mj-ea"/>
              <a:sym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+mj-ea"/>
                <a:ea typeface="+mj-ea"/>
                <a:sym typeface="宋体" panose="02010600030101010101" pitchFamily="2" charset="-122"/>
              </a:rPr>
              <a:t>代</a:t>
            </a:r>
            <a:endParaRPr lang="en-US" altLang="zh-CN" sz="3200" dirty="0">
              <a:latin typeface="+mj-ea"/>
              <a:ea typeface="+mj-ea"/>
              <a:sym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+mj-ea"/>
                <a:ea typeface="+mj-ea"/>
                <a:sym typeface="宋体" panose="02010600030101010101" pitchFamily="2" charset="-122"/>
              </a:rPr>
              <a:t>谢</a:t>
            </a:r>
          </a:p>
        </p:txBody>
      </p:sp>
      <p:sp>
        <p:nvSpPr>
          <p:cNvPr id="14369" name="左大括号 4"/>
          <p:cNvSpPr>
            <a:spLocks/>
          </p:cNvSpPr>
          <p:nvPr/>
        </p:nvSpPr>
        <p:spPr bwMode="auto">
          <a:xfrm>
            <a:off x="887412" y="560256"/>
            <a:ext cx="407988" cy="2982515"/>
          </a:xfrm>
          <a:prstGeom prst="leftBrace">
            <a:avLst>
              <a:gd name="adj1" fmla="val 8348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cxnSp>
        <p:nvCxnSpPr>
          <p:cNvPr id="57" name="直接箭头连接符 56"/>
          <p:cNvCxnSpPr>
            <a:cxnSpLocks/>
          </p:cNvCxnSpPr>
          <p:nvPr/>
        </p:nvCxnSpPr>
        <p:spPr>
          <a:xfrm>
            <a:off x="2552700" y="2736717"/>
            <a:ext cx="0" cy="54649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8" name="文本框 6"/>
          <p:cNvSpPr txBox="1">
            <a:spLocks noChangeArrowheads="1"/>
          </p:cNvSpPr>
          <p:nvPr/>
        </p:nvSpPr>
        <p:spPr bwMode="auto">
          <a:xfrm>
            <a:off x="1517650" y="1524529"/>
            <a:ext cx="1058862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决定</a:t>
            </a:r>
          </a:p>
        </p:txBody>
      </p:sp>
      <p:sp>
        <p:nvSpPr>
          <p:cNvPr id="14379" name="文本框 6"/>
          <p:cNvSpPr txBox="1">
            <a:spLocks noChangeArrowheads="1"/>
          </p:cNvSpPr>
          <p:nvPr/>
        </p:nvSpPr>
        <p:spPr bwMode="auto">
          <a:xfrm>
            <a:off x="1439863" y="2765293"/>
            <a:ext cx="1058863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完成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233464" y="966611"/>
            <a:ext cx="738187" cy="2862322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/>
              <a:t>分</a:t>
            </a:r>
          </a:p>
          <a:p>
            <a:pPr eaLnBrk="1" hangingPunct="1"/>
            <a:r>
              <a:rPr lang="zh-CN" altLang="en-US" sz="3600"/>
              <a:t>子</a:t>
            </a:r>
          </a:p>
          <a:p>
            <a:pPr eaLnBrk="1" hangingPunct="1"/>
            <a:r>
              <a:rPr lang="zh-CN" altLang="en-US" sz="3600"/>
              <a:t>与</a:t>
            </a:r>
          </a:p>
          <a:p>
            <a:pPr eaLnBrk="1" hangingPunct="1"/>
            <a:r>
              <a:rPr lang="zh-CN" altLang="en-US" sz="3600"/>
              <a:t>细</a:t>
            </a:r>
          </a:p>
          <a:p>
            <a:pPr eaLnBrk="1" hangingPunct="1"/>
            <a:r>
              <a:rPr lang="zh-CN" altLang="en-US" sz="3600"/>
              <a:t>胞</a:t>
            </a: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1520926" y="423685"/>
            <a:ext cx="2262188" cy="1077218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细胞的成分</a:t>
            </a:r>
          </a:p>
          <a:p>
            <a:pPr eaLnBrk="1" hangingPunct="1"/>
            <a:r>
              <a:rPr lang="zh-CN" altLang="en-US" sz="3200"/>
              <a:t>与结构</a:t>
            </a:r>
          </a:p>
        </p:txBody>
      </p:sp>
      <p:sp>
        <p:nvSpPr>
          <p:cNvPr id="14340" name="文本框 3"/>
          <p:cNvSpPr txBox="1">
            <a:spLocks noChangeArrowheads="1"/>
          </p:cNvSpPr>
          <p:nvPr/>
        </p:nvSpPr>
        <p:spPr bwMode="auto">
          <a:xfrm>
            <a:off x="1500289" y="2315588"/>
            <a:ext cx="2451100" cy="584775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细胞的功能</a:t>
            </a:r>
          </a:p>
        </p:txBody>
      </p:sp>
      <p:sp>
        <p:nvSpPr>
          <p:cNvPr id="14341" name="文本框 4"/>
          <p:cNvSpPr txBox="1">
            <a:spLocks noChangeArrowheads="1"/>
          </p:cNvSpPr>
          <p:nvPr/>
        </p:nvSpPr>
        <p:spPr bwMode="auto">
          <a:xfrm>
            <a:off x="1524102" y="3315713"/>
            <a:ext cx="2036763" cy="1077218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/>
              <a:t>细胞的</a:t>
            </a:r>
          </a:p>
          <a:p>
            <a:pPr eaLnBrk="1" hangingPunct="1"/>
            <a:r>
              <a:rPr lang="zh-CN" altLang="en-US" sz="3200"/>
              <a:t>生命历程</a:t>
            </a:r>
          </a:p>
        </p:txBody>
      </p:sp>
      <p:cxnSp>
        <p:nvCxnSpPr>
          <p:cNvPr id="45" name="直接箭头连接符 44"/>
          <p:cNvCxnSpPr>
            <a:cxnSpLocks/>
          </p:cNvCxnSpPr>
          <p:nvPr/>
        </p:nvCxnSpPr>
        <p:spPr>
          <a:xfrm flipH="1">
            <a:off x="2635881" y="151972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9" name="左大括号 4"/>
          <p:cNvSpPr>
            <a:spLocks/>
          </p:cNvSpPr>
          <p:nvPr/>
        </p:nvSpPr>
        <p:spPr bwMode="auto">
          <a:xfrm>
            <a:off x="968476" y="642761"/>
            <a:ext cx="407988" cy="2982515"/>
          </a:xfrm>
          <a:prstGeom prst="leftBrace">
            <a:avLst>
              <a:gd name="adj1" fmla="val 8348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cxnSp>
        <p:nvCxnSpPr>
          <p:cNvPr id="57" name="直接箭头连接符 56"/>
          <p:cNvCxnSpPr>
            <a:cxnSpLocks/>
          </p:cNvCxnSpPr>
          <p:nvPr/>
        </p:nvCxnSpPr>
        <p:spPr>
          <a:xfrm>
            <a:off x="2624667" y="2946400"/>
            <a:ext cx="9097" cy="41931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6" name="文本框 7"/>
          <p:cNvSpPr txBox="1">
            <a:spLocks noChangeArrowheads="1"/>
          </p:cNvSpPr>
          <p:nvPr/>
        </p:nvSpPr>
        <p:spPr bwMode="auto">
          <a:xfrm>
            <a:off x="4685896" y="3455447"/>
            <a:ext cx="3078038" cy="369332"/>
          </a:xfrm>
          <a:prstGeom prst="rect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>
                <a:sym typeface="宋体" charset="-122"/>
              </a:rPr>
              <a:t>增殖、分化、衰老、死亡</a:t>
            </a:r>
          </a:p>
        </p:txBody>
      </p:sp>
      <p:sp>
        <p:nvSpPr>
          <p:cNvPr id="14378" name="文本框 6"/>
          <p:cNvSpPr txBox="1">
            <a:spLocks noChangeArrowheads="1"/>
          </p:cNvSpPr>
          <p:nvPr/>
        </p:nvSpPr>
        <p:spPr bwMode="auto">
          <a:xfrm>
            <a:off x="1624114" y="1539301"/>
            <a:ext cx="1058862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决定</a:t>
            </a:r>
          </a:p>
        </p:txBody>
      </p:sp>
      <p:sp>
        <p:nvSpPr>
          <p:cNvPr id="14379" name="文本框 6"/>
          <p:cNvSpPr txBox="1">
            <a:spLocks noChangeArrowheads="1"/>
          </p:cNvSpPr>
          <p:nvPr/>
        </p:nvSpPr>
        <p:spPr bwMode="auto">
          <a:xfrm>
            <a:off x="1520927" y="2847798"/>
            <a:ext cx="1058863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70C0"/>
                </a:solidFill>
                <a:sym typeface="宋体" charset="-122"/>
              </a:rPr>
              <a:t>完成</a:t>
            </a:r>
          </a:p>
        </p:txBody>
      </p:sp>
      <p:cxnSp>
        <p:nvCxnSpPr>
          <p:cNvPr id="47" name="直接箭头连接符 46"/>
          <p:cNvCxnSpPr>
            <a:cxnSpLocks/>
          </p:cNvCxnSpPr>
          <p:nvPr/>
        </p:nvCxnSpPr>
        <p:spPr>
          <a:xfrm flipV="1">
            <a:off x="3557587" y="3560323"/>
            <a:ext cx="1070042" cy="1945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分子与细胞模块知识网络图\幻灯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418" y="177800"/>
            <a:ext cx="6879076" cy="423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343</Words>
  <Application>Microsoft Office PowerPoint</Application>
  <PresentationFormat>全屏显示(16:9)</PresentationFormat>
  <Paragraphs>97</Paragraphs>
  <Slides>8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1_Office 主题​​</vt:lpstr>
      <vt:lpstr>必修1复习 （第1课时）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24</cp:revision>
  <dcterms:created xsi:type="dcterms:W3CDTF">2020-02-01T11:21:51Z</dcterms:created>
  <dcterms:modified xsi:type="dcterms:W3CDTF">2020-02-15T02:46:43Z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